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70" r:id="rId2"/>
    <p:sldId id="271" r:id="rId3"/>
    <p:sldId id="272" r:id="rId4"/>
    <p:sldId id="275" r:id="rId5"/>
    <p:sldId id="257" r:id="rId6"/>
    <p:sldId id="277" r:id="rId7"/>
    <p:sldId id="263" r:id="rId8"/>
    <p:sldId id="279" r:id="rId9"/>
    <p:sldId id="259" r:id="rId10"/>
    <p:sldId id="278" r:id="rId11"/>
    <p:sldId id="260" r:id="rId12"/>
    <p:sldId id="261" r:id="rId13"/>
    <p:sldId id="262" r:id="rId14"/>
    <p:sldId id="267" r:id="rId15"/>
    <p:sldId id="268" r:id="rId16"/>
    <p:sldId id="269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48DF72-A79B-46D2-B731-AFE4166AB93D}" type="datetimeFigureOut">
              <a:rPr lang="en-US" smtClean="0"/>
              <a:t>2/1/2016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E38AF2-42A3-4BC8-A90F-61763B2F60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817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E38AF2-42A3-4BC8-A90F-61763B2F60A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3225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Can we do coupon testing with 3-d printed structures?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E38AF2-42A3-4BC8-A90F-61763B2F60A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3512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Nasa role is </a:t>
            </a:r>
            <a:r>
              <a:rPr lang="en-US" smtClean="0"/>
              <a:t>system studies??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E38AF2-42A3-4BC8-A90F-61763B2F60A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1691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 txBox="1">
            <a:spLocks/>
          </p:cNvSpPr>
          <p:nvPr/>
        </p:nvSpPr>
        <p:spPr>
          <a:xfrm>
            <a:off x="6932613" y="6627813"/>
            <a:ext cx="2133600" cy="228600"/>
          </a:xfrm>
          <a:prstGeom prst="rect">
            <a:avLst/>
          </a:prstGeom>
        </p:spPr>
        <p:txBody>
          <a:bodyPr anchor="ctr"/>
          <a:lstStyle/>
          <a:p>
            <a:pPr algn="r" defTabSz="685800"/>
            <a:fld id="{0C8379FD-C5FE-4DDB-AAFA-1F3AE98541C1}" type="slidenum">
              <a:rPr lang="en-US" sz="750">
                <a:solidFill>
                  <a:srgbClr val="000000"/>
                </a:solidFill>
              </a:rPr>
              <a:pPr algn="r" defTabSz="685800"/>
              <a:t>‹#›</a:t>
            </a:fld>
            <a:endParaRPr lang="en-US" sz="750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0102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000" b="1" cap="all">
                <a:solidFill>
                  <a:srgbClr val="00009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3452815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ea typeface="ヒラギノ角ゴ Pro W3" charset="-128"/>
              </a:defRPr>
            </a:lvl1pPr>
          </a:lstStyle>
          <a:p>
            <a:r>
              <a:rPr lang="en-US"/>
              <a:t>October 22, 2012</a:t>
            </a:r>
          </a:p>
        </p:txBody>
      </p:sp>
      <p:sp>
        <p:nvSpPr>
          <p:cNvPr id="7" name="Rectangle 6"/>
          <p:cNvSpPr/>
          <p:nvPr/>
        </p:nvSpPr>
        <p:spPr>
          <a:xfrm rot="16200000">
            <a:off x="-3060171" y="3104898"/>
            <a:ext cx="6729987" cy="461665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 defTabSz="685800"/>
            <a:r>
              <a:rPr lang="en-US" sz="2550" b="1" dirty="0" smtClean="0">
                <a:ln w="10541" cmpd="sng">
                  <a:solidFill>
                    <a:srgbClr val="990000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990000">
                        <a:tint val="40000"/>
                        <a:satMod val="250000"/>
                      </a:srgbClr>
                    </a:gs>
                    <a:gs pos="9000">
                      <a:srgbClr val="990000">
                        <a:tint val="52000"/>
                        <a:satMod val="300000"/>
                      </a:srgbClr>
                    </a:gs>
                    <a:gs pos="50000">
                      <a:srgbClr val="990000">
                        <a:shade val="20000"/>
                        <a:satMod val="300000"/>
                      </a:srgbClr>
                    </a:gs>
                    <a:gs pos="79000">
                      <a:srgbClr val="990000">
                        <a:tint val="52000"/>
                        <a:satMod val="300000"/>
                      </a:srgbClr>
                    </a:gs>
                    <a:gs pos="100000">
                      <a:srgbClr val="990000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NASA Langley Research Center</a:t>
            </a:r>
            <a:endParaRPr lang="en-US" sz="2550" b="1" dirty="0">
              <a:ln w="10541" cmpd="sng">
                <a:solidFill>
                  <a:srgbClr val="990000">
                    <a:shade val="88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990000">
                      <a:tint val="40000"/>
                      <a:satMod val="250000"/>
                    </a:srgbClr>
                  </a:gs>
                  <a:gs pos="9000">
                    <a:srgbClr val="990000">
                      <a:tint val="52000"/>
                      <a:satMod val="300000"/>
                    </a:srgbClr>
                  </a:gs>
                  <a:gs pos="50000">
                    <a:srgbClr val="990000">
                      <a:shade val="20000"/>
                      <a:satMod val="300000"/>
                    </a:srgbClr>
                  </a:gs>
                  <a:gs pos="79000">
                    <a:srgbClr val="990000">
                      <a:tint val="52000"/>
                      <a:satMod val="300000"/>
                    </a:srgbClr>
                  </a:gs>
                  <a:gs pos="100000">
                    <a:srgbClr val="990000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8" name="Footer Placeholder 4"/>
          <p:cNvSpPr txBox="1">
            <a:spLocks/>
          </p:cNvSpPr>
          <p:nvPr/>
        </p:nvSpPr>
        <p:spPr>
          <a:xfrm>
            <a:off x="3276600" y="6632952"/>
            <a:ext cx="2895600" cy="228600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defTabSz="685800">
              <a:defRPr/>
            </a:pPr>
            <a:r>
              <a:rPr lang="en-US" sz="750" dirty="0" smtClean="0">
                <a:solidFill>
                  <a:prstClr val="black">
                    <a:tint val="75000"/>
                  </a:prstClr>
                </a:solidFill>
              </a:rPr>
              <a:t>PRE-DECISIONAL</a:t>
            </a:r>
            <a:endParaRPr lang="en-US" sz="750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86230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218" y="1036127"/>
            <a:ext cx="7022982" cy="1478473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>
              <a:lnSpc>
                <a:spcPts val="2790"/>
              </a:lnSpc>
              <a:defRPr sz="270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218" y="3924300"/>
            <a:ext cx="4953000" cy="1143000"/>
          </a:xfrm>
          <a:prstGeom prst="rect">
            <a:avLst/>
          </a:prstGeom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/>
          <a:lstStyle>
            <a:lvl1pPr marL="0" indent="0" algn="l">
              <a:buNone/>
              <a:defRPr>
                <a:solidFill>
                  <a:srgbClr val="FFFFFF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0878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 txBox="1">
            <a:spLocks/>
          </p:cNvSpPr>
          <p:nvPr/>
        </p:nvSpPr>
        <p:spPr>
          <a:xfrm>
            <a:off x="6932613" y="6627813"/>
            <a:ext cx="2133600" cy="228600"/>
          </a:xfrm>
          <a:prstGeom prst="rect">
            <a:avLst/>
          </a:prstGeom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algn="r" defTabSz="685800" eaLnBrk="1" fontAlgn="base" hangingPunct="1">
              <a:spcBef>
                <a:spcPct val="0"/>
              </a:spcBef>
              <a:spcAft>
                <a:spcPct val="0"/>
              </a:spcAft>
            </a:pPr>
            <a:fld id="{FB02C268-2BF5-A74C-B8FB-1A03730380AD}" type="slidenum">
              <a:rPr lang="en-US" sz="750">
                <a:solidFill>
                  <a:srgbClr val="000000"/>
                </a:solidFill>
                <a:latin typeface="Calibri" charset="0"/>
              </a:rPr>
              <a:pPr algn="r" defTabSz="685800" eaLnBrk="1" fontAlgn="base" hangingPunct="1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750" dirty="0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350" dirty="0">
              <a:solidFill>
                <a:prstClr val="white"/>
              </a:solidFill>
            </a:endParaRPr>
          </a:p>
        </p:txBody>
      </p:sp>
      <p:pic>
        <p:nvPicPr>
          <p:cNvPr id="4" name="Picture 8" descr="NASA Meatball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3813" y="2817815"/>
            <a:ext cx="1476375" cy="122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022393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4443A-D505-49A8-82CF-C594AE4920D9}" type="datetimeFigureOut">
              <a:rPr lang="en-US"/>
              <a:pPr>
                <a:defRPr/>
              </a:pPr>
              <a:t>2/1/2016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966443-9364-430A-AB06-D6E155C4CA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402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 txBox="1">
            <a:spLocks/>
          </p:cNvSpPr>
          <p:nvPr/>
        </p:nvSpPr>
        <p:spPr>
          <a:xfrm>
            <a:off x="74613" y="6627813"/>
            <a:ext cx="2133600" cy="228600"/>
          </a:xfrm>
          <a:prstGeom prst="rect">
            <a:avLst/>
          </a:prstGeom>
        </p:spPr>
        <p:txBody>
          <a:bodyPr anchor="ctr"/>
          <a:lstStyle/>
          <a:p>
            <a:pPr defTabSz="685800"/>
            <a:fld id="{08F8947C-5DD0-45D1-83BB-87598EDF43C3}" type="datetime1">
              <a:rPr lang="en-US" sz="750">
                <a:solidFill>
                  <a:srgbClr val="000000"/>
                </a:solidFill>
              </a:rPr>
              <a:pPr defTabSz="685800"/>
              <a:t>2/1/2016</a:t>
            </a:fld>
            <a:endParaRPr lang="en-US" sz="75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6932613" y="6627813"/>
            <a:ext cx="2133600" cy="228600"/>
          </a:xfrm>
          <a:prstGeom prst="rect">
            <a:avLst/>
          </a:prstGeom>
        </p:spPr>
        <p:txBody>
          <a:bodyPr anchor="ctr"/>
          <a:lstStyle/>
          <a:p>
            <a:pPr algn="r" defTabSz="685800"/>
            <a:fld id="{744C59DE-4FA3-4E4C-97B3-4BF4A11E27FD}" type="slidenum">
              <a:rPr lang="en-US" sz="750">
                <a:solidFill>
                  <a:srgbClr val="000000"/>
                </a:solidFill>
              </a:rPr>
              <a:pPr algn="r" defTabSz="685800"/>
              <a:t>‹#›</a:t>
            </a:fld>
            <a:endParaRPr lang="en-US" sz="750">
              <a:solidFill>
                <a:srgbClr val="000000"/>
              </a:solidFill>
            </a:endParaRPr>
          </a:p>
        </p:txBody>
      </p:sp>
      <p:cxnSp>
        <p:nvCxnSpPr>
          <p:cNvPr id="7" name="Straight Connector 6"/>
          <p:cNvCxnSpPr>
            <a:cxnSpLocks noChangeShapeType="1"/>
          </p:cNvCxnSpPr>
          <p:nvPr/>
        </p:nvCxnSpPr>
        <p:spPr bwMode="auto">
          <a:xfrm>
            <a:off x="228600" y="955675"/>
            <a:ext cx="7659688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21190"/>
            <a:ext cx="8763000" cy="5380856"/>
          </a:xfrm>
          <a:prstGeom prst="rect">
            <a:avLst/>
          </a:prstGeom>
        </p:spPr>
        <p:txBody>
          <a:bodyPr/>
          <a:lstStyle>
            <a:lvl1pPr>
              <a:buClr>
                <a:schemeClr val="accent2">
                  <a:lumMod val="75000"/>
                </a:schemeClr>
              </a:buClr>
              <a:defRPr sz="1800"/>
            </a:lvl1pPr>
            <a:lvl2pPr>
              <a:buClr>
                <a:schemeClr val="accent1"/>
              </a:buCl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Title Placeholder 8"/>
          <p:cNvSpPr>
            <a:spLocks noGrp="1"/>
          </p:cNvSpPr>
          <p:nvPr>
            <p:ph type="title"/>
          </p:nvPr>
        </p:nvSpPr>
        <p:spPr bwMode="auto">
          <a:xfrm>
            <a:off x="228601" y="167508"/>
            <a:ext cx="7659704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l">
              <a:defRPr sz="2100">
                <a:solidFill>
                  <a:srgbClr val="000090"/>
                </a:solidFill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63173" y="6629400"/>
            <a:ext cx="3017655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75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PRE-DECISIONAL:  FOR INTERNAL LANGLEY USE ONLY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2043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63173" y="6629400"/>
            <a:ext cx="3017655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75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PRE-DECISIONAL:  FOR INTERNAL LANGLEY USE ONLY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7706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 txBox="1">
            <a:spLocks/>
          </p:cNvSpPr>
          <p:nvPr/>
        </p:nvSpPr>
        <p:spPr>
          <a:xfrm>
            <a:off x="74613" y="6627813"/>
            <a:ext cx="2133600" cy="228600"/>
          </a:xfrm>
          <a:prstGeom prst="rect">
            <a:avLst/>
          </a:prstGeom>
        </p:spPr>
        <p:txBody>
          <a:bodyPr anchor="ctr"/>
          <a:lstStyle/>
          <a:p>
            <a:pPr defTabSz="685800"/>
            <a:fld id="{D1D1487B-BC26-49F1-832A-1389F3ED2B56}" type="datetime1">
              <a:rPr lang="en-US" sz="750">
                <a:solidFill>
                  <a:srgbClr val="000000"/>
                </a:solidFill>
              </a:rPr>
              <a:pPr defTabSz="685800"/>
              <a:t>2/1/2016</a:t>
            </a:fld>
            <a:endParaRPr lang="en-US" sz="750">
              <a:solidFill>
                <a:srgbClr val="000000"/>
              </a:solidFill>
            </a:endParaRPr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6932613" y="6627813"/>
            <a:ext cx="2133600" cy="228600"/>
          </a:xfrm>
          <a:prstGeom prst="rect">
            <a:avLst/>
          </a:prstGeom>
        </p:spPr>
        <p:txBody>
          <a:bodyPr anchor="ctr"/>
          <a:lstStyle/>
          <a:p>
            <a:pPr algn="r" defTabSz="685800"/>
            <a:fld id="{DE794882-CAE7-4C9B-9C3F-8DC6A1BC4533}" type="slidenum">
              <a:rPr lang="en-US" sz="750">
                <a:solidFill>
                  <a:srgbClr val="000000"/>
                </a:solidFill>
              </a:rPr>
              <a:pPr algn="r" defTabSz="685800"/>
              <a:t>‹#›</a:t>
            </a:fld>
            <a:endParaRPr lang="en-US" sz="750">
              <a:solidFill>
                <a:srgbClr val="000000"/>
              </a:solidFill>
            </a:endParaRPr>
          </a:p>
        </p:txBody>
      </p:sp>
      <p:cxnSp>
        <p:nvCxnSpPr>
          <p:cNvPr id="6" name="Straight Connector 5"/>
          <p:cNvCxnSpPr>
            <a:cxnSpLocks noChangeShapeType="1"/>
          </p:cNvCxnSpPr>
          <p:nvPr/>
        </p:nvCxnSpPr>
        <p:spPr bwMode="auto">
          <a:xfrm>
            <a:off x="152400" y="955675"/>
            <a:ext cx="7735888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7" name="Title Placeholder 8"/>
          <p:cNvSpPr>
            <a:spLocks noGrp="1"/>
          </p:cNvSpPr>
          <p:nvPr>
            <p:ph type="title"/>
          </p:nvPr>
        </p:nvSpPr>
        <p:spPr bwMode="auto">
          <a:xfrm>
            <a:off x="152401" y="167508"/>
            <a:ext cx="7735904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l">
              <a:defRPr sz="2100">
                <a:solidFill>
                  <a:srgbClr val="000090"/>
                </a:solidFill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63173" y="6629400"/>
            <a:ext cx="3017655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75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PRE-DECISIONAL:  FOR INTERNAL LANGLEY USE ONLY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61620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 txBox="1">
            <a:spLocks/>
          </p:cNvSpPr>
          <p:nvPr/>
        </p:nvSpPr>
        <p:spPr>
          <a:xfrm>
            <a:off x="74613" y="6627813"/>
            <a:ext cx="2133600" cy="228600"/>
          </a:xfrm>
          <a:prstGeom prst="rect">
            <a:avLst/>
          </a:prstGeom>
        </p:spPr>
        <p:txBody>
          <a:bodyPr anchor="ctr"/>
          <a:lstStyle/>
          <a:p>
            <a:pPr defTabSz="685800"/>
            <a:fld id="{AD1AA7A3-2D66-48B9-B622-0D4D119E2BCA}" type="datetime1">
              <a:rPr lang="en-US" sz="750">
                <a:solidFill>
                  <a:srgbClr val="000000"/>
                </a:solidFill>
              </a:rPr>
              <a:pPr defTabSz="685800"/>
              <a:t>2/1/2016</a:t>
            </a:fld>
            <a:endParaRPr lang="en-US" sz="750">
              <a:solidFill>
                <a:srgbClr val="000000"/>
              </a:solidFill>
            </a:endParaRPr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6932613" y="6627813"/>
            <a:ext cx="2133600" cy="228600"/>
          </a:xfrm>
          <a:prstGeom prst="rect">
            <a:avLst/>
          </a:prstGeom>
        </p:spPr>
        <p:txBody>
          <a:bodyPr anchor="ctr"/>
          <a:lstStyle/>
          <a:p>
            <a:pPr algn="r" defTabSz="685800"/>
            <a:fld id="{5461385B-0048-4BDE-997F-840750213607}" type="slidenum">
              <a:rPr lang="en-US" sz="750">
                <a:solidFill>
                  <a:srgbClr val="000000"/>
                </a:solidFill>
              </a:rPr>
              <a:pPr algn="r" defTabSz="685800"/>
              <a:t>‹#›</a:t>
            </a:fld>
            <a:endParaRPr lang="en-US" sz="750">
              <a:solidFill>
                <a:srgbClr val="000000"/>
              </a:solidFill>
            </a:endParaRPr>
          </a:p>
        </p:txBody>
      </p:sp>
      <p:sp>
        <p:nvSpPr>
          <p:cNvPr id="7" name="Title Placeholder 8"/>
          <p:cNvSpPr>
            <a:spLocks noGrp="1"/>
          </p:cNvSpPr>
          <p:nvPr>
            <p:ph type="title"/>
          </p:nvPr>
        </p:nvSpPr>
        <p:spPr bwMode="auto">
          <a:xfrm>
            <a:off x="211936" y="167508"/>
            <a:ext cx="6646065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l">
              <a:defRPr sz="2100">
                <a:solidFill>
                  <a:srgbClr val="000090"/>
                </a:solidFill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63173" y="6629400"/>
            <a:ext cx="3017655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75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PRE-DECISIONAL:  FOR INTERNAL LANGLEY USE ONLY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39822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>
            <a:cxnSpLocks noChangeShapeType="1"/>
          </p:cNvCxnSpPr>
          <p:nvPr/>
        </p:nvCxnSpPr>
        <p:spPr bwMode="auto">
          <a:xfrm>
            <a:off x="457201" y="1066800"/>
            <a:ext cx="7407275" cy="1588"/>
          </a:xfrm>
          <a:prstGeom prst="line">
            <a:avLst/>
          </a:prstGeom>
          <a:noFill/>
          <a:ln w="25400">
            <a:solidFill>
              <a:srgbClr val="993300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6" name="Slide Number Placeholder 5"/>
          <p:cNvSpPr txBox="1">
            <a:spLocks/>
          </p:cNvSpPr>
          <p:nvPr/>
        </p:nvSpPr>
        <p:spPr>
          <a:xfrm>
            <a:off x="6932613" y="6627813"/>
            <a:ext cx="2133600" cy="228600"/>
          </a:xfrm>
          <a:prstGeom prst="rect">
            <a:avLst/>
          </a:prstGeom>
        </p:spPr>
        <p:txBody>
          <a:bodyPr anchor="ctr"/>
          <a:lstStyle/>
          <a:p>
            <a:pPr algn="r" defTabSz="685800"/>
            <a:fld id="{CA77DC20-3B50-4967-9347-FDE585A88981}" type="slidenum">
              <a:rPr lang="en-US" sz="750">
                <a:solidFill>
                  <a:srgbClr val="000000"/>
                </a:solidFill>
              </a:rPr>
              <a:pPr algn="r" defTabSz="685800"/>
              <a:t>‹#›</a:t>
            </a:fld>
            <a:endParaRPr lang="en-US" sz="750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391400" cy="639762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rgbClr val="00009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  <a:prstGeom prst="rect">
            <a:avLst/>
          </a:prstGeom>
        </p:spPr>
        <p:txBody>
          <a:bodyPr/>
          <a:lstStyle>
            <a:lvl1pPr>
              <a:buClr>
                <a:schemeClr val="accent2">
                  <a:lumMod val="75000"/>
                </a:schemeClr>
              </a:buCl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  <a:prstGeom prst="rect">
            <a:avLst/>
          </a:prstGeom>
        </p:spPr>
        <p:txBody>
          <a:bodyPr/>
          <a:lstStyle>
            <a:lvl1pPr>
              <a:buClr>
                <a:schemeClr val="accent2">
                  <a:lumMod val="75000"/>
                </a:schemeClr>
              </a:buCl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ea typeface="ヒラギノ角ゴ Pro W3" charset="-128"/>
              </a:defRPr>
            </a:lvl1pPr>
          </a:lstStyle>
          <a:p>
            <a:r>
              <a:rPr lang="en-US"/>
              <a:t>October 22, 2012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629400"/>
            <a:ext cx="2895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75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PRE-DECISIONAL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78395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>
            <a:cxnSpLocks noChangeShapeType="1"/>
          </p:cNvCxnSpPr>
          <p:nvPr/>
        </p:nvCxnSpPr>
        <p:spPr bwMode="auto">
          <a:xfrm>
            <a:off x="381001" y="1066800"/>
            <a:ext cx="7483475" cy="1588"/>
          </a:xfrm>
          <a:prstGeom prst="line">
            <a:avLst/>
          </a:prstGeom>
          <a:noFill/>
          <a:ln w="25400">
            <a:solidFill>
              <a:srgbClr val="993300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8" name="Slide Number Placeholder 5"/>
          <p:cNvSpPr txBox="1">
            <a:spLocks/>
          </p:cNvSpPr>
          <p:nvPr/>
        </p:nvSpPr>
        <p:spPr>
          <a:xfrm>
            <a:off x="6932613" y="6627813"/>
            <a:ext cx="2133600" cy="228600"/>
          </a:xfrm>
          <a:prstGeom prst="rect">
            <a:avLst/>
          </a:prstGeom>
        </p:spPr>
        <p:txBody>
          <a:bodyPr anchor="ctr"/>
          <a:lstStyle/>
          <a:p>
            <a:pPr algn="r" defTabSz="685800"/>
            <a:fld id="{79715EB9-E7D6-4A24-882E-7DD01113CAE6}" type="slidenum">
              <a:rPr lang="en-US" sz="750">
                <a:solidFill>
                  <a:srgbClr val="000000"/>
                </a:solidFill>
              </a:rPr>
              <a:pPr algn="r" defTabSz="685800"/>
              <a:t>‹#›</a:t>
            </a:fld>
            <a:endParaRPr lang="en-US" sz="750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7467600" cy="639762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rgbClr val="00009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buClr>
                <a:schemeClr val="accent2">
                  <a:lumMod val="75000"/>
                </a:schemeClr>
              </a:buCl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buClr>
                <a:schemeClr val="accent2">
                  <a:lumMod val="75000"/>
                </a:schemeClr>
              </a:buCl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Date Placeholder 6"/>
          <p:cNvSpPr>
            <a:spLocks noGrp="1"/>
          </p:cNvSpPr>
          <p:nvPr>
            <p:ph type="dt" sz="half" idx="10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ea typeface="ヒラギノ角ゴ Pro W3" charset="-128"/>
              </a:defRPr>
            </a:lvl1pPr>
          </a:lstStyle>
          <a:p>
            <a:r>
              <a:rPr lang="en-US" dirty="0"/>
              <a:t>November 5, 2012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629400"/>
            <a:ext cx="2895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75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PRE-DECISIONAL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6951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>
            <a:cxnSpLocks noChangeShapeType="1"/>
          </p:cNvCxnSpPr>
          <p:nvPr/>
        </p:nvCxnSpPr>
        <p:spPr bwMode="auto">
          <a:xfrm>
            <a:off x="381000" y="1219200"/>
            <a:ext cx="3124200" cy="0"/>
          </a:xfrm>
          <a:prstGeom prst="line">
            <a:avLst/>
          </a:prstGeom>
          <a:noFill/>
          <a:ln w="25400">
            <a:solidFill>
              <a:srgbClr val="993300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6" name="Slide Number Placeholder 5"/>
          <p:cNvSpPr txBox="1">
            <a:spLocks/>
          </p:cNvSpPr>
          <p:nvPr/>
        </p:nvSpPr>
        <p:spPr>
          <a:xfrm>
            <a:off x="6932613" y="6627813"/>
            <a:ext cx="2133600" cy="228600"/>
          </a:xfrm>
          <a:prstGeom prst="rect">
            <a:avLst/>
          </a:prstGeom>
        </p:spPr>
        <p:txBody>
          <a:bodyPr anchor="ctr"/>
          <a:lstStyle/>
          <a:p>
            <a:pPr algn="r" defTabSz="685800"/>
            <a:fld id="{48D981B0-8762-4F59-9955-6E8434BB51C9}" type="slidenum">
              <a:rPr lang="en-US" sz="750">
                <a:solidFill>
                  <a:srgbClr val="000000"/>
                </a:solidFill>
              </a:rPr>
              <a:pPr algn="r" defTabSz="685800"/>
              <a:t>‹#›</a:t>
            </a:fld>
            <a:endParaRPr lang="en-US" sz="750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273050"/>
            <a:ext cx="3160713" cy="793750"/>
          </a:xfrm>
          <a:prstGeom prst="rect">
            <a:avLst/>
          </a:prstGeom>
        </p:spPr>
        <p:txBody>
          <a:bodyPr anchor="b"/>
          <a:lstStyle>
            <a:lvl1pPr algn="l">
              <a:defRPr sz="1500" b="1">
                <a:solidFill>
                  <a:srgbClr val="00009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202"/>
            <a:ext cx="5111750" cy="4906963"/>
          </a:xfrm>
          <a:prstGeom prst="rect">
            <a:avLst/>
          </a:prstGeom>
        </p:spPr>
        <p:txBody>
          <a:bodyPr/>
          <a:lstStyle>
            <a:lvl1pPr>
              <a:buClr>
                <a:schemeClr val="accent2">
                  <a:lumMod val="75000"/>
                </a:schemeClr>
              </a:buCl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371601"/>
            <a:ext cx="3008313" cy="47545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ea typeface="ヒラギノ角ゴ Pro W3" charset="-128"/>
              </a:defRPr>
            </a:lvl1pPr>
          </a:lstStyle>
          <a:p>
            <a:r>
              <a:rPr lang="en-US"/>
              <a:t>October 22, 2012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629400"/>
            <a:ext cx="2895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75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PRE-DECISIONAL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0817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 txBox="1">
            <a:spLocks/>
          </p:cNvSpPr>
          <p:nvPr/>
        </p:nvSpPr>
        <p:spPr>
          <a:xfrm>
            <a:off x="6932613" y="6627813"/>
            <a:ext cx="2133600" cy="228600"/>
          </a:xfrm>
          <a:prstGeom prst="rect">
            <a:avLst/>
          </a:prstGeom>
        </p:spPr>
        <p:txBody>
          <a:bodyPr anchor="ctr"/>
          <a:lstStyle/>
          <a:p>
            <a:pPr algn="r" defTabSz="685800"/>
            <a:fld id="{25CA770B-A730-41F3-899C-DE5E82A561EF}" type="slidenum">
              <a:rPr lang="en-US" sz="750">
                <a:solidFill>
                  <a:srgbClr val="000000"/>
                </a:solidFill>
              </a:rPr>
              <a:pPr algn="r" defTabSz="685800"/>
              <a:t>‹#›</a:t>
            </a:fld>
            <a:endParaRPr lang="en-US" sz="750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1500" b="1">
                <a:solidFill>
                  <a:srgbClr val="00009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ea typeface="ヒラギノ角ゴ Pro W3" charset="-128"/>
              </a:defRPr>
            </a:lvl1pPr>
          </a:lstStyle>
          <a:p>
            <a:r>
              <a:rPr lang="en-US"/>
              <a:t>October 22, 2012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629400"/>
            <a:ext cx="2895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75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PRE-DECISIONAL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60314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527800" y="0"/>
            <a:ext cx="2616200" cy="687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" y="6629400"/>
            <a:ext cx="2133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75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October 22,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629400"/>
            <a:ext cx="2895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75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PRE-DECISIONAL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34200" y="6629400"/>
            <a:ext cx="2133600" cy="2286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750">
                <a:solidFill>
                  <a:srgbClr val="000000"/>
                </a:solidFill>
                <a:latin typeface="Calibri" charset="0"/>
              </a:defRPr>
            </a:lvl1pPr>
          </a:lstStyle>
          <a:p>
            <a:fld id="{8589C0E0-A320-4D96-A973-4401A9A854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914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100" b="1" kern="1200">
          <a:solidFill>
            <a:srgbClr val="0000FF"/>
          </a:solidFill>
          <a:latin typeface="+mj-lt"/>
          <a:ea typeface="ヒラギノ角ゴ Pro W3" pitchFamily="-109" charset="-128"/>
          <a:cs typeface="ヒラギノ角ゴ Pro W3" pitchFamily="-109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100" b="1">
          <a:solidFill>
            <a:srgbClr val="0000FF"/>
          </a:solidFill>
          <a:latin typeface="Calibri" pitchFamily="34" charset="0"/>
          <a:ea typeface="ヒラギノ角ゴ Pro W3" pitchFamily="-109" charset="-128"/>
          <a:cs typeface="ヒラギノ角ゴ Pro W3" pitchFamily="-109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100" b="1">
          <a:solidFill>
            <a:srgbClr val="0000FF"/>
          </a:solidFill>
          <a:latin typeface="Calibri" pitchFamily="34" charset="0"/>
          <a:ea typeface="ヒラギノ角ゴ Pro W3" pitchFamily="-109" charset="-128"/>
          <a:cs typeface="ヒラギノ角ゴ Pro W3" pitchFamily="-109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100" b="1">
          <a:solidFill>
            <a:srgbClr val="0000FF"/>
          </a:solidFill>
          <a:latin typeface="Calibri" pitchFamily="34" charset="0"/>
          <a:ea typeface="ヒラギノ角ゴ Pro W3" pitchFamily="-109" charset="-128"/>
          <a:cs typeface="ヒラギノ角ゴ Pro W3" pitchFamily="-109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100" b="1">
          <a:solidFill>
            <a:srgbClr val="0000FF"/>
          </a:solidFill>
          <a:latin typeface="Calibri" pitchFamily="34" charset="0"/>
          <a:ea typeface="ヒラギノ角ゴ Pro W3" pitchFamily="-109" charset="-128"/>
          <a:cs typeface="ヒラギノ角ゴ Pro W3" pitchFamily="-109" charset="-128"/>
        </a:defRPr>
      </a:lvl5pPr>
      <a:lvl6pPr marL="342900" algn="ctr" rtl="0" eaLnBrk="1" fontAlgn="base" hangingPunct="1">
        <a:spcBef>
          <a:spcPct val="0"/>
        </a:spcBef>
        <a:spcAft>
          <a:spcPct val="0"/>
        </a:spcAft>
        <a:defRPr sz="2700" b="1">
          <a:solidFill>
            <a:schemeClr val="bg1"/>
          </a:solidFill>
          <a:latin typeface="Calibri" pitchFamily="34" charset="0"/>
        </a:defRPr>
      </a:lvl6pPr>
      <a:lvl7pPr marL="685800" algn="ctr" rtl="0" eaLnBrk="1" fontAlgn="base" hangingPunct="1">
        <a:spcBef>
          <a:spcPct val="0"/>
        </a:spcBef>
        <a:spcAft>
          <a:spcPct val="0"/>
        </a:spcAft>
        <a:defRPr sz="2700" b="1">
          <a:solidFill>
            <a:schemeClr val="bg1"/>
          </a:solidFill>
          <a:latin typeface="Calibri" pitchFamily="34" charset="0"/>
        </a:defRPr>
      </a:lvl7pPr>
      <a:lvl8pPr marL="1028700" algn="ctr" rtl="0" eaLnBrk="1" fontAlgn="base" hangingPunct="1">
        <a:spcBef>
          <a:spcPct val="0"/>
        </a:spcBef>
        <a:spcAft>
          <a:spcPct val="0"/>
        </a:spcAft>
        <a:defRPr sz="2700" b="1">
          <a:solidFill>
            <a:schemeClr val="bg1"/>
          </a:solidFill>
          <a:latin typeface="Calibri" pitchFamily="34" charset="0"/>
        </a:defRPr>
      </a:lvl8pPr>
      <a:lvl9pPr marL="1371600" algn="ctr" rtl="0" eaLnBrk="1" fontAlgn="base" hangingPunct="1">
        <a:spcBef>
          <a:spcPct val="0"/>
        </a:spcBef>
        <a:spcAft>
          <a:spcPct val="0"/>
        </a:spcAft>
        <a:defRPr sz="2700" b="1">
          <a:solidFill>
            <a:schemeClr val="bg1"/>
          </a:solidFill>
          <a:latin typeface="Calibri" pitchFamily="34" charset="0"/>
        </a:defRPr>
      </a:lvl9pPr>
    </p:titleStyle>
    <p:bodyStyle>
      <a:lvl1pPr marL="257175" indent="-257175" algn="l" rtl="0" eaLnBrk="1" fontAlgn="base" hangingPunct="1">
        <a:spcBef>
          <a:spcPct val="20000"/>
        </a:spcBef>
        <a:spcAft>
          <a:spcPct val="0"/>
        </a:spcAft>
        <a:buClr>
          <a:srgbClr val="C00000"/>
        </a:buClr>
        <a:buFont typeface="Wingdings" charset="2"/>
        <a:buChar char="Ø"/>
        <a:defRPr sz="2100" b="1" kern="1200">
          <a:solidFill>
            <a:schemeClr val="tx1"/>
          </a:solidFill>
          <a:latin typeface="+mn-lt"/>
          <a:ea typeface="ヒラギノ角ゴ Pro W3" pitchFamily="-109" charset="-128"/>
          <a:cs typeface="ヒラギノ角ゴ Pro W3" pitchFamily="-109" charset="-128"/>
        </a:defRPr>
      </a:lvl1pPr>
      <a:lvl2pPr marL="557213" indent="-214313" algn="l" rtl="0" eaLnBrk="1" fontAlgn="base" hangingPunct="1">
        <a:spcBef>
          <a:spcPct val="20000"/>
        </a:spcBef>
        <a:spcAft>
          <a:spcPct val="0"/>
        </a:spcAft>
        <a:buClr>
          <a:srgbClr val="0000CC"/>
        </a:buClr>
        <a:buFont typeface="Arial" charset="0"/>
        <a:buChar char="•"/>
        <a:defRPr sz="1800" kern="1200">
          <a:solidFill>
            <a:schemeClr val="tx1"/>
          </a:solidFill>
          <a:latin typeface="+mn-lt"/>
          <a:ea typeface="ヒラギノ角ゴ Pro W3" pitchFamily="-109" charset="-128"/>
          <a:cs typeface="+mn-cs"/>
        </a:defRPr>
      </a:lvl2pPr>
      <a:lvl3pPr marL="857250" indent="-17145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500" kern="1200">
          <a:solidFill>
            <a:schemeClr val="tx1"/>
          </a:solidFill>
          <a:latin typeface="+mn-lt"/>
          <a:ea typeface="ＭＳ Ｐゴシック" pitchFamily="-105" charset="-128"/>
          <a:cs typeface="ＭＳ Ｐゴシック" pitchFamily="-105" charset="-128"/>
        </a:defRPr>
      </a:lvl3pPr>
      <a:lvl4pPr marL="1200150" indent="-171450" algn="l" rtl="0" eaLnBrk="1" fontAlgn="base" hangingPunct="1">
        <a:spcBef>
          <a:spcPct val="20000"/>
        </a:spcBef>
        <a:spcAft>
          <a:spcPct val="0"/>
        </a:spcAft>
        <a:buFont typeface="Courier New" charset="0"/>
        <a:buChar char="o"/>
        <a:defRPr kern="1200">
          <a:solidFill>
            <a:schemeClr val="tx1"/>
          </a:solidFill>
          <a:latin typeface="+mn-lt"/>
          <a:ea typeface="ＭＳ Ｐゴシック" pitchFamily="-105" charset="-128"/>
          <a:cs typeface="+mn-cs"/>
        </a:defRPr>
      </a:lvl4pPr>
      <a:lvl5pPr marL="1543050" indent="-1714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 txBox="1">
            <a:spLocks/>
          </p:cNvSpPr>
          <p:nvPr/>
        </p:nvSpPr>
        <p:spPr>
          <a:xfrm>
            <a:off x="96981" y="0"/>
            <a:ext cx="9067800" cy="6858000"/>
          </a:xfrm>
          <a:prstGeom prst="rect">
            <a:avLst/>
          </a:prstGeom>
          <a:effectLst/>
        </p:spPr>
        <p:txBody>
          <a:bodyPr>
            <a:normAutofit fontScale="55000" lnSpcReduction="20000"/>
          </a:bodyPr>
          <a:lstStyle>
            <a:lvl1pPr algn="ctr" rtl="0" eaLnBrk="1" fontAlgn="base" hangingPunct="1">
              <a:lnSpc>
                <a:spcPts val="2790"/>
              </a:lnSpc>
              <a:spcBef>
                <a:spcPct val="0"/>
              </a:spcBef>
              <a:spcAft>
                <a:spcPct val="0"/>
              </a:spcAft>
              <a:defRPr sz="2700" b="1" kern="120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+mj-lt"/>
                <a:ea typeface="ヒラギノ角ゴ Pro W3" pitchFamily="-109" charset="-128"/>
                <a:cs typeface="ヒラギノ角ゴ Pro W3" pitchFamily="-109" charset="-128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0000FF"/>
                </a:solidFill>
                <a:latin typeface="Calibri" pitchFamily="34" charset="0"/>
                <a:ea typeface="ヒラギノ角ゴ Pro W3" pitchFamily="-109" charset="-128"/>
                <a:cs typeface="ヒラギノ角ゴ Pro W3" pitchFamily="-109" charset="-128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0000FF"/>
                </a:solidFill>
                <a:latin typeface="Calibri" pitchFamily="34" charset="0"/>
                <a:ea typeface="ヒラギノ角ゴ Pro W3" pitchFamily="-109" charset="-128"/>
                <a:cs typeface="ヒラギノ角ゴ Pro W3" pitchFamily="-109" charset="-128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0000FF"/>
                </a:solidFill>
                <a:latin typeface="Calibri" pitchFamily="34" charset="0"/>
                <a:ea typeface="ヒラギノ角ゴ Pro W3" pitchFamily="-109" charset="-128"/>
                <a:cs typeface="ヒラギノ角ゴ Pro W3" pitchFamily="-109" charset="-128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0000FF"/>
                </a:solidFill>
                <a:latin typeface="Calibri" pitchFamily="34" charset="0"/>
                <a:ea typeface="ヒラギノ角ゴ Pro W3" pitchFamily="-109" charset="-128"/>
                <a:cs typeface="ヒラギノ角ゴ Pro W3" pitchFamily="-109" charset="-128"/>
              </a:defRPr>
            </a:lvl5pPr>
            <a:lvl6pPr marL="342900" algn="ctr" rtl="0" eaLnBrk="1" fontAlgn="base" hangingPunct="1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bg1"/>
                </a:solidFill>
                <a:latin typeface="Calibri" pitchFamily="34" charset="0"/>
              </a:defRPr>
            </a:lvl6pPr>
            <a:lvl7pPr marL="685800" algn="ctr" rtl="0" eaLnBrk="1" fontAlgn="base" hangingPunct="1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bg1"/>
                </a:solidFill>
                <a:latin typeface="Calibri" pitchFamily="34" charset="0"/>
              </a:defRPr>
            </a:lvl7pPr>
            <a:lvl8pPr marL="1028700" algn="ctr" rtl="0" eaLnBrk="1" fontAlgn="base" hangingPunct="1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bg1"/>
                </a:solidFill>
                <a:latin typeface="Calibri" pitchFamily="34" charset="0"/>
              </a:defRPr>
            </a:lvl8pPr>
            <a:lvl9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bg1"/>
                </a:solidFill>
                <a:latin typeface="Calibri" pitchFamily="34" charset="0"/>
              </a:defRPr>
            </a:lvl9pPr>
          </a:lstStyle>
          <a:p>
            <a:pPr>
              <a:lnSpc>
                <a:spcPct val="120000"/>
              </a:lnSpc>
            </a:pPr>
            <a:endParaRPr lang="en-US" sz="12000" dirty="0" smtClean="0">
              <a:solidFill>
                <a:srgbClr val="0070C0"/>
              </a:solidFill>
            </a:endParaRPr>
          </a:p>
          <a:p>
            <a:pPr>
              <a:lnSpc>
                <a:spcPct val="120000"/>
              </a:lnSpc>
            </a:pPr>
            <a:r>
              <a:rPr lang="en-US" sz="12000" dirty="0" smtClean="0">
                <a:solidFill>
                  <a:srgbClr val="0070C0"/>
                </a:solidFill>
              </a:rPr>
              <a:t>“Other” Breakout</a:t>
            </a:r>
          </a:p>
          <a:p>
            <a:pPr>
              <a:lnSpc>
                <a:spcPct val="120000"/>
              </a:lnSpc>
            </a:pPr>
            <a:r>
              <a:rPr lang="en-US" sz="12000" dirty="0" smtClean="0">
                <a:solidFill>
                  <a:srgbClr val="0070C0"/>
                </a:solidFill>
              </a:rPr>
              <a:t>Session</a:t>
            </a:r>
            <a:r>
              <a:rPr lang="en-US" sz="12000" dirty="0">
                <a:solidFill>
                  <a:srgbClr val="0070C0"/>
                </a:solidFill>
              </a:rPr>
              <a:t> </a:t>
            </a:r>
            <a:r>
              <a:rPr lang="en-US" sz="12000" dirty="0" smtClean="0">
                <a:solidFill>
                  <a:srgbClr val="0070C0"/>
                </a:solidFill>
              </a:rPr>
              <a:t>Summary</a:t>
            </a:r>
          </a:p>
          <a:p>
            <a:pPr>
              <a:lnSpc>
                <a:spcPct val="120000"/>
              </a:lnSpc>
            </a:pPr>
            <a:endParaRPr lang="en-US" sz="6000" dirty="0" smtClean="0">
              <a:solidFill>
                <a:srgbClr val="0070C0"/>
              </a:solidFill>
            </a:endParaRPr>
          </a:p>
          <a:p>
            <a:pPr>
              <a:lnSpc>
                <a:spcPct val="120000"/>
              </a:lnSpc>
            </a:pPr>
            <a:r>
              <a:rPr lang="en-US" sz="6000" dirty="0" smtClean="0">
                <a:solidFill>
                  <a:srgbClr val="0070C0"/>
                </a:solidFill>
              </a:rPr>
              <a:t>Joint NASA-FAA ODM Workshop, Kansas City </a:t>
            </a:r>
          </a:p>
          <a:p>
            <a:pPr>
              <a:lnSpc>
                <a:spcPct val="120000"/>
              </a:lnSpc>
            </a:pPr>
            <a:r>
              <a:rPr lang="en-US" sz="6000" dirty="0" smtClean="0">
                <a:solidFill>
                  <a:srgbClr val="0070C0"/>
                </a:solidFill>
              </a:rPr>
              <a:t>October 22, 2015</a:t>
            </a:r>
          </a:p>
          <a:p>
            <a:pPr>
              <a:lnSpc>
                <a:spcPct val="120000"/>
              </a:lnSpc>
            </a:pPr>
            <a:endParaRPr lang="en-US" sz="6000" dirty="0" smtClean="0">
              <a:solidFill>
                <a:srgbClr val="0070C0"/>
              </a:solidFill>
            </a:endParaRPr>
          </a:p>
          <a:p>
            <a:pPr>
              <a:lnSpc>
                <a:spcPct val="120000"/>
              </a:lnSpc>
            </a:pPr>
            <a:r>
              <a:rPr lang="en-US" sz="6000" dirty="0" smtClean="0">
                <a:solidFill>
                  <a:srgbClr val="0070C0"/>
                </a:solidFill>
              </a:rPr>
              <a:t>Facilitators: Michael Patterson, Bill Fredericks</a:t>
            </a:r>
            <a:endParaRPr lang="en-US" sz="6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7964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Manufacturing and Structures/Materials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1" y="990600"/>
            <a:ext cx="8763000" cy="538085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3-D printing/additive manufacturing</a:t>
            </a:r>
          </a:p>
          <a:p>
            <a:pPr lvl="1"/>
            <a:r>
              <a:rPr lang="en-US" sz="1800" dirty="0" smtClean="0"/>
              <a:t>Hybrid: utilize 3-d printed structure in part of conventional composite layup</a:t>
            </a:r>
          </a:p>
          <a:p>
            <a:r>
              <a:rPr lang="en-US" sz="2400" dirty="0" smtClean="0"/>
              <a:t>Automated composite layup</a:t>
            </a:r>
          </a:p>
          <a:p>
            <a:r>
              <a:rPr lang="en-US" sz="2400" dirty="0" smtClean="0"/>
              <a:t>Multi-functional structures </a:t>
            </a:r>
          </a:p>
          <a:p>
            <a:pPr lvl="1"/>
            <a:r>
              <a:rPr lang="en-US" sz="1800" dirty="0" smtClean="0"/>
              <a:t>Energy storage</a:t>
            </a:r>
          </a:p>
          <a:p>
            <a:pPr lvl="1"/>
            <a:r>
              <a:rPr lang="en-US" sz="1800" dirty="0" smtClean="0"/>
              <a:t>Energy collection (solar panels)</a:t>
            </a:r>
          </a:p>
          <a:p>
            <a:pPr lvl="1"/>
            <a:r>
              <a:rPr lang="en-US" sz="1800" dirty="0" smtClean="0"/>
              <a:t>Integrated systems (</a:t>
            </a:r>
            <a:r>
              <a:rPr lang="en-US" sz="1800" dirty="0" err="1" smtClean="0"/>
              <a:t>eg</a:t>
            </a:r>
            <a:r>
              <a:rPr lang="en-US" sz="1800" dirty="0" smtClean="0"/>
              <a:t> part of structure is circuit board)</a:t>
            </a:r>
          </a:p>
          <a:p>
            <a:r>
              <a:rPr lang="en-US" sz="2400" dirty="0" smtClean="0"/>
              <a:t>Deployable/morphing structures (including propellers)</a:t>
            </a:r>
          </a:p>
          <a:p>
            <a:r>
              <a:rPr lang="en-US" sz="2400" dirty="0" smtClean="0"/>
              <a:t>Flexible robotic manufacturing</a:t>
            </a:r>
          </a:p>
          <a:p>
            <a:r>
              <a:rPr lang="en-US" sz="2400" dirty="0" smtClean="0"/>
              <a:t>Materials characterization/inspection</a:t>
            </a:r>
          </a:p>
          <a:p>
            <a:pPr lvl="1"/>
            <a:r>
              <a:rPr lang="en-US" sz="1800" dirty="0" smtClean="0"/>
              <a:t>Design handbook including “casting factors” (safety factors)</a:t>
            </a:r>
          </a:p>
          <a:p>
            <a:r>
              <a:rPr lang="en-US" sz="2400" dirty="0" smtClean="0"/>
              <a:t>Recurring and non-recurring cost studies (process time and investment; compare alternative production systems)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762001" y="6190459"/>
            <a:ext cx="769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Part </a:t>
            </a:r>
            <a:r>
              <a:rPr lang="en-US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of formed </a:t>
            </a: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Manufacturing, Integrated </a:t>
            </a: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Structures, </a:t>
            </a: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and </a:t>
            </a: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Community Impact working </a:t>
            </a: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group.  Initial lead is Michael Patterson</a:t>
            </a:r>
            <a:endParaRPr lang="en-US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1171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7030" y="1219200"/>
            <a:ext cx="8763000" cy="5380856"/>
          </a:xfrm>
        </p:spPr>
        <p:txBody>
          <a:bodyPr>
            <a:noAutofit/>
          </a:bodyPr>
          <a:lstStyle/>
          <a:p>
            <a:r>
              <a:rPr lang="en-US" dirty="0" smtClean="0"/>
              <a:t>Utilization of airports </a:t>
            </a:r>
          </a:p>
          <a:p>
            <a:pPr lvl="1"/>
            <a:r>
              <a:rPr lang="en-US" sz="1400" dirty="0" smtClean="0"/>
              <a:t>Make airports ‘multi-use’</a:t>
            </a:r>
          </a:p>
          <a:p>
            <a:pPr lvl="2"/>
            <a:r>
              <a:rPr lang="en-US" sz="1200" dirty="0" smtClean="0"/>
              <a:t>(put manufacturing capabilities there?)</a:t>
            </a:r>
          </a:p>
          <a:p>
            <a:pPr lvl="2"/>
            <a:r>
              <a:rPr lang="en-US" sz="1200" dirty="0" smtClean="0"/>
              <a:t>Information distribution</a:t>
            </a:r>
          </a:p>
          <a:p>
            <a:r>
              <a:rPr lang="en-US" dirty="0" smtClean="0"/>
              <a:t>Electric (charging, electrical grid, battery swaps, etc.)</a:t>
            </a:r>
          </a:p>
          <a:p>
            <a:pPr lvl="1"/>
            <a:r>
              <a:rPr lang="en-US" sz="1400" dirty="0" smtClean="0"/>
              <a:t>Electrolyte-based, hydrogen-based</a:t>
            </a:r>
          </a:p>
          <a:p>
            <a:r>
              <a:rPr lang="en-US" dirty="0" smtClean="0"/>
              <a:t>UAS/autonomous manned aircraft have new needs?</a:t>
            </a:r>
          </a:p>
          <a:p>
            <a:r>
              <a:rPr lang="en-US" dirty="0" smtClean="0"/>
              <a:t>Economic studies</a:t>
            </a:r>
          </a:p>
          <a:p>
            <a:r>
              <a:rPr lang="en-US" dirty="0" smtClean="0"/>
              <a:t>System study into need for building new “</a:t>
            </a:r>
            <a:r>
              <a:rPr lang="en-US" dirty="0" err="1" smtClean="0"/>
              <a:t>vertiports</a:t>
            </a:r>
            <a:r>
              <a:rPr lang="en-US" dirty="0" smtClean="0"/>
              <a:t>” or sharing spaces such as soccer fields</a:t>
            </a:r>
          </a:p>
          <a:p>
            <a:r>
              <a:rPr lang="en-US" dirty="0" smtClean="0"/>
              <a:t>System studies into things happening in auto industry and how it impacts aviation</a:t>
            </a:r>
          </a:p>
          <a:p>
            <a:endParaRPr lang="en-US" dirty="0" smtClean="0"/>
          </a:p>
          <a:p>
            <a:r>
              <a:rPr lang="en-US" dirty="0" smtClean="0"/>
              <a:t>Thermal ground support equipment (e.g., heating batteries, on hot day pre-cool fuel)</a:t>
            </a:r>
          </a:p>
          <a:p>
            <a:endParaRPr lang="en-US" dirty="0" smtClean="0"/>
          </a:p>
          <a:p>
            <a:r>
              <a:rPr lang="en-US" dirty="0" smtClean="0"/>
              <a:t>New ground infrastructure on ground so we don’t have to carry equipment in the air</a:t>
            </a:r>
          </a:p>
          <a:p>
            <a:pPr lvl="1"/>
            <a:r>
              <a:rPr lang="en-US" sz="1400" dirty="0" err="1" smtClean="0"/>
              <a:t>Eg</a:t>
            </a:r>
            <a:r>
              <a:rPr lang="en-US" sz="1400" dirty="0" smtClean="0"/>
              <a:t>., cooling fuel, don’t have to have life jackets because you’ll get them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Infrastructure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2133600" y="6356262"/>
            <a:ext cx="472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Items delegated to appropriate working group</a:t>
            </a:r>
            <a:endParaRPr lang="en-US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57468" y="12192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OAI</a:t>
            </a:r>
            <a:endParaRPr lang="en-US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270037" y="2308798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EP</a:t>
            </a:r>
            <a:endParaRPr lang="en-US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257468" y="4351472"/>
            <a:ext cx="2732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(All working groups)</a:t>
            </a:r>
            <a:endParaRPr lang="en-US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257468" y="5070986"/>
            <a:ext cx="2732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(EP)</a:t>
            </a:r>
            <a:endParaRPr lang="en-US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70037" y="5691394"/>
            <a:ext cx="2732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(EP, SVO)</a:t>
            </a:r>
            <a:endParaRPr lang="en-US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60469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1" y="1066800"/>
            <a:ext cx="8763000" cy="5380856"/>
          </a:xfrm>
        </p:spPr>
        <p:txBody>
          <a:bodyPr/>
          <a:lstStyle/>
          <a:p>
            <a:r>
              <a:rPr lang="en-US" sz="2400" dirty="0" smtClean="0"/>
              <a:t>Recovery of waste heat</a:t>
            </a:r>
          </a:p>
          <a:p>
            <a:r>
              <a:rPr lang="en-US" sz="2400" dirty="0" smtClean="0"/>
              <a:t>Radiator design methods/tools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System Energy Management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5410200" y="1447800"/>
            <a:ext cx="2732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Topics fit within (EP)</a:t>
            </a:r>
            <a:endParaRPr lang="en-US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21760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Outreach</a:t>
            </a:r>
          </a:p>
          <a:p>
            <a:r>
              <a:rPr lang="en-US" sz="2400" dirty="0" smtClean="0"/>
              <a:t>(School-based) education</a:t>
            </a:r>
          </a:p>
          <a:p>
            <a:r>
              <a:rPr lang="en-US" sz="2400" dirty="0" smtClean="0"/>
              <a:t>Decreased downwash velocities (from </a:t>
            </a:r>
            <a:r>
              <a:rPr lang="en-US" sz="2400" dirty="0" err="1" smtClean="0"/>
              <a:t>propulsors</a:t>
            </a:r>
            <a:r>
              <a:rPr lang="en-US" sz="2400" dirty="0" smtClean="0"/>
              <a:t>; really a perceived safety)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Public Perception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1066800" y="3588452"/>
            <a:ext cx="617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Work packages should consider public perception and outreach issues and activities in their products</a:t>
            </a:r>
            <a:endParaRPr lang="en-US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12911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Utilize past research</a:t>
            </a:r>
          </a:p>
          <a:p>
            <a:r>
              <a:rPr lang="en-US" sz="2400" dirty="0" smtClean="0"/>
              <a:t>Laminar flow (fuselage)</a:t>
            </a:r>
          </a:p>
          <a:p>
            <a:r>
              <a:rPr lang="en-US" sz="2400" dirty="0" smtClean="0"/>
              <a:t>Boundary layer ingestion</a:t>
            </a:r>
          </a:p>
          <a:p>
            <a:r>
              <a:rPr lang="en-US" sz="2400" dirty="0" smtClean="0"/>
              <a:t>Tip propellers </a:t>
            </a:r>
          </a:p>
          <a:p>
            <a:r>
              <a:rPr lang="en-US" sz="2400" dirty="0" smtClean="0"/>
              <a:t>Propulsion-aero/airframe integration</a:t>
            </a:r>
          </a:p>
          <a:p>
            <a:pPr lvl="1"/>
            <a:r>
              <a:rPr lang="en-US" sz="1800" dirty="0" smtClean="0"/>
              <a:t>Specifically off-nominal operations</a:t>
            </a:r>
          </a:p>
          <a:p>
            <a:r>
              <a:rPr lang="en-US" sz="2400" dirty="0" smtClean="0"/>
              <a:t>New high-lift technologies</a:t>
            </a:r>
          </a:p>
          <a:p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Aerodynamics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1676400" y="4800600"/>
            <a:ext cx="525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Aerodynamics integrated with EP working group</a:t>
            </a:r>
            <a:endParaRPr lang="en-US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9228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1" y="1066800"/>
            <a:ext cx="8763000" cy="538085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Steerable BRS/full airplane parachutes</a:t>
            </a:r>
          </a:p>
          <a:p>
            <a:pPr lvl="1"/>
            <a:r>
              <a:rPr lang="en-US" sz="1800" dirty="0" smtClean="0"/>
              <a:t>Consider survivability in water after using chute</a:t>
            </a:r>
          </a:p>
          <a:p>
            <a:r>
              <a:rPr lang="en-US" sz="2400" dirty="0" smtClean="0"/>
              <a:t>Air bags (full aircraft, better interior)</a:t>
            </a:r>
          </a:p>
          <a:p>
            <a:r>
              <a:rPr lang="en-US" sz="2400" dirty="0" smtClean="0"/>
              <a:t>Complete powertrain redundancy (from energy source to </a:t>
            </a:r>
            <a:r>
              <a:rPr lang="en-US" sz="2400" dirty="0" err="1" smtClean="0"/>
              <a:t>propulsor</a:t>
            </a:r>
            <a:r>
              <a:rPr lang="en-US" sz="2400" dirty="0" smtClean="0"/>
              <a:t>)</a:t>
            </a:r>
          </a:p>
          <a:p>
            <a:r>
              <a:rPr lang="en-US" sz="2400" dirty="0" smtClean="0"/>
              <a:t>Crashworthiness</a:t>
            </a:r>
          </a:p>
          <a:p>
            <a:pPr lvl="1"/>
            <a:r>
              <a:rPr lang="en-US" sz="1800" dirty="0" smtClean="0"/>
              <a:t>Crumple zones</a:t>
            </a:r>
          </a:p>
          <a:p>
            <a:pPr lvl="1"/>
            <a:r>
              <a:rPr lang="en-US" sz="1800" dirty="0" smtClean="0"/>
              <a:t>Energy absorbance structures</a:t>
            </a:r>
          </a:p>
          <a:p>
            <a:r>
              <a:rPr lang="en-US" sz="2400" dirty="0" smtClean="0"/>
              <a:t>Adaptive reserve requirements </a:t>
            </a:r>
          </a:p>
          <a:p>
            <a:pPr lvl="1"/>
            <a:r>
              <a:rPr lang="en-US" sz="1800" dirty="0" smtClean="0"/>
              <a:t>Consider landing wait times</a:t>
            </a:r>
          </a:p>
          <a:p>
            <a:r>
              <a:rPr lang="en-US" sz="2400" dirty="0" smtClean="0"/>
              <a:t>Minimizing crash damage to ground assets</a:t>
            </a:r>
          </a:p>
          <a:p>
            <a:r>
              <a:rPr lang="en-US" sz="2400" dirty="0" smtClean="0"/>
              <a:t>Battery crashworthiness/design requirements </a:t>
            </a:r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Safety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6781800" y="1101365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MISC</a:t>
            </a:r>
            <a:endParaRPr lang="en-US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03010" y="19050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MISC</a:t>
            </a:r>
            <a:endParaRPr lang="en-US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764518" y="5421868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EP</a:t>
            </a:r>
            <a:endParaRPr lang="en-US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81800" y="3211208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MISC</a:t>
            </a:r>
            <a:endParaRPr lang="en-US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03010" y="4226096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Crosscuts EP, SVO, OAI</a:t>
            </a:r>
            <a:endParaRPr lang="en-US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77000" y="5029200"/>
            <a:ext cx="2590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Crosscuts EP, SVO, </a:t>
            </a:r>
            <a:r>
              <a:rPr lang="en-US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MISC</a:t>
            </a:r>
            <a:endParaRPr lang="en-US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56681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Uber-like app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Scheduling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5638800" y="1221190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Multi-modal connectivity delegated to SVO, OAI</a:t>
            </a:r>
            <a:endParaRPr lang="en-US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864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04800" y="1143000"/>
            <a:ext cx="7696200" cy="5380856"/>
          </a:xfrm>
        </p:spPr>
        <p:txBody>
          <a:bodyPr/>
          <a:lstStyle/>
          <a:p>
            <a:r>
              <a:rPr lang="en-US" sz="2000" dirty="0" smtClean="0"/>
              <a:t>Forming 2 additional roadmap working groups (next 2 slides) </a:t>
            </a:r>
          </a:p>
          <a:p>
            <a:pPr lvl="1"/>
            <a:r>
              <a:rPr lang="en-US" sz="1600" dirty="0" smtClean="0"/>
              <a:t>Manufacturing, Integrated Structures, and Community Impact (MISC) </a:t>
            </a:r>
            <a:r>
              <a:rPr lang="en-US" sz="1600" dirty="0" smtClean="0"/>
              <a:t>(Michael Patterson lead)</a:t>
            </a:r>
            <a:endParaRPr lang="en-US" sz="1450" dirty="0" smtClean="0"/>
          </a:p>
          <a:p>
            <a:pPr lvl="1"/>
            <a:r>
              <a:rPr lang="en-US" sz="1600" dirty="0" smtClean="0"/>
              <a:t>ODM Airspace Integration (OAI) (Ken Goodrich, initial lead)</a:t>
            </a:r>
          </a:p>
          <a:p>
            <a:pPr marL="342900" lvl="1" indent="0">
              <a:buNone/>
            </a:pPr>
            <a:endParaRPr lang="en-US" sz="1600" dirty="0" smtClean="0"/>
          </a:p>
          <a:p>
            <a:r>
              <a:rPr lang="en-US" sz="1900" dirty="0" smtClean="0"/>
              <a:t>Many other recommendations reside well in Electric Propulsion (EP) and Simplified Vehicle Operations (SVO) and will be handled by those working groups</a:t>
            </a:r>
          </a:p>
          <a:p>
            <a:endParaRPr lang="en-US" sz="1900" dirty="0" smtClean="0"/>
          </a:p>
          <a:p>
            <a:r>
              <a:rPr lang="en-US" sz="1900" dirty="0" smtClean="0"/>
              <a:t>Improved certification methods are integral to all working groups and will be integrate into these groups rather than stand alone</a:t>
            </a:r>
          </a:p>
          <a:p>
            <a:endParaRPr lang="en-US" sz="16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4841" y="152400"/>
            <a:ext cx="7659704" cy="615950"/>
          </a:xfrm>
        </p:spPr>
        <p:txBody>
          <a:bodyPr/>
          <a:lstStyle/>
          <a:p>
            <a:r>
              <a:rPr lang="en-US" sz="2000" dirty="0" smtClean="0"/>
              <a:t>Disposition of “Other” Breakout </a:t>
            </a:r>
            <a:r>
              <a:rPr lang="en-US" sz="2000" dirty="0" smtClean="0"/>
              <a:t>Recommendations (summary </a:t>
            </a:r>
            <a:r>
              <a:rPr lang="en-US" sz="2000" dirty="0" smtClean="0"/>
              <a:t>and running comments by Ken </a:t>
            </a:r>
            <a:r>
              <a:rPr lang="en-US" sz="2000" dirty="0" smtClean="0"/>
              <a:t>Goodrich/Michael Patterson, </a:t>
            </a:r>
            <a:r>
              <a:rPr lang="en-US" sz="20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in red</a:t>
            </a:r>
            <a:r>
              <a:rPr lang="en-US" sz="2000" dirty="0" smtClean="0"/>
              <a:t>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28490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ODM Airspace 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1" y="1219200"/>
            <a:ext cx="8763000" cy="538085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Digital data-link between aircraft and ATC </a:t>
            </a:r>
          </a:p>
          <a:p>
            <a:r>
              <a:rPr lang="en-US" sz="2400" dirty="0"/>
              <a:t>High-density operations</a:t>
            </a:r>
          </a:p>
          <a:p>
            <a:r>
              <a:rPr lang="en-US" sz="2400" dirty="0" smtClean="0"/>
              <a:t>Networked aircraft </a:t>
            </a:r>
          </a:p>
          <a:p>
            <a:r>
              <a:rPr lang="en-US" sz="2400" dirty="0" smtClean="0"/>
              <a:t>Decentralized ATM</a:t>
            </a:r>
          </a:p>
          <a:p>
            <a:pPr lvl="1"/>
            <a:r>
              <a:rPr lang="en-US" sz="1800" dirty="0" smtClean="0"/>
              <a:t>Aircraft self-separation</a:t>
            </a:r>
          </a:p>
          <a:p>
            <a:pPr lvl="1"/>
            <a:r>
              <a:rPr lang="en-US" sz="1800" dirty="0" smtClean="0"/>
              <a:t>Can pull from UAS technologies</a:t>
            </a:r>
          </a:p>
          <a:p>
            <a:pPr lvl="1"/>
            <a:r>
              <a:rPr lang="en-US" sz="1800" dirty="0" smtClean="0"/>
              <a:t>Automated and optimized ATM</a:t>
            </a:r>
          </a:p>
          <a:p>
            <a:r>
              <a:rPr lang="en-US" sz="2400" dirty="0" smtClean="0"/>
              <a:t>Interaction with UAS traffic</a:t>
            </a:r>
          </a:p>
          <a:p>
            <a:r>
              <a:rPr lang="en-US" sz="2400" dirty="0" smtClean="0"/>
              <a:t>Interaction between ground traffic management and air traffic</a:t>
            </a:r>
          </a:p>
          <a:p>
            <a:pPr lvl="1"/>
            <a:r>
              <a:rPr lang="en-US" sz="1800" dirty="0" smtClean="0"/>
              <a:t>Uber with air vehicles – want car to be waiting for you when you arrive at airport</a:t>
            </a:r>
          </a:p>
          <a:p>
            <a:endParaRPr lang="en-US" sz="24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82397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7659704" cy="615950"/>
          </a:xfrm>
        </p:spPr>
        <p:txBody>
          <a:bodyPr>
            <a:normAutofit fontScale="90000"/>
          </a:bodyPr>
          <a:lstStyle/>
          <a:p>
            <a:r>
              <a:rPr lang="en-US" sz="2400" dirty="0" smtClean="0"/>
              <a:t>Manufacturing, Integrated </a:t>
            </a:r>
            <a:r>
              <a:rPr lang="en-US" sz="2400" dirty="0" smtClean="0"/>
              <a:t>Structures, and </a:t>
            </a:r>
            <a:r>
              <a:rPr lang="en-US" sz="2400" dirty="0"/>
              <a:t>Community Impact (Slide 1 of 2) </a:t>
            </a:r>
            <a:r>
              <a:rPr lang="en-US" sz="2400" dirty="0" smtClean="0"/>
              <a:t>: Manufacturing and Integrated Structures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000" dirty="0" smtClean="0"/>
              <a:t>3-D printing/additive manufacturing</a:t>
            </a:r>
          </a:p>
          <a:p>
            <a:pPr lvl="1"/>
            <a:r>
              <a:rPr lang="en-US" sz="1600" dirty="0" smtClean="0"/>
              <a:t>Including hybrid manufacturing: utilize 3-d printed structure in part of conventional composite layup</a:t>
            </a:r>
          </a:p>
          <a:p>
            <a:r>
              <a:rPr lang="en-US" sz="2000" dirty="0"/>
              <a:t>Materials characterization/inspection for additive </a:t>
            </a:r>
            <a:r>
              <a:rPr lang="en-US" sz="2000" dirty="0" smtClean="0"/>
              <a:t>manufacturing</a:t>
            </a:r>
          </a:p>
          <a:p>
            <a:pPr lvl="1"/>
            <a:r>
              <a:rPr lang="en-US" sz="1600" dirty="0"/>
              <a:t>Design handbook including “casting factors” (safety factors) for additive manufactured </a:t>
            </a:r>
            <a:r>
              <a:rPr lang="en-US" sz="1600" dirty="0" smtClean="0"/>
              <a:t>materials</a:t>
            </a:r>
          </a:p>
          <a:p>
            <a:r>
              <a:rPr lang="en-US" sz="2000" dirty="0" smtClean="0"/>
              <a:t>Automated composite layup</a:t>
            </a:r>
          </a:p>
          <a:p>
            <a:r>
              <a:rPr lang="en-US" sz="2000" dirty="0" smtClean="0"/>
              <a:t>Flexible robotic manufacturing</a:t>
            </a:r>
          </a:p>
          <a:p>
            <a:r>
              <a:rPr lang="en-US" sz="2000" dirty="0" smtClean="0"/>
              <a:t>Recurring and non-recurring cost studies (for new manufacturing techniques)</a:t>
            </a:r>
          </a:p>
          <a:p>
            <a:pPr lvl="1"/>
            <a:r>
              <a:rPr lang="en-US" sz="1600" dirty="0" smtClean="0"/>
              <a:t>Compare alternative production systems based on </a:t>
            </a:r>
            <a:r>
              <a:rPr lang="en-US" sz="1600" dirty="0"/>
              <a:t>process time and </a:t>
            </a:r>
            <a:r>
              <a:rPr lang="en-US" sz="1600" dirty="0" smtClean="0"/>
              <a:t>investment</a:t>
            </a:r>
          </a:p>
          <a:p>
            <a:pPr lvl="1"/>
            <a:r>
              <a:rPr lang="en-US" sz="1600" dirty="0" smtClean="0"/>
              <a:t>Find “tipping points” where additive manufacturing, automated composite layup, etc. are beneficial</a:t>
            </a:r>
          </a:p>
          <a:p>
            <a:r>
              <a:rPr lang="en-US" sz="1900" dirty="0" smtClean="0"/>
              <a:t>Multifunctional structures, for example</a:t>
            </a:r>
          </a:p>
          <a:p>
            <a:pPr lvl="1"/>
            <a:r>
              <a:rPr lang="en-US" sz="1600" dirty="0" smtClean="0"/>
              <a:t>Structural batteries / energy storage</a:t>
            </a:r>
          </a:p>
          <a:p>
            <a:pPr lvl="1"/>
            <a:r>
              <a:rPr lang="en-US" sz="1600" dirty="0" smtClean="0"/>
              <a:t>Morphing/deployable structures</a:t>
            </a:r>
          </a:p>
          <a:p>
            <a:r>
              <a:rPr lang="en-US" sz="2000" dirty="0" smtClean="0"/>
              <a:t>Crashworthy structures</a:t>
            </a:r>
          </a:p>
          <a:p>
            <a:pPr lvl="1"/>
            <a:r>
              <a:rPr lang="en-US" sz="1700" dirty="0" smtClean="0"/>
              <a:t>Occupant protection</a:t>
            </a:r>
          </a:p>
          <a:p>
            <a:pPr lvl="1"/>
            <a:r>
              <a:rPr lang="en-US" sz="1700" dirty="0" smtClean="0"/>
              <a:t>Energy absorption</a:t>
            </a:r>
          </a:p>
        </p:txBody>
      </p:sp>
    </p:spTree>
    <p:extLst>
      <p:ext uri="{BB962C8B-B14F-4D97-AF65-F5344CB8AC3E}">
        <p14:creationId xmlns:p14="http://schemas.microsoft.com/office/powerpoint/2010/main" val="32136893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Perception &amp; human response design and certification requirements</a:t>
            </a:r>
          </a:p>
          <a:p>
            <a:r>
              <a:rPr lang="en-US" sz="2400" dirty="0" smtClean="0"/>
              <a:t>Liner technologies</a:t>
            </a:r>
          </a:p>
          <a:p>
            <a:r>
              <a:rPr lang="en-US" sz="2400" dirty="0" smtClean="0"/>
              <a:t>Design tools, methods, and studies for low-noise </a:t>
            </a:r>
            <a:r>
              <a:rPr lang="en-US" sz="2400" dirty="0" err="1" smtClean="0"/>
              <a:t>propulsors</a:t>
            </a:r>
            <a:endParaRPr lang="en-US" sz="2400" dirty="0" smtClean="0"/>
          </a:p>
          <a:p>
            <a:r>
              <a:rPr lang="en-US" sz="2400" dirty="0" smtClean="0"/>
              <a:t>Acoustic metamaterials </a:t>
            </a:r>
          </a:p>
          <a:p>
            <a:r>
              <a:rPr lang="en-US" sz="2400" dirty="0" smtClean="0"/>
              <a:t>Shielding / directed noise</a:t>
            </a:r>
          </a:p>
          <a:p>
            <a:r>
              <a:rPr lang="en-US" sz="2400" dirty="0" smtClean="0"/>
              <a:t>Active noise control/damping</a:t>
            </a:r>
          </a:p>
          <a:p>
            <a:pPr lvl="1"/>
            <a:r>
              <a:rPr lang="en-US" sz="1800" dirty="0" smtClean="0"/>
              <a:t>Variable/specific prop tip speed to reduce noise</a:t>
            </a:r>
          </a:p>
          <a:p>
            <a:r>
              <a:rPr lang="en-US" sz="2400" dirty="0" smtClean="0"/>
              <a:t>Quiet ducted fan </a:t>
            </a:r>
            <a:r>
              <a:rPr lang="en-US" sz="2400" dirty="0" smtClean="0"/>
              <a:t>design/materials</a:t>
            </a:r>
          </a:p>
          <a:p>
            <a:r>
              <a:rPr lang="en-US" sz="2400" dirty="0"/>
              <a:t>Motor/controller noise (e.g., rim-driven motors)</a:t>
            </a:r>
          </a:p>
          <a:p>
            <a:endParaRPr lang="en-US" sz="24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dirty="0"/>
              <a:t>Manufacturing, Integrated Structures, and Community </a:t>
            </a:r>
            <a:r>
              <a:rPr lang="en-US" sz="2200" dirty="0" smtClean="0"/>
              <a:t>Impact </a:t>
            </a:r>
            <a:r>
              <a:rPr lang="en-US" sz="2000" dirty="0"/>
              <a:t>(Slide </a:t>
            </a:r>
            <a:r>
              <a:rPr lang="en-US" sz="2000" dirty="0" smtClean="0"/>
              <a:t>2 </a:t>
            </a:r>
            <a:r>
              <a:rPr lang="en-US" sz="2000" dirty="0"/>
              <a:t>of 2</a:t>
            </a:r>
            <a:r>
              <a:rPr lang="en-US" sz="2000" dirty="0" smtClean="0"/>
              <a:t>)</a:t>
            </a:r>
            <a:r>
              <a:rPr lang="en-US" sz="2200" dirty="0" smtClean="0"/>
              <a:t>: Acoustics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4134394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133600"/>
            <a:ext cx="7696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Lightly process inputs from “Other” breakout sessions…</a:t>
            </a:r>
            <a:endParaRPr lang="en-US" sz="44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8782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Enable continuous production and product changes/improvements</a:t>
            </a:r>
          </a:p>
          <a:p>
            <a:r>
              <a:rPr lang="en-US" sz="2400" dirty="0" smtClean="0"/>
              <a:t>Certification by analysis</a:t>
            </a:r>
          </a:p>
          <a:p>
            <a:r>
              <a:rPr lang="en-US" sz="2400" dirty="0" smtClean="0"/>
              <a:t>Delineation between major/minor changes</a:t>
            </a:r>
          </a:p>
          <a:p>
            <a:r>
              <a:rPr lang="en-US" sz="2400" dirty="0" smtClean="0"/>
              <a:t>Clarification between process and product changes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More flexible Methods for means of compliance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4114800"/>
            <a:ext cx="769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I</a:t>
            </a: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mproving certification processes is an over riding goal and will be integral to the four working groups</a:t>
            </a:r>
            <a:endParaRPr lang="en-US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67922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Perception &amp; human response design and certification requirements</a:t>
            </a:r>
          </a:p>
          <a:p>
            <a:r>
              <a:rPr lang="en-US" sz="2400" dirty="0" smtClean="0"/>
              <a:t>Liner technologies</a:t>
            </a:r>
          </a:p>
          <a:p>
            <a:r>
              <a:rPr lang="en-US" sz="2400" dirty="0" smtClean="0"/>
              <a:t>Design tools, methods, and studies for low-noise </a:t>
            </a:r>
            <a:r>
              <a:rPr lang="en-US" sz="2400" dirty="0" err="1" smtClean="0"/>
              <a:t>propulsors</a:t>
            </a:r>
            <a:endParaRPr lang="en-US" sz="2400" dirty="0" smtClean="0"/>
          </a:p>
          <a:p>
            <a:r>
              <a:rPr lang="en-US" sz="2400" dirty="0" smtClean="0"/>
              <a:t>Acoustic metamaterials </a:t>
            </a:r>
          </a:p>
          <a:p>
            <a:r>
              <a:rPr lang="en-US" sz="2400" dirty="0" smtClean="0"/>
              <a:t>Shielding / directed noise</a:t>
            </a:r>
          </a:p>
          <a:p>
            <a:r>
              <a:rPr lang="en-US" sz="2400" dirty="0" smtClean="0"/>
              <a:t>Active noise control/damping</a:t>
            </a:r>
          </a:p>
          <a:p>
            <a:pPr lvl="1"/>
            <a:r>
              <a:rPr lang="en-US" sz="1800" dirty="0" smtClean="0"/>
              <a:t>Variable/specific prop tip speed to reduce noise</a:t>
            </a:r>
          </a:p>
          <a:p>
            <a:r>
              <a:rPr lang="en-US" sz="2400" dirty="0" smtClean="0"/>
              <a:t>Quiet ducted fan design/materials</a:t>
            </a:r>
          </a:p>
          <a:p>
            <a:r>
              <a:rPr lang="en-US" sz="2400" dirty="0" smtClean="0"/>
              <a:t>Motor/controller noise (e.g., rim-driven motors)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Acoustics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5715000"/>
            <a:ext cx="769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Part </a:t>
            </a:r>
            <a:r>
              <a:rPr lang="en-US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of formed Manufacturing, Integrated Structures, and Community Impact working group. </a:t>
            </a: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endParaRPr lang="en-US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55414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High-density operations</a:t>
            </a:r>
          </a:p>
          <a:p>
            <a:r>
              <a:rPr lang="en-US" sz="2400" dirty="0" smtClean="0"/>
              <a:t>Digital data-link between aircraft and ATC </a:t>
            </a:r>
          </a:p>
          <a:p>
            <a:pPr lvl="1"/>
            <a:r>
              <a:rPr lang="en-US" sz="1800" dirty="0" smtClean="0"/>
              <a:t>We have today apparently </a:t>
            </a:r>
          </a:p>
          <a:p>
            <a:r>
              <a:rPr lang="en-US" sz="2400" dirty="0" smtClean="0"/>
              <a:t>Networked aircraft </a:t>
            </a:r>
          </a:p>
          <a:p>
            <a:r>
              <a:rPr lang="en-US" sz="2400" dirty="0" smtClean="0"/>
              <a:t>Decentralized ATM</a:t>
            </a:r>
          </a:p>
          <a:p>
            <a:pPr lvl="1"/>
            <a:r>
              <a:rPr lang="en-US" sz="1800" dirty="0" smtClean="0"/>
              <a:t>Self-separation</a:t>
            </a:r>
          </a:p>
          <a:p>
            <a:pPr lvl="1"/>
            <a:r>
              <a:rPr lang="en-US" sz="1800" dirty="0" smtClean="0"/>
              <a:t>Can pull from UAS technologies</a:t>
            </a:r>
          </a:p>
          <a:p>
            <a:pPr lvl="1"/>
            <a:r>
              <a:rPr lang="en-US" sz="1800" dirty="0" smtClean="0"/>
              <a:t>Automated and optimized ATM</a:t>
            </a:r>
          </a:p>
          <a:p>
            <a:r>
              <a:rPr lang="en-US" sz="2400" dirty="0" smtClean="0"/>
              <a:t>UAS traffic interaction</a:t>
            </a:r>
          </a:p>
          <a:p>
            <a:r>
              <a:rPr lang="en-US" sz="2400" dirty="0" smtClean="0"/>
              <a:t>Interaction between ground traffic management and air traffic</a:t>
            </a:r>
          </a:p>
          <a:p>
            <a:pPr lvl="1"/>
            <a:r>
              <a:rPr lang="en-US" sz="1800" dirty="0" smtClean="0"/>
              <a:t>Uber with air vehicles</a:t>
            </a:r>
          </a:p>
          <a:p>
            <a:endParaRPr lang="en-US" sz="2400" dirty="0" smtClean="0"/>
          </a:p>
          <a:p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Efficient Air Traffic Integration (Management)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762000" y="5715000"/>
            <a:ext cx="769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Formed ODM Airspace Integration working group given the importance of airspace to ODM feasibility.  OAI initial contact point is Ken Goodrich</a:t>
            </a:r>
            <a:endParaRPr lang="en-US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3396396"/>
      </p:ext>
    </p:extLst>
  </p:cSld>
  <p:clrMapOvr>
    <a:masterClrMapping/>
  </p:clrMapOvr>
</p:sld>
</file>

<file path=ppt/theme/theme1.xml><?xml version="1.0" encoding="utf-8"?>
<a:theme xmlns:a="http://schemas.openxmlformats.org/drawingml/2006/main" name="ED PPT Template 7 12 11">
  <a:themeElements>
    <a:clrScheme name="Codex">
      <a:dk1>
        <a:sysClr val="windowText" lastClr="000000"/>
      </a:dk1>
      <a:lt1>
        <a:sysClr val="window" lastClr="FFFFFF"/>
      </a:lt1>
      <a:dk2>
        <a:srgbClr val="59564B"/>
      </a:dk2>
      <a:lt2>
        <a:srgbClr val="DFDAC7"/>
      </a:lt2>
      <a:accent1>
        <a:srgbClr val="990000"/>
      </a:accent1>
      <a:accent2>
        <a:srgbClr val="EFAB16"/>
      </a:accent2>
      <a:accent3>
        <a:srgbClr val="78AC35"/>
      </a:accent3>
      <a:accent4>
        <a:srgbClr val="35ACA2"/>
      </a:accent4>
      <a:accent5>
        <a:srgbClr val="4083CF"/>
      </a:accent5>
      <a:accent6>
        <a:srgbClr val="0D335E"/>
      </a:accent6>
      <a:hlink>
        <a:srgbClr val="EF8E1C"/>
      </a:hlink>
      <a:folHlink>
        <a:srgbClr val="FEC60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670</TotalTime>
  <Words>964</Words>
  <Application>Microsoft Office PowerPoint</Application>
  <PresentationFormat>On-screen Show (4:3)</PresentationFormat>
  <Paragraphs>164</Paragraphs>
  <Slides>16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ＭＳ Ｐゴシック</vt:lpstr>
      <vt:lpstr>Arial</vt:lpstr>
      <vt:lpstr>Calibri</vt:lpstr>
      <vt:lpstr>Courier New</vt:lpstr>
      <vt:lpstr>Wingdings</vt:lpstr>
      <vt:lpstr>ヒラギノ角ゴ Pro W3</vt:lpstr>
      <vt:lpstr>ED PPT Template 7 12 11</vt:lpstr>
      <vt:lpstr>PowerPoint Presentation</vt:lpstr>
      <vt:lpstr>Disposition of “Other” Breakout Recommendations (summary and running comments by Ken Goodrich/Michael Patterson, in red)</vt:lpstr>
      <vt:lpstr>ODM Airspace Integration</vt:lpstr>
      <vt:lpstr>Manufacturing, Integrated Structures, and Community Impact (Slide 1 of 2) : Manufacturing and Integrated Structures</vt:lpstr>
      <vt:lpstr>Manufacturing, Integrated Structures, and Community Impact (Slide 2 of 2): Acoustics</vt:lpstr>
      <vt:lpstr>PowerPoint Presentation</vt:lpstr>
      <vt:lpstr>More flexible Methods for means of compliance</vt:lpstr>
      <vt:lpstr>Acoustics</vt:lpstr>
      <vt:lpstr>Efficient Air Traffic Integration (Management)</vt:lpstr>
      <vt:lpstr>Manufacturing and Structures/Materials</vt:lpstr>
      <vt:lpstr>Infrastructure</vt:lpstr>
      <vt:lpstr>System Energy Management</vt:lpstr>
      <vt:lpstr>Public Perception</vt:lpstr>
      <vt:lpstr>Aerodynamics</vt:lpstr>
      <vt:lpstr>Safety</vt:lpstr>
      <vt:lpstr>Scheduling</vt:lpstr>
    </vt:vector>
  </TitlesOfParts>
  <Company>Kauffman Foundation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cc_guest</dc:creator>
  <cp:lastModifiedBy>PATTERSON, MICHAEL D. (LARC-E403)</cp:lastModifiedBy>
  <cp:revision>130</cp:revision>
  <dcterms:created xsi:type="dcterms:W3CDTF">2015-10-22T12:35:29Z</dcterms:created>
  <dcterms:modified xsi:type="dcterms:W3CDTF">2016-02-01T18:11:33Z</dcterms:modified>
</cp:coreProperties>
</file>