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84" r:id="rId3"/>
    <p:sldId id="282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DocumentsOld\ODM%20Archive\ODM%20Post%20KC%20Post-It%20Note%20Info\Spreadsheet%20of%20all%20Post-It%20Notes\Goal%20and%20Other%20Info_wKHG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DocumentsOld\ODM%20Archive\ODM%20Post%20KC%20Post-It%20Note%20Info\Spreadsheet%20of%20all%20Post-It%20Notes\Goal%20and%20Other%20Info_wKHG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DocumentsOld\ODM%20Archive\ODM%20Post%20KC%20Post-It%20Note%20Info\Spreadsheet%20of%20all%20Post-It%20Notes\Goal%20and%20Other%20Info_wKHG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Industry </a:t>
            </a:r>
            <a:r>
              <a:rPr lang="en-US" sz="1400" b="0" i="0" baseline="0">
                <a:effectLst/>
              </a:rPr>
              <a:t>Priorities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GOALS!$E$115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GOALS!$C$116:$C$125</c:f>
              <c:strCache>
                <c:ptCount val="10"/>
                <c:pt idx="0">
                  <c:v>Reliability</c:v>
                </c:pt>
                <c:pt idx="1">
                  <c:v>Economic Feasibility</c:v>
                </c:pt>
                <c:pt idx="2">
                  <c:v>Certification Ease</c:v>
                </c:pt>
                <c:pt idx="3">
                  <c:v>Efficiency/range</c:v>
                </c:pt>
                <c:pt idx="4">
                  <c:v>Safety</c:v>
                </c:pt>
                <c:pt idx="5">
                  <c:v>Ride Quality</c:v>
                </c:pt>
                <c:pt idx="6">
                  <c:v>Ease of Use</c:v>
                </c:pt>
                <c:pt idx="7">
                  <c:v>Community Noise</c:v>
                </c:pt>
                <c:pt idx="8">
                  <c:v>Emissions</c:v>
                </c:pt>
                <c:pt idx="9">
                  <c:v>Accesible Infrastructure</c:v>
                </c:pt>
              </c:strCache>
            </c:strRef>
          </c:cat>
          <c:val>
            <c:numRef>
              <c:f>GOALS!$E$116:$E$125</c:f>
              <c:numCache>
                <c:formatCode>0%</c:formatCode>
                <c:ptCount val="10"/>
                <c:pt idx="0">
                  <c:v>0.21428571428571427</c:v>
                </c:pt>
                <c:pt idx="1">
                  <c:v>0.70714285714285707</c:v>
                </c:pt>
                <c:pt idx="2">
                  <c:v>0.40714285714285714</c:v>
                </c:pt>
                <c:pt idx="3">
                  <c:v>0.23571428571428571</c:v>
                </c:pt>
                <c:pt idx="4">
                  <c:v>0.19285714285714284</c:v>
                </c:pt>
                <c:pt idx="5">
                  <c:v>0.15000000000000002</c:v>
                </c:pt>
                <c:pt idx="6">
                  <c:v>0.60000000000000009</c:v>
                </c:pt>
                <c:pt idx="7">
                  <c:v>0.25714285714285712</c:v>
                </c:pt>
                <c:pt idx="8">
                  <c:v>4.2857142857142858E-2</c:v>
                </c:pt>
                <c:pt idx="9">
                  <c:v>0.19285714285714284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284064"/>
        <c:axId val="162280976"/>
      </c:barChart>
      <c:catAx>
        <c:axId val="16228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80976"/>
        <c:crosses val="autoZero"/>
        <c:auto val="1"/>
        <c:lblAlgn val="ctr"/>
        <c:lblOffset val="100"/>
        <c:noMultiLvlLbl val="0"/>
      </c:catAx>
      <c:valAx>
        <c:axId val="16228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8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FAA Priorities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GOALS!$D$115</c:f>
              <c:strCache>
                <c:ptCount val="1"/>
                <c:pt idx="0">
                  <c:v>FAA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GOALS!$C$116:$C$125</c:f>
              <c:strCache>
                <c:ptCount val="10"/>
                <c:pt idx="0">
                  <c:v>Reliability</c:v>
                </c:pt>
                <c:pt idx="1">
                  <c:v>Economic Feasibility</c:v>
                </c:pt>
                <c:pt idx="2">
                  <c:v>Certification Ease</c:v>
                </c:pt>
                <c:pt idx="3">
                  <c:v>Efficiency/range</c:v>
                </c:pt>
                <c:pt idx="4">
                  <c:v>Safety</c:v>
                </c:pt>
                <c:pt idx="5">
                  <c:v>Ride Quality</c:v>
                </c:pt>
                <c:pt idx="6">
                  <c:v>Ease of Use</c:v>
                </c:pt>
                <c:pt idx="7">
                  <c:v>Community Noise</c:v>
                </c:pt>
                <c:pt idx="8">
                  <c:v>Emissions</c:v>
                </c:pt>
                <c:pt idx="9">
                  <c:v>Accesible Infrastructure</c:v>
                </c:pt>
              </c:strCache>
            </c:strRef>
          </c:cat>
          <c:val>
            <c:numRef>
              <c:f>GOALS!$D$116:$D$125</c:f>
              <c:numCache>
                <c:formatCode>0%</c:formatCode>
                <c:ptCount val="10"/>
                <c:pt idx="0">
                  <c:v>0</c:v>
                </c:pt>
                <c:pt idx="1">
                  <c:v>0.25</c:v>
                </c:pt>
                <c:pt idx="2">
                  <c:v>0.75</c:v>
                </c:pt>
                <c:pt idx="3">
                  <c:v>0</c:v>
                </c:pt>
                <c:pt idx="4">
                  <c:v>0.75</c:v>
                </c:pt>
                <c:pt idx="5">
                  <c:v>0.25</c:v>
                </c:pt>
                <c:pt idx="6">
                  <c:v>0.75</c:v>
                </c:pt>
                <c:pt idx="7">
                  <c:v>0.25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183400"/>
        <c:axId val="162383656"/>
      </c:barChart>
      <c:catAx>
        <c:axId val="121183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83656"/>
        <c:crosses val="autoZero"/>
        <c:auto val="1"/>
        <c:lblAlgn val="ctr"/>
        <c:lblOffset val="100"/>
        <c:noMultiLvlLbl val="0"/>
      </c:catAx>
      <c:valAx>
        <c:axId val="162383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183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NASA Priorities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GOALS!$F$115</c:f>
              <c:strCache>
                <c:ptCount val="1"/>
                <c:pt idx="0">
                  <c:v>NASA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GOALS!$C$116:$C$125</c:f>
              <c:strCache>
                <c:ptCount val="10"/>
                <c:pt idx="0">
                  <c:v>Reliability</c:v>
                </c:pt>
                <c:pt idx="1">
                  <c:v>Economic Feasibility</c:v>
                </c:pt>
                <c:pt idx="2">
                  <c:v>Certification Ease</c:v>
                </c:pt>
                <c:pt idx="3">
                  <c:v>Efficiency/range</c:v>
                </c:pt>
                <c:pt idx="4">
                  <c:v>Safety</c:v>
                </c:pt>
                <c:pt idx="5">
                  <c:v>Ride Quality</c:v>
                </c:pt>
                <c:pt idx="6">
                  <c:v>Ease of Use</c:v>
                </c:pt>
                <c:pt idx="7">
                  <c:v>Community Noise</c:v>
                </c:pt>
                <c:pt idx="8">
                  <c:v>Emissions</c:v>
                </c:pt>
                <c:pt idx="9">
                  <c:v>Accesible Infrastructure</c:v>
                </c:pt>
              </c:strCache>
            </c:strRef>
          </c:cat>
          <c:val>
            <c:numRef>
              <c:f>GOALS!$F$116:$F$125</c:f>
              <c:numCache>
                <c:formatCode>0%</c:formatCode>
                <c:ptCount val="10"/>
                <c:pt idx="0">
                  <c:v>0.14285714285714285</c:v>
                </c:pt>
                <c:pt idx="1">
                  <c:v>0.5714285714285714</c:v>
                </c:pt>
                <c:pt idx="2">
                  <c:v>0.42857142857142855</c:v>
                </c:pt>
                <c:pt idx="3">
                  <c:v>0.14285714285714285</c:v>
                </c:pt>
                <c:pt idx="4">
                  <c:v>0.14285714285714285</c:v>
                </c:pt>
                <c:pt idx="5">
                  <c:v>0</c:v>
                </c:pt>
                <c:pt idx="6">
                  <c:v>0.71428571428571419</c:v>
                </c:pt>
                <c:pt idx="7">
                  <c:v>0.71428571428571419</c:v>
                </c:pt>
                <c:pt idx="8">
                  <c:v>0</c:v>
                </c:pt>
                <c:pt idx="9">
                  <c:v>0.14285714285714285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428032"/>
        <c:axId val="162503864"/>
      </c:barChart>
      <c:catAx>
        <c:axId val="16242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03864"/>
        <c:crosses val="autoZero"/>
        <c:auto val="1"/>
        <c:lblAlgn val="ctr"/>
        <c:lblOffset val="100"/>
        <c:noMultiLvlLbl val="0"/>
      </c:catAx>
      <c:valAx>
        <c:axId val="16250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2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8DF72-A79B-46D2-B731-AFE4166AB93D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38AF2-42A3-4BC8-A90F-61763B2F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1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6932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 defTabSz="685800"/>
            <a:fld id="{0C8379FD-C5FE-4DDB-AAFA-1F3AE98541C1}" type="slidenum">
              <a:rPr lang="en-US" sz="750">
                <a:solidFill>
                  <a:srgbClr val="000000"/>
                </a:solidFill>
              </a:rPr>
              <a:pPr algn="r" defTabSz="685800"/>
              <a:t>‹#›</a:t>
            </a:fld>
            <a:endParaRPr lang="en-US" sz="75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01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452815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ea typeface="ヒラギノ角ゴ Pro W3" charset="-128"/>
              </a:defRPr>
            </a:lvl1pPr>
          </a:lstStyle>
          <a:p>
            <a:r>
              <a:rPr lang="en-US"/>
              <a:t>October 22, 2012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3060171" y="3104898"/>
            <a:ext cx="6729987" cy="46166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sz="2550" b="1" dirty="0" smtClean="0">
                <a:ln w="10541" cmpd="sng">
                  <a:solidFill>
                    <a:srgbClr val="990000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990000">
                        <a:tint val="40000"/>
                        <a:satMod val="250000"/>
                      </a:srgbClr>
                    </a:gs>
                    <a:gs pos="9000">
                      <a:srgbClr val="990000">
                        <a:tint val="52000"/>
                        <a:satMod val="300000"/>
                      </a:srgbClr>
                    </a:gs>
                    <a:gs pos="50000">
                      <a:srgbClr val="990000">
                        <a:shade val="20000"/>
                        <a:satMod val="300000"/>
                      </a:srgbClr>
                    </a:gs>
                    <a:gs pos="79000">
                      <a:srgbClr val="990000">
                        <a:tint val="52000"/>
                        <a:satMod val="300000"/>
                      </a:srgbClr>
                    </a:gs>
                    <a:gs pos="100000">
                      <a:srgbClr val="990000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NASA Langley Research Center</a:t>
            </a:r>
            <a:endParaRPr lang="en-US" sz="2550" b="1" dirty="0">
              <a:ln w="10541" cmpd="sng">
                <a:solidFill>
                  <a:srgbClr val="990000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990000">
                      <a:tint val="40000"/>
                      <a:satMod val="250000"/>
                    </a:srgbClr>
                  </a:gs>
                  <a:gs pos="9000">
                    <a:srgbClr val="990000">
                      <a:tint val="52000"/>
                      <a:satMod val="300000"/>
                    </a:srgbClr>
                  </a:gs>
                  <a:gs pos="50000">
                    <a:srgbClr val="990000">
                      <a:shade val="20000"/>
                      <a:satMod val="300000"/>
                    </a:srgbClr>
                  </a:gs>
                  <a:gs pos="79000">
                    <a:srgbClr val="990000">
                      <a:tint val="52000"/>
                      <a:satMod val="300000"/>
                    </a:srgbClr>
                  </a:gs>
                  <a:gs pos="100000">
                    <a:srgbClr val="990000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3276600" y="6632952"/>
            <a:ext cx="2895600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685800">
              <a:defRPr/>
            </a:pPr>
            <a:r>
              <a:rPr lang="en-US" sz="750" dirty="0" smtClean="0">
                <a:solidFill>
                  <a:prstClr val="black">
                    <a:tint val="75000"/>
                  </a:prstClr>
                </a:solidFill>
              </a:rPr>
              <a:t>PRE-DECISIONAL</a:t>
            </a:r>
            <a:endParaRPr lang="en-US" sz="75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2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218" y="1036127"/>
            <a:ext cx="7022982" cy="147847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>
              <a:lnSpc>
                <a:spcPts val="2790"/>
              </a:lnSpc>
              <a:defRPr sz="270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218" y="3924300"/>
            <a:ext cx="4953000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8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6932613" y="6627813"/>
            <a:ext cx="21336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defTabSz="685800" eaLnBrk="1" fontAlgn="base" hangingPunct="1">
              <a:spcBef>
                <a:spcPct val="0"/>
              </a:spcBef>
              <a:spcAft>
                <a:spcPct val="0"/>
              </a:spcAft>
            </a:pPr>
            <a:fld id="{FB02C268-2BF5-A74C-B8FB-1A03730380AD}" type="slidenum">
              <a:rPr lang="en-US" sz="750">
                <a:solidFill>
                  <a:srgbClr val="000000"/>
                </a:solidFill>
                <a:latin typeface="Calibri" charset="0"/>
              </a:rPr>
              <a:pPr algn="r" defTabSz="6858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75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4" name="Picture 8" descr="NASA Meatbal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2817815"/>
            <a:ext cx="147637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239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4443A-D505-49A8-82CF-C594AE4920D9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66443-9364-430A-AB06-D6E155C4C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0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74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defTabSz="685800"/>
            <a:fld id="{08F8947C-5DD0-45D1-83BB-87598EDF43C3}" type="datetime1">
              <a:rPr lang="en-US" sz="750">
                <a:solidFill>
                  <a:srgbClr val="000000"/>
                </a:solidFill>
              </a:rPr>
              <a:pPr defTabSz="685800"/>
              <a:t>11/18/2015</a:t>
            </a:fld>
            <a:endParaRPr lang="en-US" sz="75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932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 defTabSz="685800"/>
            <a:fld id="{744C59DE-4FA3-4E4C-97B3-4BF4A11E27FD}" type="slidenum">
              <a:rPr lang="en-US" sz="750">
                <a:solidFill>
                  <a:srgbClr val="000000"/>
                </a:solidFill>
              </a:rPr>
              <a:pPr algn="r" defTabSz="685800"/>
              <a:t>‹#›</a:t>
            </a:fld>
            <a:endParaRPr lang="en-US" sz="75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955675"/>
            <a:ext cx="7659688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21190"/>
            <a:ext cx="8763000" cy="5380856"/>
          </a:xfrm>
          <a:prstGeom prst="rect">
            <a:avLst/>
          </a:prstGeo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1800"/>
            </a:lvl1pPr>
            <a:lvl2pPr>
              <a:buClr>
                <a:schemeClr val="accent1"/>
              </a:buCl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8"/>
          <p:cNvSpPr>
            <a:spLocks noGrp="1"/>
          </p:cNvSpPr>
          <p:nvPr>
            <p:ph type="title"/>
          </p:nvPr>
        </p:nvSpPr>
        <p:spPr bwMode="auto">
          <a:xfrm>
            <a:off x="228601" y="167508"/>
            <a:ext cx="7659704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210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3173" y="6629400"/>
            <a:ext cx="301765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PRE-DECISIONAL:  FOR INTERNAL LANGLEY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04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3173" y="6629400"/>
            <a:ext cx="301765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PRE-DECISIONAL:  FOR INTERNAL LANGLEY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70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/>
        </p:nvSpPr>
        <p:spPr>
          <a:xfrm>
            <a:off x="74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defTabSz="685800"/>
            <a:fld id="{D1D1487B-BC26-49F1-832A-1389F3ED2B56}" type="datetime1">
              <a:rPr lang="en-US" sz="750">
                <a:solidFill>
                  <a:srgbClr val="000000"/>
                </a:solidFill>
              </a:rPr>
              <a:pPr defTabSz="685800"/>
              <a:t>11/18/2015</a:t>
            </a:fld>
            <a:endParaRPr lang="en-US" sz="75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932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 defTabSz="685800"/>
            <a:fld id="{DE794882-CAE7-4C9B-9C3F-8DC6A1BC4533}" type="slidenum">
              <a:rPr lang="en-US" sz="750">
                <a:solidFill>
                  <a:srgbClr val="000000"/>
                </a:solidFill>
              </a:rPr>
              <a:pPr algn="r" defTabSz="685800"/>
              <a:t>‹#›</a:t>
            </a:fld>
            <a:endParaRPr lang="en-US" sz="75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52400" y="955675"/>
            <a:ext cx="7735888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" name="Title Placeholder 8"/>
          <p:cNvSpPr>
            <a:spLocks noGrp="1"/>
          </p:cNvSpPr>
          <p:nvPr>
            <p:ph type="title"/>
          </p:nvPr>
        </p:nvSpPr>
        <p:spPr bwMode="auto">
          <a:xfrm>
            <a:off x="152401" y="167508"/>
            <a:ext cx="7735904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210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3173" y="6629400"/>
            <a:ext cx="301765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PRE-DECISIONAL:  FOR INTERNAL LANGLEY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6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/>
        </p:nvSpPr>
        <p:spPr>
          <a:xfrm>
            <a:off x="74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defTabSz="685800"/>
            <a:fld id="{AD1AA7A3-2D66-48B9-B622-0D4D119E2BCA}" type="datetime1">
              <a:rPr lang="en-US" sz="750">
                <a:solidFill>
                  <a:srgbClr val="000000"/>
                </a:solidFill>
              </a:rPr>
              <a:pPr defTabSz="685800"/>
              <a:t>11/18/2015</a:t>
            </a:fld>
            <a:endParaRPr lang="en-US" sz="75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932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 defTabSz="685800"/>
            <a:fld id="{5461385B-0048-4BDE-997F-840750213607}" type="slidenum">
              <a:rPr lang="en-US" sz="750">
                <a:solidFill>
                  <a:srgbClr val="000000"/>
                </a:solidFill>
              </a:rPr>
              <a:pPr algn="r" defTabSz="685800"/>
              <a:t>‹#›</a:t>
            </a:fld>
            <a:endParaRPr lang="en-US" sz="750">
              <a:solidFill>
                <a:srgbClr val="000000"/>
              </a:solidFill>
            </a:endParaRPr>
          </a:p>
        </p:txBody>
      </p:sp>
      <p:sp>
        <p:nvSpPr>
          <p:cNvPr id="7" name="Title Placeholder 8"/>
          <p:cNvSpPr>
            <a:spLocks noGrp="1"/>
          </p:cNvSpPr>
          <p:nvPr>
            <p:ph type="title"/>
          </p:nvPr>
        </p:nvSpPr>
        <p:spPr bwMode="auto">
          <a:xfrm>
            <a:off x="211936" y="167508"/>
            <a:ext cx="664606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210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3173" y="6629400"/>
            <a:ext cx="301765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PRE-DECISIONAL:  FOR INTERNAL LANGLEY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82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457201" y="1066800"/>
            <a:ext cx="7407275" cy="1588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" name="Slide Number Placeholder 5"/>
          <p:cNvSpPr txBox="1">
            <a:spLocks/>
          </p:cNvSpPr>
          <p:nvPr/>
        </p:nvSpPr>
        <p:spPr>
          <a:xfrm>
            <a:off x="6932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 defTabSz="685800"/>
            <a:fld id="{CA77DC20-3B50-4967-9347-FDE585A88981}" type="slidenum">
              <a:rPr lang="en-US" sz="750">
                <a:solidFill>
                  <a:srgbClr val="000000"/>
                </a:solidFill>
              </a:rPr>
              <a:pPr algn="r" defTabSz="685800"/>
              <a:t>‹#›</a:t>
            </a:fld>
            <a:endParaRPr lang="en-US" sz="75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6397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ea typeface="ヒラギノ角ゴ Pro W3" charset="-128"/>
              </a:defRPr>
            </a:lvl1pPr>
          </a:lstStyle>
          <a:p>
            <a:r>
              <a:rPr lang="en-US"/>
              <a:t>October 22, 2012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PRE-DECISIONAL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83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81001" y="1066800"/>
            <a:ext cx="7483475" cy="1588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6932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 defTabSz="685800"/>
            <a:fld id="{79715EB9-E7D6-4A24-882E-7DD01113CAE6}" type="slidenum">
              <a:rPr lang="en-US" sz="750">
                <a:solidFill>
                  <a:srgbClr val="000000"/>
                </a:solidFill>
              </a:rPr>
              <a:pPr algn="r" defTabSz="685800"/>
              <a:t>‹#›</a:t>
            </a:fld>
            <a:endParaRPr lang="en-US" sz="75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467600" cy="6397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ea typeface="ヒラギノ角ゴ Pro W3" charset="-128"/>
              </a:defRPr>
            </a:lvl1pPr>
          </a:lstStyle>
          <a:p>
            <a:r>
              <a:rPr lang="en-US" dirty="0"/>
              <a:t>November 5, 2012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PRE-DECISIONAL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9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381000" y="1219200"/>
            <a:ext cx="3124200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" name="Slide Number Placeholder 5"/>
          <p:cNvSpPr txBox="1">
            <a:spLocks/>
          </p:cNvSpPr>
          <p:nvPr/>
        </p:nvSpPr>
        <p:spPr>
          <a:xfrm>
            <a:off x="6932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 defTabSz="685800"/>
            <a:fld id="{48D981B0-8762-4F59-9955-6E8434BB51C9}" type="slidenum">
              <a:rPr lang="en-US" sz="750">
                <a:solidFill>
                  <a:srgbClr val="000000"/>
                </a:solidFill>
              </a:rPr>
              <a:pPr algn="r" defTabSz="685800"/>
              <a:t>‹#›</a:t>
            </a:fld>
            <a:endParaRPr lang="en-US" sz="75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050"/>
            <a:ext cx="3160713" cy="79375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2"/>
            <a:ext cx="5111750" cy="49069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1"/>
            <a:ext cx="3008313" cy="4754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ea typeface="ヒラギノ角ゴ Pro W3" charset="-128"/>
              </a:defRPr>
            </a:lvl1pPr>
          </a:lstStyle>
          <a:p>
            <a:r>
              <a:rPr lang="en-US"/>
              <a:t>October 22, 2012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PRE-DECISIONAL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17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>
            <a:off x="6932613" y="6627813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 defTabSz="685800"/>
            <a:fld id="{25CA770B-A730-41F3-899C-DE5E82A561EF}" type="slidenum">
              <a:rPr lang="en-US" sz="750">
                <a:solidFill>
                  <a:srgbClr val="000000"/>
                </a:solidFill>
              </a:rPr>
              <a:pPr algn="r" defTabSz="685800"/>
              <a:t>‹#›</a:t>
            </a:fld>
            <a:endParaRPr lang="en-US" sz="75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ea typeface="ヒラギノ角ゴ Pro W3" charset="-128"/>
              </a:defRPr>
            </a:lvl1pPr>
          </a:lstStyle>
          <a:p>
            <a:r>
              <a:rPr lang="en-US"/>
              <a:t>October 22, 2012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PRE-DECISIONAL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3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27800" y="0"/>
            <a:ext cx="26162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October 22,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PRE-DECISIONAL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50">
                <a:solidFill>
                  <a:srgbClr val="000000"/>
                </a:solidFill>
                <a:latin typeface="Calibri" charset="0"/>
              </a:defRPr>
            </a:lvl1pPr>
          </a:lstStyle>
          <a:p>
            <a:fld id="{8589C0E0-A320-4D96-A973-4401A9A85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1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100" b="1" kern="1200">
          <a:solidFill>
            <a:srgbClr val="0000FF"/>
          </a:solidFill>
          <a:latin typeface="+mj-lt"/>
          <a:ea typeface="ヒラギノ角ゴ Pro W3" pitchFamily="-109" charset="-128"/>
          <a:cs typeface="ヒラギノ角ゴ Pro W3" pitchFamily="-109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FF"/>
          </a:solidFill>
          <a:latin typeface="Calibri" pitchFamily="34" charset="0"/>
          <a:ea typeface="ヒラギノ角ゴ Pro W3" pitchFamily="-109" charset="-128"/>
          <a:cs typeface="ヒラギノ角ゴ Pro W3" pitchFamily="-109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FF"/>
          </a:solidFill>
          <a:latin typeface="Calibri" pitchFamily="34" charset="0"/>
          <a:ea typeface="ヒラギノ角ゴ Pro W3" pitchFamily="-109" charset="-128"/>
          <a:cs typeface="ヒラギノ角ゴ Pro W3" pitchFamily="-109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FF"/>
          </a:solidFill>
          <a:latin typeface="Calibri" pitchFamily="34" charset="0"/>
          <a:ea typeface="ヒラギノ角ゴ Pro W3" pitchFamily="-109" charset="-128"/>
          <a:cs typeface="ヒラギノ角ゴ Pro W3" pitchFamily="-109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FF"/>
          </a:solidFill>
          <a:latin typeface="Calibri" pitchFamily="34" charset="0"/>
          <a:ea typeface="ヒラギノ角ゴ Pro W3" pitchFamily="-109" charset="-128"/>
          <a:cs typeface="ヒラギノ角ゴ Pro W3" pitchFamily="-109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charset="2"/>
        <a:buChar char="Ø"/>
        <a:defRPr sz="2100" b="1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 pitchFamily="-109" charset="-128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5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Courier New" charset="0"/>
        <a:buChar char="o"/>
        <a:defRPr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96981" y="0"/>
            <a:ext cx="9067800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rtl="0" eaLnBrk="1" fontAlgn="base" hangingPunct="1">
              <a:lnSpc>
                <a:spcPts val="2790"/>
              </a:lnSpc>
              <a:spcBef>
                <a:spcPct val="0"/>
              </a:spcBef>
              <a:spcAft>
                <a:spcPct val="0"/>
              </a:spcAft>
              <a:defRPr sz="2700" b="1" kern="120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+mj-lt"/>
                <a:ea typeface="ヒラギノ角ゴ Pro W3" pitchFamily="-109" charset="-128"/>
                <a:cs typeface="ヒラギノ角ゴ Pro W3" pitchFamily="-109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00FF"/>
                </a:solidFill>
                <a:latin typeface="Calibri" pitchFamily="34" charset="0"/>
                <a:ea typeface="ヒラギノ角ゴ Pro W3" pitchFamily="-109" charset="-128"/>
                <a:cs typeface="ヒラギノ角ゴ Pro W3" pitchFamily="-109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00FF"/>
                </a:solidFill>
                <a:latin typeface="Calibri" pitchFamily="34" charset="0"/>
                <a:ea typeface="ヒラギノ角ゴ Pro W3" pitchFamily="-109" charset="-128"/>
                <a:cs typeface="ヒラギノ角ゴ Pro W3" pitchFamily="-109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00FF"/>
                </a:solidFill>
                <a:latin typeface="Calibri" pitchFamily="34" charset="0"/>
                <a:ea typeface="ヒラギノ角ゴ Pro W3" pitchFamily="-109" charset="-128"/>
                <a:cs typeface="ヒラギノ角ゴ Pro W3" pitchFamily="-109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00FF"/>
                </a:solidFill>
                <a:latin typeface="Calibri" pitchFamily="34" charset="0"/>
                <a:ea typeface="ヒラギノ角ゴ Pro W3" pitchFamily="-109" charset="-128"/>
                <a:cs typeface="ヒラギノ角ゴ Pro W3" pitchFamily="-109" charset="-128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Calibri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Calibri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Calibri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</a:pPr>
            <a:endParaRPr lang="en-US" sz="66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6600" dirty="0" smtClean="0">
                <a:solidFill>
                  <a:srgbClr val="0070C0"/>
                </a:solidFill>
              </a:rPr>
              <a:t>Straw </a:t>
            </a:r>
            <a:r>
              <a:rPr lang="en-US" sz="6600" dirty="0" smtClean="0">
                <a:solidFill>
                  <a:srgbClr val="0070C0"/>
                </a:solidFill>
              </a:rPr>
              <a:t>Poll Results:</a:t>
            </a:r>
            <a:endParaRPr lang="en-US" sz="66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6600" dirty="0" smtClean="0">
                <a:solidFill>
                  <a:srgbClr val="0070C0"/>
                </a:solidFill>
              </a:rPr>
              <a:t>Top-Level ODM Goals</a:t>
            </a:r>
          </a:p>
          <a:p>
            <a:pPr>
              <a:lnSpc>
                <a:spcPct val="120000"/>
              </a:lnSpc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Joint NASA-FAA ODM Workshop, Kansas City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October 22, 2015</a:t>
            </a:r>
          </a:p>
          <a:p>
            <a:pPr>
              <a:lnSpc>
                <a:spcPct val="120000"/>
              </a:lnSpc>
            </a:pPr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1" y="1219200"/>
            <a:ext cx="8763000" cy="5380856"/>
          </a:xfrm>
        </p:spPr>
        <p:txBody>
          <a:bodyPr/>
          <a:lstStyle/>
          <a:p>
            <a:r>
              <a:rPr lang="en-US" sz="2000" dirty="0" smtClean="0"/>
              <a:t>Reliability			</a:t>
            </a:r>
            <a:r>
              <a:rPr lang="en-US" sz="2000" b="0" dirty="0" smtClean="0"/>
              <a:t>Trip completion rate</a:t>
            </a:r>
          </a:p>
          <a:p>
            <a:r>
              <a:rPr lang="en-US" sz="2000" dirty="0" smtClean="0"/>
              <a:t>Economically Feasible 		</a:t>
            </a:r>
            <a:r>
              <a:rPr lang="en-US" sz="2000" b="0" dirty="0" smtClean="0"/>
              <a:t>Total operating cost</a:t>
            </a:r>
          </a:p>
          <a:p>
            <a:r>
              <a:rPr lang="en-US" sz="2000" dirty="0" smtClean="0"/>
              <a:t>Certification Ease &amp; Speed	</a:t>
            </a:r>
            <a:r>
              <a:rPr lang="en-US" sz="2000" b="0" dirty="0" smtClean="0"/>
              <a:t>Time required</a:t>
            </a:r>
          </a:p>
          <a:p>
            <a:r>
              <a:rPr lang="en-US" sz="2000" dirty="0" smtClean="0"/>
              <a:t>Efficiency			</a:t>
            </a:r>
            <a:r>
              <a:rPr lang="en-US" sz="2000" b="0" dirty="0" smtClean="0"/>
              <a:t>Specific range</a:t>
            </a:r>
          </a:p>
          <a:p>
            <a:r>
              <a:rPr lang="en-US" sz="2000" dirty="0" smtClean="0"/>
              <a:t>Safety				</a:t>
            </a:r>
            <a:r>
              <a:rPr lang="en-US" sz="2000" b="0" dirty="0" smtClean="0"/>
              <a:t>Fatal accident rate</a:t>
            </a:r>
          </a:p>
          <a:p>
            <a:r>
              <a:rPr lang="en-US" sz="2000" dirty="0" smtClean="0"/>
              <a:t>Ride Quality			</a:t>
            </a:r>
            <a:r>
              <a:rPr lang="en-US" sz="2000" b="0" dirty="0" smtClean="0"/>
              <a:t>Equivalent wing loading</a:t>
            </a:r>
          </a:p>
          <a:p>
            <a:r>
              <a:rPr lang="en-US" sz="2000" dirty="0" smtClean="0"/>
              <a:t>Ease of Use			</a:t>
            </a:r>
            <a:r>
              <a:rPr lang="en-US" sz="2000" b="0" dirty="0" smtClean="0"/>
              <a:t>Training time required</a:t>
            </a:r>
          </a:p>
          <a:p>
            <a:r>
              <a:rPr lang="en-US" sz="2000" dirty="0" smtClean="0"/>
              <a:t>Community Noise		</a:t>
            </a:r>
            <a:r>
              <a:rPr lang="en-US" sz="2000" b="0" dirty="0" smtClean="0"/>
              <a:t>Perceived annoyance</a:t>
            </a:r>
          </a:p>
          <a:p>
            <a:r>
              <a:rPr lang="en-US" sz="2000" dirty="0" smtClean="0"/>
              <a:t>Emissions			</a:t>
            </a:r>
            <a:r>
              <a:rPr lang="en-US" sz="2000" b="0" dirty="0" smtClean="0"/>
              <a:t>Life cycle carbon, NOX, SOX, particulates</a:t>
            </a:r>
          </a:p>
          <a:p>
            <a:r>
              <a:rPr lang="en-US" sz="2000" dirty="0" smtClean="0"/>
              <a:t>Accessible Infrastructure	</a:t>
            </a:r>
            <a:r>
              <a:rPr lang="en-US" sz="2000" b="0" dirty="0" smtClean="0"/>
              <a:t>Ground travel time</a:t>
            </a:r>
            <a:endParaRPr lang="en-US" sz="2000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Goals and Representative Metrics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387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916422"/>
              </p:ext>
            </p:extLst>
          </p:nvPr>
        </p:nvGraphicFramePr>
        <p:xfrm>
          <a:off x="609600" y="1143000"/>
          <a:ext cx="1488039" cy="5381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537"/>
                <a:gridCol w="111463"/>
                <a:gridCol w="52452"/>
                <a:gridCol w="163915"/>
                <a:gridCol w="158792"/>
                <a:gridCol w="179282"/>
                <a:gridCol w="171598"/>
              </a:tblGrid>
              <a:tr h="4937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 dirty="0">
                          <a:effectLst/>
                        </a:rPr>
                        <a:t>On-Demand Mobility Workshop - October 21 &amp; 22, 2015 - GOALS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73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GOALS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VOTES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VOTES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RELIABILITY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FAA (O'S)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INDUSTRY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NASA (X's)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Trip Completion Rate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21%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ECONOMICALLY FEASIBLE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FAA (O'S)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INDUSTRY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NASA (X's)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Total Operating Cost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DECOMPOSTION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Acquisition Costs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Operating Costs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Acquisition &amp; Operating Costs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8%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19%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71%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57%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CERTIFICATION EASE/SPEED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FAA (O'S)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INDUSTRY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NASA (X's)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Time Required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ADDED GOAL: Seamless Ops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Integration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Time alone is not an acceptable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 since it can be driven by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forces beyond FAA control.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Needs disscusion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41%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43%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EFFICIENCY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FAA (O'S)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INDUSTRY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NASA (X's)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(AERO/PROP/STRUCTURAL)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Metrics: L/D (AERO)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NOT L/D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Variable Target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Speed Relevant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Use energy in vs. kinetic energy out "AEI"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PROP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STRUCTURE (W/EMPTY &amp; W/GROSS)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RANGE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8%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SAFETY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FAA (O'S)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INDUSTRY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NASA (X's)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Fatal Accident Rate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ADDED METRIC: Consider fatal accidents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as a metric. Tie to occupant safety and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crash survival technology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ADDED GOAL: Suggest tweak to safety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Have group discuss target safety levels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and expectation. Also discuss reliability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vs. propability &amp; IOE-X.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6%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19%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RIDE QUALITY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FAA (O'S)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INDUSTRY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NASA (X's)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Equivalent Wing Loading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ADDED METRIC: Resulting Accelerations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and Rates from a given distrubance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8%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FAA (O'S)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INDUSTRY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NASA (X's)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EASE OF USE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Training Time Required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Initial Training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Recurrent Training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60%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71%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COMMUNITY NOISE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Perceived Annoyance @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Stand Off Distance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8%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9%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26%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71%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EMISSIONS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FAA (O'S)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INDUSTRY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NASA (X's)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Life Cycle Carbon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ADDED METRIC: ZERO "C" arbon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Emissions Total Life/Operations Life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Cycle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NOX, SOX, CO2, Particulants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FAA (O'S)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INDUSTRY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NASA (X's)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ACCESSIBLE INFRASTRUCTURE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Proximity Distance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Metric: Ground Travel/Time Required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Added Metric: Flight Density/Capacity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Access to Airspace: Scalability has the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need for new paradigm for ATC, VFR, IFR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if personal aircraft for ODM will provide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commute capability (short winter days)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Varying level of autonomy enables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organized traffic, efficiet point to point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travel with deconfliction.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6%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5%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0%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19%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14%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  <a:tr h="49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TOTAL VOTES for percentages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 dirty="0">
                          <a:effectLst/>
                        </a:rPr>
                        <a:t> 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12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140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 dirty="0">
                          <a:effectLst/>
                        </a:rPr>
                        <a:t>21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" marR="2057" marT="2057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Raw data and process notes</a:t>
            </a:r>
            <a:endParaRPr lang="en-US" sz="32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667000" y="1143000"/>
            <a:ext cx="5791200" cy="5380856"/>
          </a:xfrm>
          <a:prstGeom prst="rect">
            <a:avLst/>
          </a:prstGeom>
        </p:spPr>
        <p:txBody>
          <a:bodyPr/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Wingdings" charset="2"/>
              <a:buChar char="Ø"/>
              <a:defRPr sz="1800" b="1" kern="1200">
                <a:solidFill>
                  <a:schemeClr val="tx1"/>
                </a:solidFill>
                <a:latin typeface="+mn-lt"/>
                <a:ea typeface="ヒラギノ角ゴ Pro W3" pitchFamily="-109" charset="-128"/>
                <a:cs typeface="ヒラギノ角ゴ Pro W3" pitchFamily="-109" charset="-128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ヒラギノ角ゴ Pro W3" pitchFamily="-109" charset="-128"/>
                <a:cs typeface="+mn-cs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charset="0"/>
              <a:buChar char="o"/>
              <a:defRPr sz="12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Each participant received 3 votes</a:t>
            </a:r>
          </a:p>
          <a:p>
            <a:pPr lvl="1"/>
            <a:r>
              <a:rPr lang="en-US" dirty="0" smtClean="0"/>
              <a:t>Allowed to allocate multiple votes to individual goal if desired</a:t>
            </a:r>
          </a:p>
          <a:p>
            <a:r>
              <a:rPr lang="en-US" dirty="0" smtClean="0"/>
              <a:t>Plotted percentages obtained by multiplying percentage of total votes received by 3</a:t>
            </a:r>
          </a:p>
          <a:p>
            <a:pPr lvl="1"/>
            <a:r>
              <a:rPr lang="en-US" dirty="0" smtClean="0"/>
              <a:t>Intended to reflect % of participants indicating goal is a top priority</a:t>
            </a:r>
          </a:p>
          <a:p>
            <a:pPr lvl="1"/>
            <a:r>
              <a:rPr lang="en-US" dirty="0" smtClean="0"/>
              <a:t>Over estimates % of participants supporting if item received multiple votes from individual</a:t>
            </a:r>
          </a:p>
          <a:p>
            <a:r>
              <a:rPr lang="en-US" dirty="0" smtClean="0"/>
              <a:t>Significant discussion on “Safety” as a goal prior to voting</a:t>
            </a:r>
          </a:p>
          <a:p>
            <a:pPr lvl="1"/>
            <a:r>
              <a:rPr lang="en-US" dirty="0" smtClean="0"/>
              <a:t>Many participants felt that safety was such a foundational requirement that they didn’t need to apply votes to it.</a:t>
            </a:r>
          </a:p>
          <a:p>
            <a:pPr lvl="2"/>
            <a:r>
              <a:rPr lang="en-US" dirty="0" smtClean="0"/>
              <a:t>Safety is always a top priority</a:t>
            </a:r>
          </a:p>
        </p:txBody>
      </p:sp>
    </p:spTree>
    <p:extLst>
      <p:ext uri="{BB962C8B-B14F-4D97-AF65-F5344CB8AC3E}">
        <p14:creationId xmlns:p14="http://schemas.microsoft.com/office/powerpoint/2010/main" val="54205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Industry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945399"/>
              </p:ext>
            </p:extLst>
          </p:nvPr>
        </p:nvGraphicFramePr>
        <p:xfrm>
          <a:off x="76200" y="1143000"/>
          <a:ext cx="8763000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118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FAA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39075"/>
              </p:ext>
            </p:extLst>
          </p:nvPr>
        </p:nvGraphicFramePr>
        <p:xfrm>
          <a:off x="152400" y="1143000"/>
          <a:ext cx="8763000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68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NASA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805548"/>
              </p:ext>
            </p:extLst>
          </p:nvPr>
        </p:nvGraphicFramePr>
        <p:xfrm>
          <a:off x="304800" y="1220788"/>
          <a:ext cx="8763000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0929493"/>
      </p:ext>
    </p:extLst>
  </p:cSld>
  <p:clrMapOvr>
    <a:masterClrMapping/>
  </p:clrMapOvr>
</p:sld>
</file>

<file path=ppt/theme/theme1.xml><?xml version="1.0" encoding="utf-8"?>
<a:theme xmlns:a="http://schemas.openxmlformats.org/drawingml/2006/main" name="ED PPT Template 7 12 11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731</Words>
  <Application>Microsoft Office PowerPoint</Application>
  <PresentationFormat>On-screen Show (4:3)</PresentationFormat>
  <Paragraphs>679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Courier New</vt:lpstr>
      <vt:lpstr>Wingdings</vt:lpstr>
      <vt:lpstr>ヒラギノ角ゴ Pro W3</vt:lpstr>
      <vt:lpstr>ED PPT Template 7 12 11</vt:lpstr>
      <vt:lpstr>PowerPoint Presentation</vt:lpstr>
      <vt:lpstr>Goals and Representative Metrics</vt:lpstr>
      <vt:lpstr>Raw data and process notes</vt:lpstr>
      <vt:lpstr>Industry</vt:lpstr>
      <vt:lpstr>FAA</vt:lpstr>
      <vt:lpstr>NASA</vt:lpstr>
    </vt:vector>
  </TitlesOfParts>
  <Company>Kauffman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cc_guest</dc:creator>
  <cp:lastModifiedBy>Goodrich, Kenneth H. (LARC-D316)</cp:lastModifiedBy>
  <cp:revision>139</cp:revision>
  <dcterms:created xsi:type="dcterms:W3CDTF">2015-10-22T12:35:29Z</dcterms:created>
  <dcterms:modified xsi:type="dcterms:W3CDTF">2015-11-18T13:55:53Z</dcterms:modified>
</cp:coreProperties>
</file>