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Microsoft_Equation1.bin" ContentType="application/vnd.openxmlformats-officedocument.oleObject"/>
  <Override PartName="/ppt/embeddings/oleObject10.bin" ContentType="application/vnd.openxmlformats-officedocument.oleObject"/>
  <Override PartName="/ppt/notesSlides/notesSlide20.xml" ContentType="application/vnd.openxmlformats-officedocument.presentationml.notesSlide+xml"/>
  <Override PartName="/ppt/embeddings/oleObject11.bin" ContentType="application/vnd.openxmlformats-officedocument.oleObject"/>
  <Override PartName="/ppt/embeddings/Microsoft_Equation2.bin" ContentType="application/vnd.openxmlformats-officedocument.oleObject"/>
  <Override PartName="/ppt/notesSlides/notesSlide21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84" r:id="rId3"/>
    <p:sldId id="370" r:id="rId4"/>
    <p:sldId id="371" r:id="rId5"/>
    <p:sldId id="388" r:id="rId6"/>
    <p:sldId id="385" r:id="rId7"/>
    <p:sldId id="389" r:id="rId8"/>
    <p:sldId id="354" r:id="rId9"/>
    <p:sldId id="355" r:id="rId10"/>
    <p:sldId id="391" r:id="rId11"/>
    <p:sldId id="356" r:id="rId12"/>
    <p:sldId id="390" r:id="rId13"/>
    <p:sldId id="373" r:id="rId14"/>
    <p:sldId id="374" r:id="rId15"/>
    <p:sldId id="386" r:id="rId16"/>
    <p:sldId id="392" r:id="rId17"/>
    <p:sldId id="387" r:id="rId18"/>
    <p:sldId id="359" r:id="rId19"/>
    <p:sldId id="393" r:id="rId20"/>
    <p:sldId id="360" r:id="rId21"/>
    <p:sldId id="394" r:id="rId22"/>
    <p:sldId id="36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23" r:id="rId35"/>
    <p:sldId id="426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372" r:id="rId56"/>
    <p:sldId id="409" r:id="rId57"/>
    <p:sldId id="378" r:id="rId58"/>
    <p:sldId id="379" r:id="rId59"/>
    <p:sldId id="410" r:id="rId60"/>
    <p:sldId id="411" r:id="rId61"/>
    <p:sldId id="377" r:id="rId62"/>
    <p:sldId id="413" r:id="rId63"/>
    <p:sldId id="414" r:id="rId64"/>
    <p:sldId id="415" r:id="rId65"/>
    <p:sldId id="418" r:id="rId66"/>
    <p:sldId id="416" r:id="rId67"/>
    <p:sldId id="424" r:id="rId68"/>
    <p:sldId id="257" r:id="rId69"/>
    <p:sldId id="395" r:id="rId70"/>
    <p:sldId id="396" r:id="rId71"/>
    <p:sldId id="408" r:id="rId72"/>
    <p:sldId id="425" r:id="rId73"/>
    <p:sldId id="348" r:id="rId74"/>
    <p:sldId id="269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43" autoAdjust="0"/>
  </p:normalViewPr>
  <p:slideViewPr>
    <p:cSldViewPr snapToGrid="0" snapToObjects="1">
      <p:cViewPr varScale="1">
        <p:scale>
          <a:sx n="96" d="100"/>
          <a:sy n="96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rvatsav:Raju:NCSU:raju-papers-ppt:2015:geoComp15:results:scalability-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Scalability Results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Sheet1!$A$1:$E$1</c:f>
              <c:strCache>
                <c:ptCount val="5"/>
                <c:pt idx="0">
                  <c:v>CKNN</c:v>
                </c:pt>
                <c:pt idx="1">
                  <c:v>A-CKNN</c:v>
                </c:pt>
                <c:pt idx="2">
                  <c:v>P-CKNN</c:v>
                </c:pt>
                <c:pt idx="3">
                  <c:v>GMIL</c:v>
                </c:pt>
                <c:pt idx="4">
                  <c:v>P-GMIL</c:v>
                </c:pt>
              </c:strCache>
            </c:strRef>
          </c:cat>
          <c:val>
            <c:numRef>
              <c:f>Sheet1!$A$2:$E$2</c:f>
              <c:numCache>
                <c:formatCode>General</c:formatCode>
                <c:ptCount val="5"/>
                <c:pt idx="0">
                  <c:v>27.8</c:v>
                </c:pt>
                <c:pt idx="1">
                  <c:v>22.22</c:v>
                </c:pt>
                <c:pt idx="2">
                  <c:v>2.62</c:v>
                </c:pt>
                <c:pt idx="3">
                  <c:v>3.1</c:v>
                </c:pt>
                <c:pt idx="4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2216456"/>
        <c:axId val="2144567144"/>
      </c:barChart>
      <c:catAx>
        <c:axId val="-188221645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4567144"/>
        <c:crosses val="autoZero"/>
        <c:auto val="1"/>
        <c:lblAlgn val="ctr"/>
        <c:lblOffset val="100"/>
        <c:noMultiLvlLbl val="0"/>
      </c:catAx>
      <c:valAx>
        <c:axId val="2144567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1882216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DF1F5-C872-425E-91E9-92CA82FEE3FF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</dgm:pt>
    <dgm:pt modelId="{72F6B126-811F-401A-AD09-C6361DC3A198}">
      <dgm:prSet phldrT="[Text]" custT="1"/>
      <dgm:spPr/>
      <dgm:t>
        <a:bodyPr/>
        <a:lstStyle/>
        <a:p>
          <a:r>
            <a:rPr lang="en-US" sz="2000" dirty="0" smtClean="0"/>
            <a:t>Segmentation</a:t>
          </a:r>
          <a:endParaRPr lang="en-US" sz="2000" dirty="0"/>
        </a:p>
      </dgm:t>
    </dgm:pt>
    <dgm:pt modelId="{5F48022A-C04C-48A2-8089-AD8EBD062B9C}" type="parTrans" cxnId="{41EAF2E8-F532-4AC2-9712-01568CDDC623}">
      <dgm:prSet/>
      <dgm:spPr/>
      <dgm:t>
        <a:bodyPr/>
        <a:lstStyle/>
        <a:p>
          <a:endParaRPr lang="en-US"/>
        </a:p>
      </dgm:t>
    </dgm:pt>
    <dgm:pt modelId="{E68DDC73-C566-4B9A-9ADC-E8AA8F5732B6}" type="sibTrans" cxnId="{41EAF2E8-F532-4AC2-9712-01568CDDC623}">
      <dgm:prSet/>
      <dgm:spPr/>
      <dgm:t>
        <a:bodyPr/>
        <a:lstStyle/>
        <a:p>
          <a:endParaRPr lang="en-US"/>
        </a:p>
      </dgm:t>
    </dgm:pt>
    <dgm:pt modelId="{D26581BC-4116-4D4D-AFEB-2D919079EC82}">
      <dgm:prSet custT="1"/>
      <dgm:spPr/>
      <dgm:t>
        <a:bodyPr/>
        <a:lstStyle/>
        <a:p>
          <a:r>
            <a:rPr lang="en-US" sz="1800" dirty="0" smtClean="0"/>
            <a:t>Graph-based</a:t>
          </a:r>
          <a:endParaRPr lang="en-US" sz="1800" dirty="0"/>
        </a:p>
      </dgm:t>
    </dgm:pt>
    <dgm:pt modelId="{677E7037-DF01-415C-AA82-3BF5BEACFE44}" type="parTrans" cxnId="{24E36F4F-BA41-4EBC-A69F-DF7275494DE8}">
      <dgm:prSet/>
      <dgm:spPr/>
      <dgm:t>
        <a:bodyPr/>
        <a:lstStyle/>
        <a:p>
          <a:endParaRPr lang="en-US"/>
        </a:p>
      </dgm:t>
    </dgm:pt>
    <dgm:pt modelId="{740F273D-09F8-4601-8575-FFC16DF8EC9B}" type="sibTrans" cxnId="{24E36F4F-BA41-4EBC-A69F-DF7275494DE8}">
      <dgm:prSet/>
      <dgm:spPr/>
      <dgm:t>
        <a:bodyPr/>
        <a:lstStyle/>
        <a:p>
          <a:endParaRPr lang="en-US"/>
        </a:p>
      </dgm:t>
    </dgm:pt>
    <dgm:pt modelId="{D81F7C72-BE61-4283-A87C-DFEC6C868B39}">
      <dgm:prSet custT="1"/>
      <dgm:spPr/>
      <dgm:t>
        <a:bodyPr/>
        <a:lstStyle/>
        <a:p>
          <a:r>
            <a:rPr lang="en-US" sz="1800" dirty="0" smtClean="0"/>
            <a:t>GMM/EM</a:t>
          </a:r>
          <a:endParaRPr lang="en-US" sz="1800" dirty="0"/>
        </a:p>
      </dgm:t>
    </dgm:pt>
    <dgm:pt modelId="{50B0A34D-C705-4577-8E45-9E1B70AC400B}" type="parTrans" cxnId="{E663E95A-5BAB-48E7-8C80-480DFF756753}">
      <dgm:prSet/>
      <dgm:spPr/>
      <dgm:t>
        <a:bodyPr/>
        <a:lstStyle/>
        <a:p>
          <a:endParaRPr lang="en-US"/>
        </a:p>
      </dgm:t>
    </dgm:pt>
    <dgm:pt modelId="{FF0BAE45-47CE-4F5B-8562-038D1FA199FD}" type="sibTrans" cxnId="{E663E95A-5BAB-48E7-8C80-480DFF756753}">
      <dgm:prSet/>
      <dgm:spPr/>
      <dgm:t>
        <a:bodyPr/>
        <a:lstStyle/>
        <a:p>
          <a:endParaRPr lang="en-US"/>
        </a:p>
      </dgm:t>
    </dgm:pt>
    <dgm:pt modelId="{D3B77060-B003-44B8-A34C-BD97F4004C71}">
      <dgm:prSet custT="1"/>
      <dgm:spPr/>
      <dgm:t>
        <a:bodyPr/>
        <a:lstStyle/>
        <a:p>
          <a:r>
            <a:rPr lang="en-US" sz="1800" dirty="0" smtClean="0"/>
            <a:t>…</a:t>
          </a:r>
          <a:endParaRPr lang="en-US" sz="1800" dirty="0"/>
        </a:p>
      </dgm:t>
    </dgm:pt>
    <dgm:pt modelId="{1365FF2B-847B-463D-A53E-B888B9845CA9}" type="parTrans" cxnId="{5595923F-5378-4A29-8288-4D1626AE2914}">
      <dgm:prSet/>
      <dgm:spPr/>
      <dgm:t>
        <a:bodyPr/>
        <a:lstStyle/>
        <a:p>
          <a:endParaRPr lang="en-US"/>
        </a:p>
      </dgm:t>
    </dgm:pt>
    <dgm:pt modelId="{54BC6633-B2EA-479B-B11B-84A8279723FA}" type="sibTrans" cxnId="{5595923F-5378-4A29-8288-4D1626AE2914}">
      <dgm:prSet/>
      <dgm:spPr/>
      <dgm:t>
        <a:bodyPr/>
        <a:lstStyle/>
        <a:p>
          <a:endParaRPr lang="en-US"/>
        </a:p>
      </dgm:t>
    </dgm:pt>
    <dgm:pt modelId="{A0C560A7-FDF4-43AD-B817-699974A32A13}">
      <dgm:prSet custT="1"/>
      <dgm:spPr/>
      <dgm:t>
        <a:bodyPr/>
        <a:lstStyle/>
        <a:p>
          <a:r>
            <a:rPr lang="en-US" sz="2000" dirty="0" smtClean="0"/>
            <a:t>Feature Extraction</a:t>
          </a:r>
          <a:endParaRPr lang="en-US" sz="2000" dirty="0"/>
        </a:p>
      </dgm:t>
    </dgm:pt>
    <dgm:pt modelId="{E7D1C057-1FB2-4004-8ED2-A64728578508}" type="parTrans" cxnId="{25866FC3-2447-40FB-BDA5-6FC7F0FA4932}">
      <dgm:prSet/>
      <dgm:spPr/>
      <dgm:t>
        <a:bodyPr/>
        <a:lstStyle/>
        <a:p>
          <a:endParaRPr lang="en-US"/>
        </a:p>
      </dgm:t>
    </dgm:pt>
    <dgm:pt modelId="{EF060CCE-3795-4941-BCF0-D77B5383C038}" type="sibTrans" cxnId="{25866FC3-2447-40FB-BDA5-6FC7F0FA4932}">
      <dgm:prSet/>
      <dgm:spPr/>
      <dgm:t>
        <a:bodyPr/>
        <a:lstStyle/>
        <a:p>
          <a:endParaRPr lang="en-US"/>
        </a:p>
      </dgm:t>
    </dgm:pt>
    <dgm:pt modelId="{63A2D043-CD66-4B95-9C4C-AC5E7E26B879}">
      <dgm:prSet custT="1"/>
      <dgm:spPr/>
      <dgm:t>
        <a:bodyPr/>
        <a:lstStyle/>
        <a:p>
          <a:r>
            <a:rPr lang="en-US" sz="1800" dirty="0" smtClean="0"/>
            <a:t>Texture</a:t>
          </a:r>
          <a:endParaRPr lang="en-US" sz="1800" dirty="0"/>
        </a:p>
      </dgm:t>
    </dgm:pt>
    <dgm:pt modelId="{509615B9-CDB9-41A2-A951-D1C8CAAE7C3A}" type="parTrans" cxnId="{A8BFBB90-8824-4C46-A3D3-5F8C1057960B}">
      <dgm:prSet/>
      <dgm:spPr/>
      <dgm:t>
        <a:bodyPr/>
        <a:lstStyle/>
        <a:p>
          <a:endParaRPr lang="en-US"/>
        </a:p>
      </dgm:t>
    </dgm:pt>
    <dgm:pt modelId="{812393CF-1A8A-4DC0-B7E9-FB405BDC23B3}" type="sibTrans" cxnId="{A8BFBB90-8824-4C46-A3D3-5F8C1057960B}">
      <dgm:prSet/>
      <dgm:spPr/>
      <dgm:t>
        <a:bodyPr/>
        <a:lstStyle/>
        <a:p>
          <a:endParaRPr lang="en-US"/>
        </a:p>
      </dgm:t>
    </dgm:pt>
    <dgm:pt modelId="{2C15C089-748A-4F8D-A903-AC89C8E1DEF7}">
      <dgm:prSet custT="1"/>
      <dgm:spPr/>
      <dgm:t>
        <a:bodyPr/>
        <a:lstStyle/>
        <a:p>
          <a:r>
            <a:rPr lang="en-US" sz="2000" dirty="0" smtClean="0"/>
            <a:t>Classification – Training</a:t>
          </a:r>
          <a:endParaRPr lang="en-US" sz="2000" dirty="0"/>
        </a:p>
      </dgm:t>
    </dgm:pt>
    <dgm:pt modelId="{4578B098-9A39-411C-B689-31BC74FEF32C}" type="parTrans" cxnId="{67DA49EF-E7E9-48E3-B952-97320AD861CF}">
      <dgm:prSet/>
      <dgm:spPr/>
      <dgm:t>
        <a:bodyPr/>
        <a:lstStyle/>
        <a:p>
          <a:endParaRPr lang="en-US"/>
        </a:p>
      </dgm:t>
    </dgm:pt>
    <dgm:pt modelId="{88815ACC-88CC-4078-A2CA-00AA8F6A5328}" type="sibTrans" cxnId="{67DA49EF-E7E9-48E3-B952-97320AD861CF}">
      <dgm:prSet/>
      <dgm:spPr/>
      <dgm:t>
        <a:bodyPr/>
        <a:lstStyle/>
        <a:p>
          <a:endParaRPr lang="en-US"/>
        </a:p>
      </dgm:t>
    </dgm:pt>
    <dgm:pt modelId="{0762FED6-41B7-4EC5-B980-9F322E6FD79E}">
      <dgm:prSet custT="1"/>
      <dgm:spPr/>
      <dgm:t>
        <a:bodyPr/>
        <a:lstStyle/>
        <a:p>
          <a:r>
            <a:rPr lang="en-US" sz="1700" dirty="0" smtClean="0"/>
            <a:t>Bayesian</a:t>
          </a:r>
          <a:endParaRPr lang="en-US" sz="1700" dirty="0"/>
        </a:p>
      </dgm:t>
    </dgm:pt>
    <dgm:pt modelId="{11E23980-1007-46DE-B835-2094B06ADACE}" type="parTrans" cxnId="{4D9A025B-9FA8-4873-A57F-7B0852A94FF0}">
      <dgm:prSet/>
      <dgm:spPr/>
      <dgm:t>
        <a:bodyPr/>
        <a:lstStyle/>
        <a:p>
          <a:endParaRPr lang="en-US"/>
        </a:p>
      </dgm:t>
    </dgm:pt>
    <dgm:pt modelId="{31B55DE8-2A7E-499D-A3BC-1B01C5C72BBC}" type="sibTrans" cxnId="{4D9A025B-9FA8-4873-A57F-7B0852A94FF0}">
      <dgm:prSet/>
      <dgm:spPr/>
      <dgm:t>
        <a:bodyPr/>
        <a:lstStyle/>
        <a:p>
          <a:endParaRPr lang="en-US"/>
        </a:p>
      </dgm:t>
    </dgm:pt>
    <dgm:pt modelId="{DCE08E92-845F-4D70-9112-B577337CC31F}">
      <dgm:prSet custT="1"/>
      <dgm:spPr/>
      <dgm:t>
        <a:bodyPr/>
        <a:lstStyle/>
        <a:p>
          <a:r>
            <a:rPr lang="en-US" sz="1700" dirty="0" smtClean="0"/>
            <a:t>Neural</a:t>
          </a:r>
          <a:endParaRPr lang="en-US" sz="1700" dirty="0"/>
        </a:p>
      </dgm:t>
    </dgm:pt>
    <dgm:pt modelId="{3F7936AC-3565-4CA3-80E2-9C93F1684F8B}" type="parTrans" cxnId="{866B9F12-03BF-4353-805E-2D89684C160E}">
      <dgm:prSet/>
      <dgm:spPr/>
      <dgm:t>
        <a:bodyPr/>
        <a:lstStyle/>
        <a:p>
          <a:endParaRPr lang="en-US"/>
        </a:p>
      </dgm:t>
    </dgm:pt>
    <dgm:pt modelId="{576677A0-BA21-4FE3-B6EA-578AA222C20C}" type="sibTrans" cxnId="{866B9F12-03BF-4353-805E-2D89684C160E}">
      <dgm:prSet/>
      <dgm:spPr/>
      <dgm:t>
        <a:bodyPr/>
        <a:lstStyle/>
        <a:p>
          <a:endParaRPr lang="en-US"/>
        </a:p>
      </dgm:t>
    </dgm:pt>
    <dgm:pt modelId="{96ECA2EF-9135-4655-B2D2-17C23615D5D2}">
      <dgm:prSet custT="1"/>
      <dgm:spPr/>
      <dgm:t>
        <a:bodyPr/>
        <a:lstStyle/>
        <a:p>
          <a:r>
            <a:rPr lang="en-US" sz="1700" dirty="0" smtClean="0"/>
            <a:t>…</a:t>
          </a:r>
          <a:endParaRPr lang="en-US" sz="1700" dirty="0"/>
        </a:p>
      </dgm:t>
    </dgm:pt>
    <dgm:pt modelId="{538B5B3B-39F4-401D-BCFA-413B0EF137BD}" type="parTrans" cxnId="{B3D5DE12-95EE-4C25-9517-D37AC908BFD3}">
      <dgm:prSet/>
      <dgm:spPr/>
      <dgm:t>
        <a:bodyPr/>
        <a:lstStyle/>
        <a:p>
          <a:endParaRPr lang="en-US"/>
        </a:p>
      </dgm:t>
    </dgm:pt>
    <dgm:pt modelId="{A1BAAF1B-46B2-41FC-8B6F-2EE400BD1D3C}" type="sibTrans" cxnId="{B3D5DE12-95EE-4C25-9517-D37AC908BFD3}">
      <dgm:prSet/>
      <dgm:spPr/>
      <dgm:t>
        <a:bodyPr/>
        <a:lstStyle/>
        <a:p>
          <a:endParaRPr lang="en-US"/>
        </a:p>
      </dgm:t>
    </dgm:pt>
    <dgm:pt modelId="{DC285D79-101F-4582-9411-007CCBED760B}">
      <dgm:prSet custT="1"/>
      <dgm:spPr/>
      <dgm:t>
        <a:bodyPr/>
        <a:lstStyle/>
        <a:p>
          <a:r>
            <a:rPr lang="en-US" sz="2000" dirty="0" smtClean="0"/>
            <a:t>Classification – Testing  </a:t>
          </a:r>
          <a:endParaRPr lang="en-US" sz="2000" dirty="0"/>
        </a:p>
      </dgm:t>
    </dgm:pt>
    <dgm:pt modelId="{807CF0C6-BDD2-40AE-BD04-06ED87A159EA}" type="parTrans" cxnId="{E511BB9A-E29D-4A5D-B0F9-D78F9AA550D3}">
      <dgm:prSet/>
      <dgm:spPr/>
      <dgm:t>
        <a:bodyPr/>
        <a:lstStyle/>
        <a:p>
          <a:endParaRPr lang="en-US"/>
        </a:p>
      </dgm:t>
    </dgm:pt>
    <dgm:pt modelId="{E85DD51D-FDFA-4C9F-A700-277BD71E45A2}" type="sibTrans" cxnId="{E511BB9A-E29D-4A5D-B0F9-D78F9AA550D3}">
      <dgm:prSet/>
      <dgm:spPr/>
      <dgm:t>
        <a:bodyPr/>
        <a:lstStyle/>
        <a:p>
          <a:endParaRPr lang="en-US"/>
        </a:p>
      </dgm:t>
    </dgm:pt>
    <dgm:pt modelId="{28B91BE1-D1A0-4126-A4EE-A25CEEAD0E45}">
      <dgm:prSet custT="1"/>
      <dgm:spPr/>
      <dgm:t>
        <a:bodyPr/>
        <a:lstStyle/>
        <a:p>
          <a:r>
            <a:rPr lang="en-US" sz="1700" dirty="0" smtClean="0"/>
            <a:t>Contingency Table</a:t>
          </a:r>
          <a:endParaRPr lang="en-US" sz="1700" dirty="0"/>
        </a:p>
      </dgm:t>
    </dgm:pt>
    <dgm:pt modelId="{4E8D37DA-33F2-4BCF-A5DD-8E760E3829D7}" type="parTrans" cxnId="{CC0E94FA-F59D-4017-85D7-9AFF21B7E805}">
      <dgm:prSet/>
      <dgm:spPr/>
      <dgm:t>
        <a:bodyPr/>
        <a:lstStyle/>
        <a:p>
          <a:endParaRPr lang="en-US"/>
        </a:p>
      </dgm:t>
    </dgm:pt>
    <dgm:pt modelId="{7C302E59-B718-4C37-8EDE-980B403FD754}" type="sibTrans" cxnId="{CC0E94FA-F59D-4017-85D7-9AFF21B7E805}">
      <dgm:prSet/>
      <dgm:spPr/>
      <dgm:t>
        <a:bodyPr/>
        <a:lstStyle/>
        <a:p>
          <a:endParaRPr lang="en-US"/>
        </a:p>
      </dgm:t>
    </dgm:pt>
    <dgm:pt modelId="{BE80D574-9830-2F41-8FA7-62FBA665B14E}">
      <dgm:prSet custT="1"/>
      <dgm:spPr/>
      <dgm:t>
        <a:bodyPr/>
        <a:lstStyle/>
        <a:p>
          <a:r>
            <a:rPr lang="en-US" sz="1800" dirty="0" smtClean="0"/>
            <a:t>Mean Shift</a:t>
          </a:r>
          <a:endParaRPr lang="en-US" sz="1800" dirty="0"/>
        </a:p>
      </dgm:t>
    </dgm:pt>
    <dgm:pt modelId="{DAD2E243-5592-0B4B-9817-67B7DD1317C6}" type="parTrans" cxnId="{CF6040B7-4E59-9C4F-8227-9BB6E4A38CA4}">
      <dgm:prSet/>
      <dgm:spPr/>
      <dgm:t>
        <a:bodyPr/>
        <a:lstStyle/>
        <a:p>
          <a:endParaRPr lang="en-US"/>
        </a:p>
      </dgm:t>
    </dgm:pt>
    <dgm:pt modelId="{7B78ADB4-47EF-AF4F-9B22-90BE26EF485E}" type="sibTrans" cxnId="{CF6040B7-4E59-9C4F-8227-9BB6E4A38CA4}">
      <dgm:prSet/>
      <dgm:spPr/>
      <dgm:t>
        <a:bodyPr/>
        <a:lstStyle/>
        <a:p>
          <a:endParaRPr lang="en-US"/>
        </a:p>
      </dgm:t>
    </dgm:pt>
    <dgm:pt modelId="{37F2CD2C-A02A-2B43-B412-6580E1CC638D}">
      <dgm:prSet custT="1"/>
      <dgm:spPr/>
      <dgm:t>
        <a:bodyPr/>
        <a:lstStyle/>
        <a:p>
          <a:r>
            <a:rPr lang="en-US" sz="1800" dirty="0" smtClean="0"/>
            <a:t>…</a:t>
          </a:r>
          <a:endParaRPr lang="en-US" sz="1800" dirty="0"/>
        </a:p>
      </dgm:t>
    </dgm:pt>
    <dgm:pt modelId="{9D4C82DF-E7F9-2D4F-8D7E-1F9C3720FF3A}" type="parTrans" cxnId="{13CDBF52-FE4E-F741-A686-626C7D7493BA}">
      <dgm:prSet/>
      <dgm:spPr/>
      <dgm:t>
        <a:bodyPr/>
        <a:lstStyle/>
        <a:p>
          <a:endParaRPr lang="en-US"/>
        </a:p>
      </dgm:t>
    </dgm:pt>
    <dgm:pt modelId="{FE39784A-4410-D34C-8282-0F7C6E2C538F}" type="sibTrans" cxnId="{13CDBF52-FE4E-F741-A686-626C7D7493BA}">
      <dgm:prSet/>
      <dgm:spPr/>
      <dgm:t>
        <a:bodyPr/>
        <a:lstStyle/>
        <a:p>
          <a:endParaRPr lang="en-US"/>
        </a:p>
      </dgm:t>
    </dgm:pt>
    <dgm:pt modelId="{45B65A4E-F309-B144-8F2D-E23878D9D785}">
      <dgm:prSet custT="1"/>
      <dgm:spPr/>
      <dgm:t>
        <a:bodyPr/>
        <a:lstStyle/>
        <a:p>
          <a:r>
            <a:rPr lang="en-US" sz="1800" dirty="0" smtClean="0"/>
            <a:t>Shape features (area, perimeter, compactness, …)</a:t>
          </a:r>
          <a:endParaRPr lang="en-US" sz="1800" dirty="0"/>
        </a:p>
      </dgm:t>
    </dgm:pt>
    <dgm:pt modelId="{951FC4CA-DA88-734F-A4C9-F89C2A56E6B6}" type="parTrans" cxnId="{EF0363A9-A930-014F-B186-1B28B939DE38}">
      <dgm:prSet/>
      <dgm:spPr/>
      <dgm:t>
        <a:bodyPr/>
        <a:lstStyle/>
        <a:p>
          <a:endParaRPr lang="en-US"/>
        </a:p>
      </dgm:t>
    </dgm:pt>
    <dgm:pt modelId="{6EAFC4B9-0AB6-1E49-8385-6F2068210E25}" type="sibTrans" cxnId="{EF0363A9-A930-014F-B186-1B28B939DE38}">
      <dgm:prSet/>
      <dgm:spPr/>
      <dgm:t>
        <a:bodyPr/>
        <a:lstStyle/>
        <a:p>
          <a:endParaRPr lang="en-US"/>
        </a:p>
      </dgm:t>
    </dgm:pt>
    <dgm:pt modelId="{0F6FDF66-54D1-6842-8F24-54D0600F87E8}">
      <dgm:prSet custT="1"/>
      <dgm:spPr/>
      <dgm:t>
        <a:bodyPr/>
        <a:lstStyle/>
        <a:p>
          <a:r>
            <a:rPr lang="en-US" sz="1700" dirty="0" smtClean="0"/>
            <a:t>Decision Trees</a:t>
          </a:r>
          <a:endParaRPr lang="en-US" sz="1700" dirty="0"/>
        </a:p>
      </dgm:t>
    </dgm:pt>
    <dgm:pt modelId="{ED7E2306-DA57-CE4B-8761-E16D24677972}" type="parTrans" cxnId="{19DA2137-33AC-4F44-ADB7-6D282D5C9B45}">
      <dgm:prSet/>
      <dgm:spPr/>
      <dgm:t>
        <a:bodyPr/>
        <a:lstStyle/>
        <a:p>
          <a:endParaRPr lang="en-US"/>
        </a:p>
      </dgm:t>
    </dgm:pt>
    <dgm:pt modelId="{9FD82272-620D-2C4A-96EE-92589C0E0F70}" type="sibTrans" cxnId="{19DA2137-33AC-4F44-ADB7-6D282D5C9B45}">
      <dgm:prSet/>
      <dgm:spPr/>
      <dgm:t>
        <a:bodyPr/>
        <a:lstStyle/>
        <a:p>
          <a:endParaRPr lang="en-US"/>
        </a:p>
      </dgm:t>
    </dgm:pt>
    <dgm:pt modelId="{58470E2B-56FE-9C47-8875-CD678B635D72}">
      <dgm:prSet custT="1"/>
      <dgm:spPr/>
      <dgm:t>
        <a:bodyPr/>
        <a:lstStyle/>
        <a:p>
          <a:r>
            <a:rPr lang="en-US" sz="1700" dirty="0" smtClean="0"/>
            <a:t>SVM</a:t>
          </a:r>
          <a:endParaRPr lang="en-US" sz="1700" dirty="0"/>
        </a:p>
      </dgm:t>
    </dgm:pt>
    <dgm:pt modelId="{D1480998-8312-2F4D-934B-44E7D89EC570}" type="parTrans" cxnId="{3C54F1C5-8A40-224B-8F22-860D5370B0E9}">
      <dgm:prSet/>
      <dgm:spPr/>
      <dgm:t>
        <a:bodyPr/>
        <a:lstStyle/>
        <a:p>
          <a:endParaRPr lang="en-US"/>
        </a:p>
      </dgm:t>
    </dgm:pt>
    <dgm:pt modelId="{23EE95A2-FB0D-1F49-A611-E65FAD9C97C5}" type="sibTrans" cxnId="{3C54F1C5-8A40-224B-8F22-860D5370B0E9}">
      <dgm:prSet/>
      <dgm:spPr/>
      <dgm:t>
        <a:bodyPr/>
        <a:lstStyle/>
        <a:p>
          <a:endParaRPr lang="en-US"/>
        </a:p>
      </dgm:t>
    </dgm:pt>
    <dgm:pt modelId="{F40C0FE2-2F3A-4743-97FF-F285ED135CDD}">
      <dgm:prSet custT="1"/>
      <dgm:spPr/>
      <dgm:t>
        <a:bodyPr/>
        <a:lstStyle/>
        <a:p>
          <a:r>
            <a:rPr lang="en-US" sz="1700" dirty="0" smtClean="0"/>
            <a:t>ROC</a:t>
          </a:r>
          <a:endParaRPr lang="en-US" sz="1700" dirty="0"/>
        </a:p>
      </dgm:t>
    </dgm:pt>
    <dgm:pt modelId="{63855CD9-07D1-374F-B13B-DB840EB1D76D}" type="parTrans" cxnId="{1D0CF134-DCEB-8849-8A98-DFDB7A1D449C}">
      <dgm:prSet/>
      <dgm:spPr/>
      <dgm:t>
        <a:bodyPr/>
        <a:lstStyle/>
        <a:p>
          <a:endParaRPr lang="en-US"/>
        </a:p>
      </dgm:t>
    </dgm:pt>
    <dgm:pt modelId="{AFDD8BB6-594C-7C49-A30E-D5C0E79F2688}" type="sibTrans" cxnId="{1D0CF134-DCEB-8849-8A98-DFDB7A1D449C}">
      <dgm:prSet/>
      <dgm:spPr/>
      <dgm:t>
        <a:bodyPr/>
        <a:lstStyle/>
        <a:p>
          <a:endParaRPr lang="en-US"/>
        </a:p>
      </dgm:t>
    </dgm:pt>
    <dgm:pt modelId="{00AF6DE3-0F82-2B4A-A7DB-B9C2F6BE8209}">
      <dgm:prSet custT="1"/>
      <dgm:spPr/>
      <dgm:t>
        <a:bodyPr/>
        <a:lstStyle/>
        <a:p>
          <a:r>
            <a:rPr lang="en-US" sz="1700" dirty="0" smtClean="0"/>
            <a:t>Kappa</a:t>
          </a:r>
          <a:endParaRPr lang="en-US" sz="1700" dirty="0"/>
        </a:p>
      </dgm:t>
    </dgm:pt>
    <dgm:pt modelId="{73798ED5-694A-B242-9BC7-C140F0319EE0}" type="parTrans" cxnId="{E7D27F6C-9998-DB43-86C6-E8B30E333E1B}">
      <dgm:prSet/>
      <dgm:spPr/>
      <dgm:t>
        <a:bodyPr/>
        <a:lstStyle/>
        <a:p>
          <a:endParaRPr lang="en-US"/>
        </a:p>
      </dgm:t>
    </dgm:pt>
    <dgm:pt modelId="{15831CBA-0D06-1D4A-B7F2-2804ADED5292}" type="sibTrans" cxnId="{E7D27F6C-9998-DB43-86C6-E8B30E333E1B}">
      <dgm:prSet/>
      <dgm:spPr/>
      <dgm:t>
        <a:bodyPr/>
        <a:lstStyle/>
        <a:p>
          <a:endParaRPr lang="en-US"/>
        </a:p>
      </dgm:t>
    </dgm:pt>
    <dgm:pt modelId="{CEED69B3-8112-4DC5-9983-0672F0922B6C}" type="pres">
      <dgm:prSet presAssocID="{CC8DF1F5-C872-425E-91E9-92CA82FEE3FF}" presName="Name0" presStyleCnt="0">
        <dgm:presLayoutVars>
          <dgm:dir/>
          <dgm:animLvl val="lvl"/>
          <dgm:resizeHandles val="exact"/>
        </dgm:presLayoutVars>
      </dgm:prSet>
      <dgm:spPr/>
    </dgm:pt>
    <dgm:pt modelId="{C2089CC2-E207-45F0-A426-F12038BD8444}" type="pres">
      <dgm:prSet presAssocID="{CC8DF1F5-C872-425E-91E9-92CA82FEE3FF}" presName="tSp" presStyleCnt="0"/>
      <dgm:spPr/>
    </dgm:pt>
    <dgm:pt modelId="{E77EAE02-3292-4EA3-B057-6E4C46B838BD}" type="pres">
      <dgm:prSet presAssocID="{CC8DF1F5-C872-425E-91E9-92CA82FEE3FF}" presName="bSp" presStyleCnt="0"/>
      <dgm:spPr/>
    </dgm:pt>
    <dgm:pt modelId="{4628F15B-A848-4FEB-B1AC-D4B57758898E}" type="pres">
      <dgm:prSet presAssocID="{CC8DF1F5-C872-425E-91E9-92CA82FEE3FF}" presName="process" presStyleCnt="0"/>
      <dgm:spPr/>
    </dgm:pt>
    <dgm:pt modelId="{28CC2AD7-2E48-462C-AB56-6010E02AFCB7}" type="pres">
      <dgm:prSet presAssocID="{72F6B126-811F-401A-AD09-C6361DC3A198}" presName="composite1" presStyleCnt="0"/>
      <dgm:spPr/>
    </dgm:pt>
    <dgm:pt modelId="{2BFB4648-CC8E-40D1-AD6F-F86522E778A7}" type="pres">
      <dgm:prSet presAssocID="{72F6B126-811F-401A-AD09-C6361DC3A198}" presName="dummyNode1" presStyleLbl="node1" presStyleIdx="0" presStyleCnt="4"/>
      <dgm:spPr/>
    </dgm:pt>
    <dgm:pt modelId="{4D73C71C-2F81-4CB8-BA84-30F5CDC430FC}" type="pres">
      <dgm:prSet presAssocID="{72F6B126-811F-401A-AD09-C6361DC3A198}" presName="childNode1" presStyleLbl="bgAcc1" presStyleIdx="0" presStyleCnt="4" custScaleX="153662" custScaleY="180837" custLinFactNeighborX="15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62F11-EB9E-4EB8-8CB4-D85157CA1299}" type="pres">
      <dgm:prSet presAssocID="{72F6B126-811F-401A-AD09-C6361DC3A198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E6456-62B6-49F5-9305-E351C8429547}" type="pres">
      <dgm:prSet presAssocID="{72F6B126-811F-401A-AD09-C6361DC3A198}" presName="parentNode1" presStyleLbl="node1" presStyleIdx="0" presStyleCnt="4" custScaleX="136991" custScaleY="106076" custLinFactNeighborX="20424" custLinFactNeighborY="820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41227-142A-4A66-8A54-E81C0854AA0F}" type="pres">
      <dgm:prSet presAssocID="{72F6B126-811F-401A-AD09-C6361DC3A198}" presName="connSite1" presStyleCnt="0"/>
      <dgm:spPr/>
    </dgm:pt>
    <dgm:pt modelId="{8BCF0F17-8868-4D2A-806F-7F6AF5BEFF58}" type="pres">
      <dgm:prSet presAssocID="{E68DDC73-C566-4B9A-9ADC-E8AA8F5732B6}" presName="Name9" presStyleLbl="sibTrans2D1" presStyleIdx="0" presStyleCnt="3" custScaleX="121074" custLinFactNeighborY="9299"/>
      <dgm:spPr/>
      <dgm:t>
        <a:bodyPr/>
        <a:lstStyle/>
        <a:p>
          <a:endParaRPr lang="en-US"/>
        </a:p>
      </dgm:t>
    </dgm:pt>
    <dgm:pt modelId="{31E5F399-1133-4E70-8711-BF844347D79C}" type="pres">
      <dgm:prSet presAssocID="{A0C560A7-FDF4-43AD-B817-699974A32A13}" presName="composite2" presStyleCnt="0"/>
      <dgm:spPr/>
    </dgm:pt>
    <dgm:pt modelId="{CB3AA5DA-B395-4A33-B11D-BBAFAF4A86C1}" type="pres">
      <dgm:prSet presAssocID="{A0C560A7-FDF4-43AD-B817-699974A32A13}" presName="dummyNode2" presStyleLbl="node1" presStyleIdx="0" presStyleCnt="4"/>
      <dgm:spPr/>
    </dgm:pt>
    <dgm:pt modelId="{C551198C-0E8F-4F3D-8CA5-7752E6E11812}" type="pres">
      <dgm:prSet presAssocID="{A0C560A7-FDF4-43AD-B817-699974A32A13}" presName="childNode2" presStyleLbl="bgAcc1" presStyleIdx="1" presStyleCnt="4" custScaleX="164668" custScaleY="181304" custLinFactNeighborX="8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37DB6-AE44-46E3-AE65-BF093CCDC442}" type="pres">
      <dgm:prSet presAssocID="{A0C560A7-FDF4-43AD-B817-699974A32A13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E3D0A-98BA-4D25-AD29-4299338C4882}" type="pres">
      <dgm:prSet presAssocID="{A0C560A7-FDF4-43AD-B817-699974A32A13}" presName="parentNode2" presStyleLbl="node1" presStyleIdx="1" presStyleCnt="4" custScaleX="131606" custScaleY="153216" custLinFactNeighborX="17940" custLinFactNeighborY="-932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77933-022F-4102-B727-B81350F0B19E}" type="pres">
      <dgm:prSet presAssocID="{A0C560A7-FDF4-43AD-B817-699974A32A13}" presName="connSite2" presStyleCnt="0"/>
      <dgm:spPr/>
    </dgm:pt>
    <dgm:pt modelId="{0C8A8BC1-560A-4182-ABF9-EF26AC00ED76}" type="pres">
      <dgm:prSet presAssocID="{EF060CCE-3795-4941-BCF0-D77B5383C038}" presName="Name18" presStyleLbl="sibTrans2D1" presStyleIdx="1" presStyleCnt="3" custLinFactNeighborY="-8940"/>
      <dgm:spPr/>
      <dgm:t>
        <a:bodyPr/>
        <a:lstStyle/>
        <a:p>
          <a:endParaRPr lang="en-US"/>
        </a:p>
      </dgm:t>
    </dgm:pt>
    <dgm:pt modelId="{DC3E656B-5530-4EA6-A96A-164614ED6CFF}" type="pres">
      <dgm:prSet presAssocID="{2C15C089-748A-4F8D-A903-AC89C8E1DEF7}" presName="composite1" presStyleCnt="0"/>
      <dgm:spPr/>
    </dgm:pt>
    <dgm:pt modelId="{0EDDF18B-DAB2-441E-9F74-8CFF65903904}" type="pres">
      <dgm:prSet presAssocID="{2C15C089-748A-4F8D-A903-AC89C8E1DEF7}" presName="dummyNode1" presStyleLbl="node1" presStyleIdx="1" presStyleCnt="4"/>
      <dgm:spPr/>
    </dgm:pt>
    <dgm:pt modelId="{B8117A7A-BA3E-4407-A6B7-6413914BBF1F}" type="pres">
      <dgm:prSet presAssocID="{2C15C089-748A-4F8D-A903-AC89C8E1DEF7}" presName="childNode1" presStyleLbl="bgAcc1" presStyleIdx="2" presStyleCnt="4" custScaleX="123034" custScaleY="174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0D6F6-A544-4FF5-A17F-8C3EF6849E52}" type="pres">
      <dgm:prSet presAssocID="{2C15C089-748A-4F8D-A903-AC89C8E1DEF7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459B7-1272-4695-B132-F5C88390AB6D}" type="pres">
      <dgm:prSet presAssocID="{2C15C089-748A-4F8D-A903-AC89C8E1DEF7}" presName="parentNode1" presStyleLbl="node1" presStyleIdx="2" presStyleCnt="4" custScaleX="133535" custScaleY="148170" custLinFactNeighborY="820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AA1C9-D2CF-4A9E-9D9C-1895545ABFF2}" type="pres">
      <dgm:prSet presAssocID="{2C15C089-748A-4F8D-A903-AC89C8E1DEF7}" presName="connSite1" presStyleCnt="0"/>
      <dgm:spPr/>
    </dgm:pt>
    <dgm:pt modelId="{40CFB3C3-61CF-4C4C-8CEB-84DE930F8879}" type="pres">
      <dgm:prSet presAssocID="{88815ACC-88CC-4078-A2CA-00AA8F6A5328}" presName="Name9" presStyleLbl="sibTrans2D1" presStyleIdx="2" presStyleCnt="3" custLinFactNeighborY="9110"/>
      <dgm:spPr/>
      <dgm:t>
        <a:bodyPr/>
        <a:lstStyle/>
        <a:p>
          <a:endParaRPr lang="en-US"/>
        </a:p>
      </dgm:t>
    </dgm:pt>
    <dgm:pt modelId="{BEAE4449-098D-448D-B434-E2BB8C8B7795}" type="pres">
      <dgm:prSet presAssocID="{DC285D79-101F-4582-9411-007CCBED760B}" presName="composite2" presStyleCnt="0"/>
      <dgm:spPr/>
    </dgm:pt>
    <dgm:pt modelId="{527A3848-FCB7-4C12-A46B-E580F0B173D5}" type="pres">
      <dgm:prSet presAssocID="{DC285D79-101F-4582-9411-007CCBED760B}" presName="dummyNode2" presStyleLbl="node1" presStyleIdx="2" presStyleCnt="4"/>
      <dgm:spPr/>
    </dgm:pt>
    <dgm:pt modelId="{2F40A330-C858-479F-8628-3C48BCAEC2BB}" type="pres">
      <dgm:prSet presAssocID="{DC285D79-101F-4582-9411-007CCBED760B}" presName="childNode2" presStyleLbl="bgAcc1" presStyleIdx="3" presStyleCnt="4" custScaleX="125263" custScaleY="171962" custLinFactNeighborX="-11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8E7FC-748F-4AE0-82AE-9D4DE04D4543}" type="pres">
      <dgm:prSet presAssocID="{DC285D79-101F-4582-9411-007CCBED760B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6675E-9264-4FF6-81C4-A92472CAF811}" type="pres">
      <dgm:prSet presAssocID="{DC285D79-101F-4582-9411-007CCBED760B}" presName="parentNode2" presStyleLbl="node1" presStyleIdx="3" presStyleCnt="4" custScaleX="129366" custScaleY="167644" custLinFactNeighborX="1913" custLinFactNeighborY="-674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FAD6E-2D46-4FA2-84CE-57B0C91FEF92}" type="pres">
      <dgm:prSet presAssocID="{DC285D79-101F-4582-9411-007CCBED760B}" presName="connSite2" presStyleCnt="0"/>
      <dgm:spPr/>
    </dgm:pt>
  </dgm:ptLst>
  <dgm:cxnLst>
    <dgm:cxn modelId="{FE5E0990-9833-0340-A906-FE858DB68877}" type="presOf" srcId="{BE80D574-9830-2F41-8FA7-62FBA665B14E}" destId="{4D73C71C-2F81-4CB8-BA84-30F5CDC430FC}" srcOrd="0" destOrd="0" presId="urn:microsoft.com/office/officeart/2005/8/layout/hProcess4"/>
    <dgm:cxn modelId="{E8E43C88-217F-CF4B-A41A-41E984E1AF98}" type="presOf" srcId="{EF060CCE-3795-4941-BCF0-D77B5383C038}" destId="{0C8A8BC1-560A-4182-ABF9-EF26AC00ED76}" srcOrd="0" destOrd="0" presId="urn:microsoft.com/office/officeart/2005/8/layout/hProcess4"/>
    <dgm:cxn modelId="{46948F16-403A-5C42-8A18-6BE6284C2AD3}" type="presOf" srcId="{0762FED6-41B7-4EC5-B980-9F322E6FD79E}" destId="{B8117A7A-BA3E-4407-A6B7-6413914BBF1F}" srcOrd="0" destOrd="0" presId="urn:microsoft.com/office/officeart/2005/8/layout/hProcess4"/>
    <dgm:cxn modelId="{C25EF098-3523-FD47-95DF-E68CB9D6EE2C}" type="presOf" srcId="{88815ACC-88CC-4078-A2CA-00AA8F6A5328}" destId="{40CFB3C3-61CF-4C4C-8CEB-84DE930F8879}" srcOrd="0" destOrd="0" presId="urn:microsoft.com/office/officeart/2005/8/layout/hProcess4"/>
    <dgm:cxn modelId="{5F6D568C-EB63-AA43-99C4-BA4C6EDFDCB0}" type="presOf" srcId="{28B91BE1-D1A0-4126-A4EE-A25CEEAD0E45}" destId="{2F40A330-C858-479F-8628-3C48BCAEC2BB}" srcOrd="0" destOrd="0" presId="urn:microsoft.com/office/officeart/2005/8/layout/hProcess4"/>
    <dgm:cxn modelId="{CC0E94FA-F59D-4017-85D7-9AFF21B7E805}" srcId="{DC285D79-101F-4582-9411-007CCBED760B}" destId="{28B91BE1-D1A0-4126-A4EE-A25CEEAD0E45}" srcOrd="0" destOrd="0" parTransId="{4E8D37DA-33F2-4BCF-A5DD-8E760E3829D7}" sibTransId="{7C302E59-B718-4C37-8EDE-980B403FD754}"/>
    <dgm:cxn modelId="{4D9A025B-9FA8-4873-A57F-7B0852A94FF0}" srcId="{2C15C089-748A-4F8D-A903-AC89C8E1DEF7}" destId="{0762FED6-41B7-4EC5-B980-9F322E6FD79E}" srcOrd="0" destOrd="0" parTransId="{11E23980-1007-46DE-B835-2094B06ADACE}" sibTransId="{31B55DE8-2A7E-499D-A3BC-1B01C5C72BBC}"/>
    <dgm:cxn modelId="{3A871670-9492-3148-923E-9DAE194877C7}" type="presOf" srcId="{E68DDC73-C566-4B9A-9ADC-E8AA8F5732B6}" destId="{8BCF0F17-8868-4D2A-806F-7F6AF5BEFF58}" srcOrd="0" destOrd="0" presId="urn:microsoft.com/office/officeart/2005/8/layout/hProcess4"/>
    <dgm:cxn modelId="{302C1E86-FA58-1340-B362-4FE25CC98774}" type="presOf" srcId="{F40C0FE2-2F3A-4743-97FF-F285ED135CDD}" destId="{2F40A330-C858-479F-8628-3C48BCAEC2BB}" srcOrd="0" destOrd="2" presId="urn:microsoft.com/office/officeart/2005/8/layout/hProcess4"/>
    <dgm:cxn modelId="{5B01947C-0CFF-C043-AED4-0947FA4A408E}" type="presOf" srcId="{D3B77060-B003-44B8-A34C-BD97F4004C71}" destId="{99362F11-EB9E-4EB8-8CB4-D85157CA1299}" srcOrd="1" destOrd="3" presId="urn:microsoft.com/office/officeart/2005/8/layout/hProcess4"/>
    <dgm:cxn modelId="{687697BF-D644-B34B-91EB-23824B713A1F}" type="presOf" srcId="{58470E2B-56FE-9C47-8875-CD678B635D72}" destId="{2120D6F6-A544-4FF5-A17F-8C3EF6849E52}" srcOrd="1" destOrd="3" presId="urn:microsoft.com/office/officeart/2005/8/layout/hProcess4"/>
    <dgm:cxn modelId="{13CDBF52-FE4E-F741-A686-626C7D7493BA}" srcId="{A0C560A7-FDF4-43AD-B817-699974A32A13}" destId="{37F2CD2C-A02A-2B43-B412-6580E1CC638D}" srcOrd="2" destOrd="0" parTransId="{9D4C82DF-E7F9-2D4F-8D7E-1F9C3720FF3A}" sibTransId="{FE39784A-4410-D34C-8282-0F7C6E2C538F}"/>
    <dgm:cxn modelId="{EF0363A9-A930-014F-B186-1B28B939DE38}" srcId="{A0C560A7-FDF4-43AD-B817-699974A32A13}" destId="{45B65A4E-F309-B144-8F2D-E23878D9D785}" srcOrd="1" destOrd="0" parTransId="{951FC4CA-DA88-734F-A4C9-F89C2A56E6B6}" sibTransId="{6EAFC4B9-0AB6-1E49-8385-6F2068210E25}"/>
    <dgm:cxn modelId="{728F8541-70B0-AA43-8D8B-D73F12B02BE6}" type="presOf" srcId="{DC285D79-101F-4582-9411-007CCBED760B}" destId="{2706675E-9264-4FF6-81C4-A92472CAF811}" srcOrd="0" destOrd="0" presId="urn:microsoft.com/office/officeart/2005/8/layout/hProcess4"/>
    <dgm:cxn modelId="{67DA49EF-E7E9-48E3-B952-97320AD861CF}" srcId="{CC8DF1F5-C872-425E-91E9-92CA82FEE3FF}" destId="{2C15C089-748A-4F8D-A903-AC89C8E1DEF7}" srcOrd="2" destOrd="0" parTransId="{4578B098-9A39-411C-B689-31BC74FEF32C}" sibTransId="{88815ACC-88CC-4078-A2CA-00AA8F6A5328}"/>
    <dgm:cxn modelId="{60A30C54-DC36-9D4A-ACB3-8B10EF395942}" type="presOf" srcId="{37F2CD2C-A02A-2B43-B412-6580E1CC638D}" destId="{DA837DB6-AE44-46E3-AE65-BF093CCDC442}" srcOrd="1" destOrd="2" presId="urn:microsoft.com/office/officeart/2005/8/layout/hProcess4"/>
    <dgm:cxn modelId="{4C1A4805-7A64-0D4F-81F0-1A59C51D12F0}" type="presOf" srcId="{D81F7C72-BE61-4283-A87C-DFEC6C868B39}" destId="{99362F11-EB9E-4EB8-8CB4-D85157CA1299}" srcOrd="1" destOrd="2" presId="urn:microsoft.com/office/officeart/2005/8/layout/hProcess4"/>
    <dgm:cxn modelId="{61CA7584-2611-3A40-BEAE-FCE46509197C}" type="presOf" srcId="{45B65A4E-F309-B144-8F2D-E23878D9D785}" destId="{C551198C-0E8F-4F3D-8CA5-7752E6E11812}" srcOrd="0" destOrd="1" presId="urn:microsoft.com/office/officeart/2005/8/layout/hProcess4"/>
    <dgm:cxn modelId="{25121785-1DF3-3845-955D-268A8BA4C003}" type="presOf" srcId="{00AF6DE3-0F82-2B4A-A7DB-B9C2F6BE8209}" destId="{7598E7FC-748F-4AE0-82AE-9D4DE04D4543}" srcOrd="1" destOrd="1" presId="urn:microsoft.com/office/officeart/2005/8/layout/hProcess4"/>
    <dgm:cxn modelId="{5595923F-5378-4A29-8288-4D1626AE2914}" srcId="{72F6B126-811F-401A-AD09-C6361DC3A198}" destId="{D3B77060-B003-44B8-A34C-BD97F4004C71}" srcOrd="3" destOrd="0" parTransId="{1365FF2B-847B-463D-A53E-B888B9845CA9}" sibTransId="{54BC6633-B2EA-479B-B11B-84A8279723FA}"/>
    <dgm:cxn modelId="{D6F0C088-0DB8-D643-8256-565A26FDFB63}" type="presOf" srcId="{0F6FDF66-54D1-6842-8F24-54D0600F87E8}" destId="{2120D6F6-A544-4FF5-A17F-8C3EF6849E52}" srcOrd="1" destOrd="2" presId="urn:microsoft.com/office/officeart/2005/8/layout/hProcess4"/>
    <dgm:cxn modelId="{3AF680AE-67B8-1C4F-9A01-05E42C91B681}" type="presOf" srcId="{72F6B126-811F-401A-AD09-C6361DC3A198}" destId="{24DE6456-62B6-49F5-9305-E351C8429547}" srcOrd="0" destOrd="0" presId="urn:microsoft.com/office/officeart/2005/8/layout/hProcess4"/>
    <dgm:cxn modelId="{E511BB9A-E29D-4A5D-B0F9-D78F9AA550D3}" srcId="{CC8DF1F5-C872-425E-91E9-92CA82FEE3FF}" destId="{DC285D79-101F-4582-9411-007CCBED760B}" srcOrd="3" destOrd="0" parTransId="{807CF0C6-BDD2-40AE-BD04-06ED87A159EA}" sibTransId="{E85DD51D-FDFA-4C9F-A700-277BD71E45A2}"/>
    <dgm:cxn modelId="{53F84F42-1B26-B84B-923E-774A2DC53B17}" type="presOf" srcId="{96ECA2EF-9135-4655-B2D2-17C23615D5D2}" destId="{B8117A7A-BA3E-4407-A6B7-6413914BBF1F}" srcOrd="0" destOrd="4" presId="urn:microsoft.com/office/officeart/2005/8/layout/hProcess4"/>
    <dgm:cxn modelId="{3FB0D4B4-3246-EC44-8B77-179C9EFA56A6}" type="presOf" srcId="{00AF6DE3-0F82-2B4A-A7DB-B9C2F6BE8209}" destId="{2F40A330-C858-479F-8628-3C48BCAEC2BB}" srcOrd="0" destOrd="1" presId="urn:microsoft.com/office/officeart/2005/8/layout/hProcess4"/>
    <dgm:cxn modelId="{EADEBEB6-FE6C-C44E-A1CA-EE0598D8980C}" type="presOf" srcId="{F40C0FE2-2F3A-4743-97FF-F285ED135CDD}" destId="{7598E7FC-748F-4AE0-82AE-9D4DE04D4543}" srcOrd="1" destOrd="2" presId="urn:microsoft.com/office/officeart/2005/8/layout/hProcess4"/>
    <dgm:cxn modelId="{24E36F4F-BA41-4EBC-A69F-DF7275494DE8}" srcId="{72F6B126-811F-401A-AD09-C6361DC3A198}" destId="{D26581BC-4116-4D4D-AFEB-2D919079EC82}" srcOrd="1" destOrd="0" parTransId="{677E7037-DF01-415C-AA82-3BF5BEACFE44}" sibTransId="{740F273D-09F8-4601-8575-FFC16DF8EC9B}"/>
    <dgm:cxn modelId="{B3D5DE12-95EE-4C25-9517-D37AC908BFD3}" srcId="{2C15C089-748A-4F8D-A903-AC89C8E1DEF7}" destId="{96ECA2EF-9135-4655-B2D2-17C23615D5D2}" srcOrd="4" destOrd="0" parTransId="{538B5B3B-39F4-401D-BCFA-413B0EF137BD}" sibTransId="{A1BAAF1B-46B2-41FC-8B6F-2EE400BD1D3C}"/>
    <dgm:cxn modelId="{AFEBC0CF-6689-4F48-B439-EBE760C2D29F}" type="presOf" srcId="{A0C560A7-FDF4-43AD-B817-699974A32A13}" destId="{408E3D0A-98BA-4D25-AD29-4299338C4882}" srcOrd="0" destOrd="0" presId="urn:microsoft.com/office/officeart/2005/8/layout/hProcess4"/>
    <dgm:cxn modelId="{071D8CA7-6E94-FA4C-86A5-175FE56F7E0A}" type="presOf" srcId="{63A2D043-CD66-4B95-9C4C-AC5E7E26B879}" destId="{C551198C-0E8F-4F3D-8CA5-7752E6E11812}" srcOrd="0" destOrd="0" presId="urn:microsoft.com/office/officeart/2005/8/layout/hProcess4"/>
    <dgm:cxn modelId="{748BA030-5411-E34A-950C-C30466B56F05}" type="presOf" srcId="{D81F7C72-BE61-4283-A87C-DFEC6C868B39}" destId="{4D73C71C-2F81-4CB8-BA84-30F5CDC430FC}" srcOrd="0" destOrd="2" presId="urn:microsoft.com/office/officeart/2005/8/layout/hProcess4"/>
    <dgm:cxn modelId="{EAE3C32D-EDAD-B94C-9C8F-18395B70F301}" type="presOf" srcId="{2C15C089-748A-4F8D-A903-AC89C8E1DEF7}" destId="{BAF459B7-1272-4695-B132-F5C88390AB6D}" srcOrd="0" destOrd="0" presId="urn:microsoft.com/office/officeart/2005/8/layout/hProcess4"/>
    <dgm:cxn modelId="{A0CAD7EE-0626-1A46-A0AD-5078D9C6F98C}" type="presOf" srcId="{28B91BE1-D1A0-4126-A4EE-A25CEEAD0E45}" destId="{7598E7FC-748F-4AE0-82AE-9D4DE04D4543}" srcOrd="1" destOrd="0" presId="urn:microsoft.com/office/officeart/2005/8/layout/hProcess4"/>
    <dgm:cxn modelId="{164D7C9C-F3CD-D04F-9D65-39F883040713}" type="presOf" srcId="{45B65A4E-F309-B144-8F2D-E23878D9D785}" destId="{DA837DB6-AE44-46E3-AE65-BF093CCDC442}" srcOrd="1" destOrd="1" presId="urn:microsoft.com/office/officeart/2005/8/layout/hProcess4"/>
    <dgm:cxn modelId="{CF6040B7-4E59-9C4F-8227-9BB6E4A38CA4}" srcId="{72F6B126-811F-401A-AD09-C6361DC3A198}" destId="{BE80D574-9830-2F41-8FA7-62FBA665B14E}" srcOrd="0" destOrd="0" parTransId="{DAD2E243-5592-0B4B-9817-67B7DD1317C6}" sibTransId="{7B78ADB4-47EF-AF4F-9B22-90BE26EF485E}"/>
    <dgm:cxn modelId="{41EAF2E8-F532-4AC2-9712-01568CDDC623}" srcId="{CC8DF1F5-C872-425E-91E9-92CA82FEE3FF}" destId="{72F6B126-811F-401A-AD09-C6361DC3A198}" srcOrd="0" destOrd="0" parTransId="{5F48022A-C04C-48A2-8089-AD8EBD062B9C}" sibTransId="{E68DDC73-C566-4B9A-9ADC-E8AA8F5732B6}"/>
    <dgm:cxn modelId="{D413F6B0-6475-C349-9B91-5AE9CE263E35}" type="presOf" srcId="{0762FED6-41B7-4EC5-B980-9F322E6FD79E}" destId="{2120D6F6-A544-4FF5-A17F-8C3EF6849E52}" srcOrd="1" destOrd="0" presId="urn:microsoft.com/office/officeart/2005/8/layout/hProcess4"/>
    <dgm:cxn modelId="{A8BFBB90-8824-4C46-A3D3-5F8C1057960B}" srcId="{A0C560A7-FDF4-43AD-B817-699974A32A13}" destId="{63A2D043-CD66-4B95-9C4C-AC5E7E26B879}" srcOrd="0" destOrd="0" parTransId="{509615B9-CDB9-41A2-A951-D1C8CAAE7C3A}" sibTransId="{812393CF-1A8A-4DC0-B7E9-FB405BDC23B3}"/>
    <dgm:cxn modelId="{866B9F12-03BF-4353-805E-2D89684C160E}" srcId="{2C15C089-748A-4F8D-A903-AC89C8E1DEF7}" destId="{DCE08E92-845F-4D70-9112-B577337CC31F}" srcOrd="1" destOrd="0" parTransId="{3F7936AC-3565-4CA3-80E2-9C93F1684F8B}" sibTransId="{576677A0-BA21-4FE3-B6EA-578AA222C20C}"/>
    <dgm:cxn modelId="{19DA2137-33AC-4F44-ADB7-6D282D5C9B45}" srcId="{2C15C089-748A-4F8D-A903-AC89C8E1DEF7}" destId="{0F6FDF66-54D1-6842-8F24-54D0600F87E8}" srcOrd="2" destOrd="0" parTransId="{ED7E2306-DA57-CE4B-8761-E16D24677972}" sibTransId="{9FD82272-620D-2C4A-96EE-92589C0E0F70}"/>
    <dgm:cxn modelId="{362C014E-6C7E-464F-B50F-721034BF0FA0}" type="presOf" srcId="{63A2D043-CD66-4B95-9C4C-AC5E7E26B879}" destId="{DA837DB6-AE44-46E3-AE65-BF093CCDC442}" srcOrd="1" destOrd="0" presId="urn:microsoft.com/office/officeart/2005/8/layout/hProcess4"/>
    <dgm:cxn modelId="{25866FC3-2447-40FB-BDA5-6FC7F0FA4932}" srcId="{CC8DF1F5-C872-425E-91E9-92CA82FEE3FF}" destId="{A0C560A7-FDF4-43AD-B817-699974A32A13}" srcOrd="1" destOrd="0" parTransId="{E7D1C057-1FB2-4004-8ED2-A64728578508}" sibTransId="{EF060CCE-3795-4941-BCF0-D77B5383C038}"/>
    <dgm:cxn modelId="{D5D377CE-02BB-7F46-B7D8-C5559B10CAE8}" type="presOf" srcId="{D26581BC-4116-4D4D-AFEB-2D919079EC82}" destId="{4D73C71C-2F81-4CB8-BA84-30F5CDC430FC}" srcOrd="0" destOrd="1" presId="urn:microsoft.com/office/officeart/2005/8/layout/hProcess4"/>
    <dgm:cxn modelId="{0AC69139-32F4-DB47-B379-49787D37223D}" type="presOf" srcId="{D26581BC-4116-4D4D-AFEB-2D919079EC82}" destId="{99362F11-EB9E-4EB8-8CB4-D85157CA1299}" srcOrd="1" destOrd="1" presId="urn:microsoft.com/office/officeart/2005/8/layout/hProcess4"/>
    <dgm:cxn modelId="{826EA722-D3B1-984E-83E3-C1884CDAAD04}" type="presOf" srcId="{CC8DF1F5-C872-425E-91E9-92CA82FEE3FF}" destId="{CEED69B3-8112-4DC5-9983-0672F0922B6C}" srcOrd="0" destOrd="0" presId="urn:microsoft.com/office/officeart/2005/8/layout/hProcess4"/>
    <dgm:cxn modelId="{85051747-4E87-4541-A2D3-0E0E777D825F}" type="presOf" srcId="{BE80D574-9830-2F41-8FA7-62FBA665B14E}" destId="{99362F11-EB9E-4EB8-8CB4-D85157CA1299}" srcOrd="1" destOrd="0" presId="urn:microsoft.com/office/officeart/2005/8/layout/hProcess4"/>
    <dgm:cxn modelId="{6F5EE46D-73CB-F34D-A9D3-5B04257CD5A2}" type="presOf" srcId="{DCE08E92-845F-4D70-9112-B577337CC31F}" destId="{2120D6F6-A544-4FF5-A17F-8C3EF6849E52}" srcOrd="1" destOrd="1" presId="urn:microsoft.com/office/officeart/2005/8/layout/hProcess4"/>
    <dgm:cxn modelId="{1D0CF134-DCEB-8849-8A98-DFDB7A1D449C}" srcId="{DC285D79-101F-4582-9411-007CCBED760B}" destId="{F40C0FE2-2F3A-4743-97FF-F285ED135CDD}" srcOrd="2" destOrd="0" parTransId="{63855CD9-07D1-374F-B13B-DB840EB1D76D}" sibTransId="{AFDD8BB6-594C-7C49-A30E-D5C0E79F2688}"/>
    <dgm:cxn modelId="{FD027DBE-D3D0-BF4C-83CC-730B0E075D1E}" type="presOf" srcId="{96ECA2EF-9135-4655-B2D2-17C23615D5D2}" destId="{2120D6F6-A544-4FF5-A17F-8C3EF6849E52}" srcOrd="1" destOrd="4" presId="urn:microsoft.com/office/officeart/2005/8/layout/hProcess4"/>
    <dgm:cxn modelId="{00DF4455-54EE-F842-B599-B8CDC741F2CD}" type="presOf" srcId="{58470E2B-56FE-9C47-8875-CD678B635D72}" destId="{B8117A7A-BA3E-4407-A6B7-6413914BBF1F}" srcOrd="0" destOrd="3" presId="urn:microsoft.com/office/officeart/2005/8/layout/hProcess4"/>
    <dgm:cxn modelId="{E7D27F6C-9998-DB43-86C6-E8B30E333E1B}" srcId="{DC285D79-101F-4582-9411-007CCBED760B}" destId="{00AF6DE3-0F82-2B4A-A7DB-B9C2F6BE8209}" srcOrd="1" destOrd="0" parTransId="{73798ED5-694A-B242-9BC7-C140F0319EE0}" sibTransId="{15831CBA-0D06-1D4A-B7F2-2804ADED5292}"/>
    <dgm:cxn modelId="{1AE5A800-DDF3-AA4B-B6BF-7E410F2B70F3}" type="presOf" srcId="{D3B77060-B003-44B8-A34C-BD97F4004C71}" destId="{4D73C71C-2F81-4CB8-BA84-30F5CDC430FC}" srcOrd="0" destOrd="3" presId="urn:microsoft.com/office/officeart/2005/8/layout/hProcess4"/>
    <dgm:cxn modelId="{3C54F1C5-8A40-224B-8F22-860D5370B0E9}" srcId="{2C15C089-748A-4F8D-A903-AC89C8E1DEF7}" destId="{58470E2B-56FE-9C47-8875-CD678B635D72}" srcOrd="3" destOrd="0" parTransId="{D1480998-8312-2F4D-934B-44E7D89EC570}" sibTransId="{23EE95A2-FB0D-1F49-A611-E65FAD9C97C5}"/>
    <dgm:cxn modelId="{AD9D3D3D-0824-E545-A404-45843F0F00F1}" type="presOf" srcId="{0F6FDF66-54D1-6842-8F24-54D0600F87E8}" destId="{B8117A7A-BA3E-4407-A6B7-6413914BBF1F}" srcOrd="0" destOrd="2" presId="urn:microsoft.com/office/officeart/2005/8/layout/hProcess4"/>
    <dgm:cxn modelId="{31FCDDAC-6A79-D443-8A5E-4D0F4E5D7889}" type="presOf" srcId="{37F2CD2C-A02A-2B43-B412-6580E1CC638D}" destId="{C551198C-0E8F-4F3D-8CA5-7752E6E11812}" srcOrd="0" destOrd="2" presId="urn:microsoft.com/office/officeart/2005/8/layout/hProcess4"/>
    <dgm:cxn modelId="{FA028CF1-1897-4C4D-A778-EA0DE2684B02}" type="presOf" srcId="{DCE08E92-845F-4D70-9112-B577337CC31F}" destId="{B8117A7A-BA3E-4407-A6B7-6413914BBF1F}" srcOrd="0" destOrd="1" presId="urn:microsoft.com/office/officeart/2005/8/layout/hProcess4"/>
    <dgm:cxn modelId="{E663E95A-5BAB-48E7-8C80-480DFF756753}" srcId="{72F6B126-811F-401A-AD09-C6361DC3A198}" destId="{D81F7C72-BE61-4283-A87C-DFEC6C868B39}" srcOrd="2" destOrd="0" parTransId="{50B0A34D-C705-4577-8E45-9E1B70AC400B}" sibTransId="{FF0BAE45-47CE-4F5B-8562-038D1FA199FD}"/>
    <dgm:cxn modelId="{A50A817A-94D6-0B46-97FC-AEDAEA1EAA9B}" type="presParOf" srcId="{CEED69B3-8112-4DC5-9983-0672F0922B6C}" destId="{C2089CC2-E207-45F0-A426-F12038BD8444}" srcOrd="0" destOrd="0" presId="urn:microsoft.com/office/officeart/2005/8/layout/hProcess4"/>
    <dgm:cxn modelId="{97889B1B-28E0-6C4D-8852-F3E4A6AAAAD0}" type="presParOf" srcId="{CEED69B3-8112-4DC5-9983-0672F0922B6C}" destId="{E77EAE02-3292-4EA3-B057-6E4C46B838BD}" srcOrd="1" destOrd="0" presId="urn:microsoft.com/office/officeart/2005/8/layout/hProcess4"/>
    <dgm:cxn modelId="{5960831E-4C07-7046-B756-024003109E33}" type="presParOf" srcId="{CEED69B3-8112-4DC5-9983-0672F0922B6C}" destId="{4628F15B-A848-4FEB-B1AC-D4B57758898E}" srcOrd="2" destOrd="0" presId="urn:microsoft.com/office/officeart/2005/8/layout/hProcess4"/>
    <dgm:cxn modelId="{C21C6502-767E-3341-AD4E-E17DB7A8CC22}" type="presParOf" srcId="{4628F15B-A848-4FEB-B1AC-D4B57758898E}" destId="{28CC2AD7-2E48-462C-AB56-6010E02AFCB7}" srcOrd="0" destOrd="0" presId="urn:microsoft.com/office/officeart/2005/8/layout/hProcess4"/>
    <dgm:cxn modelId="{EDB0F4D0-7E53-CC4B-BB34-5C4DAB9C5AF5}" type="presParOf" srcId="{28CC2AD7-2E48-462C-AB56-6010E02AFCB7}" destId="{2BFB4648-CC8E-40D1-AD6F-F86522E778A7}" srcOrd="0" destOrd="0" presId="urn:microsoft.com/office/officeart/2005/8/layout/hProcess4"/>
    <dgm:cxn modelId="{9FC968C7-2ECF-6E4D-9156-E83CCDE22E23}" type="presParOf" srcId="{28CC2AD7-2E48-462C-AB56-6010E02AFCB7}" destId="{4D73C71C-2F81-4CB8-BA84-30F5CDC430FC}" srcOrd="1" destOrd="0" presId="urn:microsoft.com/office/officeart/2005/8/layout/hProcess4"/>
    <dgm:cxn modelId="{E65BEF4A-3502-A849-A84A-D4717352E349}" type="presParOf" srcId="{28CC2AD7-2E48-462C-AB56-6010E02AFCB7}" destId="{99362F11-EB9E-4EB8-8CB4-D85157CA1299}" srcOrd="2" destOrd="0" presId="urn:microsoft.com/office/officeart/2005/8/layout/hProcess4"/>
    <dgm:cxn modelId="{8521483B-8322-FD4D-A029-5071F2A01B19}" type="presParOf" srcId="{28CC2AD7-2E48-462C-AB56-6010E02AFCB7}" destId="{24DE6456-62B6-49F5-9305-E351C8429547}" srcOrd="3" destOrd="0" presId="urn:microsoft.com/office/officeart/2005/8/layout/hProcess4"/>
    <dgm:cxn modelId="{5BFD5621-5614-AC44-890B-564F1739D3FD}" type="presParOf" srcId="{28CC2AD7-2E48-462C-AB56-6010E02AFCB7}" destId="{01D41227-142A-4A66-8A54-E81C0854AA0F}" srcOrd="4" destOrd="0" presId="urn:microsoft.com/office/officeart/2005/8/layout/hProcess4"/>
    <dgm:cxn modelId="{FB3C4666-8386-0E49-AC00-00C7C4B5268E}" type="presParOf" srcId="{4628F15B-A848-4FEB-B1AC-D4B57758898E}" destId="{8BCF0F17-8868-4D2A-806F-7F6AF5BEFF58}" srcOrd="1" destOrd="0" presId="urn:microsoft.com/office/officeart/2005/8/layout/hProcess4"/>
    <dgm:cxn modelId="{0B004C9F-2BDF-9A40-9612-A095717489A1}" type="presParOf" srcId="{4628F15B-A848-4FEB-B1AC-D4B57758898E}" destId="{31E5F399-1133-4E70-8711-BF844347D79C}" srcOrd="2" destOrd="0" presId="urn:microsoft.com/office/officeart/2005/8/layout/hProcess4"/>
    <dgm:cxn modelId="{9DBA518F-14F4-3944-92D7-92BBC72BE818}" type="presParOf" srcId="{31E5F399-1133-4E70-8711-BF844347D79C}" destId="{CB3AA5DA-B395-4A33-B11D-BBAFAF4A86C1}" srcOrd="0" destOrd="0" presId="urn:microsoft.com/office/officeart/2005/8/layout/hProcess4"/>
    <dgm:cxn modelId="{386F6456-9747-E14E-882F-D127589893E1}" type="presParOf" srcId="{31E5F399-1133-4E70-8711-BF844347D79C}" destId="{C551198C-0E8F-4F3D-8CA5-7752E6E11812}" srcOrd="1" destOrd="0" presId="urn:microsoft.com/office/officeart/2005/8/layout/hProcess4"/>
    <dgm:cxn modelId="{DE785EE6-3AA6-0945-A0CA-802714D84796}" type="presParOf" srcId="{31E5F399-1133-4E70-8711-BF844347D79C}" destId="{DA837DB6-AE44-46E3-AE65-BF093CCDC442}" srcOrd="2" destOrd="0" presId="urn:microsoft.com/office/officeart/2005/8/layout/hProcess4"/>
    <dgm:cxn modelId="{D0618922-AB79-B24E-B745-C9F00DADE90F}" type="presParOf" srcId="{31E5F399-1133-4E70-8711-BF844347D79C}" destId="{408E3D0A-98BA-4D25-AD29-4299338C4882}" srcOrd="3" destOrd="0" presId="urn:microsoft.com/office/officeart/2005/8/layout/hProcess4"/>
    <dgm:cxn modelId="{A857B98E-7D7F-994F-BE07-31FBF7102057}" type="presParOf" srcId="{31E5F399-1133-4E70-8711-BF844347D79C}" destId="{A2C77933-022F-4102-B727-B81350F0B19E}" srcOrd="4" destOrd="0" presId="urn:microsoft.com/office/officeart/2005/8/layout/hProcess4"/>
    <dgm:cxn modelId="{7CD3D3C1-1FBE-7E42-89E6-A445C2E07B76}" type="presParOf" srcId="{4628F15B-A848-4FEB-B1AC-D4B57758898E}" destId="{0C8A8BC1-560A-4182-ABF9-EF26AC00ED76}" srcOrd="3" destOrd="0" presId="urn:microsoft.com/office/officeart/2005/8/layout/hProcess4"/>
    <dgm:cxn modelId="{ED4B2442-F7EE-2347-8442-EE5236DA261A}" type="presParOf" srcId="{4628F15B-A848-4FEB-B1AC-D4B57758898E}" destId="{DC3E656B-5530-4EA6-A96A-164614ED6CFF}" srcOrd="4" destOrd="0" presId="urn:microsoft.com/office/officeart/2005/8/layout/hProcess4"/>
    <dgm:cxn modelId="{C8C5FF00-449A-5349-B263-E0E79797E886}" type="presParOf" srcId="{DC3E656B-5530-4EA6-A96A-164614ED6CFF}" destId="{0EDDF18B-DAB2-441E-9F74-8CFF65903904}" srcOrd="0" destOrd="0" presId="urn:microsoft.com/office/officeart/2005/8/layout/hProcess4"/>
    <dgm:cxn modelId="{F05EC776-2CF8-B947-BA80-7FD70FBA00C5}" type="presParOf" srcId="{DC3E656B-5530-4EA6-A96A-164614ED6CFF}" destId="{B8117A7A-BA3E-4407-A6B7-6413914BBF1F}" srcOrd="1" destOrd="0" presId="urn:microsoft.com/office/officeart/2005/8/layout/hProcess4"/>
    <dgm:cxn modelId="{1DE719A9-7C6F-F347-950F-553572A33ADF}" type="presParOf" srcId="{DC3E656B-5530-4EA6-A96A-164614ED6CFF}" destId="{2120D6F6-A544-4FF5-A17F-8C3EF6849E52}" srcOrd="2" destOrd="0" presId="urn:microsoft.com/office/officeart/2005/8/layout/hProcess4"/>
    <dgm:cxn modelId="{40351774-5640-524B-85DA-90CCF8466D98}" type="presParOf" srcId="{DC3E656B-5530-4EA6-A96A-164614ED6CFF}" destId="{BAF459B7-1272-4695-B132-F5C88390AB6D}" srcOrd="3" destOrd="0" presId="urn:microsoft.com/office/officeart/2005/8/layout/hProcess4"/>
    <dgm:cxn modelId="{1F3C1D70-42B3-0D46-A9CF-001BBE9725F7}" type="presParOf" srcId="{DC3E656B-5530-4EA6-A96A-164614ED6CFF}" destId="{C73AA1C9-D2CF-4A9E-9D9C-1895545ABFF2}" srcOrd="4" destOrd="0" presId="urn:microsoft.com/office/officeart/2005/8/layout/hProcess4"/>
    <dgm:cxn modelId="{33ADB143-EBB2-934E-A80C-FF8098FF1ADA}" type="presParOf" srcId="{4628F15B-A848-4FEB-B1AC-D4B57758898E}" destId="{40CFB3C3-61CF-4C4C-8CEB-84DE930F8879}" srcOrd="5" destOrd="0" presId="urn:microsoft.com/office/officeart/2005/8/layout/hProcess4"/>
    <dgm:cxn modelId="{BEB351F8-CE51-FD4D-A266-017BA3561A9E}" type="presParOf" srcId="{4628F15B-A848-4FEB-B1AC-D4B57758898E}" destId="{BEAE4449-098D-448D-B434-E2BB8C8B7795}" srcOrd="6" destOrd="0" presId="urn:microsoft.com/office/officeart/2005/8/layout/hProcess4"/>
    <dgm:cxn modelId="{FF2FAD90-D9BE-D24A-9E69-9A596000A67E}" type="presParOf" srcId="{BEAE4449-098D-448D-B434-E2BB8C8B7795}" destId="{527A3848-FCB7-4C12-A46B-E580F0B173D5}" srcOrd="0" destOrd="0" presId="urn:microsoft.com/office/officeart/2005/8/layout/hProcess4"/>
    <dgm:cxn modelId="{D061FA37-A1EA-204D-96D6-E37EF93F9C6C}" type="presParOf" srcId="{BEAE4449-098D-448D-B434-E2BB8C8B7795}" destId="{2F40A330-C858-479F-8628-3C48BCAEC2BB}" srcOrd="1" destOrd="0" presId="urn:microsoft.com/office/officeart/2005/8/layout/hProcess4"/>
    <dgm:cxn modelId="{A072E5AC-5FB7-4D4D-91FA-DC8C31CBF2E0}" type="presParOf" srcId="{BEAE4449-098D-448D-B434-E2BB8C8B7795}" destId="{7598E7FC-748F-4AE0-82AE-9D4DE04D4543}" srcOrd="2" destOrd="0" presId="urn:microsoft.com/office/officeart/2005/8/layout/hProcess4"/>
    <dgm:cxn modelId="{6D6D7761-48DF-1040-993B-6508ECE87B38}" type="presParOf" srcId="{BEAE4449-098D-448D-B434-E2BB8C8B7795}" destId="{2706675E-9264-4FF6-81C4-A92472CAF811}" srcOrd="3" destOrd="0" presId="urn:microsoft.com/office/officeart/2005/8/layout/hProcess4"/>
    <dgm:cxn modelId="{32E1A09F-78C7-3A4B-8743-A89FEE83F11E}" type="presParOf" srcId="{BEAE4449-098D-448D-B434-E2BB8C8B7795}" destId="{C71FAD6E-2D46-4FA2-84CE-57B0C91FEF9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3C71C-2F81-4CB8-BA84-30F5CDC430FC}">
      <dsp:nvSpPr>
        <dsp:cNvPr id="0" name=""/>
        <dsp:cNvSpPr/>
      </dsp:nvSpPr>
      <dsp:spPr>
        <a:xfrm>
          <a:off x="206692" y="773271"/>
          <a:ext cx="2012591" cy="1953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Mean Shift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Graph-based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GMM/EM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…</a:t>
          </a:r>
          <a:endParaRPr lang="en-US" sz="1800" kern="1200" dirty="0"/>
        </a:p>
      </dsp:txBody>
      <dsp:txXfrm>
        <a:off x="251648" y="818227"/>
        <a:ext cx="1922679" cy="1445004"/>
      </dsp:txXfrm>
    </dsp:sp>
    <dsp:sp modelId="{8BCF0F17-8868-4D2A-806F-7F6AF5BEFF58}">
      <dsp:nvSpPr>
        <dsp:cNvPr id="0" name=""/>
        <dsp:cNvSpPr/>
      </dsp:nvSpPr>
      <dsp:spPr>
        <a:xfrm>
          <a:off x="912580" y="1347988"/>
          <a:ext cx="2622196" cy="2165780"/>
        </a:xfrm>
        <a:prstGeom prst="leftCircularArrow">
          <a:avLst>
            <a:gd name="adj1" fmla="val 2624"/>
            <a:gd name="adj2" fmla="val 318936"/>
            <a:gd name="adj3" fmla="val 1338387"/>
            <a:gd name="adj4" fmla="val 8268429"/>
            <a:gd name="adj5" fmla="val 306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E6456-62B6-49F5-9305-E351C8429547}">
      <dsp:nvSpPr>
        <dsp:cNvPr id="0" name=""/>
        <dsp:cNvSpPr/>
      </dsp:nvSpPr>
      <dsp:spPr>
        <a:xfrm>
          <a:off x="669551" y="2424328"/>
          <a:ext cx="1594882" cy="491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Segmentation</a:t>
          </a:r>
          <a:endParaRPr lang="en-US" sz="2000" kern="1200" dirty="0"/>
        </a:p>
      </dsp:txBody>
      <dsp:txXfrm>
        <a:off x="683935" y="2438712"/>
        <a:ext cx="1566114" cy="462335"/>
      </dsp:txXfrm>
    </dsp:sp>
    <dsp:sp modelId="{C551198C-0E8F-4F3D-8CA5-7752E6E11812}">
      <dsp:nvSpPr>
        <dsp:cNvPr id="0" name=""/>
        <dsp:cNvSpPr/>
      </dsp:nvSpPr>
      <dsp:spPr>
        <a:xfrm>
          <a:off x="2405830" y="770748"/>
          <a:ext cx="2156742" cy="1958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Texture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Shape features (area, perimeter, compactness, …)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…</a:t>
          </a:r>
          <a:endParaRPr lang="en-US" sz="1800" kern="1200" dirty="0"/>
        </a:p>
      </dsp:txBody>
      <dsp:txXfrm>
        <a:off x="2450902" y="1235515"/>
        <a:ext cx="2066598" cy="1448736"/>
      </dsp:txXfrm>
    </dsp:sp>
    <dsp:sp modelId="{0C8A8BC1-560A-4182-ABF9-EF26AC00ED76}">
      <dsp:nvSpPr>
        <dsp:cNvPr id="0" name=""/>
        <dsp:cNvSpPr/>
      </dsp:nvSpPr>
      <dsp:spPr>
        <a:xfrm>
          <a:off x="3413086" y="-62950"/>
          <a:ext cx="2056878" cy="2056878"/>
        </a:xfrm>
        <a:prstGeom prst="circularArrow">
          <a:avLst>
            <a:gd name="adj1" fmla="val 2763"/>
            <a:gd name="adj2" fmla="val 336912"/>
            <a:gd name="adj3" fmla="val 20631297"/>
            <a:gd name="adj4" fmla="val 13719230"/>
            <a:gd name="adj5" fmla="val 3223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E3D0A-98BA-4D25-AD29-4299338C4882}">
      <dsp:nvSpPr>
        <dsp:cNvPr id="0" name=""/>
        <dsp:cNvSpPr/>
      </dsp:nvSpPr>
      <dsp:spPr>
        <a:xfrm>
          <a:off x="3036709" y="423512"/>
          <a:ext cx="1532188" cy="709349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Feature Extraction</a:t>
          </a:r>
          <a:endParaRPr lang="en-US" sz="2000" kern="1200" dirty="0"/>
        </a:p>
      </dsp:txBody>
      <dsp:txXfrm>
        <a:off x="3057485" y="444288"/>
        <a:ext cx="1490636" cy="667797"/>
      </dsp:txXfrm>
    </dsp:sp>
    <dsp:sp modelId="{B8117A7A-BA3E-4407-A6B7-6413914BBF1F}">
      <dsp:nvSpPr>
        <dsp:cNvPr id="0" name=""/>
        <dsp:cNvSpPr/>
      </dsp:nvSpPr>
      <dsp:spPr>
        <a:xfrm>
          <a:off x="4724647" y="808563"/>
          <a:ext cx="1611440" cy="1882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Bayesian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Neural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Decision Trees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SVM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…</a:t>
          </a:r>
          <a:endParaRPr lang="en-US" sz="1700" kern="1200" dirty="0"/>
        </a:p>
      </dsp:txBody>
      <dsp:txXfrm>
        <a:off x="4767979" y="851895"/>
        <a:ext cx="1524776" cy="1392793"/>
      </dsp:txXfrm>
    </dsp:sp>
    <dsp:sp modelId="{40CFB3C3-61CF-4C4C-8CEB-84DE930F8879}">
      <dsp:nvSpPr>
        <dsp:cNvPr id="0" name=""/>
        <dsp:cNvSpPr/>
      </dsp:nvSpPr>
      <dsp:spPr>
        <a:xfrm>
          <a:off x="5395465" y="1599765"/>
          <a:ext cx="1865673" cy="1865673"/>
        </a:xfrm>
        <a:prstGeom prst="leftCircularArrow">
          <a:avLst>
            <a:gd name="adj1" fmla="val 3046"/>
            <a:gd name="adj2" fmla="val 373915"/>
            <a:gd name="adj3" fmla="val 1027190"/>
            <a:gd name="adj4" fmla="val 7902253"/>
            <a:gd name="adj5" fmla="val 3554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459B7-1272-4695-B132-F5C88390AB6D}">
      <dsp:nvSpPr>
        <dsp:cNvPr id="0" name=""/>
        <dsp:cNvSpPr/>
      </dsp:nvSpPr>
      <dsp:spPr>
        <a:xfrm>
          <a:off x="4971336" y="2327131"/>
          <a:ext cx="1554646" cy="685987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Classification – Training</a:t>
          </a:r>
          <a:endParaRPr lang="en-US" sz="2000" kern="1200" dirty="0"/>
        </a:p>
      </dsp:txBody>
      <dsp:txXfrm>
        <a:off x="4991428" y="2347223"/>
        <a:ext cx="1514462" cy="645803"/>
      </dsp:txXfrm>
    </dsp:sp>
    <dsp:sp modelId="{2F40A330-C858-479F-8628-3C48BCAEC2BB}">
      <dsp:nvSpPr>
        <dsp:cNvPr id="0" name=""/>
        <dsp:cNvSpPr/>
      </dsp:nvSpPr>
      <dsp:spPr>
        <a:xfrm>
          <a:off x="6647349" y="821208"/>
          <a:ext cx="1640634" cy="1857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Contingency Table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Kappa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ROC</a:t>
          </a:r>
          <a:endParaRPr lang="en-US" sz="1700" kern="1200" dirty="0"/>
        </a:p>
      </dsp:txBody>
      <dsp:txXfrm>
        <a:off x="6690099" y="1262027"/>
        <a:ext cx="1555134" cy="1374087"/>
      </dsp:txXfrm>
    </dsp:sp>
    <dsp:sp modelId="{2706675E-9264-4FF6-81C4-A92472CAF811}">
      <dsp:nvSpPr>
        <dsp:cNvPr id="0" name=""/>
        <dsp:cNvSpPr/>
      </dsp:nvSpPr>
      <dsp:spPr>
        <a:xfrm>
          <a:off x="7086786" y="509736"/>
          <a:ext cx="1506110" cy="77614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Classification – Testing  </a:t>
          </a:r>
          <a:endParaRPr lang="en-US" sz="2000" kern="1200" dirty="0"/>
        </a:p>
      </dsp:txBody>
      <dsp:txXfrm>
        <a:off x="7109519" y="532469"/>
        <a:ext cx="1460644" cy="73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1C6EF-901E-BD45-9149-DC0F0DF6D13B}" type="datetimeFigureOut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38DFF-2298-D347-B2DA-D9A057838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87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94141-B1E9-304F-A21C-3F78746C03E8}" type="datetimeFigureOut">
              <a:rPr lang="en-US" smtClean="0"/>
              <a:t>8/18/16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A1F71-9F6F-FE4B-81C6-9D8AFEBF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2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6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Remote sensing data is organized as tiled data</a:t>
            </a:r>
            <a:r>
              <a:rPr lang="en-US" baseline="0" dirty="0" smtClean="0"/>
              <a:t> products. One has to process 200+ land tiles; each tile (image) contains 23 million pixels (at 250 meter resolution) to 1.4 trillion pixels (at fine resolution of 1 meter). At present 60 cm (0.6 meter) resolution data is commercially available. Each pixel is a multi-dimensional vector (dimensions vary from 1 to ~250; depending on spectral resolution: multi-spectral to hyper-spectral).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rPr>
              <a:t>The land surface of Earth is approximately 149 million square kilometers, which translates into nearly 600 trillion pixels with half-meter resolution satellite imagery.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1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Target is a noisy version of latent function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Noise is assumed to be additive Gaussian, though this might not be the case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F can be a nonlinear function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X can be multivariate; y can be multivariate too, though that problem is more challenging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1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needs</a:t>
            </a:r>
            <a:r>
              <a:rPr lang="en-US" baseline="0" dirty="0" smtClean="0"/>
              <a:t> lot of improvements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Kearns and Valiant [30, 31] were the first to pose the question of whether a 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“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weak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”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 learning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algorithm which performs just slightly better than random guessing in the PAC model can be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“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boosted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”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 into an arbitrarily accurate 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“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strong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”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 learning algorithm. </a:t>
            </a:r>
            <a:r>
              <a:rPr lang="en-GB" altLang="ja-JP" sz="1200" dirty="0" err="1" smtClean="0">
                <a:latin typeface="Times New Roman" charset="0"/>
                <a:ea typeface="ＭＳ Ｐゴシック" charset="0"/>
                <a:cs typeface="Arial Unicode MS" charset="0"/>
              </a:rPr>
              <a:t>Schapire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 [38] came up with the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first provable polynomial-time boosting algorithm in 1989. A year later, Freund [17] developed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a much more efficient boosting algorithm which, although optimal in a certain sense, nevertheless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suffered from certain practical drawbacks. The first experiments with these early boosting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algorithms were carried out by </a:t>
            </a:r>
            <a:r>
              <a:rPr lang="en-GB" sz="1200" dirty="0" err="1" smtClean="0">
                <a:latin typeface="Times New Roman" charset="0"/>
                <a:ea typeface="ＭＳ Ｐゴシック" charset="0"/>
                <a:cs typeface="Arial Unicode MS" charset="0"/>
              </a:rPr>
              <a:t>Drucker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, </a:t>
            </a:r>
            <a:r>
              <a:rPr lang="en-GB" sz="1200" dirty="0" err="1" smtClean="0">
                <a:latin typeface="Times New Roman" charset="0"/>
                <a:ea typeface="ＭＳ Ｐゴシック" charset="0"/>
                <a:cs typeface="Arial Unicode MS" charset="0"/>
              </a:rPr>
              <a:t>Schapire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 and </a:t>
            </a:r>
            <a:r>
              <a:rPr lang="en-GB" sz="1200" dirty="0" err="1" smtClean="0">
                <a:latin typeface="Times New Roman" charset="0"/>
                <a:ea typeface="ＭＳ Ｐゴシック" charset="0"/>
                <a:cs typeface="Arial Unicode MS" charset="0"/>
              </a:rPr>
              <a:t>Simard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 [16] on an OCR task.</a:t>
            </a:r>
          </a:p>
          <a:p>
            <a:endParaRPr lang="en-US" dirty="0" smtClean="0"/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Bagging (= </a:t>
            </a:r>
            <a:r>
              <a:rPr lang="en-GB" sz="1200" b="1" dirty="0" smtClean="0">
                <a:latin typeface="Times New Roman" charset="0"/>
                <a:ea typeface="ＭＳ Ｐゴシック" charset="0"/>
                <a:cs typeface="Arial Unicode MS" charset="0"/>
              </a:rPr>
              <a:t>B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ootstrap </a:t>
            </a:r>
            <a:r>
              <a:rPr lang="en-GB" sz="1200" b="1" dirty="0" smtClean="0">
                <a:latin typeface="Times New Roman" charset="0"/>
                <a:ea typeface="ＭＳ Ｐゴシック" charset="0"/>
                <a:cs typeface="Arial Unicode MS" charset="0"/>
              </a:rPr>
              <a:t>agg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regat</a:t>
            </a:r>
            <a:r>
              <a:rPr lang="en-GB" sz="1200" b="1" dirty="0" smtClean="0">
                <a:latin typeface="Times New Roman" charset="0"/>
                <a:ea typeface="ＭＳ Ｐゴシック" charset="0"/>
                <a:cs typeface="Arial Unicode MS" charset="0"/>
              </a:rPr>
              <a:t>ing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) produces replications of the training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set by sampling with replacement.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• Each replication of the training set has the same size as the original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set, but some examples can appear more than once while others don</a:t>
            </a:r>
            <a:r>
              <a:rPr lang="ja-JP" alt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’</a:t>
            </a:r>
            <a:r>
              <a:rPr lang="en-GB" altLang="ja-JP" sz="1200" dirty="0" smtClean="0">
                <a:latin typeface="Times New Roman" charset="0"/>
                <a:ea typeface="ＭＳ Ｐゴシック" charset="0"/>
                <a:cs typeface="Arial Unicode MS" charset="0"/>
              </a:rPr>
              <a:t>t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appear at all.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• A classifier is generated from each replication.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• All classifiers are used to classify each sample from the test set using a</a:t>
            </a:r>
          </a:p>
          <a:p>
            <a:pPr eaLnBrk="1" hangingPunct="1">
              <a:lnSpc>
                <a:spcPct val="95000"/>
              </a:lnSpc>
              <a:spcBef>
                <a:spcPts val="3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voting scheme</a:t>
            </a:r>
            <a:r>
              <a:rPr lang="en-GB" sz="1200" dirty="0" smtClean="0">
                <a:latin typeface="Times New Roman" charset="0"/>
                <a:ea typeface="ＭＳ Ｐゴシック" charset="0"/>
                <a:cs typeface="Arial Unicode MS" charset="0"/>
              </a:rPr>
              <a:t>.</a:t>
            </a:r>
            <a:endParaRPr lang="en-US" dirty="0" smtClean="0"/>
          </a:p>
          <a:p>
            <a:r>
              <a:rPr lang="en-US" dirty="0" smtClean="0"/>
              <a:t>---</a:t>
            </a:r>
          </a:p>
          <a:p>
            <a:r>
              <a:rPr lang="en-US" dirty="0" err="1" smtClean="0"/>
              <a:t>Seff</a:t>
            </a:r>
            <a:r>
              <a:rPr lang="en-US" baseline="0" dirty="0" smtClean="0"/>
              <a:t> training – labeled model to predict labels for </a:t>
            </a:r>
            <a:r>
              <a:rPr lang="en-US" baseline="0" dirty="0" err="1" smtClean="0"/>
              <a:t>unlabled</a:t>
            </a:r>
            <a:r>
              <a:rPr lang="en-US" baseline="0" dirty="0" smtClean="0"/>
              <a:t> samples, select confident subset and add it to labeled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5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7CB7AB97-3508-F04D-90D9-EDD35BC5327D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37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373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37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1E53887B-2C9E-5E43-871B-6EC5C3517054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38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47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47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09D8C3F6-785B-C14E-9A3E-F6174C5E5906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39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577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57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8889B2AF-17DF-094E-BBEC-4BAF4F624000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40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680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B59DC6CA-CF70-6E4A-8466-55A8B5B04FA8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41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782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78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35F696ED-5710-7C41-B5B9-597A55E5D805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42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885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88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35F696ED-5710-7C41-B5B9-597A55E5D805}" type="slidenum">
              <a:rPr lang="en-GB">
                <a:latin typeface="Times New Roman" charset="0"/>
                <a:ea typeface="Arial Unicode MS" charset="0"/>
                <a:cs typeface="Arial Unicode MS" charset="0"/>
              </a:rPr>
              <a:pPr>
                <a:buFont typeface="Times New Roman" charset="0"/>
                <a:buNone/>
              </a:pPr>
              <a:t>43</a:t>
            </a:fld>
            <a:endParaRPr lang="en-GB"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7885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5325"/>
            <a:ext cx="4568825" cy="3427413"/>
          </a:xfrm>
          <a:solidFill>
            <a:srgbClr val="FFFFFF"/>
          </a:solidFill>
          <a:ln/>
        </p:spPr>
      </p:sp>
      <p:sp>
        <p:nvSpPr>
          <p:cNvPr id="788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9" y="4342191"/>
            <a:ext cx="5491758" cy="411389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</a:t>
            </a:r>
            <a:r>
              <a:rPr lang="en-US" baseline="0" dirty="0" smtClean="0"/>
              <a:t> sync = 800KM; geostationary = 35,000KM; CBERS-2 (1999).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1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latin typeface="Times New Roman" charset="0"/>
                <a:ea typeface="ＭＳ Ｐゴシック" charset="0"/>
                <a:cs typeface="Arial Unicode MS" charset="0"/>
              </a:rPr>
              <a:t>CI – A level C confidence interval for a parameter is an interval computed from sample data by a method that has probability C of producing an interval containing the true value of the parameter.</a:t>
            </a:r>
          </a:p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latin typeface="Times New Roman" charset="0"/>
              <a:ea typeface="ＭＳ Ｐゴシック" charset="0"/>
              <a:cs typeface="Arial Unicode MS" charset="0"/>
            </a:endParaRPr>
          </a:p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latin typeface="Times New Roman" charset="0"/>
                <a:ea typeface="ＭＳ Ｐゴシック" charset="0"/>
                <a:cs typeface="Arial Unicode MS" charset="0"/>
              </a:rPr>
              <a:t>Law of large numbers says that the sample mean must approach the population mean as the size of sample grows. </a:t>
            </a:r>
          </a:p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latin typeface="Times New Roman" charset="0"/>
              <a:ea typeface="ＭＳ Ｐゴシック" charset="0"/>
              <a:cs typeface="Arial Unicode MS" charset="0"/>
            </a:endParaRPr>
          </a:p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latin typeface="Times New Roman" charset="0"/>
                <a:ea typeface="ＭＳ Ｐゴシック" charset="0"/>
                <a:cs typeface="Arial Unicode MS" charset="0"/>
              </a:rPr>
              <a:t>Unbiasedness</a:t>
            </a:r>
            <a:r>
              <a:rPr lang="en-GB" dirty="0" smtClean="0">
                <a:latin typeface="Times New Roman" charset="0"/>
                <a:ea typeface="ＭＳ Ｐゴシック" charset="0"/>
                <a:cs typeface="Arial Unicode MS" charset="0"/>
              </a:rPr>
              <a:t> says that there is no systematic tendency to underestimate or overestimate the truth.</a:t>
            </a:r>
          </a:p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latin typeface="Times New Roman" charset="0"/>
                <a:ea typeface="ＭＳ Ｐゴシック" charset="0"/>
                <a:cs typeface="Arial Unicode MS" charset="0"/>
              </a:rPr>
              <a:t>As estimate without an indication of its variability is of little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7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1-d projection, AD-test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33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UN-HABITAT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Between 1978 and 2000, there were more murders in Rio de Janeiro than in the entire nation of Colombia. A parallel state emerged, where favela residents had to get permission from armed drug-trafficking gangs to go in and out of their own neighborhoods.</a:t>
            </a:r>
          </a:p>
          <a:p>
            <a:r>
              <a:rPr lang="en-US" dirty="0" smtClean="0"/>
              <a:t>As Rio de Janeiro gears up for the World Cup and Olympics, police have begun to patrol a selected number of favelas for the first time, in areas near where the games will take place, as part of a program called UPP (Police Pacification Unit).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47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2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93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HD:</a:t>
            </a:r>
            <a:r>
              <a:rPr lang="en-US" baseline="0" dirty="0" smtClean="0"/>
              <a:t> measures how far two subsets of a metric space are from each other. Informally, two sets are close in the </a:t>
            </a:r>
            <a:r>
              <a:rPr lang="en-US" baseline="0" dirty="0" err="1" smtClean="0"/>
              <a:t>Hausdorff</a:t>
            </a:r>
            <a:r>
              <a:rPr lang="en-US" baseline="0" dirty="0" smtClean="0"/>
              <a:t> distance if every point of either set is close to some point of the other set. In other words, it is the greatest of all the distances from a point in one set to the closest point in the other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1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Water, energy and food are essential for human well-being, poverty reduction and sustainable development;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NSF priority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InFEWS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3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decline in the state of the main fresh water resource for humankind: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 development of and test cases for new ways of thinking for sustainable development in the water sector </a:t>
            </a:r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30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1F71-9F6F-FE4B-81C6-9D8AFEBF0B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Slum mapping requires very high-resolution (1</a:t>
            </a:r>
            <a:r>
              <a:rPr lang="en-US" baseline="0" dirty="0" smtClean="0"/>
              <a:t> meter or less) satellite images, which poses both compute and I/O challenges (see 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9531C-172E-F341-BFBD-358DE58F8D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4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2278-0C05-1F4C-B09E-28413FF50115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6C291-6F76-EC41-B1A4-076D5A13B394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FCEA-4B08-4B4F-8C34-ECF95E488CD4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AD71-7D3A-7646-B37C-2EA4ED3552EE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1493-9B6C-6749-993F-EFEE86550EFF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18E9-DACD-9D42-BFB3-51A43175FAA4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Raju Vatsavai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AAC4-B183-9E4E-AB9D-C6F3D8A8D1CC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2ED6-F6FC-514D-9D79-AD5E7E370B58}" type="datetime1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C97-35DA-664D-B61D-822B598285A5}" type="datetime1">
              <a:rPr lang="en-US" smtClean="0"/>
              <a:t>8/18/16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4B022-E205-1648-A34E-FA7EE9621295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589-C218-8F42-BE5E-0E8A232734FC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91D7A-AFF9-7148-882E-F8D35D89A8FE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0AF44-0932-5A4A-AD8B-B59E4CAEB5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7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1.emf"/><Relationship Id="rId13" Type="http://schemas.openxmlformats.org/officeDocument/2006/relationships/image" Target="../media/image44.pn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0.emf"/><Relationship Id="rId10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5.png"/><Relationship Id="rId5" Type="http://schemas.openxmlformats.org/officeDocument/2006/relationships/image" Target="../media/image70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71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72.emf"/><Relationship Id="rId10" Type="http://schemas.openxmlformats.org/officeDocument/2006/relationships/oleObject" Target="../embeddings/Microsoft_Equation1.bin"/><Relationship Id="rId11" Type="http://schemas.openxmlformats.org/officeDocument/2006/relationships/image" Target="../media/image7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74.wmf"/><Relationship Id="rId5" Type="http://schemas.openxmlformats.org/officeDocument/2006/relationships/image" Target="../media/image75.wmf"/><Relationship Id="rId6" Type="http://schemas.openxmlformats.org/officeDocument/2006/relationships/image" Target="../media/image7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82.wmf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90.emf"/><Relationship Id="rId5" Type="http://schemas.openxmlformats.org/officeDocument/2006/relationships/oleObject" Target="../embeddings/Microsoft_Equation4.bin"/><Relationship Id="rId6" Type="http://schemas.openxmlformats.org/officeDocument/2006/relationships/image" Target="../media/image9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Relationship Id="rId17" Type="http://schemas.openxmlformats.org/officeDocument/2006/relationships/image" Target="../media/image119.png"/><Relationship Id="rId18" Type="http://schemas.openxmlformats.org/officeDocument/2006/relationships/image" Target="../media/image120.png"/><Relationship Id="rId1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2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Relationship Id="rId17" Type="http://schemas.openxmlformats.org/officeDocument/2006/relationships/image" Target="../media/image119.png"/><Relationship Id="rId18" Type="http://schemas.openxmlformats.org/officeDocument/2006/relationships/image" Target="../media/image120.png"/><Relationship Id="rId1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2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039" y="59670"/>
            <a:ext cx="8370961" cy="1877466"/>
          </a:xfrm>
        </p:spPr>
        <p:txBody>
          <a:bodyPr>
            <a:noAutofit/>
          </a:bodyPr>
          <a:lstStyle/>
          <a:p>
            <a:pPr defTabSz="457200">
              <a:spcBef>
                <a:spcPts val="0"/>
              </a:spcBef>
              <a:defRPr/>
            </a:pPr>
            <a:r>
              <a:rPr lang="en-US" sz="3200" dirty="0" smtClean="0"/>
              <a:t>Global Earth Observations Based Machine Learning Framework for Monitoring Critical Natural and Man-made Infrastructure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8776" y="3078018"/>
            <a:ext cx="6806678" cy="152806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Ranga</a:t>
            </a:r>
            <a:r>
              <a:rPr lang="en-US" sz="2800" dirty="0" smtClean="0">
                <a:solidFill>
                  <a:schemeClr val="accent2"/>
                </a:solidFill>
              </a:rPr>
              <a:t> Raju</a:t>
            </a:r>
            <a:r>
              <a:rPr lang="en-US" sz="2800" dirty="0" smtClean="0"/>
              <a:t> Vatsavai</a:t>
            </a:r>
          </a:p>
          <a:p>
            <a:pPr algn="l"/>
            <a:r>
              <a:rPr lang="en-US" sz="1600" dirty="0" smtClean="0"/>
              <a:t>Chancellors Faculty Excellence Associate Professor in Geospatial Analytics</a:t>
            </a:r>
          </a:p>
          <a:p>
            <a:pPr algn="l"/>
            <a:r>
              <a:rPr lang="en-US" sz="1600" dirty="0" smtClean="0"/>
              <a:t>Department of Computer Science, North Carolina State University (NCSU)</a:t>
            </a:r>
          </a:p>
          <a:p>
            <a:pPr algn="l"/>
            <a:r>
              <a:rPr lang="en-US" sz="1600" dirty="0" smtClean="0"/>
              <a:t>Associate Director, Center for Geospatial Analytics, NCSU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4883" y="6048495"/>
            <a:ext cx="568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Machine Learning Workshop</a:t>
            </a:r>
          </a:p>
          <a:p>
            <a:r>
              <a:rPr lang="en-US" dirty="0" smtClean="0"/>
              <a:t>NASA Langley Research Center, VA. </a:t>
            </a:r>
            <a:r>
              <a:rPr lang="is-IS" dirty="0"/>
              <a:t>August 16-18,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05" y="14516"/>
            <a:ext cx="8422388" cy="813828"/>
          </a:xfrm>
        </p:spPr>
        <p:txBody>
          <a:bodyPr>
            <a:normAutofit/>
          </a:bodyPr>
          <a:lstStyle/>
          <a:p>
            <a:r>
              <a:rPr lang="en-US" dirty="0" smtClean="0"/>
              <a:t>Flooding Damages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057A-3C77-5E49-A560-EC60D3ACB27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5800" y="1289687"/>
            <a:ext cx="8386410" cy="51129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SAR Imagery during Ike – noise, spatial resolution (1.56m vs. 12.5m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4246" y="1775053"/>
            <a:ext cx="8997746" cy="5041528"/>
            <a:chOff x="96636" y="1816471"/>
            <a:chExt cx="8997746" cy="5041528"/>
          </a:xfrm>
        </p:grpSpPr>
        <p:grpSp>
          <p:nvGrpSpPr>
            <p:cNvPr id="9" name="Group 8"/>
            <p:cNvGrpSpPr/>
            <p:nvPr/>
          </p:nvGrpSpPr>
          <p:grpSpPr>
            <a:xfrm>
              <a:off x="96636" y="1816471"/>
              <a:ext cx="8997746" cy="5041528"/>
              <a:chOff x="96636" y="1816471"/>
              <a:chExt cx="8997746" cy="5041528"/>
            </a:xfrm>
          </p:grpSpPr>
          <p:pic>
            <p:nvPicPr>
              <p:cNvPr id="11" name="Picture 10" descr="ike-8-31-08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6" y="1826162"/>
                <a:ext cx="4495800" cy="5031837"/>
              </a:xfrm>
              <a:prstGeom prst="rect">
                <a:avLst/>
              </a:prstGeom>
            </p:spPr>
          </p:pic>
          <p:pic>
            <p:nvPicPr>
              <p:cNvPr id="12" name="Picture 11" descr="ike-9-13-08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5445" y="1816471"/>
                <a:ext cx="4508937" cy="5029199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5507146" y="2286000"/>
                <a:ext cx="2733539" cy="3536148"/>
                <a:chOff x="5507146" y="2286000"/>
                <a:chExt cx="2733539" cy="3536148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6858000" y="2286000"/>
                  <a:ext cx="947946" cy="646331"/>
                </a:xfrm>
                <a:prstGeom prst="rect">
                  <a:avLst/>
                </a:prstGeom>
                <a:solidFill>
                  <a:srgbClr val="BFBFB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9/13/08</a:t>
                  </a:r>
                </a:p>
                <a:p>
                  <a:r>
                    <a:rPr lang="en-US" dirty="0" smtClean="0"/>
                    <a:t>12.5m</a:t>
                  </a:r>
                  <a:endParaRPr lang="en-US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177900" y="3795852"/>
                  <a:ext cx="1686993" cy="3693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Flooded regions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5507146" y="4165184"/>
                  <a:ext cx="1350854" cy="487506"/>
                </a:xfrm>
                <a:prstGeom prst="straightConnector1">
                  <a:avLst/>
                </a:prstGeom>
                <a:ln w="38100" cmpd="sng">
                  <a:solidFill>
                    <a:srgbClr val="80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endCxn id="15" idx="0"/>
                </p:cNvCxnSpPr>
                <p:nvPr/>
              </p:nvCxnSpPr>
              <p:spPr>
                <a:xfrm flipH="1">
                  <a:off x="7021397" y="3508379"/>
                  <a:ext cx="1219288" cy="287473"/>
                </a:xfrm>
                <a:prstGeom prst="straightConnector1">
                  <a:avLst/>
                </a:prstGeom>
                <a:ln w="38100" cmpd="sng">
                  <a:solidFill>
                    <a:srgbClr val="80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5884348" y="4165185"/>
                  <a:ext cx="1034057" cy="1656963"/>
                </a:xfrm>
                <a:prstGeom prst="straightConnector1">
                  <a:avLst/>
                </a:prstGeom>
                <a:ln w="38100" cmpd="sng">
                  <a:solidFill>
                    <a:srgbClr val="80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1828800" y="2209800"/>
              <a:ext cx="947946" cy="646331"/>
            </a:xfrm>
            <a:prstGeom prst="rect">
              <a:avLst/>
            </a:prstGeom>
            <a:solidFill>
              <a:srgbClr val="BFBFB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8/31/08</a:t>
              </a:r>
            </a:p>
            <a:p>
              <a:r>
                <a:rPr lang="en-US" dirty="0" smtClean="0"/>
                <a:t>1.56m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94481"/>
          </a:xfrm>
        </p:spPr>
        <p:txBody>
          <a:bodyPr/>
          <a:lstStyle/>
          <a:p>
            <a:pPr algn="l"/>
            <a:r>
              <a:rPr lang="en-US" dirty="0" smtClean="0"/>
              <a:t>Human Impacts</a:t>
            </a:r>
            <a:endParaRPr lang="en-US" dirty="0"/>
          </a:p>
        </p:txBody>
      </p:sp>
      <p:pic>
        <p:nvPicPr>
          <p:cNvPr id="5" name="Picture 4" descr="defores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0" y="1412645"/>
            <a:ext cx="4476426" cy="4981829"/>
          </a:xfrm>
          <a:prstGeom prst="rect">
            <a:avLst/>
          </a:prstGeom>
        </p:spPr>
      </p:pic>
      <p:pic>
        <p:nvPicPr>
          <p:cNvPr id="6" name="Picture 5" descr="sewage, surface water_Guin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52" y="1412645"/>
            <a:ext cx="3669009" cy="2751757"/>
          </a:xfrm>
          <a:prstGeom prst="rect">
            <a:avLst/>
          </a:prstGeom>
        </p:spPr>
      </p:pic>
      <p:pic>
        <p:nvPicPr>
          <p:cNvPr id="8" name="Picture 7" descr="88355-849x565-g52rubbishbea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51" y="4269645"/>
            <a:ext cx="3669009" cy="2441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020" y="3979736"/>
            <a:ext cx="147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Deforestation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26161" y="1071605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Pollution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CCF03-64F7-8642-A44E-67C5851E3CC7}" type="datetime1">
              <a:rPr lang="en-US" smtClean="0"/>
              <a:t>8/18/16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7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638"/>
            <a:ext cx="8001000" cy="1428656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Finding C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hange </a:t>
            </a:r>
            <a:r>
              <a:rPr lang="en-US" dirty="0">
                <a:ea typeface="ＭＳ Ｐゴシック" charset="0"/>
                <a:cs typeface="ＭＳ Ｐゴシック" charset="0"/>
              </a:rPr>
              <a:t>P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atterns</a:t>
            </a:r>
            <a:r>
              <a:rPr lang="en-US" dirty="0">
                <a:ea typeface="ＭＳ Ｐゴシック" charset="0"/>
                <a:cs typeface="ＭＳ Ｐゴシック" charset="0"/>
              </a:rPr>
              <a:t>: I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nfrastructure </a:t>
            </a:r>
            <a:r>
              <a:rPr lang="en-US" dirty="0"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amages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9" y="2556716"/>
            <a:ext cx="401161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06" y="2544016"/>
            <a:ext cx="40465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3516406" y="5706316"/>
            <a:ext cx="4475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/>
              <a:t>Haiti Earthquake Damages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7B5D-F644-4D4C-BCD4-16C3CAA70039}" type="datetime1">
              <a:rPr lang="en-US" smtClean="0"/>
              <a:t>8/18/16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1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9" y="105063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089" y="1687928"/>
            <a:ext cx="3307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China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New Construction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Can you detect “what it is” based on early </a:t>
            </a:r>
            <a:br>
              <a:rPr lang="en-US" sz="2400" dirty="0" smtClean="0"/>
            </a:br>
            <a:r>
              <a:rPr lang="en-US" sz="2400" dirty="0" smtClean="0"/>
              <a:t>signatures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Or before it is “</a:t>
            </a:r>
            <a:r>
              <a:rPr lang="en-US" sz="2400" i="1" dirty="0"/>
              <a:t>c</a:t>
            </a:r>
            <a:r>
              <a:rPr lang="en-US" sz="2400" i="1" dirty="0" smtClean="0"/>
              <a:t>amouflaged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60030"/>
            <a:ext cx="8372506" cy="823537"/>
          </a:xfrm>
        </p:spPr>
        <p:txBody>
          <a:bodyPr>
            <a:normAutofit/>
          </a:bodyPr>
          <a:lstStyle/>
          <a:p>
            <a:r>
              <a:rPr lang="en-US" dirty="0" smtClean="0"/>
              <a:t>New Construction – Infer Intent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CFA2-59C9-4646-9BE3-2CF7B0A91B47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15" y="36058"/>
            <a:ext cx="8403980" cy="802144"/>
          </a:xfrm>
        </p:spPr>
        <p:txBody>
          <a:bodyPr/>
          <a:lstStyle/>
          <a:p>
            <a:pPr algn="l"/>
            <a:r>
              <a:rPr lang="en-US" dirty="0" smtClean="0"/>
              <a:t>Afghanistan Opium Plantations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10" y="838201"/>
            <a:ext cx="8403980" cy="4696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215" y="5487733"/>
            <a:ext cx="816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Drug trafficking operations in Afghanistan have hit record levels despite the $7.8 billion anti-narcotics campaign funded by the U.S. government since 2002. </a:t>
            </a:r>
            <a:r>
              <a:rPr lang="en-US" dirty="0" smtClean="0"/>
              <a:t>[Washington Examiner, 10/30/14]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9427-2378-0F47-AE97-25D69C073B42}" type="datetime1">
              <a:rPr lang="en-US" smtClean="0"/>
              <a:t>8/18/16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2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6A50-3C89-444E-9543-59D433314F33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sz="quarter" idx="1"/>
          </p:nvPr>
        </p:nvSpPr>
        <p:spPr>
          <a:xfrm>
            <a:off x="672701" y="1131705"/>
            <a:ext cx="4561711" cy="1965745"/>
          </a:xfrm>
        </p:spPr>
        <p:txBody>
          <a:bodyPr>
            <a:normAutofit/>
          </a:bodyPr>
          <a:lstStyle/>
          <a:p>
            <a:pPr marL="230188" indent="-230188"/>
            <a:r>
              <a:rPr lang="en-US" sz="2400" dirty="0"/>
              <a:t>Proportion of population living in slums is increasing</a:t>
            </a:r>
          </a:p>
          <a:p>
            <a:pPr marL="630238" lvl="1" indent="-230188"/>
            <a:r>
              <a:rPr lang="en-US" sz="2000" dirty="0"/>
              <a:t>1950: 0.08 Billion (3%), </a:t>
            </a:r>
            <a:br>
              <a:rPr lang="en-US" sz="2000" dirty="0"/>
            </a:br>
            <a:r>
              <a:rPr lang="en-US" sz="2000" dirty="0"/>
              <a:t>2000: 0.9 Billion (15%), </a:t>
            </a:r>
            <a:br>
              <a:rPr lang="en-US" sz="2000" dirty="0"/>
            </a:br>
            <a:r>
              <a:rPr lang="en-US" sz="2000" dirty="0"/>
              <a:t>2030: 2 Billion (25%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820"/>
            <a:ext cx="8001000" cy="789719"/>
          </a:xfrm>
        </p:spPr>
        <p:txBody>
          <a:bodyPr/>
          <a:lstStyle/>
          <a:p>
            <a:r>
              <a:rPr lang="en-US" dirty="0" smtClean="0"/>
              <a:t>Slum Mapping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32762" y="670040"/>
            <a:ext cx="170281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Mega Slums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 descr="211w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2" y="1131705"/>
            <a:ext cx="3828770" cy="2535658"/>
          </a:xfrm>
          <a:prstGeom prst="rect">
            <a:avLst/>
          </a:prstGeom>
        </p:spPr>
      </p:pic>
      <p:pic>
        <p:nvPicPr>
          <p:cNvPr id="14" name="Picture 13" descr="acc-w1-fcc-b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5" y="3097450"/>
            <a:ext cx="4714077" cy="3734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6045" y="4887345"/>
            <a:ext cx="395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High-resolution satellite image showing: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Informal settlements (slums) Vs.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Formal settlements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84194" y="5287598"/>
            <a:ext cx="3550218" cy="127346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459303" y="3802471"/>
            <a:ext cx="1775109" cy="1844076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8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30345"/>
          </a:xfrm>
        </p:spPr>
        <p:txBody>
          <a:bodyPr/>
          <a:lstStyle/>
          <a:p>
            <a:pPr algn="l"/>
            <a:r>
              <a:rPr lang="en-US" dirty="0" smtClean="0"/>
              <a:t>IDP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1214175"/>
            <a:ext cx="8403979" cy="1817988"/>
          </a:xfrm>
        </p:spPr>
        <p:txBody>
          <a:bodyPr>
            <a:normAutofit/>
          </a:bodyPr>
          <a:lstStyle/>
          <a:p>
            <a:pPr marL="230188" indent="-230188"/>
            <a:r>
              <a:rPr lang="en-US" dirty="0" err="1"/>
              <a:t>Kacha</a:t>
            </a:r>
            <a:r>
              <a:rPr lang="en-US" dirty="0"/>
              <a:t> </a:t>
            </a:r>
            <a:r>
              <a:rPr lang="en-US" dirty="0" err="1"/>
              <a:t>Garhi</a:t>
            </a:r>
            <a:r>
              <a:rPr lang="en-US" dirty="0"/>
              <a:t> Camp, Pakistan</a:t>
            </a:r>
          </a:p>
          <a:p>
            <a:pPr marL="230188" indent="-230188"/>
            <a:r>
              <a:rPr lang="en-US" dirty="0"/>
              <a:t>Established 1980 for Afghan Refugees</a:t>
            </a:r>
          </a:p>
          <a:p>
            <a:pPr marL="230188" indent="-230188"/>
            <a:r>
              <a:rPr lang="en-US" sz="2800" dirty="0" err="1"/>
              <a:t>QuickBird</a:t>
            </a:r>
            <a:r>
              <a:rPr lang="en-US" sz="2800" dirty="0"/>
              <a:t> (2004 and 2009, 4B, 2.4m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 descr="changeAre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81" y="2965688"/>
            <a:ext cx="7315200" cy="38404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67D7-C741-FD4C-BE3B-BDBDBCFDC70C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9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947254"/>
          </a:xfrm>
        </p:spPr>
        <p:txBody>
          <a:bodyPr/>
          <a:lstStyle/>
          <a:p>
            <a:r>
              <a:rPr lang="en-US" dirty="0" smtClean="0"/>
              <a:t>Big Data Challenges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9733-D8A3-B54A-B589-F6798BF8C75E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5799" y="947253"/>
            <a:ext cx="4967538" cy="2346967"/>
          </a:xfrm>
        </p:spPr>
        <p:txBody>
          <a:bodyPr>
            <a:noAutofit/>
          </a:bodyPr>
          <a:lstStyle/>
          <a:p>
            <a:r>
              <a:rPr lang="en-US" sz="2800" dirty="0"/>
              <a:t>Medium resolution (250 m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 lvl="1"/>
            <a:r>
              <a:rPr lang="en-US" sz="2000" dirty="0" smtClean="0"/>
              <a:t>One </a:t>
            </a:r>
            <a:r>
              <a:rPr lang="en-US" sz="2000" dirty="0" smtClean="0"/>
              <a:t>Tile = 4800 x 4800 = </a:t>
            </a:r>
            <a:r>
              <a:rPr lang="en-US" sz="2000" dirty="0"/>
              <a:t>23,040,000 (250m)</a:t>
            </a:r>
          </a:p>
          <a:p>
            <a:pPr lvl="1"/>
            <a:r>
              <a:rPr lang="en-US" sz="2000" dirty="0" smtClean="0"/>
              <a:t>10 </a:t>
            </a:r>
            <a:r>
              <a:rPr lang="en-US" sz="2000" dirty="0"/>
              <a:t>Trillion time series at Global Scale</a:t>
            </a:r>
          </a:p>
          <a:p>
            <a:pPr lvl="1"/>
            <a:r>
              <a:rPr lang="en-US" sz="2000" dirty="0"/>
              <a:t>Temporal: Daily to Weakly </a:t>
            </a:r>
            <a:r>
              <a:rPr lang="en-US" sz="2000" dirty="0" smtClean="0"/>
              <a:t>composite</a:t>
            </a:r>
            <a:endParaRPr lang="en-US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71" y="579134"/>
            <a:ext cx="3858595" cy="2124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0" y="6248399"/>
            <a:ext cx="203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432 (Land) Tiles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863295"/>
            <a:ext cx="3907898" cy="3858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82967" y="3526355"/>
            <a:ext cx="49341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cs typeface="Calibri"/>
              </a:rPr>
              <a:t>Very High Resolution (VHR) – 0.5 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cs typeface="Calibri"/>
              </a:rPr>
              <a:t>Land </a:t>
            </a:r>
            <a:r>
              <a:rPr lang="en-US" sz="2800" dirty="0">
                <a:cs typeface="Calibri"/>
              </a:rPr>
              <a:t>surface ~150 Million km</a:t>
            </a:r>
            <a:r>
              <a:rPr lang="en-US" sz="2800" baseline="30000" dirty="0">
                <a:cs typeface="Calibri"/>
              </a:rPr>
              <a:t>2</a:t>
            </a:r>
            <a:r>
              <a:rPr lang="en-US" sz="2800" dirty="0">
                <a:cs typeface="Calibri"/>
              </a:rPr>
              <a:t> translates </a:t>
            </a:r>
            <a:endParaRPr lang="en-US" sz="2800" dirty="0" smtClean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cs typeface="Calibri"/>
              </a:rPr>
              <a:t>600 </a:t>
            </a:r>
            <a:r>
              <a:rPr lang="en-US" sz="2800" dirty="0">
                <a:solidFill>
                  <a:srgbClr val="FF0000"/>
                </a:solidFill>
                <a:cs typeface="Calibri"/>
              </a:rPr>
              <a:t>Trillion </a:t>
            </a:r>
            <a:r>
              <a:rPr lang="en-US" sz="2800" dirty="0" smtClean="0">
                <a:solidFill>
                  <a:srgbClr val="FF0000"/>
                </a:solidFill>
                <a:cs typeface="Calibri"/>
              </a:rPr>
              <a:t>pixels</a:t>
            </a:r>
            <a:r>
              <a:rPr lang="en-US" sz="2800" dirty="0" smtClean="0">
                <a:cs typeface="Calibri"/>
              </a:rPr>
              <a:t>.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18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74" y="48632"/>
            <a:ext cx="8403980" cy="957355"/>
          </a:xfrm>
        </p:spPr>
        <p:txBody>
          <a:bodyPr/>
          <a:lstStyle/>
          <a:p>
            <a:pPr algn="l"/>
            <a:r>
              <a:rPr lang="en-US" dirty="0" smtClean="0"/>
              <a:t>Role of Spatiotemporal Data Mining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4395" y="1390150"/>
            <a:ext cx="8213008" cy="5354029"/>
            <a:chOff x="764395" y="1390150"/>
            <a:chExt cx="8213008" cy="5354029"/>
          </a:xfrm>
        </p:grpSpPr>
        <p:pic>
          <p:nvPicPr>
            <p:cNvPr id="4" name="Picture 3" descr="esa-The_Sentinel_family_mediu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95" y="2008203"/>
              <a:ext cx="3042194" cy="304219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3608201" y="3323749"/>
              <a:ext cx="2288720" cy="976846"/>
            </a:xfrm>
            <a:prstGeom prst="ellipse">
              <a:avLst/>
            </a:prstGeom>
            <a:solidFill>
              <a:schemeClr val="tx2">
                <a:lumMod val="75000"/>
                <a:alpha val="5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dirty="0" smtClean="0"/>
                <a:t>Spatiotemporal Data Mining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75298" y="1390150"/>
              <a:ext cx="2502105" cy="123610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Changes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Damages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Droughts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Cropping Patterns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5298" y="2946501"/>
              <a:ext cx="2502105" cy="17497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Classification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Identify natural and man made infrastructures at global scale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75298" y="4994392"/>
              <a:ext cx="2502105" cy="1749787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Complex Patterns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Events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Correlations and Causality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Anomalies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5" idx="0"/>
              <a:endCxn id="6" idx="1"/>
            </p:cNvCxnSpPr>
            <p:nvPr/>
          </p:nvCxnSpPr>
          <p:spPr>
            <a:xfrm flipV="1">
              <a:off x="4752561" y="2008203"/>
              <a:ext cx="1722737" cy="131554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7" idx="1"/>
            </p:cNvCxnSpPr>
            <p:nvPr/>
          </p:nvCxnSpPr>
          <p:spPr>
            <a:xfrm>
              <a:off x="5896921" y="3812172"/>
              <a:ext cx="578377" cy="9223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4"/>
              <a:endCxn id="8" idx="1"/>
            </p:cNvCxnSpPr>
            <p:nvPr/>
          </p:nvCxnSpPr>
          <p:spPr>
            <a:xfrm>
              <a:off x="4752561" y="4300595"/>
              <a:ext cx="1722737" cy="156869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14913" y="5481845"/>
            <a:ext cx="4544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Computationally Expensive: O(n</a:t>
            </a:r>
            <a:r>
              <a:rPr lang="en-US" baseline="30000" dirty="0" smtClean="0"/>
              <a:t>2</a:t>
            </a:r>
            <a:r>
              <a:rPr lang="en-US" dirty="0" smtClean="0"/>
              <a:t>) and O(n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IO Challenges (</a:t>
            </a:r>
            <a:r>
              <a:rPr lang="en-US" dirty="0" err="1" smtClean="0"/>
              <a:t>Tera</a:t>
            </a:r>
            <a:r>
              <a:rPr lang="en-US" dirty="0" smtClean="0"/>
              <a:t>- to Petabytes)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8DA-4DDE-DF4B-8E70-FAFCE0497C3C}" type="datetime1">
              <a:rPr lang="en-US" smtClean="0"/>
              <a:t>8/18/16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3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907405"/>
            <a:ext cx="6096000" cy="2582704"/>
          </a:xfrm>
        </p:spPr>
        <p:txBody>
          <a:bodyPr/>
          <a:lstStyle/>
          <a:p>
            <a:r>
              <a:rPr lang="en-US" dirty="0" smtClean="0"/>
              <a:t>Algorithms for Change Monitoring and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AD71-7D3A-7646-B37C-2EA4ED3552EE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9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114300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1408544"/>
            <a:ext cx="8403979" cy="4860637"/>
          </a:xfrm>
        </p:spPr>
        <p:txBody>
          <a:bodyPr/>
          <a:lstStyle/>
          <a:p>
            <a:r>
              <a:rPr lang="en-US" dirty="0" smtClean="0"/>
              <a:t>Big Spatiotemporal Data (Remote Sensing)</a:t>
            </a:r>
          </a:p>
          <a:p>
            <a:r>
              <a:rPr lang="en-US" dirty="0" smtClean="0"/>
              <a:t>Applications</a:t>
            </a:r>
          </a:p>
          <a:p>
            <a:r>
              <a:rPr lang="en-US" dirty="0" smtClean="0"/>
              <a:t>Algorithms</a:t>
            </a:r>
          </a:p>
          <a:p>
            <a:r>
              <a:rPr lang="en-US" dirty="0" smtClean="0"/>
              <a:t>Outlook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7384-7D83-2343-BE6C-2D807C5E67AA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6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07649"/>
          </a:xfrm>
        </p:spPr>
        <p:txBody>
          <a:bodyPr/>
          <a:lstStyle/>
          <a:p>
            <a:pPr algn="l"/>
            <a:r>
              <a:rPr lang="en-US" dirty="0" smtClean="0"/>
              <a:t>Biomass Monitoring Framework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11969" y="843706"/>
            <a:ext cx="8915400" cy="5879575"/>
            <a:chOff x="228600" y="753000"/>
            <a:chExt cx="8915400" cy="5879575"/>
          </a:xfrm>
        </p:grpSpPr>
        <p:pic>
          <p:nvPicPr>
            <p:cNvPr id="36" name="Picture 42" descr="ts-filtered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762000"/>
              <a:ext cx="2209800" cy="133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4"/>
            <p:cNvSpPr>
              <a:spLocks noChangeArrowheads="1"/>
            </p:cNvSpPr>
            <p:nvPr/>
          </p:nvSpPr>
          <p:spPr bwMode="auto">
            <a:xfrm>
              <a:off x="2286000" y="2590800"/>
              <a:ext cx="1524000" cy="1600200"/>
            </a:xfrm>
            <a:prstGeom prst="can">
              <a:avLst>
                <a:gd name="adj" fmla="val 26250"/>
              </a:avLst>
            </a:prstGeom>
            <a:solidFill>
              <a:schemeClr val="accent1">
                <a:alpha val="2784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1200" dirty="0">
                  <a:latin typeface="Calibri"/>
                  <a:cs typeface="Calibri"/>
                </a:rPr>
                <a:t>Image &amp; </a:t>
              </a:r>
            </a:p>
            <a:p>
              <a:pPr algn="ctr"/>
              <a:r>
                <a:rPr lang="en-US" sz="1200" dirty="0">
                  <a:latin typeface="Calibri"/>
                  <a:cs typeface="Calibri"/>
                </a:rPr>
                <a:t>Ancillary Data</a:t>
              </a:r>
            </a:p>
          </p:txBody>
        </p:sp>
        <p:sp>
          <p:nvSpPr>
            <p:cNvPr id="38" name="Rectangle 6" descr="Small grid"/>
            <p:cNvSpPr>
              <a:spLocks noChangeArrowheads="1"/>
            </p:cNvSpPr>
            <p:nvPr/>
          </p:nvSpPr>
          <p:spPr bwMode="auto">
            <a:xfrm>
              <a:off x="304800" y="22860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8" descr="Small grid"/>
            <p:cNvSpPr>
              <a:spLocks noChangeArrowheads="1"/>
            </p:cNvSpPr>
            <p:nvPr/>
          </p:nvSpPr>
          <p:spPr bwMode="auto">
            <a:xfrm>
              <a:off x="457200" y="21336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9" descr="Small grid"/>
            <p:cNvSpPr>
              <a:spLocks noChangeArrowheads="1"/>
            </p:cNvSpPr>
            <p:nvPr/>
          </p:nvSpPr>
          <p:spPr bwMode="auto">
            <a:xfrm>
              <a:off x="533400" y="20574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7" descr="Small grid"/>
            <p:cNvSpPr>
              <a:spLocks noChangeArrowheads="1"/>
            </p:cNvSpPr>
            <p:nvPr/>
          </p:nvSpPr>
          <p:spPr bwMode="auto">
            <a:xfrm>
              <a:off x="381000" y="22098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254518" y="2919968"/>
              <a:ext cx="16764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MODIS (4800x4800)</a:t>
              </a:r>
            </a:p>
            <a:p>
              <a:r>
                <a:rPr lang="en-US" sz="1200" dirty="0">
                  <a:latin typeface="Calibri"/>
                  <a:cs typeface="Calibri"/>
                </a:rPr>
                <a:t>3 Bands, 250m, 8-days</a:t>
              </a:r>
            </a:p>
            <a:p>
              <a:r>
                <a:rPr lang="en-US" sz="1200" dirty="0">
                  <a:latin typeface="Calibri"/>
                  <a:cs typeface="Calibri"/>
                </a:rPr>
                <a:t>2000-2009</a:t>
              </a:r>
            </a:p>
            <a:p>
              <a:r>
                <a:rPr lang="en-US" sz="1200" dirty="0">
                  <a:latin typeface="Calibri"/>
                  <a:cs typeface="Calibri"/>
                </a:rPr>
                <a:t>H11V04, MOD09Q1</a:t>
              </a:r>
            </a:p>
            <a:p>
              <a:r>
                <a:rPr lang="en-US" sz="1200" dirty="0">
                  <a:latin typeface="Calibri"/>
                  <a:cs typeface="Calibri"/>
                </a:rPr>
                <a:t>(LP DACC)</a:t>
              </a:r>
            </a:p>
            <a:p>
              <a:r>
                <a:rPr lang="en-US" sz="1200" dirty="0">
                  <a:latin typeface="Calibri"/>
                  <a:cs typeface="Calibri"/>
                </a:rPr>
                <a:t>27GB; 432 products</a:t>
              </a:r>
            </a:p>
            <a:p>
              <a:endParaRPr lang="en-US" sz="1200" dirty="0">
                <a:latin typeface="Calibri"/>
                <a:cs typeface="Calibri"/>
              </a:endParaRPr>
            </a:p>
          </p:txBody>
        </p:sp>
        <p:sp>
          <p:nvSpPr>
            <p:cNvPr id="43" name="Rectangle 11" descr="Small grid"/>
            <p:cNvSpPr>
              <a:spLocks noChangeArrowheads="1"/>
            </p:cNvSpPr>
            <p:nvPr/>
          </p:nvSpPr>
          <p:spPr bwMode="auto">
            <a:xfrm>
              <a:off x="304800" y="41148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12" descr="Small grid"/>
            <p:cNvSpPr>
              <a:spLocks noChangeArrowheads="1"/>
            </p:cNvSpPr>
            <p:nvPr/>
          </p:nvSpPr>
          <p:spPr bwMode="auto">
            <a:xfrm>
              <a:off x="381000" y="4191000"/>
              <a:ext cx="609600" cy="609600"/>
            </a:xfrm>
            <a:prstGeom prst="rect">
              <a:avLst/>
            </a:prstGeom>
            <a:pattFill prst="smGrid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228600" y="4800600"/>
              <a:ext cx="12954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 err="1">
                  <a:latin typeface="Calibri"/>
                  <a:cs typeface="Calibri"/>
                </a:rPr>
                <a:t>AWiFS</a:t>
              </a:r>
              <a:r>
                <a:rPr lang="en-US" sz="1100" dirty="0">
                  <a:latin typeface="Calibri"/>
                  <a:cs typeface="Calibri"/>
                </a:rPr>
                <a:t> (12,300x12,000)</a:t>
              </a:r>
            </a:p>
            <a:p>
              <a:r>
                <a:rPr lang="en-US" sz="1100" dirty="0">
                  <a:latin typeface="Calibri"/>
                  <a:cs typeface="Calibri"/>
                </a:rPr>
                <a:t>4 Bands, 56m</a:t>
              </a:r>
            </a:p>
            <a:p>
              <a:r>
                <a:rPr lang="en-US" sz="1100" dirty="0">
                  <a:latin typeface="Calibri"/>
                  <a:cs typeface="Calibri"/>
                </a:rPr>
                <a:t>May-Sept. 2008</a:t>
              </a:r>
            </a:p>
            <a:p>
              <a:r>
                <a:rPr lang="en-US" sz="1100" dirty="0">
                  <a:latin typeface="Calibri"/>
                  <a:cs typeface="Calibri"/>
                </a:rPr>
                <a:t>Iowa, (USDA)</a:t>
              </a:r>
            </a:p>
            <a:p>
              <a:r>
                <a:rPr lang="en-US" sz="1100" dirty="0">
                  <a:latin typeface="Calibri"/>
                  <a:cs typeface="Calibri"/>
                </a:rPr>
                <a:t>130 Products</a:t>
              </a:r>
            </a:p>
          </p:txBody>
        </p:sp>
        <p:pic>
          <p:nvPicPr>
            <p:cNvPr id="46" name="Picture 14" descr="modis-ti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312" y="753000"/>
              <a:ext cx="2438400" cy="129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H="1">
              <a:off x="533400" y="1143000"/>
              <a:ext cx="119548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 flipH="1">
              <a:off x="838200" y="1143000"/>
              <a:ext cx="89068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9" name="Picture 19" descr="available-tiles-iow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08" y="4648200"/>
              <a:ext cx="2590800" cy="198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Line 20"/>
            <p:cNvSpPr>
              <a:spLocks noChangeShapeType="1"/>
            </p:cNvSpPr>
            <p:nvPr/>
          </p:nvSpPr>
          <p:spPr bwMode="auto">
            <a:xfrm flipH="1" flipV="1">
              <a:off x="990600" y="4724400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1" name="Picture 22" descr="modis-h11-v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688" y="777072"/>
              <a:ext cx="1524000" cy="125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25"/>
            <p:cNvSpPr txBox="1">
              <a:spLocks noChangeArrowheads="1"/>
            </p:cNvSpPr>
            <p:nvPr/>
          </p:nvSpPr>
          <p:spPr bwMode="auto">
            <a:xfrm>
              <a:off x="3733799" y="2133600"/>
              <a:ext cx="12423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ISIN Projection</a:t>
              </a:r>
            </a:p>
          </p:txBody>
        </p:sp>
        <p:sp>
          <p:nvSpPr>
            <p:cNvPr id="53" name="Text Box 26"/>
            <p:cNvSpPr txBox="1">
              <a:spLocks noChangeArrowheads="1"/>
            </p:cNvSpPr>
            <p:nvPr/>
          </p:nvSpPr>
          <p:spPr bwMode="auto">
            <a:xfrm>
              <a:off x="5410200" y="2133600"/>
              <a:ext cx="1447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UTM Projection</a:t>
              </a:r>
            </a:p>
          </p:txBody>
        </p:sp>
        <p:sp>
          <p:nvSpPr>
            <p:cNvPr id="54" name="Line 27"/>
            <p:cNvSpPr>
              <a:spLocks noChangeShapeType="1"/>
            </p:cNvSpPr>
            <p:nvPr/>
          </p:nvSpPr>
          <p:spPr bwMode="auto">
            <a:xfrm flipV="1">
              <a:off x="1066800" y="3657600"/>
              <a:ext cx="12192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29"/>
            <p:cNvSpPr txBox="1">
              <a:spLocks noChangeArrowheads="1"/>
            </p:cNvSpPr>
            <p:nvPr/>
          </p:nvSpPr>
          <p:spPr bwMode="auto">
            <a:xfrm rot="2383660">
              <a:off x="1219200" y="2819400"/>
              <a:ext cx="1066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/>
                <a:t>FTP-Pull</a:t>
              </a:r>
            </a:p>
          </p:txBody>
        </p:sp>
        <p:sp>
          <p:nvSpPr>
            <p:cNvPr id="56" name="Text Box 30"/>
            <p:cNvSpPr txBox="1">
              <a:spLocks noChangeArrowheads="1"/>
            </p:cNvSpPr>
            <p:nvPr/>
          </p:nvSpPr>
          <p:spPr bwMode="auto">
            <a:xfrm rot="19779070">
              <a:off x="1295400" y="3962400"/>
              <a:ext cx="1066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/>
                <a:t>DVDs</a:t>
              </a:r>
            </a:p>
          </p:txBody>
        </p:sp>
        <p:sp>
          <p:nvSpPr>
            <p:cNvPr id="57" name="Line 31"/>
            <p:cNvSpPr>
              <a:spLocks noChangeShapeType="1"/>
            </p:cNvSpPr>
            <p:nvPr/>
          </p:nvSpPr>
          <p:spPr bwMode="auto">
            <a:xfrm>
              <a:off x="1143000" y="2590800"/>
              <a:ext cx="1143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33"/>
            <p:cNvSpPr>
              <a:spLocks noChangeArrowheads="1"/>
            </p:cNvSpPr>
            <p:nvPr/>
          </p:nvSpPr>
          <p:spPr bwMode="auto">
            <a:xfrm>
              <a:off x="4419600" y="2971800"/>
              <a:ext cx="1295400" cy="1066800"/>
            </a:xfrm>
            <a:prstGeom prst="rect">
              <a:avLst/>
            </a:prstGeom>
            <a:solidFill>
              <a:srgbClr val="339966">
                <a:alpha val="4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 dirty="0">
                  <a:latin typeface="Calibri"/>
                  <a:cs typeface="Calibri"/>
                </a:rPr>
                <a:t>Pre-processing</a:t>
              </a:r>
            </a:p>
            <a:p>
              <a:pPr>
                <a:buFontTx/>
                <a:buChar char="•"/>
              </a:pPr>
              <a:r>
                <a:rPr lang="en-US" sz="1400" dirty="0" err="1">
                  <a:latin typeface="Calibri"/>
                  <a:cs typeface="Calibri"/>
                </a:rPr>
                <a:t>Reprojection</a:t>
              </a:r>
              <a:endParaRPr lang="en-US" sz="1400" dirty="0">
                <a:latin typeface="Calibri"/>
                <a:cs typeface="Calibri"/>
              </a:endParaRPr>
            </a:p>
            <a:p>
              <a:pPr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Atmospheric</a:t>
              </a:r>
            </a:p>
            <a:p>
              <a:pPr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Filtering</a:t>
              </a:r>
            </a:p>
          </p:txBody>
        </p:sp>
        <p:sp>
          <p:nvSpPr>
            <p:cNvPr id="59" name="Line 35"/>
            <p:cNvSpPr>
              <a:spLocks noChangeShapeType="1"/>
            </p:cNvSpPr>
            <p:nvPr/>
          </p:nvSpPr>
          <p:spPr bwMode="auto">
            <a:xfrm>
              <a:off x="3810000" y="35052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 flipH="1" flipV="1">
              <a:off x="4800600" y="20574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37"/>
            <p:cNvSpPr>
              <a:spLocks noChangeShapeType="1"/>
            </p:cNvSpPr>
            <p:nvPr/>
          </p:nvSpPr>
          <p:spPr bwMode="auto">
            <a:xfrm>
              <a:off x="4976352" y="1447800"/>
              <a:ext cx="175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38"/>
            <p:cNvSpPr>
              <a:spLocks noChangeArrowheads="1"/>
            </p:cNvSpPr>
            <p:nvPr/>
          </p:nvSpPr>
          <p:spPr bwMode="auto">
            <a:xfrm>
              <a:off x="6019800" y="2895600"/>
              <a:ext cx="2667000" cy="1219200"/>
            </a:xfrm>
            <a:prstGeom prst="rect">
              <a:avLst/>
            </a:prstGeom>
            <a:solidFill>
              <a:srgbClr val="339966">
                <a:alpha val="4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 dirty="0">
                  <a:latin typeface="Calibri"/>
                  <a:cs typeface="Calibri"/>
                </a:rPr>
                <a:t>Change Detection</a:t>
              </a:r>
            </a:p>
            <a:p>
              <a:pPr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Time Series Based</a:t>
              </a:r>
            </a:p>
            <a:p>
              <a:pPr lvl="1"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Time Series Prediction</a:t>
              </a:r>
            </a:p>
            <a:p>
              <a:pPr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Multidimensional Image Based</a:t>
              </a:r>
            </a:p>
            <a:p>
              <a:pPr lvl="1">
                <a:buFontTx/>
                <a:buChar char="•"/>
              </a:pPr>
              <a:r>
                <a:rPr lang="en-US" sz="1400" dirty="0">
                  <a:latin typeface="Calibri"/>
                  <a:cs typeface="Calibri"/>
                </a:rPr>
                <a:t>Unsupervised Clustering</a:t>
              </a:r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>
              <a:off x="5715000" y="35052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40"/>
            <p:cNvSpPr>
              <a:spLocks noChangeArrowheads="1"/>
            </p:cNvSpPr>
            <p:nvPr/>
          </p:nvSpPr>
          <p:spPr bwMode="auto">
            <a:xfrm>
              <a:off x="6781800" y="4926264"/>
              <a:ext cx="1676400" cy="838200"/>
            </a:xfrm>
            <a:prstGeom prst="rect">
              <a:avLst/>
            </a:prstGeom>
            <a:solidFill>
              <a:srgbClr val="339966">
                <a:alpha val="4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 dirty="0"/>
                <a:t>Characterize</a:t>
              </a:r>
            </a:p>
            <a:p>
              <a:r>
                <a:rPr lang="en-US" sz="1400" dirty="0"/>
                <a:t>Changes</a:t>
              </a:r>
            </a:p>
            <a:p>
              <a:pPr>
                <a:buFontTx/>
                <a:buChar char="•"/>
              </a:pPr>
              <a:r>
                <a:rPr lang="en-US" sz="1400" dirty="0"/>
                <a:t>Phenology-based</a:t>
              </a:r>
            </a:p>
            <a:p>
              <a:pPr>
                <a:buFontTx/>
                <a:buChar char="•"/>
              </a:pPr>
              <a:r>
                <a:rPr lang="en-US" sz="1400" dirty="0"/>
                <a:t>Type-based</a:t>
              </a:r>
            </a:p>
          </p:txBody>
        </p:sp>
        <p:sp>
          <p:nvSpPr>
            <p:cNvPr id="65" name="Line 42"/>
            <p:cNvSpPr>
              <a:spLocks noChangeShapeType="1"/>
            </p:cNvSpPr>
            <p:nvPr/>
          </p:nvSpPr>
          <p:spPr bwMode="auto">
            <a:xfrm flipH="1">
              <a:off x="8382000" y="2057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auto">
            <a:xfrm flipH="1">
              <a:off x="7543800" y="4114800"/>
              <a:ext cx="0" cy="811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7" name="Picture 35" descr="ge-earth-img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419600"/>
              <a:ext cx="1905000" cy="183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Straight Arrow Connector 39"/>
            <p:cNvCxnSpPr>
              <a:cxnSpLocks noChangeShapeType="1"/>
              <a:stCxn id="64" idx="1"/>
              <a:endCxn id="67" idx="3"/>
            </p:cNvCxnSpPr>
            <p:nvPr/>
          </p:nvCxnSpPr>
          <p:spPr bwMode="auto">
            <a:xfrm flipH="1" flipV="1">
              <a:off x="6096000" y="5338763"/>
              <a:ext cx="685800" cy="66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Text Box 25"/>
            <p:cNvSpPr txBox="1">
              <a:spLocks noChangeArrowheads="1"/>
            </p:cNvSpPr>
            <p:nvPr/>
          </p:nvSpPr>
          <p:spPr bwMode="auto">
            <a:xfrm>
              <a:off x="5413036" y="6083284"/>
              <a:ext cx="1371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GE Visualization</a:t>
              </a:r>
            </a:p>
          </p:txBody>
        </p:sp>
        <p:pic>
          <p:nvPicPr>
            <p:cNvPr id="70" name="Picture 24" descr="modis-h11-v04-ut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104" y="762000"/>
              <a:ext cx="1752600" cy="133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26"/>
            <p:cNvSpPr txBox="1">
              <a:spLocks noChangeArrowheads="1"/>
            </p:cNvSpPr>
            <p:nvPr/>
          </p:nvSpPr>
          <p:spPr bwMode="auto">
            <a:xfrm>
              <a:off x="7239000" y="2133600"/>
              <a:ext cx="1295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Filter Each Pixel</a:t>
              </a: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7BF2-8746-1E4C-91C1-258410C0CF01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7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42094"/>
          </a:xfrm>
        </p:spPr>
        <p:txBody>
          <a:bodyPr/>
          <a:lstStyle/>
          <a:p>
            <a:pPr algn="l"/>
            <a:r>
              <a:rPr lang="en-US" dirty="0" smtClean="0"/>
              <a:t>Gaussian Process (GP)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978151"/>
            <a:ext cx="4456969" cy="51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GP Prior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Covariance</a:t>
            </a:r>
          </a:p>
          <a:p>
            <a:pPr lvl="1"/>
            <a:r>
              <a:rPr lang="en-US" sz="2000" dirty="0" smtClean="0"/>
              <a:t>Closer time instances should have similar values</a:t>
            </a:r>
          </a:p>
          <a:p>
            <a:pPr lvl="1"/>
            <a:r>
              <a:rPr lang="en-US" sz="2000" dirty="0" smtClean="0"/>
              <a:t>Can capture seasonality via sinusoid covariance function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879606"/>
              </p:ext>
            </p:extLst>
          </p:nvPr>
        </p:nvGraphicFramePr>
        <p:xfrm>
          <a:off x="992234" y="985171"/>
          <a:ext cx="2326667" cy="61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Equation" r:id="rId4" imgW="812800" imgH="215900" progId="Equation.3">
                  <p:embed/>
                </p:oleObj>
              </mc:Choice>
              <mc:Fallback>
                <p:oleObj name="Equation" r:id="rId4" imgW="812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2234" y="985171"/>
                        <a:ext cx="2326667" cy="618021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898055"/>
              </p:ext>
            </p:extLst>
          </p:nvPr>
        </p:nvGraphicFramePr>
        <p:xfrm>
          <a:off x="992234" y="2112462"/>
          <a:ext cx="3146522" cy="93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6" imgW="1447800" imgH="431800" progId="Equation.3">
                  <p:embed/>
                </p:oleObj>
              </mc:Choice>
              <mc:Fallback>
                <p:oleObj name="Equation" r:id="rId6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2234" y="2112462"/>
                        <a:ext cx="3146522" cy="938789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331741"/>
              </p:ext>
            </p:extLst>
          </p:nvPr>
        </p:nvGraphicFramePr>
        <p:xfrm>
          <a:off x="1006832" y="3238142"/>
          <a:ext cx="2378217" cy="48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8" imgW="1130300" imgH="228600" progId="Equation.3">
                  <p:embed/>
                </p:oleObj>
              </mc:Choice>
              <mc:Fallback>
                <p:oleObj name="Equation" r:id="rId8" imgW="1130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06832" y="3238142"/>
                        <a:ext cx="2378217" cy="48092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/>
          <a:srcRect l="19110" t="31490" r="18658" b="30576"/>
          <a:stretch>
            <a:fillRect/>
          </a:stretch>
        </p:blipFill>
        <p:spPr bwMode="auto">
          <a:xfrm>
            <a:off x="5444654" y="1094457"/>
            <a:ext cx="3526714" cy="236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76815"/>
              </p:ext>
            </p:extLst>
          </p:nvPr>
        </p:nvGraphicFramePr>
        <p:xfrm>
          <a:off x="6545002" y="3049831"/>
          <a:ext cx="2482214" cy="72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Equation" r:id="rId11" imgW="1473200" imgH="431800" progId="Equation.3">
                  <p:embed/>
                </p:oleObj>
              </mc:Choice>
              <mc:Fallback>
                <p:oleObj name="Equation" r:id="rId11" imgW="1473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45002" y="3049831"/>
                        <a:ext cx="2482214" cy="726998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/>
          <a:srcRect l="3922" t="28590" r="7928" b="27010"/>
          <a:stretch>
            <a:fillRect/>
          </a:stretch>
        </p:blipFill>
        <p:spPr bwMode="auto">
          <a:xfrm>
            <a:off x="5452166" y="3929371"/>
            <a:ext cx="35750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860428"/>
              </p:ext>
            </p:extLst>
          </p:nvPr>
        </p:nvGraphicFramePr>
        <p:xfrm>
          <a:off x="6545002" y="6027779"/>
          <a:ext cx="2496811" cy="730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" name="Equation" r:id="rId14" imgW="2603500" imgH="762000" progId="Equation.3">
                  <p:embed/>
                </p:oleObj>
              </mc:Choice>
              <mc:Fallback>
                <p:oleObj name="Equation" r:id="rId14" imgW="26035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45002" y="6027779"/>
                        <a:ext cx="2496811" cy="73079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0148" y="5996722"/>
            <a:ext cx="526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Varun</a:t>
            </a:r>
            <a:r>
              <a:rPr lang="en-US" sz="1600" dirty="0"/>
              <a:t> </a:t>
            </a:r>
            <a:r>
              <a:rPr lang="en-US" sz="1600" dirty="0" err="1"/>
              <a:t>Chandola</a:t>
            </a:r>
            <a:r>
              <a:rPr lang="en-US" sz="1600" dirty="0"/>
              <a:t>, Ranga Raju Vatsavai: A scalable </a:t>
            </a:r>
            <a:r>
              <a:rPr lang="en-US" sz="1600" dirty="0" err="1"/>
              <a:t>gaussian</a:t>
            </a:r>
            <a:r>
              <a:rPr lang="en-US" sz="1600" dirty="0"/>
              <a:t> process analysis algorithm for biomass monitoring. Statistical Analysis and Data Mining 4(4): 430-445 (2011)</a:t>
            </a:r>
          </a:p>
        </p:txBody>
      </p:sp>
    </p:spTree>
    <p:extLst>
      <p:ext uri="{BB962C8B-B14F-4D97-AF65-F5344CB8AC3E}">
        <p14:creationId xmlns:p14="http://schemas.microsoft.com/office/powerpoint/2010/main" val="17842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098" y="625302"/>
            <a:ext cx="4098926" cy="2803526"/>
          </a:xfrm>
        </p:spPr>
        <p:txBody>
          <a:bodyPr>
            <a:noAutofit/>
          </a:bodyPr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MODIS NDVI Time Series from Iowa</a:t>
            </a:r>
          </a:p>
          <a:p>
            <a:pPr lvl="1"/>
            <a:r>
              <a:rPr lang="en-US" sz="1600" dirty="0" smtClean="0">
                <a:ea typeface="ＭＳ Ｐゴシック"/>
              </a:rPr>
              <a:t>6 years (2001 – 2006)</a:t>
            </a:r>
          </a:p>
          <a:p>
            <a:pPr lvl="1"/>
            <a:r>
              <a:rPr lang="en-US" sz="1600" dirty="0" smtClean="0">
                <a:ea typeface="ＭＳ Ｐゴシック"/>
              </a:rPr>
              <a:t>23 observations per year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Trained for first 5 years and monitored last year</a:t>
            </a:r>
          </a:p>
          <a:p>
            <a:r>
              <a:rPr lang="en-US" sz="1800" i="1" dirty="0" smtClean="0"/>
              <a:t>Accuracy was 88% on a validation set consisting of 97 labeled time series with 13 true changes</a:t>
            </a:r>
          </a:p>
          <a:p>
            <a:r>
              <a:rPr lang="en-US" sz="1800" dirty="0" smtClean="0"/>
              <a:t>But, computation: O(n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), </a:t>
            </a:r>
            <a:r>
              <a:rPr lang="en-US" sz="1800" dirty="0" err="1" smtClean="0"/>
              <a:t>mem</a:t>
            </a:r>
            <a:r>
              <a:rPr lang="en-US" sz="1800" dirty="0" smtClean="0"/>
              <a:t>: O(n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438" y="625301"/>
            <a:ext cx="8916162" cy="5851163"/>
            <a:chOff x="-79613" y="549851"/>
            <a:chExt cx="9223613" cy="5851163"/>
          </a:xfrm>
        </p:grpSpPr>
        <p:pic>
          <p:nvPicPr>
            <p:cNvPr id="38921" name="Picture 15" descr="nochan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613" y="3378527"/>
              <a:ext cx="4417150" cy="3022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4376738" y="3371246"/>
              <a:ext cx="4767262" cy="3029768"/>
              <a:chOff x="290513" y="2794000"/>
              <a:chExt cx="4767262" cy="3022600"/>
            </a:xfrm>
          </p:grpSpPr>
          <p:pic>
            <p:nvPicPr>
              <p:cNvPr id="38917" name="Picture 14" descr="chang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0513" y="2794000"/>
                <a:ext cx="4146550" cy="302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18" name="Line 8"/>
              <p:cNvSpPr>
                <a:spLocks noChangeShapeType="1"/>
              </p:cNvSpPr>
              <p:nvPr/>
            </p:nvSpPr>
            <p:spPr bwMode="auto">
              <a:xfrm flipH="1">
                <a:off x="3852863" y="3865563"/>
                <a:ext cx="4175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19" name="Line 11"/>
              <p:cNvSpPr>
                <a:spLocks noChangeShapeType="1"/>
              </p:cNvSpPr>
              <p:nvPr/>
            </p:nvSpPr>
            <p:spPr bwMode="auto">
              <a:xfrm flipH="1">
                <a:off x="3852863" y="3613150"/>
                <a:ext cx="430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0" name="Line 13"/>
              <p:cNvSpPr>
                <a:spLocks noChangeShapeType="1"/>
              </p:cNvSpPr>
              <p:nvPr/>
            </p:nvSpPr>
            <p:spPr bwMode="auto">
              <a:xfrm flipH="1">
                <a:off x="3808413" y="3408363"/>
                <a:ext cx="46513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2" name="Text Box 9"/>
              <p:cNvSpPr txBox="1">
                <a:spLocks noChangeArrowheads="1"/>
              </p:cNvSpPr>
              <p:nvPr/>
            </p:nvSpPr>
            <p:spPr bwMode="auto">
              <a:xfrm>
                <a:off x="4233863" y="3740150"/>
                <a:ext cx="79851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C0504D"/>
                    </a:solidFill>
                  </a:rPr>
                  <a:t>Observed</a:t>
                </a:r>
              </a:p>
            </p:txBody>
          </p:sp>
          <p:sp>
            <p:nvSpPr>
              <p:cNvPr id="38923" name="Text Box 10"/>
              <p:cNvSpPr txBox="1">
                <a:spLocks noChangeArrowheads="1"/>
              </p:cNvSpPr>
              <p:nvPr/>
            </p:nvSpPr>
            <p:spPr bwMode="auto">
              <a:xfrm>
                <a:off x="4259263" y="3497263"/>
                <a:ext cx="79851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C0504D"/>
                    </a:solidFill>
                  </a:rPr>
                  <a:t>Predicted</a:t>
                </a:r>
              </a:p>
            </p:txBody>
          </p:sp>
          <p:sp>
            <p:nvSpPr>
              <p:cNvPr id="38924" name="Text Box 12"/>
              <p:cNvSpPr txBox="1">
                <a:spLocks noChangeArrowheads="1"/>
              </p:cNvSpPr>
              <p:nvPr/>
            </p:nvSpPr>
            <p:spPr bwMode="auto">
              <a:xfrm>
                <a:off x="4249738" y="3292475"/>
                <a:ext cx="79851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solidFill>
                      <a:schemeClr val="accent2"/>
                    </a:solidFill>
                  </a:rPr>
                  <a:t>Variance</a:t>
                </a:r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631497" y="549851"/>
              <a:ext cx="3886200" cy="2803526"/>
              <a:chOff x="3168" y="1817"/>
              <a:chExt cx="2448" cy="1766"/>
            </a:xfrm>
          </p:grpSpPr>
          <p:pic>
            <p:nvPicPr>
              <p:cNvPr id="15" name="Picture 5" descr="changeexample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68" y="1817"/>
                <a:ext cx="1200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6" descr="changeexampl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368" y="1817"/>
                <a:ext cx="1248" cy="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 descr="changeexample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168" y="2701"/>
                <a:ext cx="1248" cy="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 descr="changeexample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68" y="2666"/>
                <a:ext cx="1248" cy="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2163650" y="6441015"/>
            <a:ext cx="221959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No Change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5573124" y="6435747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Change</a:t>
            </a:r>
          </a:p>
        </p:txBody>
      </p:sp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666390" y="20788"/>
            <a:ext cx="8477610" cy="604514"/>
          </a:xfrm>
        </p:spPr>
        <p:txBody>
          <a:bodyPr>
            <a:noAutofit/>
          </a:bodyPr>
          <a:lstStyle/>
          <a:p>
            <a:r>
              <a:rPr lang="en-US" sz="3600" dirty="0" smtClean="0">
                <a:ea typeface="ＭＳ Ｐゴシック"/>
                <a:cs typeface="ＭＳ Ｐゴシック"/>
              </a:rPr>
              <a:t>GP Based Change Detection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00D50-4083-F448-8374-F08FFEDFA8E1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10" y="36057"/>
            <a:ext cx="8403979" cy="861316"/>
          </a:xfrm>
        </p:spPr>
        <p:txBody>
          <a:bodyPr/>
          <a:lstStyle/>
          <a:p>
            <a:pPr algn="l"/>
            <a:r>
              <a:rPr lang="en-US" dirty="0" smtClean="0"/>
              <a:t>Damage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1" y="1408544"/>
            <a:ext cx="4262047" cy="4860637"/>
          </a:xfrm>
        </p:spPr>
        <p:txBody>
          <a:bodyPr>
            <a:normAutofit/>
          </a:bodyPr>
          <a:lstStyle/>
          <a:p>
            <a:pPr marL="230188" indent="-230188"/>
            <a:r>
              <a:rPr lang="en-US" dirty="0"/>
              <a:t>Settlement Dynamics</a:t>
            </a:r>
          </a:p>
          <a:p>
            <a:pPr marL="630238" lvl="1" indent="-230188"/>
            <a:r>
              <a:rPr lang="en-US" dirty="0" smtClean="0"/>
              <a:t>Damages to existing structures</a:t>
            </a:r>
          </a:p>
          <a:p>
            <a:pPr marL="630238" lvl="1" indent="-230188"/>
            <a:r>
              <a:rPr lang="en-US" dirty="0"/>
              <a:t>New </a:t>
            </a:r>
            <a:r>
              <a:rPr lang="en-US" dirty="0" smtClean="0"/>
              <a:t>construction</a:t>
            </a:r>
          </a:p>
          <a:p>
            <a:pPr marL="230188" indent="-230188"/>
            <a:r>
              <a:rPr lang="en-US" dirty="0" smtClean="0"/>
              <a:t>Biomass</a:t>
            </a:r>
            <a:endParaRPr lang="en-US" dirty="0"/>
          </a:p>
          <a:p>
            <a:pPr marL="630238" lvl="1" indent="-230188"/>
            <a:r>
              <a:rPr lang="en-US" dirty="0" smtClean="0"/>
              <a:t>Forest fires</a:t>
            </a:r>
          </a:p>
          <a:p>
            <a:pPr marL="630238" lvl="1" indent="-230188"/>
            <a:r>
              <a:rPr lang="en-US" dirty="0" smtClean="0"/>
              <a:t>Floods and Hail Storms</a:t>
            </a:r>
          </a:p>
          <a:p>
            <a:pPr marL="630238" lvl="1" indent="-230188"/>
            <a:r>
              <a:rPr lang="en-US" dirty="0" smtClean="0"/>
              <a:t>Disease</a:t>
            </a:r>
            <a:endParaRPr lang="en-US" dirty="0"/>
          </a:p>
        </p:txBody>
      </p:sp>
      <p:pic>
        <p:nvPicPr>
          <p:cNvPr id="4" name="Picture 3" descr="US_Navy_suma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90" y="1532993"/>
            <a:ext cx="3808110" cy="2720078"/>
          </a:xfrm>
          <a:prstGeom prst="rect">
            <a:avLst/>
          </a:prstGeom>
        </p:spPr>
      </p:pic>
      <p:pic>
        <p:nvPicPr>
          <p:cNvPr id="5" name="Picture 4" descr="cal-landslides-laguna1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86" y="4368021"/>
            <a:ext cx="3834813" cy="196098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379F-79C5-824D-982D-AF9F83D47C37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8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845"/>
            <a:ext cx="8001000" cy="884334"/>
          </a:xfrm>
        </p:spPr>
        <p:txBody>
          <a:bodyPr/>
          <a:lstStyle/>
          <a:p>
            <a:r>
              <a:rPr lang="en-US" dirty="0" smtClean="0"/>
              <a:t>Pixel-based Change Detection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4AF5-0566-4347-B390-7F1BB0A9056F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4848" y="1157516"/>
            <a:ext cx="4353929" cy="51988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each pixel, or small neighborhood</a:t>
            </a:r>
          </a:p>
          <a:p>
            <a:r>
              <a:rPr lang="en-US" dirty="0" smtClean="0"/>
              <a:t>Mostly </a:t>
            </a:r>
            <a:r>
              <a:rPr lang="en-US" dirty="0" err="1" smtClean="0"/>
              <a:t>univariate</a:t>
            </a:r>
            <a:endParaRPr lang="en-US" dirty="0" smtClean="0"/>
          </a:p>
          <a:p>
            <a:r>
              <a:rPr lang="en-US" dirty="0" smtClean="0"/>
              <a:t>Multivariate (e.g., MAD) techniques produce multi-band change maps</a:t>
            </a:r>
          </a:p>
          <a:p>
            <a:r>
              <a:rPr lang="en-US" dirty="0" smtClean="0"/>
              <a:t>Requires “</a:t>
            </a:r>
            <a:r>
              <a:rPr lang="en-US" i="1" dirty="0" err="1" smtClean="0"/>
              <a:t>thresholding</a:t>
            </a:r>
            <a:r>
              <a:rPr lang="en-US" dirty="0" smtClean="0"/>
              <a:t>” to generate change maps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159724" y="1045560"/>
            <a:ext cx="3835400" cy="5638800"/>
            <a:chOff x="4953000" y="381000"/>
            <a:chExt cx="3835400" cy="5638800"/>
          </a:xfrm>
        </p:grpSpPr>
        <p:pic>
          <p:nvPicPr>
            <p:cNvPr id="7" name="Picture 6" descr="10w1-pix-er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81000"/>
              <a:ext cx="3810000" cy="2946400"/>
            </a:xfrm>
            <a:prstGeom prst="rect">
              <a:avLst/>
            </a:prstGeom>
          </p:spPr>
        </p:pic>
        <p:pic>
          <p:nvPicPr>
            <p:cNvPr id="9" name="Picture 8" descr="05w1-pix-er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352800"/>
              <a:ext cx="3835400" cy="2667000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3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54456"/>
            <a:ext cx="8419755" cy="829111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Change Detection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A618-FC65-F247-867A-4654868595B0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4848" y="1157516"/>
            <a:ext cx="4236853" cy="483038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 to grids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Model each grid as statistical distribution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“distance” between distributions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Distance as a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GMM on distance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Clusters range from no-change to change</a:t>
            </a:r>
            <a:endParaRPr lang="en-US" dirty="0"/>
          </a:p>
        </p:txBody>
      </p:sp>
      <p:pic>
        <p:nvPicPr>
          <p:cNvPr id="7" name="Picture 6" descr="kgc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43" y="1050629"/>
            <a:ext cx="3772748" cy="3114013"/>
          </a:xfrm>
          <a:prstGeom prst="rect">
            <a:avLst/>
          </a:prstGeom>
        </p:spPr>
      </p:pic>
      <p:pic>
        <p:nvPicPr>
          <p:cNvPr id="9" name="Picture 8" descr="kgc-gri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26" y="2997946"/>
            <a:ext cx="3598129" cy="29633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4848" y="1157516"/>
            <a:ext cx="3823398" cy="555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8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456"/>
            <a:ext cx="8001000" cy="953363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Change Detection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F0707-B877-F94D-B015-8F48CA0C3755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4848" y="1157516"/>
            <a:ext cx="4236853" cy="483038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 to grids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Model each grid as statistical distribution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“distance” between distributions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Distance as a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GMM on distance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Clusters range from no-change to change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2458" y="1718700"/>
            <a:ext cx="4091636" cy="924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32425"/>
              </p:ext>
            </p:extLst>
          </p:nvPr>
        </p:nvGraphicFramePr>
        <p:xfrm>
          <a:off x="5073994" y="1737301"/>
          <a:ext cx="3910235" cy="672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3" imgW="3251200" imgH="558800" progId="Equation.3">
                  <p:embed/>
                </p:oleObj>
              </mc:Choice>
              <mc:Fallback>
                <p:oleObj name="Equation" r:id="rId3" imgW="32512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994" y="1737301"/>
                        <a:ext cx="3910235" cy="67201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73994" y="2458848"/>
            <a:ext cx="351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Multivariate Gaussian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5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938"/>
            <a:ext cx="8001000" cy="871241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Change Detection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79A0-F318-EE41-A697-6D2D95309506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4848" y="1157516"/>
            <a:ext cx="4236853" cy="483038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 to grids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Model each grid as statistical distribution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“distance” between distributions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Distance as a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GMM on distance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Clusters range from no-change to change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0067" y="2649084"/>
            <a:ext cx="4181633" cy="91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067282"/>
              </p:ext>
            </p:extLst>
          </p:nvPr>
        </p:nvGraphicFramePr>
        <p:xfrm>
          <a:off x="5400687" y="2432049"/>
          <a:ext cx="3597963" cy="137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3" imgW="2514600" imgH="965200" progId="Equation.3">
                  <p:embed/>
                </p:oleObj>
              </mc:Choice>
              <mc:Fallback>
                <p:oleObj name="Equation" r:id="rId3" imgW="25146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687" y="2432049"/>
                        <a:ext cx="3597963" cy="1378333"/>
                      </a:xfrm>
                      <a:prstGeom prst="rect">
                        <a:avLst/>
                      </a:prstGeom>
                      <a:solidFill>
                        <a:srgbClr val="D9D9D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130"/>
            <a:ext cx="8001000" cy="816020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Change Detection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AC02-C171-4A46-A76B-C721A0704BF9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4848" y="1157516"/>
            <a:ext cx="4236853" cy="483038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 to grids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Model each grid as statistical distribution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“distance” between distributions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Distance as a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GMM on distance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Clusters range from no-change to change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0068" y="3579468"/>
            <a:ext cx="3823398" cy="2408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700821" y="976790"/>
            <a:ext cx="4317886" cy="3409376"/>
            <a:chOff x="4562771" y="976790"/>
            <a:chExt cx="4317886" cy="3409376"/>
          </a:xfrm>
        </p:grpSpPr>
        <p:pic>
          <p:nvPicPr>
            <p:cNvPr id="9" name="Picture 8" descr="kgc-grid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771" y="1050630"/>
              <a:ext cx="3745103" cy="3084437"/>
            </a:xfrm>
            <a:prstGeom prst="rect">
              <a:avLst/>
            </a:prstGeom>
          </p:spPr>
        </p:pic>
        <p:pic>
          <p:nvPicPr>
            <p:cNvPr id="10" name="Picture 9" descr="kgc-grid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299" y="1349502"/>
              <a:ext cx="3687098" cy="30366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307874" y="976790"/>
              <a:ext cx="348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t</a:t>
              </a:r>
              <a:r>
                <a:rPr lang="en-US" sz="2000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32143" y="1387703"/>
              <a:ext cx="348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t</a:t>
              </a:r>
              <a:r>
                <a:rPr lang="en-US" sz="2000" b="1" baseline="-25000" dirty="0" smtClean="0"/>
                <a:t>2</a:t>
              </a:r>
              <a:endParaRPr lang="en-US" b="1" baseline="-25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808" y="4330337"/>
            <a:ext cx="4386169" cy="1716139"/>
            <a:chOff x="4830776" y="4210210"/>
            <a:chExt cx="4386169" cy="1716139"/>
          </a:xfrm>
        </p:grpSpPr>
        <p:grpSp>
          <p:nvGrpSpPr>
            <p:cNvPr id="13" name="Group 12"/>
            <p:cNvGrpSpPr/>
            <p:nvPr/>
          </p:nvGrpSpPr>
          <p:grpSpPr>
            <a:xfrm>
              <a:off x="4953000" y="4419600"/>
              <a:ext cx="4049066" cy="840130"/>
              <a:chOff x="4983037" y="4358159"/>
              <a:chExt cx="4049066" cy="840130"/>
            </a:xfrm>
          </p:grpSpPr>
          <p:sp>
            <p:nvSpPr>
              <p:cNvPr id="17" name="Oval 16"/>
              <p:cNvSpPr/>
              <p:nvPr/>
            </p:nvSpPr>
            <p:spPr bwMode="auto">
              <a:xfrm rot="8233256">
                <a:off x="4983037" y="4536450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 rot="19836123">
                <a:off x="4988572" y="4497319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 rot="8233256">
                <a:off x="5973638" y="4534386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 rot="21272878">
                <a:off x="5959650" y="4649719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 rot="6114269">
                <a:off x="6973387" y="4534386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 rot="18311804">
                <a:off x="7125184" y="4649719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 rot="6256141">
                <a:off x="8130850" y="4598323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 rot="18572147">
                <a:off x="8483532" y="4573518"/>
                <a:ext cx="724797" cy="37234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30776" y="5095352"/>
              <a:ext cx="4386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Highly overlapping (no-change) to No overlap (change)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42729" y="4267200"/>
              <a:ext cx="484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t1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79256" y="4210210"/>
              <a:ext cx="484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t2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30345"/>
          </a:xfrm>
        </p:spPr>
        <p:txBody>
          <a:bodyPr/>
          <a:lstStyle/>
          <a:p>
            <a:pPr algn="l"/>
            <a:r>
              <a:rPr lang="en-US" dirty="0" smtClean="0"/>
              <a:t>Application – IDP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1214175"/>
            <a:ext cx="8403979" cy="1817988"/>
          </a:xfrm>
        </p:spPr>
        <p:txBody>
          <a:bodyPr>
            <a:normAutofit/>
          </a:bodyPr>
          <a:lstStyle/>
          <a:p>
            <a:pPr marL="230188" indent="-230188"/>
            <a:r>
              <a:rPr lang="en-US" dirty="0" err="1"/>
              <a:t>Kacha</a:t>
            </a:r>
            <a:r>
              <a:rPr lang="en-US" dirty="0"/>
              <a:t> </a:t>
            </a:r>
            <a:r>
              <a:rPr lang="en-US" dirty="0" err="1"/>
              <a:t>Garhi</a:t>
            </a:r>
            <a:r>
              <a:rPr lang="en-US" dirty="0"/>
              <a:t> Camp, Pakistan</a:t>
            </a:r>
          </a:p>
          <a:p>
            <a:pPr marL="230188" indent="-230188"/>
            <a:r>
              <a:rPr lang="en-US" dirty="0"/>
              <a:t>Established 1980 for Afghan Refugees</a:t>
            </a:r>
          </a:p>
          <a:p>
            <a:pPr marL="230188" indent="-230188"/>
            <a:r>
              <a:rPr lang="en-US" sz="2800" dirty="0" err="1"/>
              <a:t>QuickBird</a:t>
            </a:r>
            <a:r>
              <a:rPr lang="en-US" sz="2800" dirty="0"/>
              <a:t> (2004 and 2009, 4B, 2.4m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 descr="changeAre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81" y="2965688"/>
            <a:ext cx="7315200" cy="38404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67D7-C741-FD4C-BE3B-BDBDBCFDC70C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1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14" y="36054"/>
            <a:ext cx="8514786" cy="778485"/>
          </a:xfrm>
        </p:spPr>
        <p:txBody>
          <a:bodyPr>
            <a:noAutofit/>
          </a:bodyPr>
          <a:lstStyle/>
          <a:p>
            <a:r>
              <a:rPr lang="en-US" sz="3800" dirty="0"/>
              <a:t>Big </a:t>
            </a:r>
            <a:r>
              <a:rPr lang="en-US" sz="3800" dirty="0" smtClean="0"/>
              <a:t>Remote Sensing (Spatiotemporal) Data</a:t>
            </a:r>
            <a:endParaRPr lang="en-US" sz="3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699126" y="1057388"/>
            <a:ext cx="8331265" cy="5277853"/>
            <a:chOff x="710778" y="932067"/>
            <a:chExt cx="8331265" cy="5277853"/>
          </a:xfrm>
        </p:grpSpPr>
        <p:sp>
          <p:nvSpPr>
            <p:cNvPr id="37" name="Rounded Rectangle 36"/>
            <p:cNvSpPr/>
            <p:nvPr/>
          </p:nvSpPr>
          <p:spPr>
            <a:xfrm>
              <a:off x="710778" y="932067"/>
              <a:ext cx="8331265" cy="52778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5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15829" y="1174394"/>
              <a:ext cx="7797252" cy="4946564"/>
              <a:chOff x="683492" y="1107043"/>
              <a:chExt cx="7797252" cy="494656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3492" y="1107043"/>
                <a:ext cx="7797252" cy="4946564"/>
                <a:chOff x="890216" y="1107043"/>
                <a:chExt cx="7797252" cy="4946564"/>
              </a:xfrm>
            </p:grpSpPr>
            <p:pic>
              <p:nvPicPr>
                <p:cNvPr id="8" name="Picture 7" descr="nochange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890216" y="4622021"/>
                  <a:ext cx="2092278" cy="8829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1812758" y="3925096"/>
                  <a:ext cx="1764631" cy="1655734"/>
                </a:xfrm>
                <a:prstGeom prst="line">
                  <a:avLst/>
                </a:prstGeom>
                <a:noFill/>
                <a:ln w="3175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0" name="Line 5"/>
                <p:cNvSpPr>
                  <a:spLocks noChangeShapeType="1"/>
                </p:cNvSpPr>
                <p:nvPr/>
              </p:nvSpPr>
              <p:spPr bwMode="auto">
                <a:xfrm>
                  <a:off x="3096126" y="4119889"/>
                  <a:ext cx="2727158" cy="0"/>
                </a:xfrm>
                <a:prstGeom prst="line">
                  <a:avLst/>
                </a:prstGeom>
                <a:noFill/>
                <a:ln w="31750">
                  <a:solidFill>
                    <a:srgbClr val="00CC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1" name="Line 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6758" y="1684985"/>
                  <a:ext cx="0" cy="2629696"/>
                </a:xfrm>
                <a:prstGeom prst="line">
                  <a:avLst/>
                </a:prstGeom>
                <a:noFill/>
                <a:ln w="31750">
                  <a:solidFill>
                    <a:srgbClr val="3333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823284" y="3925096"/>
                  <a:ext cx="905710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Spatial</a:t>
                  </a:r>
                </a:p>
              </p:txBody>
            </p:sp>
            <p:sp>
              <p:nvSpPr>
                <p:cNvPr id="1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059363" y="1283226"/>
                  <a:ext cx="1047750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Spectral</a:t>
                  </a:r>
                </a:p>
              </p:txBody>
            </p:sp>
            <p:sp>
              <p:nvSpPr>
                <p:cNvPr id="1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131540" y="5510827"/>
                  <a:ext cx="1196474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Temporal</a:t>
                  </a:r>
                </a:p>
              </p:txBody>
            </p:sp>
            <p:sp>
              <p:nvSpPr>
                <p:cNvPr id="1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220745" y="1295401"/>
                  <a:ext cx="3689684" cy="771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AVIRIS (</a:t>
                  </a: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20m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224B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): </a:t>
                  </a:r>
                  <a:r>
                    <a:rPr lang="en-US" sz="1800" kern="0" dirty="0" err="1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Ondemand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airborne, 700km/hr. </a:t>
                  </a:r>
                </a:p>
              </p:txBody>
            </p:sp>
            <p:sp>
              <p:nvSpPr>
                <p:cNvPr id="1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096126" y="4217285"/>
                  <a:ext cx="962526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1970’s</a:t>
                  </a:r>
                </a:p>
              </p:txBody>
            </p:sp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>
                  <a:off x="2855495" y="4606869"/>
                  <a:ext cx="56147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416968" y="4119889"/>
                  <a:ext cx="481263" cy="48698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416968" y="3632908"/>
                  <a:ext cx="0" cy="9739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747126" y="4268012"/>
                  <a:ext cx="721895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2000</a:t>
                  </a:r>
                </a:p>
              </p:txBody>
            </p:sp>
            <p:sp>
              <p:nvSpPr>
                <p:cNvPr id="21" name="Line 18"/>
                <p:cNvSpPr>
                  <a:spLocks noChangeShapeType="1"/>
                </p:cNvSpPr>
                <p:nvPr/>
              </p:nvSpPr>
              <p:spPr bwMode="auto">
                <a:xfrm>
                  <a:off x="3199731" y="1879777"/>
                  <a:ext cx="112294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749508" y="2651682"/>
                  <a:ext cx="2727158" cy="771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Landsat-1 (MSS): 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80m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4B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18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 day revisit </a:t>
                  </a:r>
                </a:p>
              </p:txBody>
            </p:sp>
            <p:sp>
              <p:nvSpPr>
                <p:cNvPr id="2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38783" y="4629228"/>
                  <a:ext cx="2967789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AVHRR (</a:t>
                  </a: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1KM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5B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1 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day)</a:t>
                  </a:r>
                </a:p>
              </p:txBody>
            </p:sp>
            <p:sp>
              <p:nvSpPr>
                <p:cNvPr id="2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898231" y="2047177"/>
                  <a:ext cx="2887579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ARIES (</a:t>
                  </a: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30m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32B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7 day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)</a:t>
                  </a:r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>
                  <a:off x="3176337" y="2508263"/>
                  <a:ext cx="80210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5021179" y="3730304"/>
                  <a:ext cx="0" cy="48698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265492" y="5066457"/>
                  <a:ext cx="4251158" cy="444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MODIS (</a:t>
                  </a: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250m-1KM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3333CC"/>
                      </a:solidFill>
                      <a:latin typeface="Tahoma" pitchFamily="34" charset="0"/>
                      <a:ea typeface="+mn-ea"/>
                    </a:rPr>
                    <a:t>36B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, </a:t>
                  </a:r>
                  <a:r>
                    <a:rPr lang="en-US" sz="1800" kern="0" dirty="0" smtClean="0">
                      <a:solidFill>
                        <a:srgbClr val="800000"/>
                      </a:solidFill>
                      <a:latin typeface="Tahoma" pitchFamily="34" charset="0"/>
                      <a:ea typeface="+mn-ea"/>
                    </a:rPr>
                    <a:t>1-2 days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)</a:t>
                  </a:r>
                </a:p>
              </p:txBody>
            </p:sp>
            <p:sp>
              <p:nvSpPr>
                <p:cNvPr id="28" name="Line 25"/>
                <p:cNvSpPr>
                  <a:spLocks noChangeShapeType="1"/>
                </p:cNvSpPr>
                <p:nvPr/>
              </p:nvSpPr>
              <p:spPr bwMode="auto">
                <a:xfrm>
                  <a:off x="3336758" y="2269362"/>
                  <a:ext cx="16042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061857" y="3422735"/>
                  <a:ext cx="3574381" cy="369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1M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 (SPOT, IKONOS, </a:t>
                  </a:r>
                  <a:r>
                    <a:rPr lang="en-US" sz="1800" kern="0" dirty="0" err="1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WorldView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)</a:t>
                  </a:r>
                </a:p>
              </p:txBody>
            </p:sp>
            <p:sp>
              <p:nvSpPr>
                <p:cNvPr id="30" name="Line 27"/>
                <p:cNvSpPr>
                  <a:spLocks noChangeShapeType="1"/>
                </p:cNvSpPr>
                <p:nvPr/>
              </p:nvSpPr>
              <p:spPr bwMode="auto">
                <a:xfrm>
                  <a:off x="5582652" y="4022492"/>
                  <a:ext cx="0" cy="6817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smtClean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616072" y="4259896"/>
                  <a:ext cx="3071396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CC99"/>
                      </a:solidFill>
                      <a:latin typeface="Tahoma" pitchFamily="34" charset="0"/>
                      <a:ea typeface="+mn-ea"/>
                    </a:rPr>
                    <a:t>Sub-meter</a:t>
                  </a: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 (Aerial, WV2…)</a:t>
                  </a:r>
                </a:p>
              </p:txBody>
            </p:sp>
            <p:sp>
              <p:nvSpPr>
                <p:cNvPr id="3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982494" y="5580830"/>
                  <a:ext cx="3529263" cy="472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800" kern="0" dirty="0" smtClean="0">
                      <a:solidFill>
                        <a:srgbClr val="000000"/>
                      </a:solidFill>
                      <a:latin typeface="Tahoma" pitchFamily="34" charset="0"/>
                      <a:ea typeface="+mn-ea"/>
                    </a:rPr>
                    <a:t>5TB/day – Heterogeneous data</a:t>
                  </a:r>
                </a:p>
              </p:txBody>
            </p:sp>
            <p:pic>
              <p:nvPicPr>
                <p:cNvPr id="33" name="Picture 32" descr="aviris-cube-s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7400" y="1107043"/>
                  <a:ext cx="1696251" cy="1390926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1729777" y="2327617"/>
                  <a:ext cx="13295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AVIRIS Cube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9866" y="2698970"/>
                  <a:ext cx="1178918" cy="121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1433504" y="3894119"/>
                  <a:ext cx="16352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High-resolution</a:t>
                  </a:r>
                </a:p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Image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7215909" y="5066457"/>
                <a:ext cx="11439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 – Bands</a:t>
                </a:r>
              </a:p>
              <a:p>
                <a:r>
                  <a:rPr lang="en-US" dirty="0" smtClean="0"/>
                  <a:t>m - meters</a:t>
                </a:r>
                <a:endParaRPr lang="en-US" dirty="0"/>
              </a:p>
            </p:txBody>
          </p:sp>
        </p:grpSp>
      </p:grp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6AD-C533-E448-887F-D0A8584EDCBF}" type="datetime1">
              <a:rPr lang="en-US" smtClean="0"/>
              <a:t>8/18/16</a:t>
            </a:fld>
            <a:endParaRPr lang="en-US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7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135"/>
            <a:ext cx="8325306" cy="964466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0A80-444E-944A-A32C-0F3C62FBA342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1435" y="973932"/>
            <a:ext cx="8595866" cy="4971873"/>
            <a:chOff x="304800" y="990600"/>
            <a:chExt cx="8595866" cy="4971873"/>
          </a:xfrm>
        </p:grpSpPr>
        <p:pic>
          <p:nvPicPr>
            <p:cNvPr id="7" name="Picture 6" descr="changeDetectionResults_ICC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66" y="990600"/>
              <a:ext cx="5486400" cy="4937760"/>
            </a:xfrm>
            <a:prstGeom prst="rect">
              <a:avLst/>
            </a:prstGeom>
          </p:spPr>
        </p:pic>
        <p:pic>
          <p:nvPicPr>
            <p:cNvPr id="9" name="Picture 8" descr="0409-diff-ch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990601"/>
              <a:ext cx="3017822" cy="2469688"/>
            </a:xfrm>
            <a:prstGeom prst="rect">
              <a:avLst/>
            </a:prstGeom>
          </p:spPr>
        </p:pic>
        <p:pic>
          <p:nvPicPr>
            <p:cNvPr id="10" name="Picture 9" descr="0409-ratio-ch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475056"/>
              <a:ext cx="3017822" cy="24874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32959" y="5254176"/>
              <a:ext cx="2909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Probabilistic (85%) 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9979" y="1057249"/>
              <a:ext cx="146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Difference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9979" y="3625861"/>
              <a:ext cx="9035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Ratio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435" y="5863875"/>
            <a:ext cx="85958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Ranga Raju Vatsavai, Jordan </a:t>
            </a:r>
            <a:r>
              <a:rPr lang="en-US" sz="1600" dirty="0" err="1"/>
              <a:t>Graesser</a:t>
            </a:r>
            <a:r>
              <a:rPr lang="en-US" sz="1600" dirty="0"/>
              <a:t>: Probabilistic Change Detection Framework for Analyzing Settlement Dynamics Using Very High-resolution Satellite Imagery. ICCS 2012: 907-916</a:t>
            </a:r>
          </a:p>
        </p:txBody>
      </p:sp>
    </p:spTree>
    <p:extLst>
      <p:ext uri="{BB962C8B-B14F-4D97-AF65-F5344CB8AC3E}">
        <p14:creationId xmlns:p14="http://schemas.microsoft.com/office/powerpoint/2010/main" val="29788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845"/>
            <a:ext cx="8314974" cy="811355"/>
          </a:xfrm>
        </p:spPr>
        <p:txBody>
          <a:bodyPr/>
          <a:lstStyle/>
          <a:p>
            <a:r>
              <a:rPr lang="en-US" dirty="0" smtClean="0"/>
              <a:t>Problems With Optical Images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036D-BBB8-4547-B407-B6D10C0CA35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13868" y="838200"/>
            <a:ext cx="4800600" cy="5984044"/>
            <a:chOff x="4328634" y="838200"/>
            <a:chExt cx="4800600" cy="5984044"/>
          </a:xfrm>
        </p:grpSpPr>
        <p:pic>
          <p:nvPicPr>
            <p:cNvPr id="9" name="Picture 8" descr="katrina-4-26-0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534" y="838200"/>
              <a:ext cx="4769767" cy="2959100"/>
            </a:xfrm>
            <a:prstGeom prst="rect">
              <a:avLst/>
            </a:prstGeom>
          </p:spPr>
        </p:pic>
        <p:pic>
          <p:nvPicPr>
            <p:cNvPr id="10" name="Picture 9" descr="katrina-8-30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634" y="3886200"/>
              <a:ext cx="4800600" cy="29360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38434" y="2209800"/>
              <a:ext cx="121154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4/26/05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19434" y="5029200"/>
              <a:ext cx="121154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8</a:t>
              </a:r>
              <a:r>
                <a:rPr lang="en-US" sz="2400" dirty="0" smtClean="0"/>
                <a:t>/30/05</a:t>
              </a:r>
              <a:endParaRPr lang="en-US" sz="2400" dirty="0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2019" y="1157516"/>
            <a:ext cx="4031381" cy="48303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Optical images may not be suitable for change detection during climate related events due to clouds</a:t>
            </a:r>
          </a:p>
          <a:p>
            <a:r>
              <a:rPr lang="en-US" dirty="0" smtClean="0"/>
              <a:t>Synthetic Aperture Radar (SAR)</a:t>
            </a:r>
          </a:p>
          <a:p>
            <a:pPr lvl="1"/>
            <a:r>
              <a:rPr lang="en-US" dirty="0" smtClean="0"/>
              <a:t>Penetrates clouds</a:t>
            </a:r>
          </a:p>
          <a:p>
            <a:pPr lvl="1"/>
            <a:r>
              <a:rPr lang="en-US" dirty="0" smtClean="0"/>
              <a:t>Speckle noise makes image exploitation hard</a:t>
            </a:r>
          </a:p>
          <a:p>
            <a:pPr lvl="1"/>
            <a:r>
              <a:rPr lang="en-US" dirty="0" smtClean="0"/>
              <a:t>Geometric configuration of image acquisition makes it difficult to compare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2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ke-9-13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50" y="1828800"/>
            <a:ext cx="4508937" cy="502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15" y="36057"/>
            <a:ext cx="8403980" cy="817691"/>
          </a:xfrm>
        </p:spPr>
        <p:txBody>
          <a:bodyPr/>
          <a:lstStyle/>
          <a:p>
            <a:pPr algn="l"/>
            <a:r>
              <a:rPr lang="en-US" dirty="0" smtClean="0"/>
              <a:t>Flood Mapping With SAR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980932"/>
            <a:ext cx="8403979" cy="1118258"/>
          </a:xfrm>
        </p:spPr>
        <p:txBody>
          <a:bodyPr>
            <a:normAutofit/>
          </a:bodyPr>
          <a:lstStyle/>
          <a:p>
            <a:pPr marL="230188" indent="-230188"/>
            <a:r>
              <a:rPr lang="en-US" sz="2800" dirty="0"/>
              <a:t>SAR Imagery during Ike – noise, spatial resolution (1.56m vs. 12.5m)</a:t>
            </a:r>
            <a:endParaRPr lang="en-US" sz="2000" dirty="0"/>
          </a:p>
        </p:txBody>
      </p:sp>
      <p:pic>
        <p:nvPicPr>
          <p:cNvPr id="6" name="Picture 5" descr="ike-8-31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6162"/>
            <a:ext cx="4495800" cy="5031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3894" y="2099190"/>
            <a:ext cx="1084027" cy="369332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8/31/08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35779" y="2099190"/>
            <a:ext cx="955556" cy="369332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9/13/08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E3DB-F710-4545-BBB4-3599BE4265EB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2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1653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80" y="1173067"/>
            <a:ext cx="8403979" cy="5869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Off-the-shelf techniques predict almost every pixel as change</a:t>
            </a:r>
          </a:p>
        </p:txBody>
      </p:sp>
      <p:pic>
        <p:nvPicPr>
          <p:cNvPr id="4" name="Picture 3" descr="ike-jhmi-chd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828800"/>
            <a:ext cx="4460465" cy="5009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2209800"/>
            <a:ext cx="1022911" cy="523220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Ratio</a:t>
            </a:r>
            <a:endParaRPr lang="en-US" dirty="0"/>
          </a:p>
        </p:txBody>
      </p:sp>
      <p:pic>
        <p:nvPicPr>
          <p:cNvPr id="8" name="Picture 7" descr="flood-prob-c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9671"/>
            <a:ext cx="4571999" cy="5108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9474" y="1807315"/>
            <a:ext cx="1741432" cy="646331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Our Probabilistic </a:t>
            </a:r>
          </a:p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F9BC-4D12-2C4E-B668-747F22716BD8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8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AD71-7D3A-7646-B37C-2EA4ED3552EE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3766" y="2196147"/>
            <a:ext cx="74830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Classification </a:t>
            </a:r>
            <a:endParaRPr lang="en-US" sz="4000" dirty="0" smtClean="0"/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Insufficient </a:t>
            </a:r>
            <a:r>
              <a:rPr lang="en-US" sz="3600" dirty="0"/>
              <a:t>Ground-</a:t>
            </a:r>
            <a:r>
              <a:rPr lang="en-US" sz="3600" dirty="0" smtClean="0"/>
              <a:t>truth</a:t>
            </a:r>
          </a:p>
          <a:p>
            <a:pPr marL="1200150" lvl="2" indent="-285750">
              <a:buFont typeface="Arial"/>
              <a:buChar char="•"/>
            </a:pPr>
            <a:r>
              <a:rPr lang="en-US" sz="3600" dirty="0" smtClean="0"/>
              <a:t>Semi-supervised Learning</a:t>
            </a:r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Complex Objects</a:t>
            </a:r>
          </a:p>
          <a:p>
            <a:pPr marL="1200150" lvl="2" indent="-285750">
              <a:buFont typeface="Arial"/>
              <a:buChar char="•"/>
            </a:pPr>
            <a:r>
              <a:rPr lang="en-US" sz="3600" dirty="0" smtClean="0"/>
              <a:t>Multiple Instance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7485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98"/>
            <a:ext cx="8001000" cy="1143000"/>
          </a:xfrm>
        </p:spPr>
        <p:txBody>
          <a:bodyPr/>
          <a:lstStyle/>
          <a:p>
            <a:r>
              <a:rPr lang="en-US" dirty="0" smtClean="0"/>
              <a:t>Training –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general, ground truth is less than optimal</a:t>
            </a:r>
          </a:p>
          <a:p>
            <a:r>
              <a:rPr lang="en-US" dirty="0" smtClean="0"/>
              <a:t>#of </a:t>
            </a:r>
            <a:r>
              <a:rPr lang="en-US" dirty="0"/>
              <a:t>training samples ~ (10 to </a:t>
            </a:r>
            <a:r>
              <a:rPr lang="en-US" dirty="0" smtClean="0"/>
              <a:t>30) </a:t>
            </a:r>
            <a:r>
              <a:rPr lang="en-US" dirty="0"/>
              <a:t>* (#of </a:t>
            </a:r>
            <a:r>
              <a:rPr lang="en-US" dirty="0" smtClean="0"/>
              <a:t>dimensions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Challenges</a:t>
            </a:r>
            <a:endParaRPr lang="en-US" dirty="0" smtClean="0"/>
          </a:p>
          <a:p>
            <a:pPr marL="617220" lvl="2" indent="-342900">
              <a:spcBef>
                <a:spcPts val="700"/>
              </a:spcBef>
              <a:buSzPct val="60000"/>
            </a:pPr>
            <a:r>
              <a:rPr lang="en-US" dirty="0" smtClean="0"/>
              <a:t>Costly </a:t>
            </a:r>
            <a:r>
              <a:rPr lang="en-US" dirty="0"/>
              <a:t>~ $500-$800 per plot (depends on geographic area</a:t>
            </a:r>
            <a:r>
              <a:rPr lang="en-US" dirty="0" smtClean="0"/>
              <a:t>)</a:t>
            </a:r>
            <a:endParaRPr lang="en-US" dirty="0" smtClean="0"/>
          </a:p>
          <a:p>
            <a:pPr marL="617220" lvl="2" indent="-342900">
              <a:spcBef>
                <a:spcPts val="700"/>
              </a:spcBef>
              <a:buSzPct val="60000"/>
            </a:pPr>
            <a:r>
              <a:rPr lang="en-US" dirty="0" smtClean="0"/>
              <a:t>Accessibility, </a:t>
            </a:r>
            <a:r>
              <a:rPr lang="en-US" dirty="0"/>
              <a:t>p</a:t>
            </a:r>
            <a:r>
              <a:rPr lang="en-US" dirty="0" smtClean="0"/>
              <a:t>rivacy concerns</a:t>
            </a:r>
          </a:p>
          <a:p>
            <a:pPr marL="1074420" lvl="3" indent="-342900">
              <a:spcBef>
                <a:spcPts val="700"/>
              </a:spcBef>
              <a:buSzPct val="60000"/>
            </a:pPr>
            <a:r>
              <a:rPr lang="en-US" dirty="0"/>
              <a:t>USFS may average 5% denied </a:t>
            </a:r>
            <a:r>
              <a:rPr lang="en-US" dirty="0" smtClean="0"/>
              <a:t>access</a:t>
            </a:r>
          </a:p>
          <a:p>
            <a:pPr marL="617220" lvl="2" indent="-342900">
              <a:spcBef>
                <a:spcPts val="700"/>
              </a:spcBef>
              <a:buSzPct val="60000"/>
            </a:pPr>
            <a:r>
              <a:rPr lang="en-US" dirty="0" smtClean="0"/>
              <a:t>Emergency situations</a:t>
            </a:r>
          </a:p>
          <a:p>
            <a:pPr marL="617220" lvl="2" indent="-342900">
              <a:spcBef>
                <a:spcPts val="700"/>
              </a:spcBef>
              <a:buSzPct val="60000"/>
            </a:pPr>
            <a:r>
              <a:rPr lang="en-US" dirty="0" smtClean="0"/>
              <a:t>Foreign/Un-friendly countries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6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98"/>
            <a:ext cx="8001000" cy="1143000"/>
          </a:xfrm>
        </p:spPr>
        <p:txBody>
          <a:bodyPr/>
          <a:lstStyle/>
          <a:p>
            <a:r>
              <a:rPr lang="en-US" dirty="0" smtClean="0"/>
              <a:t>How To Deal With Small Samples?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Dimensionality reduction (</a:t>
            </a:r>
            <a:r>
              <a:rPr lang="en-US" dirty="0" err="1" smtClean="0"/>
              <a:t>Ghosh</a:t>
            </a:r>
            <a:r>
              <a:rPr lang="en-US" dirty="0" smtClean="0"/>
              <a:t> et. al., MCC-02)</a:t>
            </a:r>
          </a:p>
          <a:p>
            <a:r>
              <a:rPr lang="en-US" dirty="0" smtClean="0"/>
              <a:t>Increase number of samples</a:t>
            </a:r>
          </a:p>
          <a:p>
            <a:pPr lvl="1"/>
            <a:r>
              <a:rPr lang="en-US" dirty="0" smtClean="0"/>
              <a:t>Bagging [</a:t>
            </a:r>
            <a:r>
              <a:rPr lang="en-US" dirty="0" err="1" smtClean="0"/>
              <a:t>Brieman</a:t>
            </a:r>
            <a:r>
              <a:rPr lang="en-US" dirty="0" smtClean="0"/>
              <a:t>, ML-96]</a:t>
            </a:r>
          </a:p>
          <a:p>
            <a:r>
              <a:rPr lang="en-US" dirty="0" smtClean="0"/>
              <a:t>Incorporate unlabeled samples</a:t>
            </a:r>
          </a:p>
          <a:p>
            <a:pPr lvl="1"/>
            <a:r>
              <a:rPr lang="en-US" dirty="0" smtClean="0"/>
              <a:t>Semi-supervised learning </a:t>
            </a:r>
          </a:p>
          <a:p>
            <a:pPr lvl="2"/>
            <a:r>
              <a:rPr lang="en-US" dirty="0" smtClean="0"/>
              <a:t>Self-training (Rosenberg, et. al. ACV-05)</a:t>
            </a:r>
          </a:p>
          <a:p>
            <a:pPr lvl="2"/>
            <a:r>
              <a:rPr lang="en-US" b="1" dirty="0" smtClean="0"/>
              <a:t>EM-based </a:t>
            </a:r>
            <a:r>
              <a:rPr lang="en-US" dirty="0" smtClean="0"/>
              <a:t>(Nigam et. al. JML-00)</a:t>
            </a:r>
          </a:p>
          <a:p>
            <a:pPr lvl="2"/>
            <a:r>
              <a:rPr lang="en-US" dirty="0" smtClean="0"/>
              <a:t>Co-Training (A. Blum and T. Mitchell. COLT-98)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9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71600" y="228600"/>
            <a:ext cx="6400800" cy="6400800"/>
            <a:chOff x="1371600" y="228600"/>
            <a:chExt cx="6400800" cy="6400800"/>
          </a:xfrm>
        </p:grpSpPr>
        <p:pic>
          <p:nvPicPr>
            <p:cNvPr id="16386" name="Picture 2" descr="ex1-em0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228600"/>
              <a:ext cx="64008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387" name="Straight Connector 4"/>
            <p:cNvCxnSpPr>
              <a:cxnSpLocks noChangeShapeType="1"/>
            </p:cNvCxnSpPr>
            <p:nvPr/>
          </p:nvCxnSpPr>
          <p:spPr bwMode="auto">
            <a:xfrm rot="5400000" flipH="1" flipV="1">
              <a:off x="4124325" y="3217863"/>
              <a:ext cx="120650" cy="12065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6388" name="Straight Connector 6"/>
            <p:cNvCxnSpPr>
              <a:cxnSpLocks noChangeShapeType="1"/>
            </p:cNvCxnSpPr>
            <p:nvPr/>
          </p:nvCxnSpPr>
          <p:spPr bwMode="auto">
            <a:xfrm rot="5400000" flipH="1" flipV="1">
              <a:off x="4438651" y="3917950"/>
              <a:ext cx="254000" cy="2063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389" name="Straight Connector 8"/>
            <p:cNvCxnSpPr>
              <a:cxnSpLocks noChangeShapeType="1"/>
            </p:cNvCxnSpPr>
            <p:nvPr/>
          </p:nvCxnSpPr>
          <p:spPr bwMode="auto">
            <a:xfrm flipV="1">
              <a:off x="5745163" y="2770188"/>
              <a:ext cx="241300" cy="1206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" name="TextBox 5"/>
            <p:cNvSpPr txBox="1"/>
            <p:nvPr/>
          </p:nvSpPr>
          <p:spPr>
            <a:xfrm>
              <a:off x="2286000" y="1295400"/>
              <a:ext cx="17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True Distribution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3581400" y="1981200"/>
              <a:ext cx="990600" cy="533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rot="16200000" flipH="1">
              <a:off x="2476500" y="3086100"/>
              <a:ext cx="2438400" cy="228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3581400" y="1981200"/>
              <a:ext cx="2057400" cy="152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4469343" y="4607481"/>
              <a:ext cx="3170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Estimated Distribution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(Small Samples; MLE are good asymptotically)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 bwMode="auto">
            <a:xfrm flipH="1" flipV="1">
              <a:off x="5764743" y="3388281"/>
              <a:ext cx="289988" cy="1219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3" idx="0"/>
            </p:cNvCxnSpPr>
            <p:nvPr/>
          </p:nvCxnSpPr>
          <p:spPr bwMode="auto">
            <a:xfrm flipH="1" flipV="1">
              <a:off x="4012143" y="3388281"/>
              <a:ext cx="2042588" cy="1219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3" idx="0"/>
            </p:cNvCxnSpPr>
            <p:nvPr/>
          </p:nvCxnSpPr>
          <p:spPr bwMode="auto">
            <a:xfrm flipH="1" flipV="1">
              <a:off x="4697943" y="4455081"/>
              <a:ext cx="1356788" cy="152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552924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ex1-em0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3600" y="990600"/>
            <a:ext cx="32984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Estimates +</a:t>
            </a:r>
          </a:p>
          <a:p>
            <a:r>
              <a:rPr lang="en-US" dirty="0" smtClean="0"/>
              <a:t>Unlabeled Samples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581400" y="1981200"/>
            <a:ext cx="1143000" cy="838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rot="5400000">
            <a:off x="2209800" y="2819400"/>
            <a:ext cx="22098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3581400" y="1981200"/>
            <a:ext cx="3048000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3048000" y="2514600"/>
            <a:ext cx="2133600" cy="1066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1802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ex1-em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5" name="Straight Connector 3"/>
          <p:cNvCxnSpPr>
            <a:cxnSpLocks noChangeShapeType="1"/>
          </p:cNvCxnSpPr>
          <p:nvPr/>
        </p:nvCxnSpPr>
        <p:spPr bwMode="auto">
          <a:xfrm rot="16200000" flipH="1">
            <a:off x="4082257" y="3283743"/>
            <a:ext cx="95250" cy="36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6" name="Straight Connector 5"/>
          <p:cNvCxnSpPr>
            <a:cxnSpLocks noChangeShapeType="1"/>
          </p:cNvCxnSpPr>
          <p:nvPr/>
        </p:nvCxnSpPr>
        <p:spPr bwMode="auto">
          <a:xfrm>
            <a:off x="5915025" y="2757488"/>
            <a:ext cx="71438" cy="49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7" name="Straight Connector 7"/>
          <p:cNvCxnSpPr>
            <a:cxnSpLocks noChangeShapeType="1"/>
          </p:cNvCxnSpPr>
          <p:nvPr/>
        </p:nvCxnSpPr>
        <p:spPr bwMode="auto">
          <a:xfrm>
            <a:off x="4330700" y="4076700"/>
            <a:ext cx="107950" cy="9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6" name="TextBox 5"/>
          <p:cNvSpPr txBox="1"/>
          <p:nvPr/>
        </p:nvSpPr>
        <p:spPr>
          <a:xfrm>
            <a:off x="2133600" y="990600"/>
            <a:ext cx="4934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Iteratively Update Parameters </a:t>
            </a:r>
          </a:p>
          <a:p>
            <a:r>
              <a:rPr lang="en-US" dirty="0" smtClean="0"/>
              <a:t>Using Unlabeled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182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5066294" cy="819899"/>
          </a:xfrm>
        </p:spPr>
        <p:txBody>
          <a:bodyPr/>
          <a:lstStyle/>
          <a:p>
            <a:pPr algn="l"/>
            <a:r>
              <a:rPr lang="en-US" dirty="0" smtClean="0"/>
              <a:t>Remote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863" y="855956"/>
            <a:ext cx="4442970" cy="1841005"/>
          </a:xfrm>
        </p:spPr>
        <p:txBody>
          <a:bodyPr>
            <a:normAutofit/>
          </a:bodyPr>
          <a:lstStyle/>
          <a:p>
            <a:r>
              <a:rPr lang="en-US" dirty="0" smtClean="0"/>
              <a:t>~130 Earth Imaging Satellites</a:t>
            </a:r>
          </a:p>
          <a:p>
            <a:r>
              <a:rPr lang="en-US" dirty="0" smtClean="0"/>
              <a:t>33 Countries + EU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3420" y="2508680"/>
            <a:ext cx="3749040" cy="1828800"/>
            <a:chOff x="1061208" y="2508680"/>
            <a:chExt cx="3749040" cy="1828800"/>
          </a:xfrm>
        </p:grpSpPr>
        <p:pic>
          <p:nvPicPr>
            <p:cNvPr id="4" name="Picture 3" descr="A-train_thumbnai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08" y="2508680"/>
              <a:ext cx="3749040" cy="1828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1208" y="2696961"/>
              <a:ext cx="70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NASA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07516" y="4379062"/>
            <a:ext cx="2608024" cy="2333407"/>
            <a:chOff x="5356554" y="195593"/>
            <a:chExt cx="3042194" cy="3042194"/>
          </a:xfrm>
        </p:grpSpPr>
        <p:pic>
          <p:nvPicPr>
            <p:cNvPr id="5" name="Picture 4" descr="esa-The_Sentinel_family_mediu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554" y="195593"/>
              <a:ext cx="3042194" cy="30421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82799" y="227356"/>
              <a:ext cx="537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ESA</a:t>
              </a:r>
              <a:endParaRPr lang="en-US" dirty="0"/>
            </a:p>
          </p:txBody>
        </p:sp>
      </p:grpSp>
      <p:pic>
        <p:nvPicPr>
          <p:cNvPr id="15" name="Picture 22" descr="modis-h11-v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14" y="87057"/>
            <a:ext cx="2665676" cy="220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06314" y="120496"/>
            <a:ext cx="187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Coarse Resolution</a:t>
            </a:r>
            <a:endParaRPr lang="en-US" dirty="0"/>
          </a:p>
        </p:txBody>
      </p:sp>
      <p:pic>
        <p:nvPicPr>
          <p:cNvPr id="17" name="Picture 16" descr="Screen Shot 2011-10-03 at 8.44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14" y="2388666"/>
            <a:ext cx="2665676" cy="2085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9542" y="2416252"/>
            <a:ext cx="202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Resolution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42" y="4566817"/>
            <a:ext cx="2652447" cy="21967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19542" y="4603571"/>
            <a:ext cx="166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High Resolution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5647-06AE-6A4F-8365-D5F9307A1558}" type="datetime1">
              <a:rPr lang="en-US" smtClean="0"/>
              <a:t>8/18/16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8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ex1-em1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3600" y="990600"/>
            <a:ext cx="4934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Iteratively Update Parameters </a:t>
            </a:r>
          </a:p>
          <a:p>
            <a:r>
              <a:rPr lang="en-US" dirty="0" smtClean="0"/>
              <a:t>Using Unlabeled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989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x1-em1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3600" y="990600"/>
            <a:ext cx="4934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Iteratively Update Parameters </a:t>
            </a:r>
          </a:p>
          <a:p>
            <a:r>
              <a:rPr lang="en-US" dirty="0" smtClean="0"/>
              <a:t>Using Unlabeled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51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ex1-em2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3600" y="990600"/>
            <a:ext cx="3059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parameters </a:t>
            </a:r>
          </a:p>
          <a:p>
            <a:r>
              <a:rPr lang="en-US" dirty="0" smtClean="0"/>
              <a:t>after convergence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299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88947" y="377550"/>
            <a:ext cx="3200400" cy="6172200"/>
            <a:chOff x="5029200" y="609600"/>
            <a:chExt cx="3200400" cy="6172200"/>
          </a:xfrm>
        </p:grpSpPr>
        <p:pic>
          <p:nvPicPr>
            <p:cNvPr id="10" name="Picture 2" descr="ex1-em0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9200" y="609600"/>
              <a:ext cx="32004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ex1-em20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29200" y="3581400"/>
              <a:ext cx="32004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88" y="60030"/>
            <a:ext cx="8001000" cy="1143000"/>
          </a:xfrm>
        </p:spPr>
        <p:txBody>
          <a:bodyPr/>
          <a:lstStyle/>
          <a:p>
            <a:r>
              <a:rPr lang="en-US" dirty="0" smtClean="0"/>
              <a:t>SSL at Convergence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4942" y="1260531"/>
            <a:ext cx="5660674" cy="4956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6800" rIns="90000" bIns="46800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Given D = D</a:t>
            </a:r>
            <a:r>
              <a:rPr lang="en-US" sz="2000" baseline="30000" dirty="0" smtClean="0">
                <a:solidFill>
                  <a:srgbClr val="000000"/>
                </a:solidFill>
                <a:latin typeface="Tahoma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Tahoma" charset="0"/>
              </a:rPr>
              <a:t>D</a:t>
            </a:r>
            <a:r>
              <a:rPr lang="en-US" sz="2000" baseline="30000" dirty="0" err="1" smtClean="0">
                <a:solidFill>
                  <a:srgbClr val="000000"/>
                </a:solidFill>
                <a:latin typeface="Tahoma" charset="0"/>
              </a:rPr>
              <a:t>ul</a:t>
            </a:r>
            <a:endParaRPr lang="en-US" sz="2000" baseline="30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D</a:t>
            </a:r>
            <a:r>
              <a:rPr lang="en-US" sz="2000" baseline="30000" dirty="0" smtClean="0">
                <a:solidFill>
                  <a:srgbClr val="000000"/>
                </a:solidFill>
                <a:latin typeface="Tahoma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 to estimate (MLE) initial parameters</a:t>
            </a:r>
            <a:endParaRPr lang="en-US" sz="2000" dirty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Repeat until                  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  converges</a:t>
            </a: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E-Step</a:t>
            </a:r>
          </a:p>
          <a:p>
            <a:pPr>
              <a:spcBef>
                <a:spcPts val="500"/>
              </a:spcBef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M-Step</a:t>
            </a: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 smtClean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sz="2000" dirty="0">
              <a:solidFill>
                <a:srgbClr val="000000"/>
              </a:solidFill>
              <a:latin typeface="Tahoma" charset="0"/>
            </a:endParaRP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</a:rPr>
              <a:t>Output parameters</a:t>
            </a:r>
            <a:endParaRPr lang="en-US" sz="2000" dirty="0">
              <a:solidFill>
                <a:srgbClr val="000000"/>
              </a:solidFill>
              <a:latin typeface="Tahoma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675041"/>
              </p:ext>
            </p:extLst>
          </p:nvPr>
        </p:nvGraphicFramePr>
        <p:xfrm>
          <a:off x="1010657" y="3031830"/>
          <a:ext cx="417316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2971800" imgH="812800" progId="Equation.3">
                  <p:embed/>
                </p:oleObj>
              </mc:Choice>
              <mc:Fallback>
                <p:oleObj name="Equation" r:id="rId6" imgW="29718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657" y="3031830"/>
                        <a:ext cx="4173160" cy="1143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878081"/>
              </p:ext>
            </p:extLst>
          </p:nvPr>
        </p:nvGraphicFramePr>
        <p:xfrm>
          <a:off x="1451275" y="4316489"/>
          <a:ext cx="3609140" cy="169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8" imgW="2603500" imgH="1219200" progId="Equation.3">
                  <p:embed/>
                </p:oleObj>
              </mc:Choice>
              <mc:Fallback>
                <p:oleObj name="Equation" r:id="rId8" imgW="26035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275" y="4316489"/>
                        <a:ext cx="3609140" cy="16915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953489"/>
              </p:ext>
            </p:extLst>
          </p:nvPr>
        </p:nvGraphicFramePr>
        <p:xfrm>
          <a:off x="1867983" y="2049609"/>
          <a:ext cx="142398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0" imgW="749300" imgH="203200" progId="Equation.3">
                  <p:embed/>
                </p:oleObj>
              </mc:Choice>
              <mc:Fallback>
                <p:oleObj name="Equation" r:id="rId10" imgW="749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983" y="2049609"/>
                        <a:ext cx="1423987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2272" y="2599211"/>
            <a:ext cx="45719" cy="1832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900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28"/>
            <a:ext cx="8001000" cy="1143000"/>
          </a:xfrm>
        </p:spPr>
        <p:txBody>
          <a:bodyPr/>
          <a:lstStyle/>
          <a:p>
            <a:r>
              <a:rPr lang="en-US" dirty="0" smtClean="0"/>
              <a:t>SSL Performance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graphicFrame>
        <p:nvGraphicFramePr>
          <p:cNvPr id="7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34952673"/>
              </p:ext>
            </p:extLst>
          </p:nvPr>
        </p:nvGraphicFramePr>
        <p:xfrm>
          <a:off x="112386" y="1316945"/>
          <a:ext cx="4103591" cy="318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SPW 7.0 Graph" r:id="rId3" imgW="5408640" imgH="4196880" progId="SigmaPlotGraphicObject.5">
                  <p:embed/>
                </p:oleObj>
              </mc:Choice>
              <mc:Fallback>
                <p:oleObj name="SPW 7.0 Graph" r:id="rId3" imgW="5408640" imgH="4196880" progId="SigmaPlotGraphicObject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86" y="1316945"/>
                        <a:ext cx="4103591" cy="3184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rnd-samp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0306" y="60030"/>
            <a:ext cx="4318000" cy="3378200"/>
          </a:xfrm>
          <a:noFill/>
        </p:spPr>
      </p:pic>
      <p:pic>
        <p:nvPicPr>
          <p:cNvPr id="9" name="Picture 7" descr="rnd-samp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624" y="3322853"/>
            <a:ext cx="4329909" cy="35018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9156" y="4684114"/>
            <a:ext cx="327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SSL performance with respect to the best and worst BC results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9806" y="5471569"/>
            <a:ext cx="1817963" cy="369332"/>
          </a:xfrm>
          <a:prstGeom prst="rect">
            <a:avLst/>
          </a:prstGeom>
          <a:solidFill>
            <a:srgbClr val="EBB39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 Robust,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1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268"/>
            <a:ext cx="8001000" cy="964972"/>
          </a:xfrm>
        </p:spPr>
        <p:txBody>
          <a:bodyPr/>
          <a:lstStyle/>
          <a:p>
            <a:r>
              <a:rPr lang="en-US" dirty="0" smtClean="0"/>
              <a:t>Limitation of SSL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6193" y="6484508"/>
            <a:ext cx="1119909" cy="365125"/>
          </a:xfrm>
        </p:spPr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3840" y="6363661"/>
            <a:ext cx="1745447" cy="494339"/>
          </a:xfrm>
        </p:spPr>
        <p:txBody>
          <a:bodyPr/>
          <a:lstStyle/>
          <a:p>
            <a:r>
              <a:rPr lang="en-US" dirty="0" err="1" smtClean="0"/>
              <a:t>Raju</a:t>
            </a:r>
            <a:r>
              <a:rPr lang="en-US" dirty="0" smtClean="0"/>
              <a:t> Vatsavai</a:t>
            </a:r>
            <a:endParaRPr lang="en-US" dirty="0"/>
          </a:p>
        </p:txBody>
      </p:sp>
      <p:pic>
        <p:nvPicPr>
          <p:cNvPr id="7" name="Picture 21" descr="mle-ex1-xl-match-x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4003226"/>
            <a:ext cx="20732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mle-ex1-x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362075"/>
            <a:ext cx="2135188" cy="2130425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566863"/>
            <a:ext cx="4037013" cy="44084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endParaRPr lang="en-US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pic>
        <p:nvPicPr>
          <p:cNvPr id="10" name="Picture 7" descr="mle-ex1-xal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5" y="1219200"/>
            <a:ext cx="2133600" cy="2128838"/>
          </a:xfrm>
          <a:prstGeom prst="rect">
            <a:avLst/>
          </a:prstGeom>
          <a:noFill/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62766" y="776560"/>
            <a:ext cx="289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True Distribution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38200" y="93132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Labeled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791200" y="6036323"/>
            <a:ext cx="3366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Naïve </a:t>
            </a:r>
            <a:r>
              <a:rPr lang="en-US" sz="2400" dirty="0" smtClean="0"/>
              <a:t>Semi</a:t>
            </a:r>
            <a:r>
              <a:rPr lang="en-US" sz="2400" dirty="0"/>
              <a:t>-supervised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6668" y="6036198"/>
            <a:ext cx="3772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Adaptive Semi</a:t>
            </a:r>
            <a:r>
              <a:rPr lang="en-US" sz="2400" dirty="0"/>
              <a:t>-supervised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68375" y="1497013"/>
            <a:ext cx="7699413" cy="4492897"/>
            <a:chOff x="968375" y="1497013"/>
            <a:chExt cx="7699413" cy="4492897"/>
          </a:xfrm>
        </p:grpSpPr>
        <p:pic>
          <p:nvPicPr>
            <p:cNvPr id="42" name="Picture 13" descr="mle-ex1-xu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220" y="3569580"/>
              <a:ext cx="2059756" cy="205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em-ex1-2c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750" y="4107135"/>
              <a:ext cx="1885950" cy="188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mle-ex1-xu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113" y="1497013"/>
              <a:ext cx="2293937" cy="228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H="1">
              <a:off x="2706688" y="1752600"/>
              <a:ext cx="603250" cy="60325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5357813" y="1841500"/>
              <a:ext cx="695325" cy="401638"/>
            </a:xfrm>
            <a:prstGeom prst="line">
              <a:avLst/>
            </a:prstGeom>
            <a:noFill/>
            <a:ln w="9525">
              <a:solidFill>
                <a:srgbClr val="C0504D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H="1">
              <a:off x="5559425" y="3267075"/>
              <a:ext cx="566738" cy="549275"/>
            </a:xfrm>
            <a:prstGeom prst="line">
              <a:avLst/>
            </a:prstGeom>
            <a:noFill/>
            <a:ln w="9525">
              <a:solidFill>
                <a:srgbClr val="C0504D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481138" y="3816350"/>
              <a:ext cx="1884362" cy="0"/>
            </a:xfrm>
            <a:prstGeom prst="line">
              <a:avLst/>
            </a:prstGeom>
            <a:noFill/>
            <a:ln w="9525">
              <a:solidFill>
                <a:srgbClr val="C0504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2077150" y="3410780"/>
              <a:ext cx="1295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Match</a:t>
              </a:r>
            </a:p>
          </p:txBody>
        </p:sp>
        <p:sp>
          <p:nvSpPr>
            <p:cNvPr id="26" name="Text Box 34"/>
            <p:cNvSpPr txBox="1">
              <a:spLocks noChangeArrowheads="1"/>
            </p:cNvSpPr>
            <p:nvPr/>
          </p:nvSpPr>
          <p:spPr bwMode="auto">
            <a:xfrm>
              <a:off x="968375" y="184785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1919288" y="192087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3748088" y="160972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4113213" y="177482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</a:p>
          </p:txBody>
        </p:sp>
        <p:sp>
          <p:nvSpPr>
            <p:cNvPr id="30" name="Text Box 42"/>
            <p:cNvSpPr txBox="1">
              <a:spLocks noChangeArrowheads="1"/>
            </p:cNvSpPr>
            <p:nvPr/>
          </p:nvSpPr>
          <p:spPr bwMode="auto">
            <a:xfrm>
              <a:off x="4589463" y="162718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</a:p>
          </p:txBody>
        </p:sp>
        <p:sp>
          <p:nvSpPr>
            <p:cNvPr id="31" name="Text Box 43"/>
            <p:cNvSpPr txBox="1">
              <a:spLocks noChangeArrowheads="1"/>
            </p:cNvSpPr>
            <p:nvPr/>
          </p:nvSpPr>
          <p:spPr bwMode="auto">
            <a:xfrm>
              <a:off x="6546850" y="193833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32" name="Text Box 44"/>
            <p:cNvSpPr txBox="1">
              <a:spLocks noChangeArrowheads="1"/>
            </p:cNvSpPr>
            <p:nvPr/>
          </p:nvSpPr>
          <p:spPr bwMode="auto">
            <a:xfrm>
              <a:off x="7038975" y="20304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</a:p>
          </p:txBody>
        </p:sp>
        <p:sp>
          <p:nvSpPr>
            <p:cNvPr id="33" name="Text Box 45"/>
            <p:cNvSpPr txBox="1">
              <a:spLocks noChangeArrowheads="1"/>
            </p:cNvSpPr>
            <p:nvPr/>
          </p:nvSpPr>
          <p:spPr bwMode="auto">
            <a:xfrm>
              <a:off x="7607300" y="204787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</a:p>
          </p:txBody>
        </p:sp>
        <p:sp>
          <p:nvSpPr>
            <p:cNvPr id="34" name="Text Box 46"/>
            <p:cNvSpPr txBox="1">
              <a:spLocks noChangeArrowheads="1"/>
            </p:cNvSpPr>
            <p:nvPr/>
          </p:nvSpPr>
          <p:spPr bwMode="auto">
            <a:xfrm>
              <a:off x="1066800" y="4962525"/>
              <a:ext cx="4460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35" name="Text Box 47"/>
            <p:cNvSpPr txBox="1">
              <a:spLocks noChangeArrowheads="1"/>
            </p:cNvSpPr>
            <p:nvPr/>
          </p:nvSpPr>
          <p:spPr bwMode="auto">
            <a:xfrm>
              <a:off x="1973263" y="4953000"/>
              <a:ext cx="38893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</a:p>
          </p:txBody>
        </p:sp>
        <p:sp>
          <p:nvSpPr>
            <p:cNvPr id="36" name="Text Box 48"/>
            <p:cNvSpPr txBox="1">
              <a:spLocks noChangeArrowheads="1"/>
            </p:cNvSpPr>
            <p:nvPr/>
          </p:nvSpPr>
          <p:spPr bwMode="auto">
            <a:xfrm>
              <a:off x="3784600" y="41894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37" name="Text Box 49"/>
            <p:cNvSpPr txBox="1">
              <a:spLocks noChangeArrowheads="1"/>
            </p:cNvSpPr>
            <p:nvPr/>
          </p:nvSpPr>
          <p:spPr bwMode="auto">
            <a:xfrm>
              <a:off x="4191000" y="3819525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4724400" y="420528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</a:p>
          </p:txBody>
        </p:sp>
        <p:sp>
          <p:nvSpPr>
            <p:cNvPr id="39" name="Text Box 51"/>
            <p:cNvSpPr txBox="1">
              <a:spLocks noChangeArrowheads="1"/>
            </p:cNvSpPr>
            <p:nvPr/>
          </p:nvSpPr>
          <p:spPr bwMode="auto">
            <a:xfrm>
              <a:off x="6692900" y="450056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</a:t>
              </a:r>
            </a:p>
          </p:txBody>
        </p:sp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7532688" y="45720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3</a:t>
              </a: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6126163" y="3713700"/>
              <a:ext cx="25416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Labeled +Unlabeled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463675" y="3247984"/>
              <a:ext cx="0" cy="738230"/>
            </a:xfrm>
            <a:prstGeom prst="line">
              <a:avLst/>
            </a:prstGeom>
            <a:noFill/>
            <a:ln w="9525">
              <a:solidFill>
                <a:srgbClr val="C0504D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400800" y="1033629"/>
            <a:ext cx="191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Unlabeled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534732" y="5658347"/>
            <a:ext cx="1827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90197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722"/>
            <a:ext cx="8001000" cy="1036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Adaptive </a:t>
            </a:r>
            <a:r>
              <a:rPr lang="en-US" dirty="0" smtClean="0"/>
              <a:t>Semi-supervised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98073"/>
            <a:ext cx="5242240" cy="5623401"/>
          </a:xfrm>
        </p:spPr>
        <p:txBody>
          <a:bodyPr>
            <a:noAutofit/>
          </a:bodyPr>
          <a:lstStyle/>
          <a:p>
            <a:r>
              <a:rPr lang="en-US" sz="2200" dirty="0" smtClean="0"/>
              <a:t>Adaptive semi</a:t>
            </a:r>
            <a:r>
              <a:rPr lang="en-US" sz="2200" dirty="0"/>
              <a:t>-supervised Learning</a:t>
            </a:r>
          </a:p>
          <a:p>
            <a:pPr lvl="1"/>
            <a:r>
              <a:rPr lang="en-US" sz="2000" dirty="0">
                <a:solidFill>
                  <a:srgbClr val="800000"/>
                </a:solidFill>
              </a:rPr>
              <a:t>Matching</a:t>
            </a:r>
            <a:r>
              <a:rPr lang="en-US" sz="2000" dirty="0"/>
              <a:t> clusters with classes using statistical hypothesis </a:t>
            </a:r>
            <a:r>
              <a:rPr lang="en-US" sz="2000" dirty="0" smtClean="0"/>
              <a:t>testing </a:t>
            </a:r>
            <a:r>
              <a:rPr lang="en-US" sz="2000" dirty="0"/>
              <a:t>with desired confidence threshold</a:t>
            </a:r>
          </a:p>
          <a:p>
            <a:pPr lvl="1"/>
            <a:r>
              <a:rPr lang="en-US" sz="2000" dirty="0">
                <a:solidFill>
                  <a:srgbClr val="800000"/>
                </a:solidFill>
              </a:rPr>
              <a:t>Pooling samples </a:t>
            </a:r>
            <a:r>
              <a:rPr lang="en-US" sz="2000" dirty="0"/>
              <a:t>from matched cluster-class pairs </a:t>
            </a:r>
            <a:r>
              <a:rPr lang="en-US" sz="2000" dirty="0" smtClean="0"/>
              <a:t>to </a:t>
            </a:r>
            <a:r>
              <a:rPr lang="en-US" sz="2000" dirty="0"/>
              <a:t>obtain new estimates</a:t>
            </a:r>
          </a:p>
          <a:p>
            <a:r>
              <a:rPr lang="en-US" sz="2200" dirty="0"/>
              <a:t>As number of </a:t>
            </a:r>
            <a:r>
              <a:rPr lang="en-US" sz="2200" dirty="0">
                <a:solidFill>
                  <a:srgbClr val="800000"/>
                </a:solidFill>
              </a:rPr>
              <a:t>samples increases</a:t>
            </a:r>
            <a:r>
              <a:rPr lang="en-US" sz="2200" dirty="0"/>
              <a:t>, sample mean </a:t>
            </a:r>
            <a:r>
              <a:rPr lang="en-US" sz="2200" dirty="0" smtClean="0"/>
              <a:t>approaches </a:t>
            </a:r>
            <a:r>
              <a:rPr lang="en-US" sz="2200" dirty="0"/>
              <a:t>the population </a:t>
            </a:r>
            <a:r>
              <a:rPr lang="en-US" sz="2200" dirty="0" smtClean="0"/>
              <a:t>mean</a:t>
            </a:r>
          </a:p>
          <a:p>
            <a:r>
              <a:rPr lang="en-US" sz="2200" dirty="0" smtClean="0"/>
              <a:t>Assumptions</a:t>
            </a:r>
            <a:endParaRPr lang="en-US" sz="2200" dirty="0"/>
          </a:p>
          <a:p>
            <a:pPr lvl="1"/>
            <a:r>
              <a:rPr lang="en-US" sz="2000" dirty="0"/>
              <a:t>Classes and Clusters are described by </a:t>
            </a:r>
            <a:r>
              <a:rPr lang="en-US" sz="2000" dirty="0" err="1"/>
              <a:t>pdfs</a:t>
            </a:r>
            <a:endParaRPr lang="en-US" sz="2000" dirty="0"/>
          </a:p>
          <a:p>
            <a:pPr lvl="1"/>
            <a:r>
              <a:rPr lang="en-US" sz="2000" dirty="0" err="1"/>
              <a:t>Pdfs</a:t>
            </a:r>
            <a:r>
              <a:rPr lang="en-US" sz="2000" dirty="0"/>
              <a:t> for classes are distinguishable (separable)‏</a:t>
            </a:r>
          </a:p>
          <a:p>
            <a:pPr lvl="1"/>
            <a:r>
              <a:rPr lang="en-US" sz="2000" dirty="0" err="1"/>
              <a:t>Pdfs</a:t>
            </a:r>
            <a:r>
              <a:rPr lang="en-US" sz="2000" dirty="0"/>
              <a:t> for clusters are separable</a:t>
            </a:r>
          </a:p>
          <a:p>
            <a:pPr lvl="1"/>
            <a:r>
              <a:rPr lang="en-US" sz="2000" dirty="0"/>
              <a:t>Parameters can be separately </a:t>
            </a:r>
            <a:r>
              <a:rPr lang="en-US" sz="2000" dirty="0" smtClean="0"/>
              <a:t>estimated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75640" y="1204722"/>
            <a:ext cx="3249613" cy="4635500"/>
            <a:chOff x="5699125" y="1970088"/>
            <a:chExt cx="3249613" cy="4635500"/>
          </a:xfrm>
        </p:grpSpPr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6794500" y="4367213"/>
              <a:ext cx="2081213" cy="461962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 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434138" y="1970088"/>
              <a:ext cx="2081212" cy="461962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Model = GMM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699125" y="3003550"/>
              <a:ext cx="2081213" cy="461963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 </a:t>
              </a:r>
            </a:p>
          </p:txBody>
        </p:sp>
        <p:graphicFrame>
          <p:nvGraphicFramePr>
            <p:cNvPr id="1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448968"/>
                </p:ext>
              </p:extLst>
            </p:nvPr>
          </p:nvGraphicFramePr>
          <p:xfrm>
            <a:off x="5791200" y="3048000"/>
            <a:ext cx="1951038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" name="Equation" r:id="rId4" imgW="901700" imgH="177800" progId="Equation.3">
                    <p:embed/>
                  </p:oleObj>
                </mc:Choice>
                <mc:Fallback>
                  <p:oleObj name="Equation" r:id="rId4" imgW="901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1200" y="3048000"/>
                          <a:ext cx="1951038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6519863" y="2443163"/>
              <a:ext cx="936625" cy="582612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588250" y="3587750"/>
              <a:ext cx="554038" cy="51117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D</a:t>
              </a:r>
              <a:r>
                <a:rPr lang="en-GB" baseline="-25000">
                  <a:solidFill>
                    <a:srgbClr val="000000"/>
                  </a:solidFill>
                  <a:latin typeface="Tahoma" charset="0"/>
                </a:rPr>
                <a:t>u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8034338" y="2982913"/>
              <a:ext cx="777875" cy="461962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EM</a:t>
              </a: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8402638" y="3471863"/>
              <a:ext cx="1587" cy="90170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graphicFrame>
          <p:nvGraphicFramePr>
            <p:cNvPr id="1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7585643"/>
                </p:ext>
              </p:extLst>
            </p:nvPr>
          </p:nvGraphicFramePr>
          <p:xfrm>
            <a:off x="6883400" y="4419600"/>
            <a:ext cx="1951038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4" name="Equation" r:id="rId6" imgW="901700" imgH="177800" progId="Equation.3">
                    <p:embed/>
                  </p:oleObj>
                </mc:Choice>
                <mc:Fallback>
                  <p:oleObj name="Equation" r:id="rId6" imgW="901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83400" y="4419600"/>
                          <a:ext cx="1951038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7415213" y="4897438"/>
              <a:ext cx="1587" cy="376237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8180388" y="3833813"/>
              <a:ext cx="238125" cy="1587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51525" y="6143625"/>
              <a:ext cx="3097213" cy="461963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Classifier (MLC, MAP)</a:t>
              </a:r>
              <a:r>
                <a:rPr lang="ar-sa">
                  <a:solidFill>
                    <a:srgbClr val="000000"/>
                  </a:solidFill>
                  <a:latin typeface="Tahoma" charset="0"/>
                </a:rPr>
                <a:t>‏</a:t>
              </a:r>
              <a:endParaRPr lang="en-GB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7391400" y="5730875"/>
              <a:ext cx="1588" cy="45720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6554788" y="5238750"/>
              <a:ext cx="1539875" cy="461963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1000"/>
                </a:lnSpc>
              </a:pPr>
              <a:r>
                <a:rPr lang="en-GB">
                  <a:solidFill>
                    <a:srgbClr val="000000"/>
                  </a:solidFill>
                  <a:latin typeface="Tahoma" charset="0"/>
                </a:rPr>
                <a:t>Matching</a:t>
              </a:r>
            </a:p>
          </p:txBody>
        </p:sp>
        <p:sp>
          <p:nvSpPr>
            <p:cNvPr id="23" name="Freeform 25"/>
            <p:cNvSpPr>
              <a:spLocks noChangeArrowheads="1"/>
            </p:cNvSpPr>
            <p:nvPr/>
          </p:nvSpPr>
          <p:spPr bwMode="auto">
            <a:xfrm>
              <a:off x="6096000" y="3478213"/>
              <a:ext cx="1309688" cy="1589087"/>
            </a:xfrm>
            <a:custGeom>
              <a:avLst/>
              <a:gdLst>
                <a:gd name="T0" fmla="*/ 2147483647 w 825"/>
                <a:gd name="T1" fmla="*/ 0 h 1001"/>
                <a:gd name="T2" fmla="*/ 2147483647 w 825"/>
                <a:gd name="T3" fmla="*/ 2147483647 h 1001"/>
                <a:gd name="T4" fmla="*/ 2147483647 w 825"/>
                <a:gd name="T5" fmla="*/ 2147483647 h 1001"/>
                <a:gd name="T6" fmla="*/ 0 60000 65536"/>
                <a:gd name="T7" fmla="*/ 0 60000 65536"/>
                <a:gd name="T8" fmla="*/ 0 60000 65536"/>
                <a:gd name="T9" fmla="*/ 0 w 825"/>
                <a:gd name="T10" fmla="*/ 0 h 1001"/>
                <a:gd name="T11" fmla="*/ 825 w 825"/>
                <a:gd name="T12" fmla="*/ 1001 h 10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5" h="1001">
                  <a:moveTo>
                    <a:pt x="353" y="0"/>
                  </a:moveTo>
                  <a:cubicBezTo>
                    <a:pt x="176" y="232"/>
                    <a:pt x="0" y="465"/>
                    <a:pt x="79" y="632"/>
                  </a:cubicBezTo>
                  <a:cubicBezTo>
                    <a:pt x="158" y="799"/>
                    <a:pt x="491" y="900"/>
                    <a:pt x="825" y="1001"/>
                  </a:cubicBezTo>
                </a:path>
              </a:pathLst>
            </a:custGeom>
            <a:noFill/>
            <a:ln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7440613" y="2427288"/>
              <a:ext cx="930275" cy="536575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67024" y="17865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54403" y="181248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7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42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Finding Optimal Number of Clusters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pic>
        <p:nvPicPr>
          <p:cNvPr id="7" name="Picture 4" descr="dnm-gme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455738"/>
            <a:ext cx="30638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nm-xm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466850"/>
            <a:ext cx="47545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8871" y="5449479"/>
            <a:ext cx="1322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G-Means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89744" y="5449479"/>
            <a:ext cx="125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X-Means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387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7421"/>
            <a:ext cx="8001000" cy="1143000"/>
          </a:xfrm>
        </p:spPr>
        <p:txBody>
          <a:bodyPr/>
          <a:lstStyle/>
          <a:p>
            <a:r>
              <a:rPr lang="en-US" dirty="0" smtClean="0"/>
              <a:t>GX-Means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0630"/>
            <a:ext cx="5022273" cy="58073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Inputs</a:t>
            </a:r>
            <a:r>
              <a:rPr lang="en-US" sz="1600" dirty="0"/>
              <a:t>: D, sample dataset; significance (default p-value = 0.05), initial K (default = 2), </a:t>
            </a:r>
            <a:r>
              <a:rPr lang="en-US" sz="1600" dirty="0" err="1"/>
              <a:t>nClusters</a:t>
            </a:r>
            <a:r>
              <a:rPr lang="en-US" sz="1600" dirty="0"/>
              <a:t> = K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Loop 1</a:t>
            </a:r>
            <a:r>
              <a:rPr lang="en-US" sz="1600" dirty="0"/>
              <a:t>: WHILE (TRUE):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Loop 2</a:t>
            </a:r>
            <a:r>
              <a:rPr lang="en-US" sz="1600" dirty="0"/>
              <a:t>: FOR 1:nClusters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</a:t>
            </a:r>
            <a:r>
              <a:rPr lang="en-US" sz="1600" b="1" dirty="0"/>
              <a:t>Statistical test</a:t>
            </a:r>
            <a:r>
              <a:rPr lang="en-US" sz="1600" dirty="0"/>
              <a:t>: Shapiro-</a:t>
            </a:r>
            <a:r>
              <a:rPr lang="en-US" sz="1600" dirty="0" err="1"/>
              <a:t>Wilk</a:t>
            </a:r>
            <a:r>
              <a:rPr lang="en-US" sz="1600" dirty="0"/>
              <a:t> test.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Check: </a:t>
            </a:r>
            <a:r>
              <a:rPr lang="en-US" sz="1600" b="1" dirty="0"/>
              <a:t>IF </a:t>
            </a:r>
            <a:r>
              <a:rPr lang="en-US" sz="1600" dirty="0"/>
              <a:t>a cluster fails statistical test,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THEN </a:t>
            </a:r>
            <a:r>
              <a:rPr lang="en-US" sz="1600" dirty="0"/>
              <a:t>split that cluster into two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clusters using GMM-Clustering; 	increment </a:t>
            </a:r>
            <a:r>
              <a:rPr lang="en-US" sz="1600" dirty="0" err="1"/>
              <a:t>nClusters</a:t>
            </a:r>
            <a:r>
              <a:rPr lang="en-US" sz="1600" dirty="0"/>
              <a:t> and K;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ELSE </a:t>
            </a:r>
            <a:r>
              <a:rPr lang="en-US" sz="1600" dirty="0"/>
              <a:t>accept cluster,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decrement </a:t>
            </a:r>
            <a:r>
              <a:rPr lang="en-US" sz="1600" dirty="0" err="1"/>
              <a:t>nClusters</a:t>
            </a:r>
            <a:r>
              <a:rPr lang="en-US" sz="16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Clustering</a:t>
            </a:r>
            <a:r>
              <a:rPr lang="en-US" sz="1600" dirty="0"/>
              <a:t>: GMM-Clustering(failed-cluster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data-samples, new K)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Merge</a:t>
            </a:r>
            <a:r>
              <a:rPr lang="en-US" sz="1600" dirty="0"/>
              <a:t>: Compute KL-Divergence,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</a:t>
            </a:r>
            <a:r>
              <a:rPr lang="en-US" sz="1600" b="1" dirty="0"/>
              <a:t>IF </a:t>
            </a:r>
            <a:r>
              <a:rPr lang="en-US" sz="1600" dirty="0"/>
              <a:t>two-clusters are closer than threshold,   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   </a:t>
            </a:r>
            <a:r>
              <a:rPr lang="en-US" sz="1600" b="1" dirty="0"/>
              <a:t>THEN </a:t>
            </a:r>
            <a:r>
              <a:rPr lang="en-US" sz="1600" dirty="0"/>
              <a:t>decrement K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continue </a:t>
            </a:r>
            <a:r>
              <a:rPr lang="en-US" sz="1600" dirty="0"/>
              <a:t>(Loop 2)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Check</a:t>
            </a:r>
            <a:r>
              <a:rPr lang="en-US" sz="1600" dirty="0"/>
              <a:t>: </a:t>
            </a:r>
            <a:r>
              <a:rPr lang="en-US" sz="1600" b="1" dirty="0"/>
              <a:t>IF </a:t>
            </a:r>
            <a:r>
              <a:rPr lang="en-US" sz="1600" dirty="0" err="1"/>
              <a:t>nClusters</a:t>
            </a:r>
            <a:r>
              <a:rPr lang="en-US" sz="1600" dirty="0"/>
              <a:t> = 0 (break, Loop 1)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Output</a:t>
            </a:r>
            <a:r>
              <a:rPr lang="en-US" sz="1600" dirty="0"/>
              <a:t>: Parameter vector </a:t>
            </a:r>
            <a:r>
              <a:rPr lang="en-US" sz="1600" dirty="0" err="1"/>
              <a:t>Θ</a:t>
            </a:r>
            <a:r>
              <a:rPr lang="en-US" sz="1600" dirty="0"/>
              <a:t>. </a:t>
            </a:r>
            <a:endParaRPr lang="en-US" sz="1600" baseline="30000" dirty="0"/>
          </a:p>
        </p:txBody>
      </p:sp>
      <p:pic>
        <p:nvPicPr>
          <p:cNvPr id="10" name="Picture 6" descr="sim0od-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44" y="554079"/>
            <a:ext cx="2506662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sim0kmc-i1s1-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63" y="3403889"/>
            <a:ext cx="25431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050630"/>
            <a:ext cx="5022273" cy="618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82954" y="1358678"/>
            <a:ext cx="1361709" cy="147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029240" y="2687819"/>
            <a:ext cx="0" cy="10089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68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dirty="0" smtClean="0"/>
              <a:t>GX-Means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0630"/>
            <a:ext cx="5022273" cy="58073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Inputs</a:t>
            </a:r>
            <a:r>
              <a:rPr lang="en-US" sz="1600" dirty="0"/>
              <a:t>: D, sample dataset; significance (default p-value = 0.05), initial K (default = 2), </a:t>
            </a:r>
            <a:r>
              <a:rPr lang="en-US" sz="1600" dirty="0" err="1"/>
              <a:t>nClusters</a:t>
            </a:r>
            <a:r>
              <a:rPr lang="en-US" sz="1600" dirty="0"/>
              <a:t> = K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Loop 1</a:t>
            </a:r>
            <a:r>
              <a:rPr lang="en-US" sz="1600" dirty="0"/>
              <a:t>: WHILE (TRUE):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Loop 2</a:t>
            </a:r>
            <a:r>
              <a:rPr lang="en-US" sz="1600" dirty="0"/>
              <a:t>: FOR 1:nClusters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</a:t>
            </a:r>
            <a:r>
              <a:rPr lang="en-US" sz="1600" b="1" dirty="0"/>
              <a:t>Statistical test</a:t>
            </a:r>
            <a:r>
              <a:rPr lang="en-US" sz="1600" dirty="0"/>
              <a:t>: Shapiro-</a:t>
            </a:r>
            <a:r>
              <a:rPr lang="en-US" sz="1600" dirty="0" err="1"/>
              <a:t>Wilk</a:t>
            </a:r>
            <a:r>
              <a:rPr lang="en-US" sz="1600" dirty="0"/>
              <a:t> test.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Check: </a:t>
            </a:r>
            <a:r>
              <a:rPr lang="en-US" sz="1600" b="1" dirty="0"/>
              <a:t>IF </a:t>
            </a:r>
            <a:r>
              <a:rPr lang="en-US" sz="1600" dirty="0"/>
              <a:t>a cluster fails statistical test,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THEN </a:t>
            </a:r>
            <a:r>
              <a:rPr lang="en-US" sz="1600" dirty="0"/>
              <a:t>split that cluster into two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clusters using GMM-Clustering; 	increment </a:t>
            </a:r>
            <a:r>
              <a:rPr lang="en-US" sz="1600" dirty="0" err="1"/>
              <a:t>nClusters</a:t>
            </a:r>
            <a:r>
              <a:rPr lang="en-US" sz="1600" dirty="0"/>
              <a:t> and K;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ELSE </a:t>
            </a:r>
            <a:r>
              <a:rPr lang="en-US" sz="1600" dirty="0"/>
              <a:t>accept cluster,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decrement </a:t>
            </a:r>
            <a:r>
              <a:rPr lang="en-US" sz="1600" dirty="0" err="1"/>
              <a:t>nClusters</a:t>
            </a:r>
            <a:r>
              <a:rPr lang="en-US" sz="16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Clustering</a:t>
            </a:r>
            <a:r>
              <a:rPr lang="en-US" sz="1600" dirty="0"/>
              <a:t>: GMM-Clustering(failed-cluster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data-samples, new K)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Merge</a:t>
            </a:r>
            <a:r>
              <a:rPr lang="en-US" sz="1600" dirty="0"/>
              <a:t>: Compute KL-Divergence,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</a:t>
            </a:r>
            <a:r>
              <a:rPr lang="en-US" sz="1600" b="1" dirty="0"/>
              <a:t>IF </a:t>
            </a:r>
            <a:r>
              <a:rPr lang="en-US" sz="1600" dirty="0"/>
              <a:t>two-clusters are closer than threshold,   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   </a:t>
            </a:r>
            <a:r>
              <a:rPr lang="en-US" sz="1600" b="1" dirty="0"/>
              <a:t>THEN </a:t>
            </a:r>
            <a:r>
              <a:rPr lang="en-US" sz="1600" dirty="0"/>
              <a:t>decrement K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continue </a:t>
            </a:r>
            <a:r>
              <a:rPr lang="en-US" sz="1600" dirty="0"/>
              <a:t>(Loop 2)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Check</a:t>
            </a:r>
            <a:r>
              <a:rPr lang="en-US" sz="1600" dirty="0"/>
              <a:t>: </a:t>
            </a:r>
            <a:r>
              <a:rPr lang="en-US" sz="1600" b="1" dirty="0"/>
              <a:t>IF </a:t>
            </a:r>
            <a:r>
              <a:rPr lang="en-US" sz="1600" dirty="0" err="1"/>
              <a:t>nClusters</a:t>
            </a:r>
            <a:r>
              <a:rPr lang="en-US" sz="1600" dirty="0"/>
              <a:t> = 0 (break, Loop 1)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Output</a:t>
            </a:r>
            <a:r>
              <a:rPr lang="en-US" sz="1600" dirty="0"/>
              <a:t>: Parameter vector </a:t>
            </a:r>
            <a:r>
              <a:rPr lang="en-US" sz="1600" dirty="0" err="1"/>
              <a:t>Θ</a:t>
            </a:r>
            <a:r>
              <a:rPr lang="en-US" sz="1600" dirty="0"/>
              <a:t>. </a:t>
            </a:r>
            <a:endParaRPr lang="en-US" sz="1600" baseline="30000" dirty="0"/>
          </a:p>
        </p:txBody>
      </p:sp>
      <p:pic>
        <p:nvPicPr>
          <p:cNvPr id="11" name="Picture 7" descr="sim0kmc-i1s1-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59" y="546493"/>
            <a:ext cx="25431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187784"/>
            <a:ext cx="5022273" cy="1991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sim0kmc-i2s1-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91" y="3467246"/>
            <a:ext cx="251301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7678450" y="2333381"/>
            <a:ext cx="0" cy="20823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4990992" y="1293098"/>
            <a:ext cx="3278108" cy="1911609"/>
          </a:xfrm>
          <a:custGeom>
            <a:avLst/>
            <a:gdLst>
              <a:gd name="connsiteX0" fmla="*/ 0 w 3278108"/>
              <a:gd name="connsiteY0" fmla="*/ 1911609 h 1911609"/>
              <a:gd name="connsiteX1" fmla="*/ 1137002 w 3278108"/>
              <a:gd name="connsiteY1" fmla="*/ 198494 h 1911609"/>
              <a:gd name="connsiteX2" fmla="*/ 3278108 w 3278108"/>
              <a:gd name="connsiteY2" fmla="*/ 36043 h 191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108" h="1911609">
                <a:moveTo>
                  <a:pt x="0" y="1911609"/>
                </a:moveTo>
                <a:cubicBezTo>
                  <a:pt x="295325" y="1211348"/>
                  <a:pt x="590651" y="511088"/>
                  <a:pt x="1137002" y="198494"/>
                </a:cubicBezTo>
                <a:cubicBezTo>
                  <a:pt x="1683353" y="-114100"/>
                  <a:pt x="3278108" y="36043"/>
                  <a:pt x="3278108" y="36043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56917" y="2710684"/>
            <a:ext cx="197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False</a:t>
            </a:r>
          </a:p>
          <a:p>
            <a:r>
              <a:rPr lang="en-US" sz="2400" dirty="0" smtClean="0"/>
              <a:t>(Split into Two)</a:t>
            </a:r>
            <a:endParaRPr lang="en-US" sz="2400" dirty="0"/>
          </a:p>
        </p:txBody>
      </p:sp>
      <p:cxnSp>
        <p:nvCxnSpPr>
          <p:cNvPr id="17" name="Straight Arrow Connector 16"/>
          <p:cNvCxnSpPr>
            <a:stCxn id="8" idx="0"/>
          </p:cNvCxnSpPr>
          <p:nvPr/>
        </p:nvCxnSpPr>
        <p:spPr>
          <a:xfrm flipV="1">
            <a:off x="4990992" y="2075272"/>
            <a:ext cx="2451198" cy="11294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5507" y="1227174"/>
            <a:ext cx="1181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</a:t>
            </a:r>
          </a:p>
          <a:p>
            <a:r>
              <a:rPr lang="en-US" sz="2400" dirty="0" smtClean="0"/>
              <a:t>(Accept)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786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14" y="36054"/>
            <a:ext cx="8514786" cy="750873"/>
          </a:xfrm>
        </p:spPr>
        <p:txBody>
          <a:bodyPr>
            <a:noAutofit/>
          </a:bodyPr>
          <a:lstStyle/>
          <a:p>
            <a:r>
              <a:rPr lang="en-US" sz="3800" dirty="0" smtClean="0"/>
              <a:t>Remote Sensing Data Examples</a:t>
            </a:r>
            <a:endParaRPr lang="en-US" sz="3800" dirty="0"/>
          </a:p>
        </p:txBody>
      </p:sp>
      <p:pic>
        <p:nvPicPr>
          <p:cNvPr id="39" name="Picture 22" descr="modis-h11-v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5" y="1338480"/>
            <a:ext cx="2665676" cy="220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9905" y="3540440"/>
            <a:ext cx="187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Coarse Resolution</a:t>
            </a:r>
            <a:endParaRPr lang="en-US" dirty="0"/>
          </a:p>
        </p:txBody>
      </p:sp>
      <p:pic>
        <p:nvPicPr>
          <p:cNvPr id="40" name="Picture 39" descr="Screen Shot 2011-10-03 at 8.44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21" y="1338480"/>
            <a:ext cx="2814478" cy="220196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438557" y="3533642"/>
            <a:ext cx="202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Resolution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62" y="3930632"/>
            <a:ext cx="2959516" cy="245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1804" y="5580042"/>
            <a:ext cx="166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Resolution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8188-6CA2-0940-84E8-D0A930E17870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8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6418"/>
            <a:ext cx="8001000" cy="1143000"/>
          </a:xfrm>
        </p:spPr>
        <p:txBody>
          <a:bodyPr/>
          <a:lstStyle/>
          <a:p>
            <a:r>
              <a:rPr lang="en-US" dirty="0" smtClean="0"/>
              <a:t>GX-Means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0630"/>
            <a:ext cx="5022273" cy="58073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Inputs</a:t>
            </a:r>
            <a:r>
              <a:rPr lang="en-US" sz="1600" dirty="0"/>
              <a:t>: D, sample dataset; significance (default p-value = 0.05), initial K (default = 2), </a:t>
            </a:r>
            <a:r>
              <a:rPr lang="en-US" sz="1600" dirty="0" err="1"/>
              <a:t>nClusters</a:t>
            </a:r>
            <a:r>
              <a:rPr lang="en-US" sz="1600" dirty="0"/>
              <a:t> = K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Loop 1</a:t>
            </a:r>
            <a:r>
              <a:rPr lang="en-US" sz="1600" dirty="0"/>
              <a:t>: WHILE (TRUE):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Loop 2</a:t>
            </a:r>
            <a:r>
              <a:rPr lang="en-US" sz="1600" dirty="0"/>
              <a:t>: FOR 1:nClusters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</a:t>
            </a:r>
            <a:r>
              <a:rPr lang="en-US" sz="1600" b="1" dirty="0"/>
              <a:t>Statistical test</a:t>
            </a:r>
            <a:r>
              <a:rPr lang="en-US" sz="1600" dirty="0"/>
              <a:t>: Shapiro-</a:t>
            </a:r>
            <a:r>
              <a:rPr lang="en-US" sz="1600" dirty="0" err="1"/>
              <a:t>Wilk</a:t>
            </a:r>
            <a:r>
              <a:rPr lang="en-US" sz="1600" dirty="0"/>
              <a:t> test.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Check: </a:t>
            </a:r>
            <a:r>
              <a:rPr lang="en-US" sz="1600" b="1" dirty="0"/>
              <a:t>IF </a:t>
            </a:r>
            <a:r>
              <a:rPr lang="en-US" sz="1600" dirty="0"/>
              <a:t>a cluster fails statistical test,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THEN </a:t>
            </a:r>
            <a:r>
              <a:rPr lang="en-US" sz="1600" dirty="0"/>
              <a:t>split that cluster into two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clusters using GMM-Clustering; 	increment </a:t>
            </a:r>
            <a:r>
              <a:rPr lang="en-US" sz="1600" dirty="0" err="1"/>
              <a:t>nClusters</a:t>
            </a:r>
            <a:r>
              <a:rPr lang="en-US" sz="1600" dirty="0"/>
              <a:t> and K;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ELSE </a:t>
            </a:r>
            <a:r>
              <a:rPr lang="en-US" sz="1600" dirty="0"/>
              <a:t>accept cluster,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decrement </a:t>
            </a:r>
            <a:r>
              <a:rPr lang="en-US" sz="1600" dirty="0" err="1"/>
              <a:t>nClusters</a:t>
            </a:r>
            <a:r>
              <a:rPr lang="en-US" sz="16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Clustering</a:t>
            </a:r>
            <a:r>
              <a:rPr lang="en-US" sz="1600" dirty="0"/>
              <a:t>: GMM-Clustering(failed-cluster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data-samples, new K)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Merge</a:t>
            </a:r>
            <a:r>
              <a:rPr lang="en-US" sz="1600" dirty="0"/>
              <a:t>: Compute KL-Divergence,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</a:t>
            </a:r>
            <a:r>
              <a:rPr lang="en-US" sz="1600" b="1" dirty="0"/>
              <a:t>IF </a:t>
            </a:r>
            <a:r>
              <a:rPr lang="en-US" sz="1600" dirty="0"/>
              <a:t>two-clusters are closer than threshold,   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   </a:t>
            </a:r>
            <a:r>
              <a:rPr lang="en-US" sz="1600" b="1" dirty="0"/>
              <a:t>THEN </a:t>
            </a:r>
            <a:r>
              <a:rPr lang="en-US" sz="1600" dirty="0"/>
              <a:t>decrement K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continue </a:t>
            </a:r>
            <a:r>
              <a:rPr lang="en-US" sz="1600" dirty="0"/>
              <a:t>(Loop 2)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Check</a:t>
            </a:r>
            <a:r>
              <a:rPr lang="en-US" sz="1600" dirty="0"/>
              <a:t>: </a:t>
            </a:r>
            <a:r>
              <a:rPr lang="en-US" sz="1600" b="1" dirty="0"/>
              <a:t>IF </a:t>
            </a:r>
            <a:r>
              <a:rPr lang="en-US" sz="1600" dirty="0" err="1"/>
              <a:t>nClusters</a:t>
            </a:r>
            <a:r>
              <a:rPr lang="en-US" sz="1600" dirty="0"/>
              <a:t> = 0 (break, Loop 1)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Output</a:t>
            </a:r>
            <a:r>
              <a:rPr lang="en-US" sz="1600" dirty="0"/>
              <a:t>: Parameter vector </a:t>
            </a:r>
            <a:r>
              <a:rPr lang="en-US" sz="1600" dirty="0" err="1"/>
              <a:t>Θ</a:t>
            </a:r>
            <a:r>
              <a:rPr lang="en-US" sz="1600" dirty="0"/>
              <a:t>. </a:t>
            </a:r>
            <a:endParaRPr lang="en-US" sz="16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0" y="2187784"/>
            <a:ext cx="5022273" cy="1991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sim0kmc-i2s1-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94" y="694870"/>
            <a:ext cx="251301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 flipV="1">
            <a:off x="4990992" y="2368135"/>
            <a:ext cx="2535859" cy="119068"/>
          </a:xfrm>
          <a:custGeom>
            <a:avLst/>
            <a:gdLst>
              <a:gd name="connsiteX0" fmla="*/ 0 w 3278108"/>
              <a:gd name="connsiteY0" fmla="*/ 1911609 h 1911609"/>
              <a:gd name="connsiteX1" fmla="*/ 1137002 w 3278108"/>
              <a:gd name="connsiteY1" fmla="*/ 198494 h 1911609"/>
              <a:gd name="connsiteX2" fmla="*/ 3278108 w 3278108"/>
              <a:gd name="connsiteY2" fmla="*/ 36043 h 191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108" h="1911609">
                <a:moveTo>
                  <a:pt x="0" y="1911609"/>
                </a:moveTo>
                <a:cubicBezTo>
                  <a:pt x="295325" y="1211348"/>
                  <a:pt x="590651" y="511088"/>
                  <a:pt x="1137002" y="198494"/>
                </a:cubicBezTo>
                <a:cubicBezTo>
                  <a:pt x="1683353" y="-114100"/>
                  <a:pt x="3278108" y="36043"/>
                  <a:pt x="3278108" y="36043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8" idx="0"/>
          </p:cNvCxnSpPr>
          <p:nvPr/>
        </p:nvCxnSpPr>
        <p:spPr>
          <a:xfrm flipV="1">
            <a:off x="4990992" y="1846033"/>
            <a:ext cx="2687458" cy="5221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87263" y="1358197"/>
            <a:ext cx="1181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</a:t>
            </a:r>
          </a:p>
          <a:p>
            <a:r>
              <a:rPr lang="en-US" sz="2400" dirty="0" smtClean="0"/>
              <a:t>(Accept)</a:t>
            </a:r>
            <a:endParaRPr lang="en-US" sz="2400" dirty="0"/>
          </a:p>
        </p:txBody>
      </p:sp>
      <p:pic>
        <p:nvPicPr>
          <p:cNvPr id="18" name="Picture 10" descr="sim0kmc-i3s1-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96" y="3445893"/>
            <a:ext cx="256063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7678450" y="1846030"/>
            <a:ext cx="0" cy="25696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00488" y="2514652"/>
            <a:ext cx="918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False</a:t>
            </a:r>
          </a:p>
          <a:p>
            <a:r>
              <a:rPr lang="en-US" sz="2400" dirty="0" smtClean="0"/>
              <a:t>(</a:t>
            </a:r>
            <a:r>
              <a:rPr lang="en-US" sz="2400" dirty="0" smtClean="0"/>
              <a:t>Split)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603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dirty="0" smtClean="0"/>
              <a:t>GX-Means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0630"/>
            <a:ext cx="5022273" cy="58073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Inputs</a:t>
            </a:r>
            <a:r>
              <a:rPr lang="en-US" sz="1600" dirty="0"/>
              <a:t>: D, sample dataset; significance (default p-value = 0.05), initial K (default = 2), </a:t>
            </a:r>
            <a:r>
              <a:rPr lang="en-US" sz="1600" dirty="0" err="1"/>
              <a:t>nClusters</a:t>
            </a:r>
            <a:r>
              <a:rPr lang="en-US" sz="1600" dirty="0"/>
              <a:t> = K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Loop 1</a:t>
            </a:r>
            <a:r>
              <a:rPr lang="en-US" sz="1600" dirty="0"/>
              <a:t>: WHILE (TRUE):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Loop 2</a:t>
            </a:r>
            <a:r>
              <a:rPr lang="en-US" sz="1600" dirty="0"/>
              <a:t>: FOR 1:nClusters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</a:t>
            </a:r>
            <a:r>
              <a:rPr lang="en-US" sz="1600" b="1" dirty="0"/>
              <a:t>Statistical test</a:t>
            </a:r>
            <a:r>
              <a:rPr lang="en-US" sz="1600" dirty="0"/>
              <a:t>: Shapiro-</a:t>
            </a:r>
            <a:r>
              <a:rPr lang="en-US" sz="1600" dirty="0" err="1"/>
              <a:t>Wilk</a:t>
            </a:r>
            <a:r>
              <a:rPr lang="en-US" sz="1600" dirty="0"/>
              <a:t> test.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Check: </a:t>
            </a:r>
            <a:r>
              <a:rPr lang="en-US" sz="1600" b="1" dirty="0"/>
              <a:t>IF </a:t>
            </a:r>
            <a:r>
              <a:rPr lang="en-US" sz="1600" dirty="0"/>
              <a:t>a cluster fails statistical test,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THEN </a:t>
            </a:r>
            <a:r>
              <a:rPr lang="en-US" sz="1600" dirty="0"/>
              <a:t>split that cluster into two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clusters using GMM-Clustering; 	increment </a:t>
            </a:r>
            <a:r>
              <a:rPr lang="en-US" sz="1600" dirty="0" err="1"/>
              <a:t>nClusters</a:t>
            </a:r>
            <a:r>
              <a:rPr lang="en-US" sz="1600" dirty="0"/>
              <a:t> and K;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ELSE </a:t>
            </a:r>
            <a:r>
              <a:rPr lang="en-US" sz="1600" dirty="0"/>
              <a:t>accept cluster,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decrement </a:t>
            </a:r>
            <a:r>
              <a:rPr lang="en-US" sz="1600" dirty="0" err="1"/>
              <a:t>nClusters</a:t>
            </a:r>
            <a:r>
              <a:rPr lang="en-US" sz="16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Clustering</a:t>
            </a:r>
            <a:r>
              <a:rPr lang="en-US" sz="1600" dirty="0"/>
              <a:t>: GMM-Clustering(failed-cluster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data-samples, new K)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Merge</a:t>
            </a:r>
            <a:r>
              <a:rPr lang="en-US" sz="1600" dirty="0"/>
              <a:t>: Compute KL-Divergence,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</a:t>
            </a:r>
            <a:r>
              <a:rPr lang="en-US" sz="1600" b="1" dirty="0"/>
              <a:t>IF </a:t>
            </a:r>
            <a:r>
              <a:rPr lang="en-US" sz="1600" dirty="0"/>
              <a:t>two-clusters are closer than threshold,   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   </a:t>
            </a:r>
            <a:r>
              <a:rPr lang="en-US" sz="1600" b="1" dirty="0"/>
              <a:t>THEN </a:t>
            </a:r>
            <a:r>
              <a:rPr lang="en-US" sz="1600" dirty="0"/>
              <a:t>decrement K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continue </a:t>
            </a:r>
            <a:r>
              <a:rPr lang="en-US" sz="1600" dirty="0"/>
              <a:t>(Loop 2)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Check</a:t>
            </a:r>
            <a:r>
              <a:rPr lang="en-US" sz="1600" dirty="0"/>
              <a:t>: </a:t>
            </a:r>
            <a:r>
              <a:rPr lang="en-US" sz="1600" b="1" dirty="0"/>
              <a:t>IF </a:t>
            </a:r>
            <a:r>
              <a:rPr lang="en-US" sz="1600" dirty="0" err="1"/>
              <a:t>nClusters</a:t>
            </a:r>
            <a:r>
              <a:rPr lang="en-US" sz="1600" dirty="0"/>
              <a:t> = 0 (break, Loop 1)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Output</a:t>
            </a:r>
            <a:r>
              <a:rPr lang="en-US" sz="1600" dirty="0"/>
              <a:t>: Parameter vector </a:t>
            </a:r>
            <a:r>
              <a:rPr lang="en-US" sz="1600" dirty="0" err="1"/>
              <a:t>Θ</a:t>
            </a:r>
            <a:r>
              <a:rPr lang="en-US" sz="1600" dirty="0"/>
              <a:t>. </a:t>
            </a:r>
            <a:endParaRPr lang="en-US" sz="16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0" y="4755372"/>
            <a:ext cx="5022273" cy="965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sim0kmc-i3s1-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96" y="3445893"/>
            <a:ext cx="256063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4990992" y="4873518"/>
            <a:ext cx="2347834" cy="3692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09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6418"/>
            <a:ext cx="8001000" cy="1143000"/>
          </a:xfrm>
        </p:spPr>
        <p:txBody>
          <a:bodyPr/>
          <a:lstStyle/>
          <a:p>
            <a:r>
              <a:rPr lang="en-US" dirty="0" smtClean="0"/>
              <a:t>GX-Means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0630"/>
            <a:ext cx="5022273" cy="58073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Inputs</a:t>
            </a:r>
            <a:r>
              <a:rPr lang="en-US" sz="1600" dirty="0"/>
              <a:t>: D, sample dataset; significance (default p-value = 0.05), initial K (default = 2), </a:t>
            </a:r>
            <a:r>
              <a:rPr lang="en-US" sz="1600" dirty="0" err="1"/>
              <a:t>nClusters</a:t>
            </a:r>
            <a:r>
              <a:rPr lang="en-US" sz="1600" dirty="0"/>
              <a:t> = K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Loop 1</a:t>
            </a:r>
            <a:r>
              <a:rPr lang="en-US" sz="1600" dirty="0"/>
              <a:t>: WHILE (TRUE):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Loop 2</a:t>
            </a:r>
            <a:r>
              <a:rPr lang="en-US" sz="1600" dirty="0"/>
              <a:t>: FOR 1:nClusters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</a:t>
            </a:r>
            <a:r>
              <a:rPr lang="en-US" sz="1600" b="1" dirty="0"/>
              <a:t>Statistical test</a:t>
            </a:r>
            <a:r>
              <a:rPr lang="en-US" sz="1600" dirty="0"/>
              <a:t>: Shapiro-</a:t>
            </a:r>
            <a:r>
              <a:rPr lang="en-US" sz="1600" dirty="0" err="1"/>
              <a:t>Wilk</a:t>
            </a:r>
            <a:r>
              <a:rPr lang="en-US" sz="1600" dirty="0"/>
              <a:t> test.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Check: </a:t>
            </a:r>
            <a:r>
              <a:rPr lang="en-US" sz="1600" b="1" dirty="0"/>
              <a:t>IF </a:t>
            </a:r>
            <a:r>
              <a:rPr lang="en-US" sz="1600" dirty="0"/>
              <a:t>a cluster fails statistical test,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THEN </a:t>
            </a:r>
            <a:r>
              <a:rPr lang="en-US" sz="1600" dirty="0"/>
              <a:t>split that cluster into two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clusters using GMM-Clustering; </a:t>
            </a:r>
            <a:r>
              <a:rPr lang="en-US" sz="1600" dirty="0" smtClean="0"/>
              <a:t>increment </a:t>
            </a:r>
            <a:r>
              <a:rPr lang="en-US" sz="1600" dirty="0" err="1"/>
              <a:t>nClusters</a:t>
            </a:r>
            <a:r>
              <a:rPr lang="en-US" sz="1600" dirty="0"/>
              <a:t> and K;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</a:t>
            </a:r>
            <a:r>
              <a:rPr lang="en-US" sz="1600" b="1" dirty="0"/>
              <a:t>ELSE </a:t>
            </a:r>
            <a:r>
              <a:rPr lang="en-US" sz="1600" dirty="0"/>
              <a:t>accept cluster,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	decrement </a:t>
            </a:r>
            <a:r>
              <a:rPr lang="en-US" sz="1600" dirty="0" err="1"/>
              <a:t>nClusters</a:t>
            </a:r>
            <a:r>
              <a:rPr lang="en-US" sz="16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Clustering</a:t>
            </a:r>
            <a:r>
              <a:rPr lang="en-US" sz="1600" dirty="0"/>
              <a:t>: GMM-Clustering(failed-cluster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data-samples, new K)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</a:t>
            </a:r>
            <a:r>
              <a:rPr lang="en-US" sz="1600" b="1" dirty="0"/>
              <a:t>Merge</a:t>
            </a:r>
            <a:r>
              <a:rPr lang="en-US" sz="1600" dirty="0"/>
              <a:t>: Compute KL-Divergence,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	     </a:t>
            </a:r>
            <a:r>
              <a:rPr lang="en-US" sz="1600" b="1" dirty="0"/>
              <a:t>IF </a:t>
            </a:r>
            <a:r>
              <a:rPr lang="en-US" sz="1600" dirty="0"/>
              <a:t>two-clusters are closer than threshold,   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        </a:t>
            </a:r>
            <a:r>
              <a:rPr lang="en-US" sz="1600" b="1" dirty="0"/>
              <a:t>THEN </a:t>
            </a:r>
            <a:r>
              <a:rPr lang="en-US" sz="1600" dirty="0"/>
              <a:t>decrement K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dirty="0"/>
              <a:t>   </a:t>
            </a:r>
            <a:r>
              <a:rPr lang="en-US" sz="1600" b="1" dirty="0"/>
              <a:t>continue </a:t>
            </a:r>
            <a:r>
              <a:rPr lang="en-US" sz="1600" dirty="0"/>
              <a:t>(Loop 2)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Check</a:t>
            </a:r>
            <a:r>
              <a:rPr lang="en-US" sz="1600" dirty="0"/>
              <a:t>: </a:t>
            </a:r>
            <a:r>
              <a:rPr lang="en-US" sz="1600" b="1" dirty="0"/>
              <a:t>IF </a:t>
            </a:r>
            <a:r>
              <a:rPr lang="en-US" sz="1600" dirty="0" err="1"/>
              <a:t>nClusters</a:t>
            </a:r>
            <a:r>
              <a:rPr lang="en-US" sz="1600" dirty="0"/>
              <a:t> = 0 (break, Loop 1)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1600" b="1" dirty="0"/>
              <a:t>Output</a:t>
            </a:r>
            <a:r>
              <a:rPr lang="en-US" sz="1600" dirty="0"/>
              <a:t>: Parameter vector </a:t>
            </a:r>
            <a:r>
              <a:rPr lang="en-US" sz="1600" dirty="0" err="1"/>
              <a:t>Θ</a:t>
            </a:r>
            <a:r>
              <a:rPr lang="en-US" sz="1600" dirty="0"/>
              <a:t>. </a:t>
            </a:r>
            <a:endParaRPr lang="en-US" sz="16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0" y="5892432"/>
            <a:ext cx="5022273" cy="721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sim0od-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58" y="989013"/>
            <a:ext cx="2506662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im0kmcm-fc-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09" y="3446910"/>
            <a:ext cx="2524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5182954" y="1358678"/>
            <a:ext cx="1361709" cy="147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22273" y="4592922"/>
            <a:ext cx="1888332" cy="165850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78512" y="2677769"/>
            <a:ext cx="0" cy="15459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29629" y="6013361"/>
            <a:ext cx="3899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Ranga Raju </a:t>
            </a:r>
            <a:r>
              <a:rPr lang="en-US" sz="1400" dirty="0" smtClean="0"/>
              <a:t>Vatsavai,</a:t>
            </a:r>
            <a:r>
              <a:rPr lang="en-US" sz="1400" dirty="0"/>
              <a:t> </a:t>
            </a:r>
            <a:r>
              <a:rPr lang="en-US" sz="1400" dirty="0" smtClean="0"/>
              <a:t>et. al: </a:t>
            </a:r>
            <a:r>
              <a:rPr lang="en-US" sz="1400" dirty="0"/>
              <a:t>GX-Means: A model-based divide and merge algorithm for geospatial image clustering. ICCS 2011: 186-195</a:t>
            </a:r>
          </a:p>
        </p:txBody>
      </p:sp>
    </p:spTree>
    <p:extLst>
      <p:ext uri="{BB962C8B-B14F-4D97-AF65-F5344CB8AC3E}">
        <p14:creationId xmlns:p14="http://schemas.microsoft.com/office/powerpoint/2010/main" val="424203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16"/>
            <a:ext cx="8001000" cy="1043868"/>
          </a:xfrm>
        </p:spPr>
        <p:txBody>
          <a:bodyPr/>
          <a:lstStyle/>
          <a:p>
            <a:r>
              <a:rPr lang="en-US" dirty="0" smtClean="0"/>
              <a:t>Spatial Semi-supervised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5918" y="1157516"/>
            <a:ext cx="8732387" cy="39818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MRF extension for GMM/EM has no closed-form solution*</a:t>
            </a:r>
          </a:p>
          <a:p>
            <a:r>
              <a:rPr lang="en-US" dirty="0" smtClean="0"/>
              <a:t>Modified E-Step:</a:t>
            </a:r>
          </a:p>
          <a:p>
            <a:endParaRPr lang="en-US" dirty="0"/>
          </a:p>
          <a:p>
            <a:endParaRPr lang="en-US" dirty="0" smtClean="0"/>
          </a:p>
          <a:p>
            <a:pPr lvl="2"/>
            <a:r>
              <a:rPr lang="en-US" dirty="0" smtClean="0"/>
              <a:t>Optimize contextual energy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Repeat (fixed number of iterations)</a:t>
            </a:r>
          </a:p>
          <a:p>
            <a:pPr lvl="1"/>
            <a:r>
              <a:rPr lang="en-US" dirty="0" smtClean="0"/>
              <a:t>Update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ij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0112" y="5484971"/>
            <a:ext cx="789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Ranga</a:t>
            </a:r>
            <a:r>
              <a:rPr lang="en-US" dirty="0" smtClean="0"/>
              <a:t> </a:t>
            </a:r>
            <a:r>
              <a:rPr lang="en-US" dirty="0"/>
              <a:t>Raju Vatsavai, </a:t>
            </a:r>
            <a:r>
              <a:rPr lang="en-US" dirty="0" err="1"/>
              <a:t>Shashi</a:t>
            </a:r>
            <a:r>
              <a:rPr lang="en-US" dirty="0"/>
              <a:t> </a:t>
            </a:r>
            <a:r>
              <a:rPr lang="en-US" dirty="0" err="1"/>
              <a:t>Shekhar</a:t>
            </a:r>
            <a:r>
              <a:rPr lang="en-US" dirty="0"/>
              <a:t>, Thomas E. Burk: An efficient spatial semi-supervised learning algorithm. IJPEDS 22(6): 427-437 (2007)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487768" y="1695796"/>
            <a:ext cx="5499100" cy="1503362"/>
            <a:chOff x="1120" y="1338"/>
            <a:chExt cx="3464" cy="947"/>
          </a:xfrm>
          <a:solidFill>
            <a:srgbClr val="FFFFFF">
              <a:alpha val="73000"/>
            </a:srgbClr>
          </a:solidFill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839987"/>
                </p:ext>
              </p:extLst>
            </p:nvPr>
          </p:nvGraphicFramePr>
          <p:xfrm>
            <a:off x="1120" y="1338"/>
            <a:ext cx="3464" cy="9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3" name="Equation" r:id="rId3" imgW="2971800" imgH="812800" progId="Equation.3">
                    <p:embed/>
                  </p:oleObj>
                </mc:Choice>
                <mc:Fallback>
                  <p:oleObj name="Equation" r:id="rId3" imgW="2971800" imgH="812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0" y="1338"/>
                          <a:ext cx="3464" cy="94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477" y="1442"/>
              <a:ext cx="220" cy="277"/>
            </a:xfrm>
            <a:prstGeom prst="rect">
              <a:avLst/>
            </a:prstGeom>
            <a:grpFill/>
            <a:ln>
              <a:solidFill>
                <a:srgbClr val="C0504D"/>
              </a:solidFill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477" y="1447"/>
              <a:ext cx="216" cy="277"/>
            </a:xfrm>
            <a:prstGeom prst="line">
              <a:avLst/>
            </a:prstGeom>
            <a:grpFill/>
            <a:ln>
              <a:solidFill>
                <a:srgbClr val="C0504D"/>
              </a:solidFill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77" y="1442"/>
              <a:ext cx="220" cy="277"/>
            </a:xfrm>
            <a:prstGeom prst="line">
              <a:avLst/>
            </a:prstGeom>
            <a:grpFill/>
            <a:ln>
              <a:solidFill>
                <a:srgbClr val="C0504D"/>
              </a:solidFill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endParaRPr lang="en-US"/>
            </a:p>
          </p:txBody>
        </p:sp>
      </p:grpSp>
      <p:graphicFrame>
        <p:nvGraphicFramePr>
          <p:cNvPr id="1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72455"/>
              </p:ext>
            </p:extLst>
          </p:nvPr>
        </p:nvGraphicFramePr>
        <p:xfrm>
          <a:off x="5067310" y="3851965"/>
          <a:ext cx="3808266" cy="53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5" imgW="2895600" imgH="406400" progId="Equation.3">
                  <p:embed/>
                </p:oleObj>
              </mc:Choice>
              <mc:Fallback>
                <p:oleObj name="Equation" r:id="rId5" imgW="2895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10" y="3851965"/>
                        <a:ext cx="3808266" cy="5346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1366495" y="3851965"/>
            <a:ext cx="0" cy="508485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91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5918" y="1157516"/>
            <a:ext cx="3099852" cy="46464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of S-SSL with BC, BC-MRF, SSL</a:t>
            </a:r>
          </a:p>
          <a:p>
            <a:endParaRPr lang="en-US" dirty="0"/>
          </a:p>
          <a:p>
            <a:r>
              <a:rPr lang="en-US" dirty="0" smtClean="0"/>
              <a:t>Often accuracy is not true indicator of the quality of the product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A69E-9268-F44F-B870-83882F209C2A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65537" y="992919"/>
            <a:ext cx="5305424" cy="5000625"/>
            <a:chOff x="812" y="1092"/>
            <a:chExt cx="3342" cy="3150"/>
          </a:xfrm>
        </p:grpSpPr>
        <p:pic>
          <p:nvPicPr>
            <p:cNvPr id="8" name="Picture 7" descr="E:\tmp-data\tmp\rois\a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" y="1092"/>
              <a:ext cx="1610" cy="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E:\tmp-data\tmp\rois\a1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1095"/>
              <a:ext cx="1624" cy="1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E:\tmp-data\tmp\rois\a2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2835"/>
              <a:ext cx="1598" cy="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tmp-data\tmp\rois\a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" y="2820"/>
              <a:ext cx="1604" cy="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833" y="2419"/>
              <a:ext cx="7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/>
                <a:t>BC (60%)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467" y="2421"/>
              <a:ext cx="78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/>
                <a:t>SSL (</a:t>
              </a:r>
              <a:r>
                <a:rPr lang="en-US" sz="2000" dirty="0"/>
                <a:t>68%)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27" y="2615"/>
              <a:ext cx="10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/>
                <a:t>BC-MRF (65%)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234" y="2595"/>
              <a:ext cx="92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/>
                <a:t>S-SSL (</a:t>
              </a:r>
              <a:r>
                <a:rPr lang="en-US" sz="2000" dirty="0"/>
                <a:t>72%)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16"/>
            <a:ext cx="8001000" cy="983166"/>
          </a:xfrm>
        </p:spPr>
        <p:txBody>
          <a:bodyPr/>
          <a:lstStyle/>
          <a:p>
            <a:r>
              <a:rPr lang="en-US" dirty="0" smtClean="0"/>
              <a:t>Experimental </a:t>
            </a:r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0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>
            <a:spLocks noGrp="1"/>
          </p:cNvSpPr>
          <p:nvPr>
            <p:ph sz="quarter" idx="1"/>
          </p:nvPr>
        </p:nvSpPr>
        <p:spPr>
          <a:xfrm>
            <a:off x="672701" y="1131705"/>
            <a:ext cx="4561711" cy="2800371"/>
          </a:xfrm>
        </p:spPr>
        <p:txBody>
          <a:bodyPr>
            <a:normAutofit fontScale="92500" lnSpcReduction="20000"/>
          </a:bodyPr>
          <a:lstStyle/>
          <a:p>
            <a:pPr marL="230188" indent="-230188"/>
            <a:r>
              <a:rPr lang="en-US" dirty="0"/>
              <a:t>Proportion of population living in slums is increasing</a:t>
            </a:r>
          </a:p>
          <a:p>
            <a:pPr marL="630238" lvl="1" indent="-230188"/>
            <a:r>
              <a:rPr lang="en-US" dirty="0"/>
              <a:t>1950: 0.08 Billion (3%), </a:t>
            </a:r>
            <a:br>
              <a:rPr lang="en-US" dirty="0"/>
            </a:br>
            <a:r>
              <a:rPr lang="en-US" dirty="0"/>
              <a:t>2000: 0.9 Billion (15%), </a:t>
            </a:r>
            <a:br>
              <a:rPr lang="en-US" dirty="0"/>
            </a:br>
            <a:r>
              <a:rPr lang="en-US" dirty="0"/>
              <a:t>2030: 2 Billion (25%)</a:t>
            </a:r>
          </a:p>
          <a:p>
            <a:pPr marL="230188" indent="-230188"/>
            <a:r>
              <a:rPr lang="en-US" dirty="0"/>
              <a:t>Most Vulnerable to disasters</a:t>
            </a:r>
          </a:p>
          <a:p>
            <a:pPr marL="230188" indent="-230188">
              <a:defRPr/>
            </a:pPr>
            <a:endParaRPr lang="en-US" sz="1800" dirty="0"/>
          </a:p>
        </p:txBody>
      </p:sp>
      <p:pic>
        <p:nvPicPr>
          <p:cNvPr id="43" name="Picture 42" descr="23cholera2-sweeps-west-afr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6" y="4356062"/>
            <a:ext cx="3740727" cy="2057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04249" y="3932076"/>
            <a:ext cx="354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West African Cholera</a:t>
            </a:r>
            <a:endParaRPr lang="en-US" sz="2400" dirty="0"/>
          </a:p>
        </p:txBody>
      </p:sp>
      <p:pic>
        <p:nvPicPr>
          <p:cNvPr id="45" name="Picture 44" descr="bangladesh-slum-destroyed-in-fire-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52" y="4203662"/>
            <a:ext cx="3312938" cy="2209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526664" y="4982293"/>
            <a:ext cx="1611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Bangladesh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-Fires</a:t>
            </a:r>
            <a:endParaRPr lang="en-US" sz="2400" dirty="0"/>
          </a:p>
        </p:txBody>
      </p:sp>
      <p:pic>
        <p:nvPicPr>
          <p:cNvPr id="47" name="Picture 46" descr="maracana-620-rtr2dvj7-braz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86" y="1223044"/>
            <a:ext cx="3925720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820"/>
            <a:ext cx="8001000" cy="789719"/>
          </a:xfrm>
        </p:spPr>
        <p:txBody>
          <a:bodyPr/>
          <a:lstStyle/>
          <a:p>
            <a:r>
              <a:rPr lang="en-US" dirty="0" smtClean="0"/>
              <a:t>Slum Mapping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5953" y="3470411"/>
            <a:ext cx="218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Mega Slums: Rio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F590-4D6B-F540-BAAE-61A4B06E2BF0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0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15" y="36057"/>
            <a:ext cx="8403980" cy="839035"/>
          </a:xfrm>
        </p:spPr>
        <p:txBody>
          <a:bodyPr/>
          <a:lstStyle/>
          <a:p>
            <a:pPr algn="l"/>
            <a:r>
              <a:rPr lang="en-US" dirty="0" smtClean="0"/>
              <a:t>What are we good 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05" y="994013"/>
            <a:ext cx="8095096" cy="24850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Pixel-based (aka Single-instance): Matured</a:t>
            </a:r>
          </a:p>
          <a:p>
            <a:r>
              <a:rPr lang="en-US" dirty="0" smtClean="0"/>
              <a:t>Object-based:</a:t>
            </a:r>
          </a:p>
          <a:p>
            <a:pPr lvl="1"/>
            <a:r>
              <a:rPr lang="en-US" dirty="0" smtClean="0"/>
              <a:t>Segmentation (</a:t>
            </a:r>
            <a:r>
              <a:rPr lang="en-US" dirty="0"/>
              <a:t>c</a:t>
            </a:r>
            <a:r>
              <a:rPr lang="en-US" dirty="0" smtClean="0"/>
              <a:t>hallenging </a:t>
            </a:r>
            <a:r>
              <a:rPr lang="en-US" dirty="0"/>
              <a:t>t</a:t>
            </a:r>
            <a:r>
              <a:rPr lang="en-US" dirty="0" smtClean="0"/>
              <a:t>ask)</a:t>
            </a:r>
          </a:p>
          <a:p>
            <a:pPr lvl="1"/>
            <a:r>
              <a:rPr lang="en-US" dirty="0" smtClean="0"/>
              <a:t>Feature extraction (matured)</a:t>
            </a:r>
          </a:p>
          <a:p>
            <a:pPr lvl="1"/>
            <a:r>
              <a:rPr lang="en-US" dirty="0" smtClean="0"/>
              <a:t>Single-instance classification (matured)</a:t>
            </a:r>
          </a:p>
          <a:p>
            <a:r>
              <a:rPr lang="en-US" dirty="0" smtClean="0"/>
              <a:t>Complex Object-based: New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48931072"/>
              </p:ext>
            </p:extLst>
          </p:nvPr>
        </p:nvGraphicFramePr>
        <p:xfrm>
          <a:off x="374639" y="3294117"/>
          <a:ext cx="8592897" cy="350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6669-DFB2-8645-8DFB-201F64C5BA4D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91009" y="1653951"/>
            <a:ext cx="2679693" cy="114004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Pixel-based or single-instance classification</a:t>
            </a:r>
          </a:p>
        </p:txBody>
      </p:sp>
      <p:pic>
        <p:nvPicPr>
          <p:cNvPr id="7" name="Picture 6" descr="acc-w1-fcc-b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" y="1604785"/>
            <a:ext cx="6032865" cy="4779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000" y="2906294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7156" y="3642241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237698" y="3907820"/>
            <a:ext cx="2529642" cy="707886"/>
            <a:chOff x="6237698" y="5249412"/>
            <a:chExt cx="2529642" cy="707886"/>
          </a:xfrm>
        </p:grpSpPr>
        <p:grpSp>
          <p:nvGrpSpPr>
            <p:cNvPr id="19" name="Group 18"/>
            <p:cNvGrpSpPr/>
            <p:nvPr/>
          </p:nvGrpSpPr>
          <p:grpSpPr>
            <a:xfrm>
              <a:off x="6237698" y="5380130"/>
              <a:ext cx="609893" cy="182403"/>
              <a:chOff x="6237698" y="5380130"/>
              <a:chExt cx="609893" cy="182403"/>
            </a:xfrm>
          </p:grpSpPr>
          <p:pic>
            <p:nvPicPr>
              <p:cNvPr id="10" name="Picture 9" descr="Screen Shot 2013-11-05 at 4.39.07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698" y="5380130"/>
                <a:ext cx="243203" cy="182403"/>
              </a:xfrm>
              <a:prstGeom prst="rect">
                <a:avLst/>
              </a:prstGeom>
            </p:spPr>
          </p:pic>
          <p:pic>
            <p:nvPicPr>
              <p:cNvPr id="12" name="Picture 11" descr="Screen Shot 2013-11-05 at 4.39.07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4388" y="5380130"/>
                <a:ext cx="243203" cy="182403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237698" y="5380130"/>
                <a:ext cx="240476" cy="18240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607115" y="5380130"/>
                <a:ext cx="240476" cy="18240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924944" y="5249412"/>
              <a:ext cx="1842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Pixels from different objects</a:t>
              </a:r>
              <a:endParaRPr lang="en-US" sz="2000" dirty="0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4675725" y="2964015"/>
            <a:ext cx="1928663" cy="1074523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1"/>
          </p:cNvCxnSpPr>
          <p:nvPr/>
        </p:nvCxnSpPr>
        <p:spPr>
          <a:xfrm>
            <a:off x="3514881" y="3699962"/>
            <a:ext cx="2722817" cy="429778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1769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Pixel-Based Classification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388" y="5230152"/>
            <a:ext cx="222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8A54"/>
                </a:solidFill>
              </a:rPr>
              <a:t>Difficult to distinguish</a:t>
            </a:r>
            <a:endParaRPr lang="en-US" dirty="0">
              <a:solidFill>
                <a:srgbClr val="948A54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083-E951-E44C-9E6E-88FCBA9EA9F9}" type="datetime1">
              <a:rPr lang="en-US" smtClean="0"/>
              <a:t>8/18/16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91009" y="1653951"/>
            <a:ext cx="2679693" cy="8514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Object based classification</a:t>
            </a:r>
          </a:p>
        </p:txBody>
      </p:sp>
      <p:pic>
        <p:nvPicPr>
          <p:cNvPr id="7" name="Picture 6" descr="acc-w1-fcc-b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" y="1604785"/>
            <a:ext cx="6032865" cy="4779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000" y="2906294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7156" y="3642241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80559" y="2774029"/>
            <a:ext cx="2460611" cy="2044201"/>
            <a:chOff x="6380559" y="3232004"/>
            <a:chExt cx="2460611" cy="2044201"/>
          </a:xfrm>
        </p:grpSpPr>
        <p:pic>
          <p:nvPicPr>
            <p:cNvPr id="8" name="Picture 7" descr="acc-f-vs-if-bld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091" y="3232004"/>
              <a:ext cx="2200509" cy="9996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80559" y="4260542"/>
              <a:ext cx="2460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Objects (buildings) from different neighborhoods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3740727" y="2505364"/>
            <a:ext cx="4308445" cy="82203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40020" y="36058"/>
            <a:ext cx="8403980" cy="86037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Object-Based Classification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3000" y="3327400"/>
            <a:ext cx="5865091" cy="1059874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88230" y="4804424"/>
            <a:ext cx="16663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48A54"/>
                </a:solidFill>
              </a:rPr>
              <a:t>Good for recognizing objects, but difficult to distinguish neighborhoods</a:t>
            </a:r>
            <a:endParaRPr lang="en-US" dirty="0">
              <a:solidFill>
                <a:srgbClr val="948A54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726621" y="2960414"/>
            <a:ext cx="472965" cy="630620"/>
          </a:xfrm>
          <a:custGeom>
            <a:avLst/>
            <a:gdLst>
              <a:gd name="connsiteX0" fmla="*/ 0 w 472965"/>
              <a:gd name="connsiteY0" fmla="*/ 61310 h 630620"/>
              <a:gd name="connsiteX1" fmla="*/ 315310 w 472965"/>
              <a:gd name="connsiteY1" fmla="*/ 0 h 630620"/>
              <a:gd name="connsiteX2" fmla="*/ 472965 w 472965"/>
              <a:gd name="connsiteY2" fmla="*/ 586827 h 630620"/>
              <a:gd name="connsiteX3" fmla="*/ 157655 w 472965"/>
              <a:gd name="connsiteY3" fmla="*/ 630620 h 630620"/>
              <a:gd name="connsiteX4" fmla="*/ 0 w 472965"/>
              <a:gd name="connsiteY4" fmla="*/ 61310 h 63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965" h="630620">
                <a:moveTo>
                  <a:pt x="0" y="61310"/>
                </a:moveTo>
                <a:lnTo>
                  <a:pt x="315310" y="0"/>
                </a:lnTo>
                <a:lnTo>
                  <a:pt x="472965" y="586827"/>
                </a:lnTo>
                <a:lnTo>
                  <a:pt x="157655" y="630620"/>
                </a:lnTo>
                <a:lnTo>
                  <a:pt x="0" y="61310"/>
                </a:lnTo>
                <a:close/>
              </a:path>
            </a:pathLst>
          </a:cu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672552" y="2995448"/>
            <a:ext cx="814551" cy="648138"/>
          </a:xfrm>
          <a:custGeom>
            <a:avLst/>
            <a:gdLst>
              <a:gd name="connsiteX0" fmla="*/ 148896 w 814551"/>
              <a:gd name="connsiteY0" fmla="*/ 0 h 648138"/>
              <a:gd name="connsiteX1" fmla="*/ 814551 w 814551"/>
              <a:gd name="connsiteY1" fmla="*/ 262759 h 648138"/>
              <a:gd name="connsiteX2" fmla="*/ 665655 w 814551"/>
              <a:gd name="connsiteY2" fmla="*/ 648138 h 648138"/>
              <a:gd name="connsiteX3" fmla="*/ 0 w 814551"/>
              <a:gd name="connsiteY3" fmla="*/ 376621 h 648138"/>
              <a:gd name="connsiteX4" fmla="*/ 148896 w 814551"/>
              <a:gd name="connsiteY4" fmla="*/ 0 h 64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551" h="648138">
                <a:moveTo>
                  <a:pt x="148896" y="0"/>
                </a:moveTo>
                <a:lnTo>
                  <a:pt x="814551" y="262759"/>
                </a:lnTo>
                <a:lnTo>
                  <a:pt x="665655" y="648138"/>
                </a:lnTo>
                <a:lnTo>
                  <a:pt x="0" y="376621"/>
                </a:lnTo>
                <a:lnTo>
                  <a:pt x="148896" y="0"/>
                </a:lnTo>
                <a:close/>
              </a:path>
            </a:pathLst>
          </a:custGeom>
          <a:noFill/>
          <a:ln w="381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8D722-201D-A847-AE46-41F5BE4C0F76}" type="datetime1">
              <a:rPr lang="en-US" smtClean="0"/>
              <a:t>8/18/16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936"/>
            <a:ext cx="8372506" cy="792469"/>
          </a:xfrm>
        </p:spPr>
        <p:txBody>
          <a:bodyPr/>
          <a:lstStyle/>
          <a:p>
            <a:r>
              <a:rPr lang="en-US" dirty="0" smtClean="0"/>
              <a:t>Object Based Classification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2097" y="952598"/>
            <a:ext cx="5992190" cy="5643091"/>
            <a:chOff x="27610" y="994013"/>
            <a:chExt cx="5992190" cy="5643091"/>
          </a:xfrm>
        </p:grpSpPr>
        <p:pic>
          <p:nvPicPr>
            <p:cNvPr id="9" name="Picture 8" descr="ilk-fcc-ms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0" y="3807005"/>
              <a:ext cx="3011415" cy="2830099"/>
            </a:xfrm>
            <a:prstGeom prst="rect">
              <a:avLst/>
            </a:prstGeom>
          </p:spPr>
        </p:pic>
        <p:pic>
          <p:nvPicPr>
            <p:cNvPr id="10" name="Picture 9" descr="ilk-fcc-ms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5" y="994013"/>
              <a:ext cx="2970000" cy="2791178"/>
            </a:xfrm>
            <a:prstGeom prst="rect">
              <a:avLst/>
            </a:prstGeom>
          </p:spPr>
        </p:pic>
        <p:pic>
          <p:nvPicPr>
            <p:cNvPr id="8" name="Picture 7" descr="ilk-fcc-sv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025" y="994013"/>
              <a:ext cx="2980775" cy="28173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853512" y="3778406"/>
            <a:ext cx="52047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Object based methods are more effective than pixel based methods for VHR images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Shape features may help discriminate between object types (large buildings vs. small buildings)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Classification is still single instance learning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902434" y="1283934"/>
            <a:ext cx="2006883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Mean Shift Segmentation + SVM Classification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7B51-6F05-2E43-9641-20934D7C5CEB}" type="datetime1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05400" y="6416307"/>
            <a:ext cx="2895600" cy="365125"/>
          </a:xfrm>
        </p:spPr>
        <p:txBody>
          <a:bodyPr/>
          <a:lstStyle/>
          <a:p>
            <a:r>
              <a:rPr lang="en-US" dirty="0" smtClean="0"/>
              <a:t>@Raju Vatsavai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7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10" y="22251"/>
            <a:ext cx="8403980" cy="831497"/>
          </a:xfrm>
        </p:spPr>
        <p:txBody>
          <a:bodyPr/>
          <a:lstStyle/>
          <a:p>
            <a:pPr algn="l"/>
            <a:r>
              <a:rPr lang="en-US" dirty="0" smtClean="0"/>
              <a:t>Applications: Food, Energy, Water</a:t>
            </a:r>
            <a:endParaRPr lang="en-US" dirty="0"/>
          </a:p>
        </p:txBody>
      </p:sp>
      <p:pic>
        <p:nvPicPr>
          <p:cNvPr id="7" name="Picture 6" descr="w4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56" y="1195173"/>
            <a:ext cx="2821850" cy="3574344"/>
          </a:xfrm>
          <a:prstGeom prst="rect">
            <a:avLst/>
          </a:prstGeom>
        </p:spPr>
      </p:pic>
      <p:pic>
        <p:nvPicPr>
          <p:cNvPr id="8" name="Picture 7" descr="water-usage-in-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6" y="1179057"/>
            <a:ext cx="5596101" cy="35904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236" y="4813314"/>
            <a:ext cx="8237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Agriculture accounts for 70 percent of total global freshwater withdrawals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ood </a:t>
            </a:r>
            <a:r>
              <a:rPr lang="en-US" dirty="0"/>
              <a:t>production and supply chain consumes about 30 percent of total energy consumed globally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Fast forward: 2050 (~10 Billion population)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60% more food is needed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50% energy consumption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10% increase of water usage in agriculture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63" y="2329060"/>
            <a:ext cx="3492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6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91009" y="1653951"/>
            <a:ext cx="2679693" cy="85141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Complex object (patch) based classification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3447-173E-5A44-8A92-AE2FB95B0D01}" type="datetime1">
              <a:rPr lang="en-US" smtClean="0"/>
              <a:t>8/18/16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pic>
        <p:nvPicPr>
          <p:cNvPr id="7" name="Picture 6" descr="acc-w1-fcc-b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" y="1604785"/>
            <a:ext cx="6032865" cy="4779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000" y="2906294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7156" y="3642241"/>
            <a:ext cx="57725" cy="577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80559" y="2774029"/>
            <a:ext cx="2460611" cy="2044201"/>
            <a:chOff x="6380559" y="3232004"/>
            <a:chExt cx="2460611" cy="2044201"/>
          </a:xfrm>
        </p:grpSpPr>
        <p:pic>
          <p:nvPicPr>
            <p:cNvPr id="8" name="Picture 7" descr="acc-f-vs-if-bld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091" y="3232004"/>
              <a:ext cx="2200509" cy="9996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80559" y="4260542"/>
              <a:ext cx="2460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Focus is not objects – but the distribution of objects within a patch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3740727" y="2505364"/>
            <a:ext cx="3931825" cy="268665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28363"/>
          </a:xfrm>
        </p:spPr>
        <p:txBody>
          <a:bodyPr/>
          <a:lstStyle/>
          <a:p>
            <a:pPr algn="l"/>
            <a:r>
              <a:rPr lang="en-US" dirty="0" smtClean="0"/>
              <a:t>Complex Object-Based Classification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3000" y="3699962"/>
            <a:ext cx="5329621" cy="687312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04364" y="5010730"/>
            <a:ext cx="1666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48A54"/>
                </a:solidFill>
              </a:rPr>
              <a:t>Good for recognizing complex patterns – neighborhoods</a:t>
            </a:r>
            <a:endParaRPr lang="en-US" dirty="0">
              <a:solidFill>
                <a:srgbClr val="948A54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472621" y="2774029"/>
            <a:ext cx="2137979" cy="1010680"/>
            <a:chOff x="6472621" y="2774029"/>
            <a:chExt cx="2137979" cy="1010680"/>
          </a:xfrm>
        </p:grpSpPr>
        <p:sp>
          <p:nvSpPr>
            <p:cNvPr id="27" name="Freeform 26"/>
            <p:cNvSpPr/>
            <p:nvPr/>
          </p:nvSpPr>
          <p:spPr>
            <a:xfrm>
              <a:off x="6726621" y="2960414"/>
              <a:ext cx="472965" cy="630620"/>
            </a:xfrm>
            <a:custGeom>
              <a:avLst/>
              <a:gdLst>
                <a:gd name="connsiteX0" fmla="*/ 0 w 472965"/>
                <a:gd name="connsiteY0" fmla="*/ 61310 h 630620"/>
                <a:gd name="connsiteX1" fmla="*/ 315310 w 472965"/>
                <a:gd name="connsiteY1" fmla="*/ 0 h 630620"/>
                <a:gd name="connsiteX2" fmla="*/ 472965 w 472965"/>
                <a:gd name="connsiteY2" fmla="*/ 586827 h 630620"/>
                <a:gd name="connsiteX3" fmla="*/ 157655 w 472965"/>
                <a:gd name="connsiteY3" fmla="*/ 630620 h 630620"/>
                <a:gd name="connsiteX4" fmla="*/ 0 w 472965"/>
                <a:gd name="connsiteY4" fmla="*/ 61310 h 63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65" h="630620">
                  <a:moveTo>
                    <a:pt x="0" y="61310"/>
                  </a:moveTo>
                  <a:lnTo>
                    <a:pt x="315310" y="0"/>
                  </a:lnTo>
                  <a:lnTo>
                    <a:pt x="472965" y="586827"/>
                  </a:lnTo>
                  <a:lnTo>
                    <a:pt x="157655" y="630620"/>
                  </a:lnTo>
                  <a:lnTo>
                    <a:pt x="0" y="61310"/>
                  </a:lnTo>
                  <a:close/>
                </a:path>
              </a:pathLst>
            </a:cu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672552" y="2995448"/>
              <a:ext cx="814551" cy="648138"/>
            </a:xfrm>
            <a:custGeom>
              <a:avLst/>
              <a:gdLst>
                <a:gd name="connsiteX0" fmla="*/ 148896 w 814551"/>
                <a:gd name="connsiteY0" fmla="*/ 0 h 648138"/>
                <a:gd name="connsiteX1" fmla="*/ 814551 w 814551"/>
                <a:gd name="connsiteY1" fmla="*/ 262759 h 648138"/>
                <a:gd name="connsiteX2" fmla="*/ 665655 w 814551"/>
                <a:gd name="connsiteY2" fmla="*/ 648138 h 648138"/>
                <a:gd name="connsiteX3" fmla="*/ 0 w 814551"/>
                <a:gd name="connsiteY3" fmla="*/ 376621 h 648138"/>
                <a:gd name="connsiteX4" fmla="*/ 148896 w 814551"/>
                <a:gd name="connsiteY4" fmla="*/ 0 h 64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551" h="648138">
                  <a:moveTo>
                    <a:pt x="148896" y="0"/>
                  </a:moveTo>
                  <a:lnTo>
                    <a:pt x="814551" y="262759"/>
                  </a:lnTo>
                  <a:lnTo>
                    <a:pt x="665655" y="648138"/>
                  </a:lnTo>
                  <a:lnTo>
                    <a:pt x="0" y="376621"/>
                  </a:lnTo>
                  <a:lnTo>
                    <a:pt x="148896" y="0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72552" y="2774029"/>
              <a:ext cx="938048" cy="999677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2621" y="2785032"/>
              <a:ext cx="938048" cy="999677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621517" y="3337034"/>
              <a:ext cx="201449" cy="148897"/>
            </a:xfrm>
            <a:custGeom>
              <a:avLst/>
              <a:gdLst>
                <a:gd name="connsiteX0" fmla="*/ 0 w 201449"/>
                <a:gd name="connsiteY0" fmla="*/ 0 h 148897"/>
                <a:gd name="connsiteX1" fmla="*/ 70069 w 201449"/>
                <a:gd name="connsiteY1" fmla="*/ 148897 h 148897"/>
                <a:gd name="connsiteX2" fmla="*/ 201449 w 201449"/>
                <a:gd name="connsiteY2" fmla="*/ 122621 h 148897"/>
                <a:gd name="connsiteX3" fmla="*/ 131380 w 201449"/>
                <a:gd name="connsiteY3" fmla="*/ 8759 h 148897"/>
                <a:gd name="connsiteX4" fmla="*/ 0 w 201449"/>
                <a:gd name="connsiteY4" fmla="*/ 0 h 1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49" h="148897">
                  <a:moveTo>
                    <a:pt x="0" y="0"/>
                  </a:moveTo>
                  <a:lnTo>
                    <a:pt x="70069" y="148897"/>
                  </a:lnTo>
                  <a:lnTo>
                    <a:pt x="201449" y="122621"/>
                  </a:lnTo>
                  <a:lnTo>
                    <a:pt x="131380" y="875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656552" y="3503448"/>
              <a:ext cx="175172" cy="131380"/>
            </a:xfrm>
            <a:custGeom>
              <a:avLst/>
              <a:gdLst>
                <a:gd name="connsiteX0" fmla="*/ 0 w 175172"/>
                <a:gd name="connsiteY0" fmla="*/ 8759 h 131380"/>
                <a:gd name="connsiteX1" fmla="*/ 166414 w 175172"/>
                <a:gd name="connsiteY1" fmla="*/ 0 h 131380"/>
                <a:gd name="connsiteX2" fmla="*/ 175172 w 175172"/>
                <a:gd name="connsiteY2" fmla="*/ 122621 h 131380"/>
                <a:gd name="connsiteX3" fmla="*/ 35034 w 175172"/>
                <a:gd name="connsiteY3" fmla="*/ 131380 h 131380"/>
                <a:gd name="connsiteX4" fmla="*/ 0 w 175172"/>
                <a:gd name="connsiteY4" fmla="*/ 8759 h 13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172" h="131380">
                  <a:moveTo>
                    <a:pt x="0" y="8759"/>
                  </a:moveTo>
                  <a:lnTo>
                    <a:pt x="166414" y="0"/>
                  </a:lnTo>
                  <a:lnTo>
                    <a:pt x="175172" y="122621"/>
                  </a:lnTo>
                  <a:lnTo>
                    <a:pt x="35034" y="131380"/>
                  </a:lnTo>
                  <a:lnTo>
                    <a:pt x="0" y="8759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595241" y="3626069"/>
              <a:ext cx="227725" cy="122621"/>
            </a:xfrm>
            <a:custGeom>
              <a:avLst/>
              <a:gdLst>
                <a:gd name="connsiteX0" fmla="*/ 0 w 227725"/>
                <a:gd name="connsiteY0" fmla="*/ 0 h 122621"/>
                <a:gd name="connsiteX1" fmla="*/ 227725 w 227725"/>
                <a:gd name="connsiteY1" fmla="*/ 43793 h 122621"/>
                <a:gd name="connsiteX2" fmla="*/ 227725 w 227725"/>
                <a:gd name="connsiteY2" fmla="*/ 122621 h 122621"/>
                <a:gd name="connsiteX3" fmla="*/ 0 w 227725"/>
                <a:gd name="connsiteY3" fmla="*/ 122621 h 122621"/>
                <a:gd name="connsiteX4" fmla="*/ 0 w 227725"/>
                <a:gd name="connsiteY4" fmla="*/ 52552 h 12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25" h="122621">
                  <a:moveTo>
                    <a:pt x="0" y="0"/>
                  </a:moveTo>
                  <a:lnTo>
                    <a:pt x="227725" y="43793"/>
                  </a:lnTo>
                  <a:lnTo>
                    <a:pt x="227725" y="122621"/>
                  </a:lnTo>
                  <a:lnTo>
                    <a:pt x="0" y="122621"/>
                  </a:lnTo>
                  <a:lnTo>
                    <a:pt x="0" y="52552"/>
                  </a:lnTo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875517" y="3643586"/>
              <a:ext cx="131380" cy="96345"/>
            </a:xfrm>
            <a:custGeom>
              <a:avLst/>
              <a:gdLst>
                <a:gd name="connsiteX0" fmla="*/ 0 w 131380"/>
                <a:gd name="connsiteY0" fmla="*/ 0 h 96345"/>
                <a:gd name="connsiteX1" fmla="*/ 113862 w 131380"/>
                <a:gd name="connsiteY1" fmla="*/ 0 h 96345"/>
                <a:gd name="connsiteX2" fmla="*/ 131380 w 131380"/>
                <a:gd name="connsiteY2" fmla="*/ 96345 h 96345"/>
                <a:gd name="connsiteX3" fmla="*/ 17517 w 131380"/>
                <a:gd name="connsiteY3" fmla="*/ 96345 h 96345"/>
                <a:gd name="connsiteX4" fmla="*/ 0 w 131380"/>
                <a:gd name="connsiteY4" fmla="*/ 0 h 9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80" h="96345">
                  <a:moveTo>
                    <a:pt x="0" y="0"/>
                  </a:moveTo>
                  <a:lnTo>
                    <a:pt x="113862" y="0"/>
                  </a:lnTo>
                  <a:lnTo>
                    <a:pt x="131380" y="96345"/>
                  </a:lnTo>
                  <a:lnTo>
                    <a:pt x="17517" y="963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068207" y="3582276"/>
              <a:ext cx="236483" cy="166414"/>
            </a:xfrm>
            <a:custGeom>
              <a:avLst/>
              <a:gdLst>
                <a:gd name="connsiteX0" fmla="*/ 0 w 236483"/>
                <a:gd name="connsiteY0" fmla="*/ 43793 h 166414"/>
                <a:gd name="connsiteX1" fmla="*/ 17517 w 236483"/>
                <a:gd name="connsiteY1" fmla="*/ 166414 h 166414"/>
                <a:gd name="connsiteX2" fmla="*/ 236483 w 236483"/>
                <a:gd name="connsiteY2" fmla="*/ 166414 h 166414"/>
                <a:gd name="connsiteX3" fmla="*/ 201448 w 236483"/>
                <a:gd name="connsiteY3" fmla="*/ 26276 h 166414"/>
                <a:gd name="connsiteX4" fmla="*/ 157655 w 236483"/>
                <a:gd name="connsiteY4" fmla="*/ 0 h 166414"/>
                <a:gd name="connsiteX5" fmla="*/ 0 w 236483"/>
                <a:gd name="connsiteY5" fmla="*/ 43793 h 16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483" h="166414">
                  <a:moveTo>
                    <a:pt x="0" y="43793"/>
                  </a:moveTo>
                  <a:lnTo>
                    <a:pt x="17517" y="166414"/>
                  </a:lnTo>
                  <a:lnTo>
                    <a:pt x="236483" y="166414"/>
                  </a:lnTo>
                  <a:lnTo>
                    <a:pt x="201448" y="26276"/>
                  </a:lnTo>
                  <a:lnTo>
                    <a:pt x="157655" y="0"/>
                  </a:lnTo>
                  <a:lnTo>
                    <a:pt x="0" y="43793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94483" y="2925379"/>
              <a:ext cx="245241" cy="183931"/>
            </a:xfrm>
            <a:custGeom>
              <a:avLst/>
              <a:gdLst>
                <a:gd name="connsiteX0" fmla="*/ 0 w 245241"/>
                <a:gd name="connsiteY0" fmla="*/ 0 h 183931"/>
                <a:gd name="connsiteX1" fmla="*/ 35034 w 245241"/>
                <a:gd name="connsiteY1" fmla="*/ 183931 h 183931"/>
                <a:gd name="connsiteX2" fmla="*/ 210207 w 245241"/>
                <a:gd name="connsiteY2" fmla="*/ 183931 h 183931"/>
                <a:gd name="connsiteX3" fmla="*/ 245241 w 245241"/>
                <a:gd name="connsiteY3" fmla="*/ 26276 h 183931"/>
                <a:gd name="connsiteX4" fmla="*/ 0 w 245241"/>
                <a:gd name="connsiteY4" fmla="*/ 0 h 18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241" h="183931">
                  <a:moveTo>
                    <a:pt x="0" y="0"/>
                  </a:moveTo>
                  <a:lnTo>
                    <a:pt x="35034" y="183931"/>
                  </a:lnTo>
                  <a:lnTo>
                    <a:pt x="210207" y="183931"/>
                  </a:lnTo>
                  <a:lnTo>
                    <a:pt x="245241" y="262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90828" y="3240690"/>
              <a:ext cx="192689" cy="271517"/>
            </a:xfrm>
            <a:custGeom>
              <a:avLst/>
              <a:gdLst>
                <a:gd name="connsiteX0" fmla="*/ 0 w 192689"/>
                <a:gd name="connsiteY0" fmla="*/ 8758 h 271517"/>
                <a:gd name="connsiteX1" fmla="*/ 61310 w 192689"/>
                <a:gd name="connsiteY1" fmla="*/ 262758 h 271517"/>
                <a:gd name="connsiteX2" fmla="*/ 192689 w 192689"/>
                <a:gd name="connsiteY2" fmla="*/ 271517 h 271517"/>
                <a:gd name="connsiteX3" fmla="*/ 192689 w 192689"/>
                <a:gd name="connsiteY3" fmla="*/ 17517 h 271517"/>
                <a:gd name="connsiteX4" fmla="*/ 122620 w 192689"/>
                <a:gd name="connsiteY4" fmla="*/ 0 h 271517"/>
                <a:gd name="connsiteX5" fmla="*/ 0 w 192689"/>
                <a:gd name="connsiteY5" fmla="*/ 8758 h 2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689" h="271517">
                  <a:moveTo>
                    <a:pt x="0" y="8758"/>
                  </a:moveTo>
                  <a:lnTo>
                    <a:pt x="61310" y="262758"/>
                  </a:lnTo>
                  <a:lnTo>
                    <a:pt x="192689" y="271517"/>
                  </a:lnTo>
                  <a:lnTo>
                    <a:pt x="192689" y="17517"/>
                  </a:lnTo>
                  <a:lnTo>
                    <a:pt x="122620" y="0"/>
                  </a:lnTo>
                  <a:lnTo>
                    <a:pt x="0" y="8758"/>
                  </a:lnTo>
                  <a:close/>
                </a:path>
              </a:pathLst>
            </a:custGeom>
            <a:noFill/>
            <a:ln w="3810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498897" y="2820276"/>
              <a:ext cx="604344" cy="183931"/>
            </a:xfrm>
            <a:custGeom>
              <a:avLst/>
              <a:gdLst>
                <a:gd name="connsiteX0" fmla="*/ 0 w 604344"/>
                <a:gd name="connsiteY0" fmla="*/ 61310 h 183931"/>
                <a:gd name="connsiteX1" fmla="*/ 420413 w 604344"/>
                <a:gd name="connsiteY1" fmla="*/ 0 h 183931"/>
                <a:gd name="connsiteX2" fmla="*/ 604344 w 604344"/>
                <a:gd name="connsiteY2" fmla="*/ 17517 h 183931"/>
                <a:gd name="connsiteX3" fmla="*/ 604344 w 604344"/>
                <a:gd name="connsiteY3" fmla="*/ 78827 h 183931"/>
                <a:gd name="connsiteX4" fmla="*/ 192689 w 604344"/>
                <a:gd name="connsiteY4" fmla="*/ 175172 h 183931"/>
                <a:gd name="connsiteX5" fmla="*/ 26275 w 604344"/>
                <a:gd name="connsiteY5" fmla="*/ 183931 h 183931"/>
                <a:gd name="connsiteX6" fmla="*/ 0 w 604344"/>
                <a:gd name="connsiteY6" fmla="*/ 61310 h 18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344" h="183931">
                  <a:moveTo>
                    <a:pt x="0" y="61310"/>
                  </a:moveTo>
                  <a:lnTo>
                    <a:pt x="420413" y="0"/>
                  </a:lnTo>
                  <a:lnTo>
                    <a:pt x="604344" y="17517"/>
                  </a:lnTo>
                  <a:lnTo>
                    <a:pt x="604344" y="78827"/>
                  </a:lnTo>
                  <a:lnTo>
                    <a:pt x="192689" y="175172"/>
                  </a:lnTo>
                  <a:lnTo>
                    <a:pt x="26275" y="183931"/>
                  </a:lnTo>
                  <a:lnTo>
                    <a:pt x="0" y="61310"/>
                  </a:lnTo>
                  <a:close/>
                </a:path>
              </a:pathLst>
            </a:cu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8022897" y="2785241"/>
              <a:ext cx="569310" cy="910897"/>
            </a:xfrm>
            <a:custGeom>
              <a:avLst/>
              <a:gdLst>
                <a:gd name="connsiteX0" fmla="*/ 0 w 569310"/>
                <a:gd name="connsiteY0" fmla="*/ 227725 h 910897"/>
                <a:gd name="connsiteX1" fmla="*/ 35034 w 569310"/>
                <a:gd name="connsiteY1" fmla="*/ 78828 h 910897"/>
                <a:gd name="connsiteX2" fmla="*/ 324069 w 569310"/>
                <a:gd name="connsiteY2" fmla="*/ 227725 h 910897"/>
                <a:gd name="connsiteX3" fmla="*/ 385379 w 569310"/>
                <a:gd name="connsiteY3" fmla="*/ 78828 h 910897"/>
                <a:gd name="connsiteX4" fmla="*/ 359103 w 569310"/>
                <a:gd name="connsiteY4" fmla="*/ 0 h 910897"/>
                <a:gd name="connsiteX5" fmla="*/ 551793 w 569310"/>
                <a:gd name="connsiteY5" fmla="*/ 43793 h 910897"/>
                <a:gd name="connsiteX6" fmla="*/ 569310 w 569310"/>
                <a:gd name="connsiteY6" fmla="*/ 910897 h 910897"/>
                <a:gd name="connsiteX7" fmla="*/ 376620 w 569310"/>
                <a:gd name="connsiteY7" fmla="*/ 797035 h 910897"/>
                <a:gd name="connsiteX8" fmla="*/ 490482 w 569310"/>
                <a:gd name="connsiteY8" fmla="*/ 499242 h 910897"/>
                <a:gd name="connsiteX9" fmla="*/ 455448 w 569310"/>
                <a:gd name="connsiteY9" fmla="*/ 411656 h 910897"/>
                <a:gd name="connsiteX10" fmla="*/ 218965 w 569310"/>
                <a:gd name="connsiteY10" fmla="*/ 297793 h 910897"/>
                <a:gd name="connsiteX11" fmla="*/ 148896 w 569310"/>
                <a:gd name="connsiteY11" fmla="*/ 324069 h 910897"/>
                <a:gd name="connsiteX12" fmla="*/ 0 w 569310"/>
                <a:gd name="connsiteY12" fmla="*/ 227725 h 91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310" h="910897">
                  <a:moveTo>
                    <a:pt x="0" y="227725"/>
                  </a:moveTo>
                  <a:lnTo>
                    <a:pt x="35034" y="78828"/>
                  </a:lnTo>
                  <a:lnTo>
                    <a:pt x="324069" y="227725"/>
                  </a:lnTo>
                  <a:lnTo>
                    <a:pt x="385379" y="78828"/>
                  </a:lnTo>
                  <a:lnTo>
                    <a:pt x="359103" y="0"/>
                  </a:lnTo>
                  <a:lnTo>
                    <a:pt x="551793" y="43793"/>
                  </a:lnTo>
                  <a:lnTo>
                    <a:pt x="569310" y="910897"/>
                  </a:lnTo>
                  <a:lnTo>
                    <a:pt x="376620" y="797035"/>
                  </a:lnTo>
                  <a:lnTo>
                    <a:pt x="490482" y="499242"/>
                  </a:lnTo>
                  <a:lnTo>
                    <a:pt x="455448" y="411656"/>
                  </a:lnTo>
                  <a:lnTo>
                    <a:pt x="218965" y="297793"/>
                  </a:lnTo>
                  <a:lnTo>
                    <a:pt x="148896" y="324069"/>
                  </a:lnTo>
                  <a:lnTo>
                    <a:pt x="0" y="227725"/>
                  </a:lnTo>
                  <a:close/>
                </a:path>
              </a:pathLst>
            </a:cu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716345" y="3582276"/>
              <a:ext cx="437931" cy="166414"/>
            </a:xfrm>
            <a:custGeom>
              <a:avLst/>
              <a:gdLst>
                <a:gd name="connsiteX0" fmla="*/ 8758 w 437931"/>
                <a:gd name="connsiteY0" fmla="*/ 78827 h 166414"/>
                <a:gd name="connsiteX1" fmla="*/ 210207 w 437931"/>
                <a:gd name="connsiteY1" fmla="*/ 78827 h 166414"/>
                <a:gd name="connsiteX2" fmla="*/ 218965 w 437931"/>
                <a:gd name="connsiteY2" fmla="*/ 0 h 166414"/>
                <a:gd name="connsiteX3" fmla="*/ 420414 w 437931"/>
                <a:gd name="connsiteY3" fmla="*/ 0 h 166414"/>
                <a:gd name="connsiteX4" fmla="*/ 437931 w 437931"/>
                <a:gd name="connsiteY4" fmla="*/ 148896 h 166414"/>
                <a:gd name="connsiteX5" fmla="*/ 0 w 437931"/>
                <a:gd name="connsiteY5" fmla="*/ 166414 h 166414"/>
                <a:gd name="connsiteX6" fmla="*/ 8758 w 437931"/>
                <a:gd name="connsiteY6" fmla="*/ 78827 h 16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166414">
                  <a:moveTo>
                    <a:pt x="8758" y="78827"/>
                  </a:moveTo>
                  <a:lnTo>
                    <a:pt x="210207" y="78827"/>
                  </a:lnTo>
                  <a:lnTo>
                    <a:pt x="218965" y="0"/>
                  </a:lnTo>
                  <a:lnTo>
                    <a:pt x="420414" y="0"/>
                  </a:lnTo>
                  <a:lnTo>
                    <a:pt x="437931" y="148896"/>
                  </a:lnTo>
                  <a:lnTo>
                    <a:pt x="0" y="166414"/>
                  </a:lnTo>
                  <a:lnTo>
                    <a:pt x="8758" y="78827"/>
                  </a:lnTo>
                  <a:close/>
                </a:path>
              </a:pathLst>
            </a:cu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6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579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Complex Object Based Image Analysis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40020" y="1408544"/>
            <a:ext cx="7058701" cy="14655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Objective is same as pixel-based, however instead of pixels we are dealing with patches</a:t>
            </a:r>
          </a:p>
          <a:p>
            <a:pPr lvl="1"/>
            <a:r>
              <a:rPr lang="en-US" dirty="0" smtClean="0"/>
              <a:t>Given a model (set of image patches)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redict class label for a new sample (patch)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5169438" y="2815764"/>
            <a:ext cx="3698822" cy="3879316"/>
            <a:chOff x="5169438" y="2826904"/>
            <a:chExt cx="3698822" cy="3879316"/>
          </a:xfrm>
        </p:grpSpPr>
        <p:sp>
          <p:nvSpPr>
            <p:cNvPr id="53" name="Rectangle 52"/>
            <p:cNvSpPr/>
            <p:nvPr/>
          </p:nvSpPr>
          <p:spPr>
            <a:xfrm>
              <a:off x="5169438" y="2874094"/>
              <a:ext cx="3698822" cy="38321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5288652" y="2826904"/>
              <a:ext cx="3416250" cy="3814367"/>
              <a:chOff x="79073" y="1079956"/>
              <a:chExt cx="3416250" cy="3814367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19927" y="4494213"/>
                <a:ext cx="2573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Training Objects (Bags)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79073" y="1079956"/>
                <a:ext cx="3416250" cy="3496386"/>
                <a:chOff x="76200" y="1079956"/>
                <a:chExt cx="3292122" cy="3496386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228600" y="1295400"/>
                  <a:ext cx="3139722" cy="3124200"/>
                  <a:chOff x="76200" y="838200"/>
                  <a:chExt cx="3139722" cy="3124200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76200" y="838200"/>
                    <a:ext cx="1676400" cy="1371600"/>
                    <a:chOff x="228600" y="914400"/>
                    <a:chExt cx="1676400" cy="1371600"/>
                  </a:xfrm>
                </p:grpSpPr>
                <p:pic>
                  <p:nvPicPr>
                    <p:cNvPr id="96" name="Picture 95" descr="Screen Shot 2013-08-12 at 12.19.00 PM.png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600" y="1778000"/>
                      <a:ext cx="520700" cy="50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7" name="Picture 96" descr="Screen Shot 2013-08-12 at 12.19.13 PM.png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1000" y="1447800"/>
                      <a:ext cx="533400" cy="4953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8" name="Picture 97" descr="Screen Shot 2013-08-12 at 12.18.47 PM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5800" y="1066800"/>
                      <a:ext cx="546100" cy="520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9" name="Picture 98" descr="i4.p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66800" y="914400"/>
                      <a:ext cx="533400" cy="533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 descr="i6.pn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71600" y="1219200"/>
                      <a:ext cx="533400" cy="4826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152400" y="2730500"/>
                    <a:ext cx="1752600" cy="1231900"/>
                    <a:chOff x="152400" y="2438400"/>
                    <a:chExt cx="1752600" cy="1231900"/>
                  </a:xfrm>
                </p:grpSpPr>
                <p:pic>
                  <p:nvPicPr>
                    <p:cNvPr id="91" name="Picture 90" descr="f1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1000" y="2743200"/>
                      <a:ext cx="520700" cy="482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2" name="Picture 91" descr="f2.png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2400" y="2438400"/>
                      <a:ext cx="520700" cy="4953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Picture 92" descr="f3.png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33400" y="3086100"/>
                      <a:ext cx="520700" cy="4953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 descr="f5.png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71600" y="3086100"/>
                      <a:ext cx="533400" cy="4953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 descr="f7.png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14400" y="3200400"/>
                      <a:ext cx="508000" cy="4699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2" name="Picture 81" descr="f6.png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19200" y="2209800"/>
                    <a:ext cx="533400" cy="520700"/>
                  </a:xfrm>
                  <a:prstGeom prst="rect">
                    <a:avLst/>
                  </a:prstGeom>
                </p:spPr>
              </p:pic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2116667" y="2264128"/>
                    <a:ext cx="1007533" cy="1545872"/>
                    <a:chOff x="2243667" y="2165350"/>
                    <a:chExt cx="1007533" cy="1545872"/>
                  </a:xfrm>
                </p:grpSpPr>
                <p:pic>
                  <p:nvPicPr>
                    <p:cNvPr id="87" name="Picture 86" descr="v4.png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13189" y="2944283"/>
                      <a:ext cx="533400" cy="546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 descr="v3.png"/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43200" y="2590800"/>
                      <a:ext cx="508000" cy="520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 descr="v2.png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43667" y="3203222"/>
                      <a:ext cx="508000" cy="50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0" name="Picture 89" descr="v1.png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75983" y="2165350"/>
                      <a:ext cx="520700" cy="4953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4" name="Picture 83" descr="w1.png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27061" y="1075267"/>
                    <a:ext cx="546100" cy="558800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 descr="w2.png"/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3028" y="1282700"/>
                    <a:ext cx="571500" cy="546100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 descr="w3.png"/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82522" y="1524000"/>
                    <a:ext cx="533400" cy="4953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8" name="Straight Arrow Connector 57"/>
                <p:cNvCxnSpPr>
                  <a:stCxn id="82" idx="1"/>
                </p:cNvCxnSpPr>
                <p:nvPr/>
              </p:nvCxnSpPr>
              <p:spPr bwMode="auto">
                <a:xfrm flipH="1" flipV="1">
                  <a:off x="472722" y="2514600"/>
                  <a:ext cx="898878" cy="41275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59" name="Straight Arrow Connector 58"/>
                <p:cNvCxnSpPr>
                  <a:stCxn id="82" idx="1"/>
                </p:cNvCxnSpPr>
                <p:nvPr/>
              </p:nvCxnSpPr>
              <p:spPr bwMode="auto">
                <a:xfrm flipH="1" flipV="1">
                  <a:off x="625122" y="1981200"/>
                  <a:ext cx="746478" cy="94615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0" name="Straight Arrow Connector 59"/>
                <p:cNvCxnSpPr/>
                <p:nvPr/>
              </p:nvCxnSpPr>
              <p:spPr bwMode="auto">
                <a:xfrm flipH="1" flipV="1">
                  <a:off x="853722" y="1600200"/>
                  <a:ext cx="517878" cy="10668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1" name="Straight Arrow Connector 60"/>
                <p:cNvCxnSpPr/>
                <p:nvPr/>
              </p:nvCxnSpPr>
              <p:spPr bwMode="auto">
                <a:xfrm flipH="1" flipV="1">
                  <a:off x="1310922" y="1447800"/>
                  <a:ext cx="60678" cy="1219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2" name="Straight Arrow Connector 61"/>
                <p:cNvCxnSpPr>
                  <a:stCxn id="82" idx="0"/>
                </p:cNvCxnSpPr>
                <p:nvPr/>
              </p:nvCxnSpPr>
              <p:spPr bwMode="auto">
                <a:xfrm flipH="1" flipV="1">
                  <a:off x="1615722" y="1828800"/>
                  <a:ext cx="22578" cy="838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3" name="Straight Arrow Connector 62"/>
                <p:cNvCxnSpPr>
                  <a:stCxn id="82" idx="0"/>
                </p:cNvCxnSpPr>
                <p:nvPr/>
              </p:nvCxnSpPr>
              <p:spPr bwMode="auto">
                <a:xfrm flipV="1">
                  <a:off x="1638300" y="1752600"/>
                  <a:ext cx="739422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4" name="Straight Arrow Connector 63"/>
                <p:cNvCxnSpPr/>
                <p:nvPr/>
              </p:nvCxnSpPr>
              <p:spPr bwMode="auto">
                <a:xfrm flipV="1">
                  <a:off x="1905000" y="1981200"/>
                  <a:ext cx="853722" cy="6858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5" name="Straight Arrow Connector 64"/>
                <p:cNvCxnSpPr/>
                <p:nvPr/>
              </p:nvCxnSpPr>
              <p:spPr bwMode="auto">
                <a:xfrm flipV="1">
                  <a:off x="1905000" y="2209800"/>
                  <a:ext cx="1158522" cy="457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6" name="Straight Arrow Connector 65"/>
                <p:cNvCxnSpPr>
                  <a:stCxn id="82" idx="3"/>
                </p:cNvCxnSpPr>
                <p:nvPr/>
              </p:nvCxnSpPr>
              <p:spPr bwMode="auto">
                <a:xfrm>
                  <a:off x="1905000" y="2927350"/>
                  <a:ext cx="929922" cy="4445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7" name="Straight Arrow Connector 66"/>
                <p:cNvCxnSpPr/>
                <p:nvPr/>
              </p:nvCxnSpPr>
              <p:spPr bwMode="auto">
                <a:xfrm flipH="1">
                  <a:off x="457200" y="3124200"/>
                  <a:ext cx="990600" cy="3048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8" name="Straight Arrow Connector 67"/>
                <p:cNvCxnSpPr/>
                <p:nvPr/>
              </p:nvCxnSpPr>
              <p:spPr bwMode="auto">
                <a:xfrm flipH="1">
                  <a:off x="929922" y="3124200"/>
                  <a:ext cx="517878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69" name="Straight Arrow Connector 68"/>
                <p:cNvCxnSpPr/>
                <p:nvPr/>
              </p:nvCxnSpPr>
              <p:spPr bwMode="auto">
                <a:xfrm flipH="1">
                  <a:off x="853722" y="3200400"/>
                  <a:ext cx="517878" cy="533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70" name="Straight Arrow Connector 69"/>
                <p:cNvCxnSpPr>
                  <a:stCxn id="82" idx="2"/>
                </p:cNvCxnSpPr>
                <p:nvPr/>
              </p:nvCxnSpPr>
              <p:spPr bwMode="auto">
                <a:xfrm flipH="1">
                  <a:off x="1387122" y="3187700"/>
                  <a:ext cx="251178" cy="10033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71" name="Straight Arrow Connector 70"/>
                <p:cNvCxnSpPr>
                  <a:stCxn id="82" idx="2"/>
                </p:cNvCxnSpPr>
                <p:nvPr/>
              </p:nvCxnSpPr>
              <p:spPr bwMode="auto">
                <a:xfrm>
                  <a:off x="1638300" y="3187700"/>
                  <a:ext cx="282222" cy="9271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72" name="Straight Arrow Connector 71"/>
                <p:cNvCxnSpPr/>
                <p:nvPr/>
              </p:nvCxnSpPr>
              <p:spPr bwMode="auto">
                <a:xfrm>
                  <a:off x="1905000" y="3200400"/>
                  <a:ext cx="625122" cy="838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73" name="Straight Arrow Connector 72"/>
                <p:cNvCxnSpPr/>
                <p:nvPr/>
              </p:nvCxnSpPr>
              <p:spPr bwMode="auto">
                <a:xfrm>
                  <a:off x="1905000" y="3200400"/>
                  <a:ext cx="929922" cy="6096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74" name="Straight Arrow Connector 73"/>
                <p:cNvCxnSpPr>
                  <a:stCxn id="82" idx="3"/>
                </p:cNvCxnSpPr>
                <p:nvPr/>
              </p:nvCxnSpPr>
              <p:spPr bwMode="auto">
                <a:xfrm>
                  <a:off x="1905000" y="2927350"/>
                  <a:ext cx="1082322" cy="50165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216679"/>
                  </a:solidFill>
                  <a:prstDash val="solid"/>
                  <a:headEnd type="none" w="med" len="me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76200" y="1079956"/>
                  <a:ext cx="10345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Informal</a:t>
                  </a:r>
                  <a:endPara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170752" y="4176232"/>
                  <a:ext cx="88058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Formal</a:t>
                  </a:r>
                  <a:endPara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048223" y="4142108"/>
                  <a:ext cx="8104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Forest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074360" y="1157742"/>
                  <a:ext cx="8082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Water</a:t>
                  </a:r>
                  <a:endPara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822902" y="2698750"/>
                  <a:ext cx="4066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accent4">
                          <a:lumMod val="75000"/>
                        </a:schemeClr>
                      </a:solidFill>
                      <a:effectLst/>
                      <a:uLnTx/>
                      <a:uFillTx/>
                    </a:rPr>
                    <a:t>Q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02" name="TextBox 101"/>
          <p:cNvSpPr txBox="1"/>
          <p:nvPr/>
        </p:nvSpPr>
        <p:spPr>
          <a:xfrm>
            <a:off x="825020" y="3882560"/>
            <a:ext cx="42664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Challenges: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How to compute similarity between patches?</a:t>
            </a:r>
          </a:p>
          <a:p>
            <a:endParaRPr lang="en-US" sz="2400" dirty="0" smtClean="0"/>
          </a:p>
          <a:p>
            <a:r>
              <a:rPr lang="en-US" sz="2400" dirty="0" smtClean="0"/>
              <a:t>Moving from single instance learning to multiple instance learning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DFCD-2ED5-E94E-AB65-55A460F2988A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1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Single Instance Vs. Multiple Instance Learning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quarter" idx="1"/>
          </p:nvPr>
        </p:nvSpPr>
        <p:spPr>
          <a:xfrm>
            <a:off x="740020" y="1770212"/>
            <a:ext cx="4028341" cy="444585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/>
              <a:t>Each window (segment/object) is modeled as bag of points</a:t>
            </a:r>
          </a:p>
          <a:p>
            <a:r>
              <a:rPr lang="en-US" dirty="0"/>
              <a:t>Each bag is labeled as +1/-1</a:t>
            </a:r>
          </a:p>
          <a:p>
            <a:r>
              <a:rPr lang="en-US" dirty="0"/>
              <a:t>A new bag is </a:t>
            </a:r>
            <a:r>
              <a:rPr lang="en-US" dirty="0">
                <a:solidFill>
                  <a:srgbClr val="FF0000"/>
                </a:solidFill>
              </a:rPr>
              <a:t>positive</a:t>
            </a:r>
            <a:r>
              <a:rPr lang="en-US" dirty="0"/>
              <a:t> if at least one instance in the bag is on the positive side of the decision surface</a:t>
            </a:r>
          </a:p>
          <a:p>
            <a:r>
              <a:rPr lang="en-US" dirty="0"/>
              <a:t>A new bag is is </a:t>
            </a:r>
            <a:r>
              <a:rPr lang="en-US" dirty="0">
                <a:solidFill>
                  <a:srgbClr val="FF0000"/>
                </a:solidFill>
              </a:rPr>
              <a:t>negative</a:t>
            </a:r>
            <a:r>
              <a:rPr lang="en-US" dirty="0"/>
              <a:t> if all points in the bag are on the negative side of the decision </a:t>
            </a:r>
            <a:r>
              <a:rPr lang="en-US" dirty="0" smtClean="0"/>
              <a:t>surface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80041" y="1036011"/>
            <a:ext cx="4019126" cy="5180053"/>
            <a:chOff x="5124874" y="1036011"/>
            <a:chExt cx="4019126" cy="5180053"/>
          </a:xfrm>
        </p:grpSpPr>
        <p:sp>
          <p:nvSpPr>
            <p:cNvPr id="6" name="Rectangle 5"/>
            <p:cNvSpPr/>
            <p:nvPr/>
          </p:nvSpPr>
          <p:spPr>
            <a:xfrm>
              <a:off x="5124874" y="1036011"/>
              <a:ext cx="4019126" cy="518005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5251450" y="1075776"/>
              <a:ext cx="3810000" cy="4841429"/>
              <a:chOff x="5029200" y="1377401"/>
              <a:chExt cx="3810000" cy="4841429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5181600" y="1377401"/>
                <a:ext cx="3657600" cy="1742458"/>
                <a:chOff x="838200" y="1387475"/>
                <a:chExt cx="8001000" cy="4768659"/>
              </a:xfrm>
            </p:grpSpPr>
            <p:sp>
              <p:nvSpPr>
                <p:cNvPr id="226" name="Line 3"/>
                <p:cNvSpPr>
                  <a:spLocks noChangeShapeType="1"/>
                </p:cNvSpPr>
                <p:nvPr/>
              </p:nvSpPr>
              <p:spPr bwMode="auto">
                <a:xfrm>
                  <a:off x="838200" y="3597275"/>
                  <a:ext cx="7924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Line 4"/>
                <p:cNvSpPr>
                  <a:spLocks noChangeShapeType="1"/>
                </p:cNvSpPr>
                <p:nvPr/>
              </p:nvSpPr>
              <p:spPr bwMode="auto">
                <a:xfrm>
                  <a:off x="4648200" y="1387475"/>
                  <a:ext cx="76200" cy="4572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838200" y="1676399"/>
                  <a:ext cx="8001000" cy="4190999"/>
                </a:xfrm>
                <a:prstGeom prst="line">
                  <a:avLst/>
                </a:prstGeom>
                <a:ln w="38100" cmpd="sng"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AutoShape 6"/>
                <p:cNvSpPr>
                  <a:spLocks noChangeArrowheads="1"/>
                </p:cNvSpPr>
                <p:nvPr/>
              </p:nvSpPr>
              <p:spPr bwMode="auto">
                <a:xfrm>
                  <a:off x="7727950" y="49688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AutoShape 7"/>
                <p:cNvSpPr>
                  <a:spLocks noChangeArrowheads="1"/>
                </p:cNvSpPr>
                <p:nvPr/>
              </p:nvSpPr>
              <p:spPr bwMode="auto">
                <a:xfrm>
                  <a:off x="2347913" y="1539875"/>
                  <a:ext cx="319087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2C9B05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AutoShape 8"/>
                <p:cNvSpPr>
                  <a:spLocks noChangeArrowheads="1"/>
                </p:cNvSpPr>
                <p:nvPr/>
              </p:nvSpPr>
              <p:spPr bwMode="auto">
                <a:xfrm>
                  <a:off x="6248400" y="30638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AutoShape 9"/>
                <p:cNvSpPr>
                  <a:spLocks noChangeArrowheads="1"/>
                </p:cNvSpPr>
                <p:nvPr/>
              </p:nvSpPr>
              <p:spPr bwMode="auto">
                <a:xfrm>
                  <a:off x="6705600" y="309562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AutoShape 10"/>
                <p:cNvSpPr>
                  <a:spLocks noChangeArrowheads="1"/>
                </p:cNvSpPr>
                <p:nvPr/>
              </p:nvSpPr>
              <p:spPr bwMode="auto">
                <a:xfrm>
                  <a:off x="6705600" y="347662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AutoShape 11"/>
                <p:cNvSpPr>
                  <a:spLocks noChangeArrowheads="1"/>
                </p:cNvSpPr>
                <p:nvPr/>
              </p:nvSpPr>
              <p:spPr bwMode="auto">
                <a:xfrm>
                  <a:off x="6172200" y="34448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AutoShape 12"/>
                <p:cNvSpPr>
                  <a:spLocks noChangeArrowheads="1"/>
                </p:cNvSpPr>
                <p:nvPr/>
              </p:nvSpPr>
              <p:spPr bwMode="auto">
                <a:xfrm>
                  <a:off x="7239000" y="1997075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36" name="Group 13"/>
                <p:cNvGrpSpPr>
                  <a:grpSpLocks/>
                </p:cNvGrpSpPr>
                <p:nvPr/>
              </p:nvGrpSpPr>
              <p:grpSpPr bwMode="auto">
                <a:xfrm>
                  <a:off x="7239000" y="2454275"/>
                  <a:ext cx="700088" cy="352425"/>
                  <a:chOff x="4464" y="1968"/>
                  <a:chExt cx="441" cy="222"/>
                </a:xfrm>
                <a:solidFill>
                  <a:srgbClr val="2C9B05"/>
                </a:solidFill>
              </p:grpSpPr>
              <p:sp>
                <p:nvSpPr>
                  <p:cNvPr id="283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201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4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196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37" name="AutoShape 16"/>
                <p:cNvSpPr>
                  <a:spLocks noChangeArrowheads="1"/>
                </p:cNvSpPr>
                <p:nvPr/>
              </p:nvSpPr>
              <p:spPr bwMode="auto">
                <a:xfrm>
                  <a:off x="7620000" y="1920875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AutoShape 17"/>
                <p:cNvSpPr>
                  <a:spLocks noChangeArrowheads="1"/>
                </p:cNvSpPr>
                <p:nvPr/>
              </p:nvSpPr>
              <p:spPr bwMode="auto">
                <a:xfrm>
                  <a:off x="4495800" y="35210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AutoShape 18"/>
                <p:cNvSpPr>
                  <a:spLocks noChangeArrowheads="1"/>
                </p:cNvSpPr>
                <p:nvPr/>
              </p:nvSpPr>
              <p:spPr bwMode="auto">
                <a:xfrm>
                  <a:off x="4495800" y="39782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AutoShape 19"/>
                <p:cNvSpPr>
                  <a:spLocks noChangeArrowheads="1"/>
                </p:cNvSpPr>
                <p:nvPr/>
              </p:nvSpPr>
              <p:spPr bwMode="auto">
                <a:xfrm>
                  <a:off x="4724400" y="38258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AutoShape 20"/>
                <p:cNvSpPr>
                  <a:spLocks noChangeArrowheads="1"/>
                </p:cNvSpPr>
                <p:nvPr/>
              </p:nvSpPr>
              <p:spPr bwMode="auto">
                <a:xfrm>
                  <a:off x="4298950" y="37496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AutoShape 21"/>
                <p:cNvSpPr>
                  <a:spLocks noChangeArrowheads="1"/>
                </p:cNvSpPr>
                <p:nvPr/>
              </p:nvSpPr>
              <p:spPr bwMode="auto">
                <a:xfrm>
                  <a:off x="5334000" y="2606675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43" name="Group 22"/>
                <p:cNvGrpSpPr>
                  <a:grpSpLocks/>
                </p:cNvGrpSpPr>
                <p:nvPr/>
              </p:nvGrpSpPr>
              <p:grpSpPr bwMode="auto">
                <a:xfrm>
                  <a:off x="5334000" y="3140075"/>
                  <a:ext cx="319088" cy="657225"/>
                  <a:chOff x="3264" y="2400"/>
                  <a:chExt cx="201" cy="414"/>
                </a:xfrm>
                <a:solidFill>
                  <a:srgbClr val="2C9B05"/>
                </a:solidFill>
              </p:grpSpPr>
              <p:sp>
                <p:nvSpPr>
                  <p:cNvPr id="281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40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2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64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44" name="AutoShape 25"/>
                <p:cNvSpPr>
                  <a:spLocks noChangeArrowheads="1"/>
                </p:cNvSpPr>
                <p:nvPr/>
              </p:nvSpPr>
              <p:spPr bwMode="auto">
                <a:xfrm>
                  <a:off x="2971800" y="3368675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45" name="Group 26"/>
                <p:cNvGrpSpPr>
                  <a:grpSpLocks/>
                </p:cNvGrpSpPr>
                <p:nvPr/>
              </p:nvGrpSpPr>
              <p:grpSpPr bwMode="auto">
                <a:xfrm>
                  <a:off x="2743200" y="3825875"/>
                  <a:ext cx="852488" cy="504825"/>
                  <a:chOff x="1632" y="2832"/>
                  <a:chExt cx="537" cy="318"/>
                </a:xfrm>
                <a:solidFill>
                  <a:srgbClr val="2C9B05"/>
                </a:solidFill>
              </p:grpSpPr>
              <p:sp>
                <p:nvSpPr>
                  <p:cNvPr id="278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292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9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832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0" name="AutoShape 2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97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46" name="AutoShape 30"/>
                <p:cNvSpPr>
                  <a:spLocks noChangeArrowheads="1"/>
                </p:cNvSpPr>
                <p:nvPr/>
              </p:nvSpPr>
              <p:spPr bwMode="auto">
                <a:xfrm>
                  <a:off x="1143000" y="3902075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47" name="Group 31"/>
                <p:cNvGrpSpPr>
                  <a:grpSpLocks/>
                </p:cNvGrpSpPr>
                <p:nvPr/>
              </p:nvGrpSpPr>
              <p:grpSpPr bwMode="auto">
                <a:xfrm>
                  <a:off x="1066800" y="4740275"/>
                  <a:ext cx="776288" cy="657225"/>
                  <a:chOff x="576" y="3408"/>
                  <a:chExt cx="489" cy="414"/>
                </a:xfrm>
                <a:solidFill>
                  <a:srgbClr val="2C9B05"/>
                </a:solidFill>
              </p:grpSpPr>
              <p:sp>
                <p:nvSpPr>
                  <p:cNvPr id="275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6" name="AutoShape 33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7" name="AutoShape 34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64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48" name="AutoShape 35"/>
                <p:cNvSpPr>
                  <a:spLocks noChangeArrowheads="1"/>
                </p:cNvSpPr>
                <p:nvPr/>
              </p:nvSpPr>
              <p:spPr bwMode="auto">
                <a:xfrm>
                  <a:off x="2209800" y="47402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AutoShape 36"/>
                <p:cNvSpPr>
                  <a:spLocks noChangeArrowheads="1"/>
                </p:cNvSpPr>
                <p:nvPr/>
              </p:nvSpPr>
              <p:spPr bwMode="auto">
                <a:xfrm>
                  <a:off x="2438400" y="51212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AutoShape 37"/>
                <p:cNvSpPr>
                  <a:spLocks noChangeArrowheads="1"/>
                </p:cNvSpPr>
                <p:nvPr/>
              </p:nvSpPr>
              <p:spPr bwMode="auto">
                <a:xfrm>
                  <a:off x="2895600" y="52736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AutoShape 38"/>
                <p:cNvSpPr>
                  <a:spLocks noChangeArrowheads="1"/>
                </p:cNvSpPr>
                <p:nvPr/>
              </p:nvSpPr>
              <p:spPr bwMode="auto">
                <a:xfrm>
                  <a:off x="2667000" y="4892675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252" name="Group 39"/>
                <p:cNvGrpSpPr>
                  <a:grpSpLocks/>
                </p:cNvGrpSpPr>
                <p:nvPr/>
              </p:nvGrpSpPr>
              <p:grpSpPr bwMode="auto">
                <a:xfrm>
                  <a:off x="914400" y="1768475"/>
                  <a:ext cx="7239000" cy="4191000"/>
                  <a:chOff x="480" y="1536"/>
                  <a:chExt cx="4560" cy="2640"/>
                </a:xfrm>
              </p:grpSpPr>
              <p:sp>
                <p:nvSpPr>
                  <p:cNvPr id="26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784"/>
                    <a:ext cx="672" cy="1296"/>
                  </a:xfrm>
                  <a:prstGeom prst="ellipse">
                    <a:avLst/>
                  </a:prstGeom>
                  <a:solidFill>
                    <a:schemeClr val="bg1">
                      <a:alpha val="0"/>
                    </a:schemeClr>
                  </a:solidFill>
                  <a:ln w="28575">
                    <a:solidFill>
                      <a:srgbClr val="2C9B05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312"/>
                    <a:ext cx="864" cy="8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2448"/>
                    <a:ext cx="672" cy="8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1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2592"/>
                    <a:ext cx="528" cy="62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968"/>
                    <a:ext cx="432" cy="1056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256"/>
                    <a:ext cx="864" cy="672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536"/>
                    <a:ext cx="672" cy="816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prstDash val="sysDash"/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53" name="AutoShape 48"/>
                <p:cNvSpPr>
                  <a:spLocks noChangeArrowheads="1"/>
                </p:cNvSpPr>
                <p:nvPr/>
              </p:nvSpPr>
              <p:spPr bwMode="auto">
                <a:xfrm>
                  <a:off x="5319713" y="3140075"/>
                  <a:ext cx="319087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4" name="AutoShape 49"/>
                <p:cNvSpPr>
                  <a:spLocks noChangeArrowheads="1"/>
                </p:cNvSpPr>
                <p:nvPr/>
              </p:nvSpPr>
              <p:spPr bwMode="auto">
                <a:xfrm>
                  <a:off x="5319713" y="3521075"/>
                  <a:ext cx="319087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83929"/>
                </a:solidFill>
                <a:ln w="9525">
                  <a:solidFill>
                    <a:srgbClr val="C83929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255" name="Group 50"/>
                <p:cNvGrpSpPr>
                  <a:grpSpLocks/>
                </p:cNvGrpSpPr>
                <p:nvPr/>
              </p:nvGrpSpPr>
              <p:grpSpPr bwMode="auto">
                <a:xfrm>
                  <a:off x="7239000" y="2454275"/>
                  <a:ext cx="700088" cy="352425"/>
                  <a:chOff x="4464" y="1968"/>
                  <a:chExt cx="441" cy="222"/>
                </a:xfrm>
                <a:solidFill>
                  <a:srgbClr val="C83929"/>
                </a:solidFill>
              </p:grpSpPr>
              <p:sp>
                <p:nvSpPr>
                  <p:cNvPr id="266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201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C8392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7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196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C8392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56" name="Group 53"/>
                <p:cNvGrpSpPr>
                  <a:grpSpLocks/>
                </p:cNvGrpSpPr>
                <p:nvPr/>
              </p:nvGrpSpPr>
              <p:grpSpPr bwMode="auto">
                <a:xfrm>
                  <a:off x="2728913" y="3825875"/>
                  <a:ext cx="852487" cy="504825"/>
                  <a:chOff x="1632" y="2832"/>
                  <a:chExt cx="537" cy="318"/>
                </a:xfrm>
                <a:solidFill>
                  <a:srgbClr val="2C9B05"/>
                </a:solidFill>
              </p:grpSpPr>
              <p:sp>
                <p:nvSpPr>
                  <p:cNvPr id="263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292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4" name="AutoShape 55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832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5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97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57" name="Group 57"/>
                <p:cNvGrpSpPr>
                  <a:grpSpLocks/>
                </p:cNvGrpSpPr>
                <p:nvPr/>
              </p:nvGrpSpPr>
              <p:grpSpPr bwMode="auto">
                <a:xfrm>
                  <a:off x="1052513" y="4740275"/>
                  <a:ext cx="776287" cy="657225"/>
                  <a:chOff x="576" y="3408"/>
                  <a:chExt cx="489" cy="414"/>
                </a:xfrm>
                <a:solidFill>
                  <a:srgbClr val="2C9B05"/>
                </a:solidFill>
              </p:grpSpPr>
              <p:sp>
                <p:nvSpPr>
                  <p:cNvPr id="260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1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2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64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58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141812" y="1691716"/>
                  <a:ext cx="2828328" cy="12634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 smtClean="0">
                      <a:solidFill>
                        <a:srgbClr val="008000"/>
                      </a:solidFill>
                      <a:latin typeface="Times" charset="0"/>
                    </a:rPr>
                    <a:t>Positive</a:t>
                  </a:r>
                  <a:endParaRPr lang="en-US" sz="1400" dirty="0">
                    <a:solidFill>
                      <a:srgbClr val="008000"/>
                    </a:solidFill>
                    <a:latin typeface="Times" charset="0"/>
                  </a:endParaRPr>
                </a:p>
              </p:txBody>
            </p:sp>
            <p:sp>
              <p:nvSpPr>
                <p:cNvPr id="259" name="Rectangle 62"/>
                <p:cNvSpPr>
                  <a:spLocks noChangeArrowheads="1"/>
                </p:cNvSpPr>
                <p:nvPr/>
              </p:nvSpPr>
              <p:spPr bwMode="auto">
                <a:xfrm>
                  <a:off x="5838825" y="4892676"/>
                  <a:ext cx="2943124" cy="12634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 smtClean="0">
                      <a:solidFill>
                        <a:srgbClr val="CA3300"/>
                      </a:solidFill>
                      <a:latin typeface="Times" charset="0"/>
                    </a:rPr>
                    <a:t>Negative</a:t>
                  </a:r>
                  <a:endParaRPr lang="en-US" sz="1400" dirty="0">
                    <a:solidFill>
                      <a:srgbClr val="0000CB"/>
                    </a:solidFill>
                    <a:latin typeface="Times" charset="0"/>
                  </a:endParaRPr>
                </a:p>
              </p:txBody>
            </p:sp>
          </p:grpSp>
          <p:grpSp>
            <p:nvGrpSpPr>
              <p:cNvPr id="167" name="Group 2"/>
              <p:cNvGrpSpPr>
                <a:grpSpLocks/>
              </p:cNvGrpSpPr>
              <p:nvPr/>
            </p:nvGrpSpPr>
            <p:grpSpPr bwMode="auto">
              <a:xfrm>
                <a:off x="5029200" y="3968465"/>
                <a:ext cx="3810000" cy="1746534"/>
                <a:chOff x="152400" y="2057400"/>
                <a:chExt cx="8534400" cy="4572000"/>
              </a:xfrm>
            </p:grpSpPr>
            <p:sp>
              <p:nvSpPr>
                <p:cNvPr id="170" name="Line 3"/>
                <p:cNvSpPr>
                  <a:spLocks noChangeShapeType="1"/>
                </p:cNvSpPr>
                <p:nvPr/>
              </p:nvSpPr>
              <p:spPr bwMode="auto">
                <a:xfrm>
                  <a:off x="685800" y="4267200"/>
                  <a:ext cx="7924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" name="Line 4"/>
                <p:cNvSpPr>
                  <a:spLocks noChangeShapeType="1"/>
                </p:cNvSpPr>
                <p:nvPr/>
              </p:nvSpPr>
              <p:spPr bwMode="auto">
                <a:xfrm>
                  <a:off x="4495800" y="2057400"/>
                  <a:ext cx="76200" cy="4572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52400" y="2590800"/>
                  <a:ext cx="8534400" cy="2971800"/>
                </a:xfrm>
                <a:prstGeom prst="line">
                  <a:avLst/>
                </a:prstGeom>
                <a:ln w="38100" cmpd="sng"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AutoShape 8"/>
                <p:cNvSpPr>
                  <a:spLocks noChangeArrowheads="1"/>
                </p:cNvSpPr>
                <p:nvPr/>
              </p:nvSpPr>
              <p:spPr bwMode="auto">
                <a:xfrm>
                  <a:off x="6096000" y="37338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AutoShape 9"/>
                <p:cNvSpPr>
                  <a:spLocks noChangeArrowheads="1"/>
                </p:cNvSpPr>
                <p:nvPr/>
              </p:nvSpPr>
              <p:spPr bwMode="auto">
                <a:xfrm>
                  <a:off x="6553200" y="376555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" name="AutoShape 10"/>
                <p:cNvSpPr>
                  <a:spLocks noChangeArrowheads="1"/>
                </p:cNvSpPr>
                <p:nvPr/>
              </p:nvSpPr>
              <p:spPr bwMode="auto">
                <a:xfrm>
                  <a:off x="6553200" y="414655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AutoShape 11"/>
                <p:cNvSpPr>
                  <a:spLocks noChangeArrowheads="1"/>
                </p:cNvSpPr>
                <p:nvPr/>
              </p:nvSpPr>
              <p:spPr bwMode="auto">
                <a:xfrm>
                  <a:off x="6019800" y="41148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AutoShape 12"/>
                <p:cNvSpPr>
                  <a:spLocks noChangeArrowheads="1"/>
                </p:cNvSpPr>
                <p:nvPr/>
              </p:nvSpPr>
              <p:spPr bwMode="auto">
                <a:xfrm>
                  <a:off x="7086600" y="2667000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78" name="Group 13"/>
                <p:cNvGrpSpPr>
                  <a:grpSpLocks/>
                </p:cNvGrpSpPr>
                <p:nvPr/>
              </p:nvGrpSpPr>
              <p:grpSpPr bwMode="auto">
                <a:xfrm>
                  <a:off x="7086600" y="3124200"/>
                  <a:ext cx="700088" cy="352425"/>
                  <a:chOff x="4464" y="1968"/>
                  <a:chExt cx="441" cy="222"/>
                </a:xfrm>
                <a:solidFill>
                  <a:srgbClr val="2C9B05"/>
                </a:solidFill>
              </p:grpSpPr>
              <p:sp>
                <p:nvSpPr>
                  <p:cNvPr id="224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201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5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196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79" name="AutoShape 16"/>
                <p:cNvSpPr>
                  <a:spLocks noChangeArrowheads="1"/>
                </p:cNvSpPr>
                <p:nvPr/>
              </p:nvSpPr>
              <p:spPr bwMode="auto">
                <a:xfrm>
                  <a:off x="7467600" y="2590800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AutoShape 17"/>
                <p:cNvSpPr>
                  <a:spLocks noChangeArrowheads="1"/>
                </p:cNvSpPr>
                <p:nvPr/>
              </p:nvSpPr>
              <p:spPr bwMode="auto">
                <a:xfrm>
                  <a:off x="4343400" y="41910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" name="AutoShape 18"/>
                <p:cNvSpPr>
                  <a:spLocks noChangeArrowheads="1"/>
                </p:cNvSpPr>
                <p:nvPr/>
              </p:nvSpPr>
              <p:spPr bwMode="auto">
                <a:xfrm>
                  <a:off x="4343400" y="46482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AutoShape 19"/>
                <p:cNvSpPr>
                  <a:spLocks noChangeArrowheads="1"/>
                </p:cNvSpPr>
                <p:nvPr/>
              </p:nvSpPr>
              <p:spPr bwMode="auto">
                <a:xfrm>
                  <a:off x="4572000" y="44958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AutoShape 20"/>
                <p:cNvSpPr>
                  <a:spLocks noChangeArrowheads="1"/>
                </p:cNvSpPr>
                <p:nvPr/>
              </p:nvSpPr>
              <p:spPr bwMode="auto">
                <a:xfrm>
                  <a:off x="4146550" y="44196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4" name="AutoShape 21"/>
                <p:cNvSpPr>
                  <a:spLocks noChangeArrowheads="1"/>
                </p:cNvSpPr>
                <p:nvPr/>
              </p:nvSpPr>
              <p:spPr bwMode="auto">
                <a:xfrm>
                  <a:off x="5181600" y="3276600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85" name="Group 22"/>
                <p:cNvGrpSpPr>
                  <a:grpSpLocks/>
                </p:cNvGrpSpPr>
                <p:nvPr/>
              </p:nvGrpSpPr>
              <p:grpSpPr bwMode="auto">
                <a:xfrm>
                  <a:off x="5181600" y="3810000"/>
                  <a:ext cx="319088" cy="657225"/>
                  <a:chOff x="3264" y="2400"/>
                  <a:chExt cx="201" cy="414"/>
                </a:xfrm>
                <a:solidFill>
                  <a:srgbClr val="2C9B05"/>
                </a:solidFill>
              </p:grpSpPr>
              <p:sp>
                <p:nvSpPr>
                  <p:cNvPr id="222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40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3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64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86" name="AutoShape 25"/>
                <p:cNvSpPr>
                  <a:spLocks noChangeArrowheads="1"/>
                </p:cNvSpPr>
                <p:nvPr/>
              </p:nvSpPr>
              <p:spPr bwMode="auto">
                <a:xfrm>
                  <a:off x="2819400" y="4038600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87" name="Group 26"/>
                <p:cNvGrpSpPr>
                  <a:grpSpLocks/>
                </p:cNvGrpSpPr>
                <p:nvPr/>
              </p:nvGrpSpPr>
              <p:grpSpPr bwMode="auto">
                <a:xfrm>
                  <a:off x="2590800" y="4495800"/>
                  <a:ext cx="852488" cy="504825"/>
                  <a:chOff x="1632" y="2832"/>
                  <a:chExt cx="537" cy="318"/>
                </a:xfrm>
                <a:solidFill>
                  <a:srgbClr val="2C9B05"/>
                </a:solidFill>
              </p:grpSpPr>
              <p:sp>
                <p:nvSpPr>
                  <p:cNvPr id="219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292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0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832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1" name="AutoShape 2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97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88" name="AutoShape 30"/>
                <p:cNvSpPr>
                  <a:spLocks noChangeArrowheads="1"/>
                </p:cNvSpPr>
                <p:nvPr/>
              </p:nvSpPr>
              <p:spPr bwMode="auto">
                <a:xfrm>
                  <a:off x="990600" y="4572000"/>
                  <a:ext cx="319088" cy="2762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C9B05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89" name="Group 31"/>
                <p:cNvGrpSpPr>
                  <a:grpSpLocks/>
                </p:cNvGrpSpPr>
                <p:nvPr/>
              </p:nvGrpSpPr>
              <p:grpSpPr bwMode="auto">
                <a:xfrm>
                  <a:off x="914400" y="5410200"/>
                  <a:ext cx="776288" cy="657225"/>
                  <a:chOff x="576" y="3408"/>
                  <a:chExt cx="489" cy="414"/>
                </a:xfrm>
                <a:solidFill>
                  <a:srgbClr val="2C9B05"/>
                </a:solidFill>
              </p:grpSpPr>
              <p:sp>
                <p:nvSpPr>
                  <p:cNvPr id="216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7" name="AutoShape 33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8" name="AutoShape 34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64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90" name="AutoShape 35"/>
                <p:cNvSpPr>
                  <a:spLocks noChangeArrowheads="1"/>
                </p:cNvSpPr>
                <p:nvPr/>
              </p:nvSpPr>
              <p:spPr bwMode="auto">
                <a:xfrm>
                  <a:off x="2057400" y="54102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AutoShape 36"/>
                <p:cNvSpPr>
                  <a:spLocks noChangeArrowheads="1"/>
                </p:cNvSpPr>
                <p:nvPr/>
              </p:nvSpPr>
              <p:spPr bwMode="auto">
                <a:xfrm>
                  <a:off x="2286000" y="57912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2" name="AutoShape 37"/>
                <p:cNvSpPr>
                  <a:spLocks noChangeArrowheads="1"/>
                </p:cNvSpPr>
                <p:nvPr/>
              </p:nvSpPr>
              <p:spPr bwMode="auto">
                <a:xfrm>
                  <a:off x="2743200" y="59436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AutoShape 38"/>
                <p:cNvSpPr>
                  <a:spLocks noChangeArrowheads="1"/>
                </p:cNvSpPr>
                <p:nvPr/>
              </p:nvSpPr>
              <p:spPr bwMode="auto">
                <a:xfrm>
                  <a:off x="2514600" y="5562600"/>
                  <a:ext cx="349250" cy="349250"/>
                </a:xfrm>
                <a:prstGeom prst="star4">
                  <a:avLst>
                    <a:gd name="adj" fmla="val 12500"/>
                  </a:avLst>
                </a:prstGeom>
                <a:solidFill>
                  <a:srgbClr val="CA3300"/>
                </a:solidFill>
                <a:ln w="9525">
                  <a:solidFill>
                    <a:srgbClr val="CA330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194" name="Group 39"/>
                <p:cNvGrpSpPr>
                  <a:grpSpLocks/>
                </p:cNvGrpSpPr>
                <p:nvPr/>
              </p:nvGrpSpPr>
              <p:grpSpPr bwMode="auto">
                <a:xfrm>
                  <a:off x="762000" y="2438400"/>
                  <a:ext cx="7239000" cy="4191000"/>
                  <a:chOff x="480" y="1536"/>
                  <a:chExt cx="4560" cy="2640"/>
                </a:xfrm>
              </p:grpSpPr>
              <p:sp>
                <p:nvSpPr>
                  <p:cNvPr id="20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784"/>
                    <a:ext cx="672" cy="1296"/>
                  </a:xfrm>
                  <a:prstGeom prst="ellipse">
                    <a:avLst/>
                  </a:prstGeom>
                  <a:solidFill>
                    <a:schemeClr val="bg1">
                      <a:alpha val="0"/>
                    </a:schemeClr>
                  </a:solidFill>
                  <a:ln w="28575">
                    <a:solidFill>
                      <a:srgbClr val="2C9B05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0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312"/>
                    <a:ext cx="864" cy="8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1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2448"/>
                    <a:ext cx="672" cy="8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2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2592"/>
                    <a:ext cx="528" cy="62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968"/>
                    <a:ext cx="432" cy="1056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256"/>
                    <a:ext cx="864" cy="672"/>
                  </a:xfrm>
                  <a:prstGeom prst="ellipse">
                    <a:avLst/>
                  </a:prstGeom>
                  <a:noFill/>
                  <a:ln w="28575">
                    <a:solidFill>
                      <a:srgbClr val="CA3300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536"/>
                    <a:ext cx="672" cy="816"/>
                  </a:xfrm>
                  <a:prstGeom prst="ellipse">
                    <a:avLst/>
                  </a:prstGeom>
                  <a:noFill/>
                  <a:ln w="28575">
                    <a:solidFill>
                      <a:srgbClr val="2C9B05"/>
                    </a:solidFill>
                    <a:round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5" name="Group 47"/>
                <p:cNvGrpSpPr>
                  <a:grpSpLocks/>
                </p:cNvGrpSpPr>
                <p:nvPr/>
              </p:nvGrpSpPr>
              <p:grpSpPr bwMode="auto">
                <a:xfrm>
                  <a:off x="5167313" y="3810000"/>
                  <a:ext cx="319087" cy="657225"/>
                  <a:chOff x="3264" y="2400"/>
                  <a:chExt cx="201" cy="414"/>
                </a:xfrm>
                <a:solidFill>
                  <a:srgbClr val="2C9B05"/>
                </a:solidFill>
              </p:grpSpPr>
              <p:sp>
                <p:nvSpPr>
                  <p:cNvPr id="207" name="AutoShape 48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40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8" name="AutoShape 49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640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6" name="Group 50"/>
                <p:cNvGrpSpPr>
                  <a:grpSpLocks/>
                </p:cNvGrpSpPr>
                <p:nvPr/>
              </p:nvGrpSpPr>
              <p:grpSpPr bwMode="auto">
                <a:xfrm>
                  <a:off x="7086600" y="3124200"/>
                  <a:ext cx="700088" cy="352425"/>
                  <a:chOff x="4464" y="1968"/>
                  <a:chExt cx="441" cy="222"/>
                </a:xfrm>
                <a:solidFill>
                  <a:srgbClr val="2C9B05"/>
                </a:solidFill>
              </p:grpSpPr>
              <p:sp>
                <p:nvSpPr>
                  <p:cNvPr id="205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201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6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196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7" name="Group 53"/>
                <p:cNvGrpSpPr>
                  <a:grpSpLocks/>
                </p:cNvGrpSpPr>
                <p:nvPr/>
              </p:nvGrpSpPr>
              <p:grpSpPr bwMode="auto">
                <a:xfrm>
                  <a:off x="2576513" y="4495800"/>
                  <a:ext cx="852487" cy="504825"/>
                  <a:chOff x="1632" y="2832"/>
                  <a:chExt cx="537" cy="318"/>
                </a:xfrm>
                <a:solidFill>
                  <a:srgbClr val="2C9B05"/>
                </a:solidFill>
              </p:grpSpPr>
              <p:sp>
                <p:nvSpPr>
                  <p:cNvPr id="202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292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3" name="AutoShape 55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832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4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976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8" name="Group 57"/>
                <p:cNvGrpSpPr>
                  <a:grpSpLocks/>
                </p:cNvGrpSpPr>
                <p:nvPr/>
              </p:nvGrpSpPr>
              <p:grpSpPr bwMode="auto">
                <a:xfrm>
                  <a:off x="900113" y="5410200"/>
                  <a:ext cx="776287" cy="657225"/>
                  <a:chOff x="576" y="3408"/>
                  <a:chExt cx="489" cy="414"/>
                </a:xfrm>
                <a:solidFill>
                  <a:srgbClr val="2C9B05"/>
                </a:solidFill>
              </p:grpSpPr>
              <p:sp>
                <p:nvSpPr>
                  <p:cNvPr id="199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0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340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1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648"/>
                    <a:ext cx="201" cy="174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9525">
                    <a:solidFill>
                      <a:srgbClr val="003399"/>
                    </a:solidFill>
                    <a:miter lim="800000"/>
                    <a:headEnd/>
                    <a:tailEnd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68" name="TextBox 167"/>
              <p:cNvSpPr txBox="1"/>
              <p:nvPr/>
            </p:nvSpPr>
            <p:spPr>
              <a:xfrm>
                <a:off x="5416330" y="3200400"/>
                <a:ext cx="3124623" cy="46166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Single Instance Learning</a:t>
                </a:r>
                <a:endParaRPr lang="en-US" sz="24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216434" y="5757165"/>
                <a:ext cx="3358912" cy="46166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Multiple Instance Learning</a:t>
                </a:r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8DFC-DD41-EF41-B620-7C2E064AAE11}" type="datetime1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4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33704"/>
          </a:xfrm>
        </p:spPr>
        <p:txBody>
          <a:bodyPr/>
          <a:lstStyle/>
          <a:p>
            <a:pPr algn="l"/>
            <a:r>
              <a:rPr lang="en-US" dirty="0" smtClean="0"/>
              <a:t>Nearest Neighbor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1" y="1408545"/>
            <a:ext cx="4217738" cy="23040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948A54"/>
                </a:solidFill>
              </a:rPr>
              <a:t>How to compute similarity between patches?</a:t>
            </a:r>
          </a:p>
          <a:p>
            <a:pPr lvl="1"/>
            <a:r>
              <a:rPr lang="en-US" dirty="0" smtClean="0">
                <a:solidFill>
                  <a:srgbClr val="948A54"/>
                </a:solidFill>
              </a:rPr>
              <a:t>Citation-KNN</a:t>
            </a:r>
          </a:p>
          <a:p>
            <a:pPr lvl="2"/>
            <a:r>
              <a:rPr lang="en-US" dirty="0" err="1" smtClean="0">
                <a:solidFill>
                  <a:srgbClr val="948A54"/>
                </a:solidFill>
              </a:rPr>
              <a:t>Hausdorff</a:t>
            </a:r>
            <a:r>
              <a:rPr lang="en-US" dirty="0" smtClean="0">
                <a:solidFill>
                  <a:srgbClr val="948A54"/>
                </a:solidFill>
              </a:rPr>
              <a:t> distance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080309" y="1949481"/>
            <a:ext cx="3843656" cy="325285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5204362" y="2198268"/>
            <a:ext cx="3571134" cy="2610762"/>
            <a:chOff x="4913731" y="993192"/>
            <a:chExt cx="3571134" cy="2610762"/>
          </a:xfrm>
        </p:grpSpPr>
        <p:grpSp>
          <p:nvGrpSpPr>
            <p:cNvPr id="59" name="Group 58"/>
            <p:cNvGrpSpPr/>
            <p:nvPr/>
          </p:nvGrpSpPr>
          <p:grpSpPr>
            <a:xfrm>
              <a:off x="4913731" y="1046425"/>
              <a:ext cx="3571134" cy="2557529"/>
              <a:chOff x="4124569" y="3199064"/>
              <a:chExt cx="3571134" cy="255752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5108559" y="4198882"/>
                <a:ext cx="396600" cy="346930"/>
                <a:chOff x="2194200" y="3924300"/>
                <a:chExt cx="396600" cy="346930"/>
              </a:xfrm>
            </p:grpSpPr>
            <p:sp>
              <p:nvSpPr>
                <p:cNvPr id="105" name="Oval 104"/>
                <p:cNvSpPr/>
                <p:nvPr/>
              </p:nvSpPr>
              <p:spPr bwMode="auto">
                <a:xfrm>
                  <a:off x="2274643" y="3924300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 bwMode="auto">
                <a:xfrm>
                  <a:off x="2387904" y="4195030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 bwMode="auto">
                <a:xfrm>
                  <a:off x="2336519" y="4068207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 bwMode="auto">
                <a:xfrm>
                  <a:off x="2194200" y="4118830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>
                  <a:off x="2514600" y="4117948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2438400" y="4000500"/>
                  <a:ext cx="76200" cy="76200"/>
                </a:xfrm>
                <a:prstGeom prst="ellipse">
                  <a:avLst/>
                </a:prstGeom>
                <a:solidFill>
                  <a:srgbClr val="003D6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6366725" y="4465631"/>
                <a:ext cx="396600" cy="346930"/>
                <a:chOff x="2194200" y="3924300"/>
                <a:chExt cx="396600" cy="346930"/>
              </a:xfrm>
              <a:solidFill>
                <a:srgbClr val="660066"/>
              </a:solidFill>
            </p:grpSpPr>
            <p:sp>
              <p:nvSpPr>
                <p:cNvPr id="99" name="Oval 98"/>
                <p:cNvSpPr/>
                <p:nvPr/>
              </p:nvSpPr>
              <p:spPr bwMode="auto">
                <a:xfrm>
                  <a:off x="2274643" y="3924300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 bwMode="auto">
                <a:xfrm>
                  <a:off x="2387904" y="4195030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 bwMode="auto">
                <a:xfrm>
                  <a:off x="2336519" y="4068207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2194200" y="4118830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 bwMode="auto">
                <a:xfrm>
                  <a:off x="2514600" y="4117948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 bwMode="auto">
                <a:xfrm>
                  <a:off x="2438400" y="4000500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6160272" y="5206517"/>
                <a:ext cx="358500" cy="337073"/>
                <a:chOff x="3245913" y="4931935"/>
                <a:chExt cx="358500" cy="337073"/>
              </a:xfrm>
              <a:solidFill>
                <a:srgbClr val="008000"/>
              </a:solidFill>
            </p:grpSpPr>
            <p:sp>
              <p:nvSpPr>
                <p:cNvPr id="93" name="Oval 92"/>
                <p:cNvSpPr/>
                <p:nvPr/>
              </p:nvSpPr>
              <p:spPr bwMode="auto">
                <a:xfrm>
                  <a:off x="3364456" y="4931935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 bwMode="auto">
                <a:xfrm>
                  <a:off x="3245913" y="5015946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 bwMode="auto">
                <a:xfrm>
                  <a:off x="3322113" y="5192808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 bwMode="auto">
                <a:xfrm>
                  <a:off x="3414266" y="5084335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7" name="Oval 96"/>
                <p:cNvSpPr/>
                <p:nvPr/>
              </p:nvSpPr>
              <p:spPr bwMode="auto">
                <a:xfrm>
                  <a:off x="3494709" y="5192808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 bwMode="auto">
                <a:xfrm>
                  <a:off x="3528213" y="5008135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7143459" y="3814985"/>
                <a:ext cx="282300" cy="452919"/>
                <a:chOff x="4229100" y="3540403"/>
                <a:chExt cx="282300" cy="452919"/>
              </a:xfrm>
              <a:solidFill>
                <a:srgbClr val="FF0000"/>
              </a:solidFill>
            </p:grpSpPr>
            <p:sp>
              <p:nvSpPr>
                <p:cNvPr id="87" name="Oval 86"/>
                <p:cNvSpPr/>
                <p:nvPr/>
              </p:nvSpPr>
              <p:spPr bwMode="auto">
                <a:xfrm>
                  <a:off x="4347643" y="3540403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 bwMode="auto">
                <a:xfrm>
                  <a:off x="4359782" y="3879022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>
                  <a:off x="4385743" y="3659273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4267200" y="3734933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>
                  <a:off x="4229100" y="3917122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 bwMode="auto">
                <a:xfrm>
                  <a:off x="4435200" y="3772151"/>
                  <a:ext cx="76200" cy="7620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5" name="Straight Connector 64"/>
              <p:cNvCxnSpPr>
                <a:stCxn id="109" idx="5"/>
                <a:endCxn id="99" idx="1"/>
              </p:cNvCxnSpPr>
              <p:nvPr/>
            </p:nvCxnSpPr>
            <p:spPr bwMode="auto">
              <a:xfrm>
                <a:off x="5494000" y="4457571"/>
                <a:ext cx="964327" cy="1921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>
                <a:endCxn id="99" idx="1"/>
              </p:cNvCxnSpPr>
              <p:nvPr/>
            </p:nvCxnSpPr>
            <p:spPr bwMode="auto">
              <a:xfrm>
                <a:off x="5200359" y="4229804"/>
                <a:ext cx="1257968" cy="24698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>
                <a:stCxn id="110" idx="6"/>
                <a:endCxn id="99" idx="2"/>
              </p:cNvCxnSpPr>
              <p:nvPr/>
            </p:nvCxnSpPr>
            <p:spPr bwMode="auto">
              <a:xfrm>
                <a:off x="5428959" y="4313182"/>
                <a:ext cx="1018209" cy="19054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>
                <a:stCxn id="106" idx="5"/>
                <a:endCxn id="99" idx="2"/>
              </p:cNvCxnSpPr>
              <p:nvPr/>
            </p:nvCxnSpPr>
            <p:spPr bwMode="auto">
              <a:xfrm flipV="1">
                <a:off x="5367304" y="4503731"/>
                <a:ext cx="1079864" cy="30922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>
                <a:endCxn id="99" idx="1"/>
              </p:cNvCxnSpPr>
              <p:nvPr/>
            </p:nvCxnSpPr>
            <p:spPr bwMode="auto">
              <a:xfrm>
                <a:off x="5250878" y="4407830"/>
                <a:ext cx="1207449" cy="6896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>
                <a:stCxn id="99" idx="6"/>
                <a:endCxn id="92" idx="6"/>
              </p:cNvCxnSpPr>
              <p:nvPr/>
            </p:nvCxnSpPr>
            <p:spPr bwMode="auto">
              <a:xfrm flipV="1">
                <a:off x="6523368" y="4084833"/>
                <a:ext cx="902391" cy="418898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>
                <a:stCxn id="108" idx="2"/>
                <a:endCxn id="99" idx="2"/>
              </p:cNvCxnSpPr>
              <p:nvPr/>
            </p:nvCxnSpPr>
            <p:spPr bwMode="auto">
              <a:xfrm>
                <a:off x="5108559" y="4431512"/>
                <a:ext cx="1338609" cy="7221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>
                <a:stCxn id="99" idx="6"/>
                <a:endCxn id="90" idx="4"/>
              </p:cNvCxnSpPr>
              <p:nvPr/>
            </p:nvCxnSpPr>
            <p:spPr bwMode="auto">
              <a:xfrm flipV="1">
                <a:off x="6523368" y="4085715"/>
                <a:ext cx="696291" cy="41801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/>
              <p:cNvCxnSpPr>
                <a:stCxn id="99" idx="3"/>
                <a:endCxn id="87" idx="3"/>
              </p:cNvCxnSpPr>
              <p:nvPr/>
            </p:nvCxnSpPr>
            <p:spPr bwMode="auto">
              <a:xfrm flipV="1">
                <a:off x="6458327" y="3880026"/>
                <a:ext cx="814834" cy="65064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>
                <a:stCxn id="99" idx="3"/>
              </p:cNvCxnSpPr>
              <p:nvPr/>
            </p:nvCxnSpPr>
            <p:spPr bwMode="auto">
              <a:xfrm flipV="1">
                <a:off x="6458327" y="3958892"/>
                <a:ext cx="864473" cy="57178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>
                <a:stCxn id="99" idx="3"/>
                <a:endCxn id="91" idx="0"/>
              </p:cNvCxnSpPr>
              <p:nvPr/>
            </p:nvCxnSpPr>
            <p:spPr bwMode="auto">
              <a:xfrm flipV="1">
                <a:off x="6458327" y="4191704"/>
                <a:ext cx="723232" cy="338968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/>
              <p:cNvCxnSpPr>
                <a:stCxn id="99" idx="1"/>
                <a:endCxn id="88" idx="6"/>
              </p:cNvCxnSpPr>
              <p:nvPr/>
            </p:nvCxnSpPr>
            <p:spPr bwMode="auto">
              <a:xfrm flipV="1">
                <a:off x="6458327" y="4191704"/>
                <a:ext cx="892014" cy="28508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/>
              <p:cNvCxnSpPr>
                <a:stCxn id="99" idx="2"/>
                <a:endCxn id="93" idx="4"/>
              </p:cNvCxnSpPr>
              <p:nvPr/>
            </p:nvCxnSpPr>
            <p:spPr bwMode="auto">
              <a:xfrm flipH="1">
                <a:off x="6316915" y="4503731"/>
                <a:ext cx="130253" cy="77898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/>
              <p:cNvCxnSpPr>
                <a:stCxn id="99" idx="3"/>
                <a:endCxn id="94" idx="4"/>
              </p:cNvCxnSpPr>
              <p:nvPr/>
            </p:nvCxnSpPr>
            <p:spPr bwMode="auto">
              <a:xfrm flipH="1">
                <a:off x="6198372" y="4530672"/>
                <a:ext cx="259955" cy="83605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>
                <a:stCxn id="99" idx="2"/>
                <a:endCxn id="98" idx="5"/>
              </p:cNvCxnSpPr>
              <p:nvPr/>
            </p:nvCxnSpPr>
            <p:spPr bwMode="auto">
              <a:xfrm>
                <a:off x="6447168" y="4503731"/>
                <a:ext cx="60445" cy="844027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>
                <a:stCxn id="95" idx="4"/>
                <a:endCxn id="99" idx="2"/>
              </p:cNvCxnSpPr>
              <p:nvPr/>
            </p:nvCxnSpPr>
            <p:spPr bwMode="auto">
              <a:xfrm flipV="1">
                <a:off x="6274572" y="4503731"/>
                <a:ext cx="172596" cy="103985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/>
              <p:cNvCxnSpPr>
                <a:stCxn id="96" idx="2"/>
                <a:endCxn id="99" idx="2"/>
              </p:cNvCxnSpPr>
              <p:nvPr/>
            </p:nvCxnSpPr>
            <p:spPr bwMode="auto">
              <a:xfrm flipV="1">
                <a:off x="6328625" y="4503731"/>
                <a:ext cx="118543" cy="89328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>
                <a:stCxn id="97" idx="2"/>
                <a:endCxn id="99" idx="1"/>
              </p:cNvCxnSpPr>
              <p:nvPr/>
            </p:nvCxnSpPr>
            <p:spPr bwMode="auto">
              <a:xfrm flipV="1">
                <a:off x="6409068" y="4476790"/>
                <a:ext cx="49259" cy="102870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3" name="TextBox 82"/>
              <p:cNvSpPr txBox="1"/>
              <p:nvPr/>
            </p:nvSpPr>
            <p:spPr>
              <a:xfrm>
                <a:off x="6816586" y="4404140"/>
                <a:ext cx="8366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</a:rPr>
                  <a:t>Query </a:t>
                </a:r>
                <a:b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</a:rPr>
                  <a:t>Bag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124569" y="3980929"/>
                <a:ext cx="10282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Training </a:t>
                </a:r>
                <a:b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Bag (B</a:t>
                </a:r>
                <a:r>
                  <a:rPr kumimoji="0" lang="en-US" sz="20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6355015" y="3199064"/>
                <a:ext cx="10282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Training </a:t>
                </a:r>
                <a:b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Bag (B</a:t>
                </a:r>
                <a:r>
                  <a:rPr kumimoji="0" lang="en-US" sz="20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667415" y="5048707"/>
                <a:ext cx="10282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Training </a:t>
                </a:r>
                <a:b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Bag (B</a:t>
                </a:r>
                <a:r>
                  <a:rPr kumimoji="0" lang="en-US" sz="20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5047546" y="993192"/>
              <a:ext cx="1832364" cy="769441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800000"/>
              </a:solidFill>
            </a:ln>
          </p:spPr>
          <p:txBody>
            <a:bodyPr wrap="square">
              <a:spAutoFit/>
            </a:bodyPr>
            <a:lstStyle/>
            <a:p>
              <a:pPr marL="173038" marR="0" lvl="0" indent="-2301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Citation-KNN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: 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173038" marR="0" lvl="0" indent="-2301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(n</a:t>
              </a:r>
              <a:r>
                <a:rPr kumimoji="0" lang="en-US" sz="22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Nd)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988535" y="5419674"/>
            <a:ext cx="6457983" cy="975774"/>
            <a:chOff x="226635" y="5113212"/>
            <a:chExt cx="6457983" cy="975774"/>
          </a:xfrm>
        </p:grpSpPr>
        <p:sp>
          <p:nvSpPr>
            <p:cNvPr id="113" name="Rectangle 112"/>
            <p:cNvSpPr/>
            <p:nvPr/>
          </p:nvSpPr>
          <p:spPr>
            <a:xfrm>
              <a:off x="226635" y="5113212"/>
              <a:ext cx="6457983" cy="9757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9541058"/>
                </p:ext>
              </p:extLst>
            </p:nvPr>
          </p:nvGraphicFramePr>
          <p:xfrm>
            <a:off x="226635" y="5202332"/>
            <a:ext cx="6358317" cy="886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9" name="Equation" r:id="rId4" imgW="3187700" imgH="444500" progId="Equation.3">
                    <p:embed/>
                  </p:oleObj>
                </mc:Choice>
                <mc:Fallback>
                  <p:oleObj name="Equation" r:id="rId4" imgW="3187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635" y="5202332"/>
                          <a:ext cx="6358317" cy="8866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5" name="TextBox 114"/>
          <p:cNvSpPr txBox="1"/>
          <p:nvPr/>
        </p:nvSpPr>
        <p:spPr>
          <a:xfrm>
            <a:off x="891282" y="4101144"/>
            <a:ext cx="383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number of elements in a patch/bag</a:t>
            </a:r>
          </a:p>
          <a:p>
            <a:r>
              <a:rPr lang="en-US" dirty="0" smtClean="0"/>
              <a:t>N = number of training bags</a:t>
            </a:r>
          </a:p>
          <a:p>
            <a:r>
              <a:rPr lang="en-US" dirty="0" smtClean="0"/>
              <a:t>d = dimensionality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F8F5-1B09-4E4E-BC00-1479FA0EA12C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1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15" y="36057"/>
            <a:ext cx="8403980" cy="1013179"/>
          </a:xfrm>
        </p:spPr>
        <p:txBody>
          <a:bodyPr/>
          <a:lstStyle/>
          <a:p>
            <a:pPr algn="l"/>
            <a:r>
              <a:rPr lang="en-US" dirty="0" smtClean="0"/>
              <a:t>Gaussian MIL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1" y="1408546"/>
            <a:ext cx="8248006" cy="1097932"/>
          </a:xfrm>
        </p:spPr>
        <p:txBody>
          <a:bodyPr>
            <a:normAutofit/>
          </a:bodyPr>
          <a:lstStyle/>
          <a:p>
            <a:r>
              <a:rPr lang="en-US" dirty="0" smtClean="0"/>
              <a:t>Instead of </a:t>
            </a:r>
            <a:r>
              <a:rPr lang="en-US" dirty="0" err="1"/>
              <a:t>Hausdorff</a:t>
            </a:r>
            <a:r>
              <a:rPr lang="en-US" dirty="0"/>
              <a:t> </a:t>
            </a:r>
            <a:r>
              <a:rPr lang="en-US" dirty="0" smtClean="0"/>
              <a:t>distance, compute KL Divergence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4111" y="2530372"/>
            <a:ext cx="8749352" cy="3879316"/>
            <a:chOff x="194111" y="2530372"/>
            <a:chExt cx="8749352" cy="3879316"/>
          </a:xfrm>
        </p:grpSpPr>
        <p:grpSp>
          <p:nvGrpSpPr>
            <p:cNvPr id="93" name="Group 92"/>
            <p:cNvGrpSpPr/>
            <p:nvPr/>
          </p:nvGrpSpPr>
          <p:grpSpPr>
            <a:xfrm>
              <a:off x="4289297" y="2967514"/>
              <a:ext cx="4654166" cy="3208290"/>
              <a:chOff x="4489835" y="3208290"/>
              <a:chExt cx="4654166" cy="320829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4489835" y="3208290"/>
                <a:ext cx="4654166" cy="320829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4717446" y="3294886"/>
                <a:ext cx="4293922" cy="2755981"/>
                <a:chOff x="3034250" y="2743668"/>
                <a:chExt cx="4293922" cy="2755981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3034250" y="2743668"/>
                  <a:ext cx="4293922" cy="2667000"/>
                  <a:chOff x="2133600" y="914400"/>
                  <a:chExt cx="4293922" cy="2667000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 bwMode="auto">
                  <a:xfrm>
                    <a:off x="2588430" y="1143000"/>
                    <a:ext cx="0" cy="243840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>
                    <a:off x="2133600" y="3352800"/>
                    <a:ext cx="2199169" cy="22086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</p:cxn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2667000" y="914400"/>
                    <a:ext cx="1018428" cy="461665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rPr>
                      <a:t>Formal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667000" y="2819400"/>
                    <a:ext cx="1188396" cy="461665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67186"/>
                        </a:solidFill>
                        <a:effectLst/>
                        <a:uLnTx/>
                        <a:uFillTx/>
                      </a:rPr>
                      <a:t>Informal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7186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2667000" y="1524000"/>
                    <a:ext cx="1630197" cy="1472728"/>
                    <a:chOff x="3092572" y="1415806"/>
                    <a:chExt cx="1630197" cy="1472728"/>
                  </a:xfrm>
                </p:grpSpPr>
                <p:sp>
                  <p:nvSpPr>
                    <p:cNvPr id="71" name="Oval 70"/>
                    <p:cNvSpPr/>
                    <p:nvPr/>
                  </p:nvSpPr>
                  <p:spPr bwMode="auto">
                    <a:xfrm rot="1793456">
                      <a:off x="3116800" y="1500167"/>
                      <a:ext cx="535583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 bwMode="auto">
                    <a:xfrm rot="8233256">
                      <a:off x="3382838" y="1415806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 bwMode="auto">
                    <a:xfrm rot="3215077">
                      <a:off x="3453328" y="1694610"/>
                      <a:ext cx="521460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 bwMode="auto">
                    <a:xfrm>
                      <a:off x="3092572" y="1776428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 bwMode="auto">
                    <a:xfrm>
                      <a:off x="3733800" y="2230191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216679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 bwMode="auto">
                    <a:xfrm rot="889493">
                      <a:off x="3997972" y="2284327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216679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 bwMode="auto">
                    <a:xfrm>
                      <a:off x="3542403" y="2306391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216679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 bwMode="auto">
                    <a:xfrm rot="2836398">
                      <a:off x="3826951" y="2339964"/>
                      <a:ext cx="724797" cy="37234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216679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 bwMode="auto">
                    <a:xfrm rot="19049339">
                      <a:off x="3617052" y="1821151"/>
                      <a:ext cx="724797" cy="372344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FF99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cxnSp>
                  <p:nvCxnSpPr>
                    <p:cNvPr id="80" name="Straight Arrow Connector 79"/>
                    <p:cNvCxnSpPr>
                      <a:endCxn id="74" idx="7"/>
                    </p:cNvCxnSpPr>
                    <p:nvPr/>
                  </p:nvCxnSpPr>
                  <p:spPr bwMode="auto">
                    <a:xfrm flipH="1" flipV="1">
                      <a:off x="3711225" y="1830957"/>
                      <a:ext cx="327375" cy="150243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cxnSp>
                  <p:nvCxnSpPr>
                    <p:cNvPr id="81" name="Straight Arrow Connector 80"/>
                    <p:cNvCxnSpPr/>
                    <p:nvPr/>
                  </p:nvCxnSpPr>
                  <p:spPr bwMode="auto">
                    <a:xfrm>
                      <a:off x="4038601" y="1981200"/>
                      <a:ext cx="228599" cy="762000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cxnSp>
                  <p:nvCxnSpPr>
                    <p:cNvPr id="82" name="Straight Arrow Connector 81"/>
                    <p:cNvCxnSpPr/>
                    <p:nvPr/>
                  </p:nvCxnSpPr>
                  <p:spPr bwMode="auto">
                    <a:xfrm flipH="1">
                      <a:off x="3659743" y="1981200"/>
                      <a:ext cx="378857" cy="428335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cxnSp>
                  <p:nvCxnSpPr>
                    <p:cNvPr id="83" name="Straight Arrow Connector 82"/>
                    <p:cNvCxnSpPr/>
                    <p:nvPr/>
                  </p:nvCxnSpPr>
                  <p:spPr bwMode="auto">
                    <a:xfrm flipH="1" flipV="1">
                      <a:off x="3733800" y="1600200"/>
                      <a:ext cx="304800" cy="381000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cxnSp>
                  <p:nvCxnSpPr>
                    <p:cNvPr id="84" name="Straight Arrow Connector 83"/>
                    <p:cNvCxnSpPr>
                      <a:endCxn id="92" idx="2"/>
                    </p:cNvCxnSpPr>
                    <p:nvPr/>
                  </p:nvCxnSpPr>
                  <p:spPr bwMode="auto">
                    <a:xfrm flipH="1" flipV="1">
                      <a:off x="3331960" y="1709410"/>
                      <a:ext cx="706640" cy="271791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cxnSp>
                  <p:nvCxnSpPr>
                    <p:cNvPr id="85" name="Straight Arrow Connector 84"/>
                    <p:cNvCxnSpPr/>
                    <p:nvPr/>
                  </p:nvCxnSpPr>
                  <p:spPr bwMode="auto">
                    <a:xfrm>
                      <a:off x="4038600" y="1981200"/>
                      <a:ext cx="457200" cy="533400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3581400" y="17526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1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352800" y="18288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2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cxnSp>
                  <p:nvCxnSpPr>
                    <p:cNvPr id="88" name="Straight Arrow Connector 87"/>
                    <p:cNvCxnSpPr/>
                    <p:nvPr/>
                  </p:nvCxnSpPr>
                  <p:spPr bwMode="auto">
                    <a:xfrm flipH="1">
                      <a:off x="3505201" y="1981200"/>
                      <a:ext cx="533399" cy="1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3733800" y="20574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3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7B7D1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cxnSp>
                  <p:nvCxnSpPr>
                    <p:cNvPr id="90" name="Straight Arrow Connector 89"/>
                    <p:cNvCxnSpPr>
                      <a:endCxn id="78" idx="3"/>
                    </p:cNvCxnSpPr>
                    <p:nvPr/>
                  </p:nvCxnSpPr>
                  <p:spPr bwMode="auto">
                    <a:xfrm flipH="1">
                      <a:off x="3918776" y="1981200"/>
                      <a:ext cx="119824" cy="446012"/>
                    </a:xfrm>
                    <a:prstGeom prst="straightConnector1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3581400" y="22860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7B7D1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3200400" y="14478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5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4343400" y="1066800"/>
                    <a:ext cx="2084122" cy="2308086"/>
                    <a:chOff x="5943600" y="4267200"/>
                    <a:chExt cx="2084122" cy="2308086"/>
                  </a:xfrm>
                </p:grpSpPr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5943600" y="42672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1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5943600" y="45720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2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5943600" y="48768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3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7B7D1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5943600" y="51816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7B7D1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5943600" y="61722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8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7B7D1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5943600" y="54102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5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5943600" y="57150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6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5943600" y="5943600"/>
                      <a:ext cx="263119" cy="2616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6679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</a:rPr>
                        <a:t>7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16679">
                            <a:lumMod val="60000"/>
                            <a:lumOff val="40000"/>
                          </a:srgbClr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cxnSp>
                  <p:nvCxnSpPr>
                    <p:cNvPr id="67" name="Straight Connector 66"/>
                    <p:cNvCxnSpPr/>
                    <p:nvPr/>
                  </p:nvCxnSpPr>
                  <p:spPr bwMode="auto">
                    <a:xfrm>
                      <a:off x="6019800" y="5715000"/>
                      <a:ext cx="762000" cy="0"/>
                    </a:xfrm>
                    <a:prstGeom prst="line">
                      <a:avLst/>
                    </a:prstGeom>
                    <a:solidFill>
                      <a:srgbClr val="003D6C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</p:cxn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6858000" y="5486400"/>
                      <a:ext cx="648159" cy="400110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K=5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6191706" y="5867400"/>
                      <a:ext cx="1836016" cy="707886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Ranked list of matches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58700" y="4343400"/>
                      <a:ext cx="1869022" cy="1015663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w="114300" prst="hardEdg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Formal</a:t>
                      </a: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 = 3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57B7D1"/>
                          </a:solidFill>
                          <a:effectLst/>
                          <a:uLnTx/>
                          <a:uFillTx/>
                        </a:rPr>
                        <a:t>Informal</a:t>
                      </a: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 = 2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=&gt; C = </a:t>
                      </a: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</a:rPr>
                        <a:t>Formal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3582016" y="5130317"/>
                  <a:ext cx="325730" cy="369332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R</a:t>
                  </a:r>
                  <a:endParaRPr lang="en-US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099957" y="4751491"/>
                  <a:ext cx="343476" cy="369332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G</a:t>
                  </a:r>
                  <a:endParaRPr lang="en-US" b="1" dirty="0"/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194111" y="2530372"/>
              <a:ext cx="3698822" cy="3879316"/>
              <a:chOff x="5169438" y="2826904"/>
              <a:chExt cx="3698822" cy="3879316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5169438" y="2874094"/>
                <a:ext cx="3698822" cy="3832126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5288652" y="2826904"/>
                <a:ext cx="3416250" cy="3814367"/>
                <a:chOff x="79073" y="1079956"/>
                <a:chExt cx="3416250" cy="3814367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19927" y="4494213"/>
                  <a:ext cx="25730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Training Objects (Bags)</a:t>
                  </a:r>
                </a:p>
              </p:txBody>
            </p:sp>
            <p:grpSp>
              <p:nvGrpSpPr>
                <p:cNvPr id="98" name="Group 97"/>
                <p:cNvGrpSpPr/>
                <p:nvPr/>
              </p:nvGrpSpPr>
              <p:grpSpPr>
                <a:xfrm>
                  <a:off x="79073" y="1079956"/>
                  <a:ext cx="3416250" cy="3496386"/>
                  <a:chOff x="76200" y="1079956"/>
                  <a:chExt cx="3292122" cy="3496386"/>
                </a:xfrm>
              </p:grpSpPr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228600" y="1295400"/>
                    <a:ext cx="3139722" cy="3124200"/>
                    <a:chOff x="76200" y="838200"/>
                    <a:chExt cx="3139722" cy="3124200"/>
                  </a:xfrm>
                </p:grpSpPr>
                <p:grpSp>
                  <p:nvGrpSpPr>
                    <p:cNvPr id="122" name="Group 121"/>
                    <p:cNvGrpSpPr/>
                    <p:nvPr/>
                  </p:nvGrpSpPr>
                  <p:grpSpPr>
                    <a:xfrm>
                      <a:off x="76200" y="838200"/>
                      <a:ext cx="1676400" cy="1371600"/>
                      <a:chOff x="228600" y="914400"/>
                      <a:chExt cx="1676400" cy="1371600"/>
                    </a:xfrm>
                  </p:grpSpPr>
                  <p:pic>
                    <p:nvPicPr>
                      <p:cNvPr id="138" name="Picture 137" descr="Screen Shot 2013-08-12 at 12.19.00 PM.png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28600" y="1778000"/>
                        <a:ext cx="520700" cy="508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9" name="Picture 138" descr="Screen Shot 2013-08-12 at 12.19.13 PM.png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1000" y="1447800"/>
                        <a:ext cx="533400" cy="4953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0" name="Picture 139" descr="Screen Shot 2013-08-12 at 12.18.47 PM.png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85800" y="1066800"/>
                        <a:ext cx="546100" cy="5207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1" name="Picture 140" descr="i4.p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066800" y="914400"/>
                        <a:ext cx="533400" cy="5334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2" name="Picture 141" descr="i6.png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71600" y="1219200"/>
                        <a:ext cx="533400" cy="4826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" name="Group 122"/>
                    <p:cNvGrpSpPr/>
                    <p:nvPr/>
                  </p:nvGrpSpPr>
                  <p:grpSpPr>
                    <a:xfrm>
                      <a:off x="152400" y="2730500"/>
                      <a:ext cx="1752600" cy="1231900"/>
                      <a:chOff x="152400" y="2438400"/>
                      <a:chExt cx="1752600" cy="1231900"/>
                    </a:xfrm>
                  </p:grpSpPr>
                  <p:pic>
                    <p:nvPicPr>
                      <p:cNvPr id="133" name="Picture 132" descr="f1.png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1000" y="2743200"/>
                        <a:ext cx="520700" cy="4826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4" name="Picture 133" descr="f2.png"/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2400" y="2438400"/>
                        <a:ext cx="520700" cy="4953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5" name="Picture 134" descr="f3.png"/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33400" y="3086100"/>
                        <a:ext cx="520700" cy="4953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6" name="Picture 135" descr="f5.png"/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71600" y="3086100"/>
                        <a:ext cx="533400" cy="4953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7" name="Picture 136" descr="f7.png"/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14400" y="3200400"/>
                        <a:ext cx="508000" cy="4699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4" name="Picture 123" descr="f6.png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19200" y="2209800"/>
                      <a:ext cx="533400" cy="5207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25" name="Group 124"/>
                    <p:cNvGrpSpPr/>
                    <p:nvPr/>
                  </p:nvGrpSpPr>
                  <p:grpSpPr>
                    <a:xfrm>
                      <a:off x="2116667" y="2264128"/>
                      <a:ext cx="1007533" cy="1545872"/>
                      <a:chOff x="2243667" y="2165350"/>
                      <a:chExt cx="1007533" cy="1545872"/>
                    </a:xfrm>
                  </p:grpSpPr>
                  <p:pic>
                    <p:nvPicPr>
                      <p:cNvPr id="129" name="Picture 128" descr="v4.png"/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13189" y="2944283"/>
                        <a:ext cx="533400" cy="546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0" name="Picture 129" descr="v3.png"/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43200" y="2590800"/>
                        <a:ext cx="508000" cy="5207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" name="Picture 130" descr="v2.png"/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243667" y="3203222"/>
                        <a:ext cx="508000" cy="508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2" name="Picture 131" descr="v1.png"/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75983" y="2165350"/>
                        <a:ext cx="520700" cy="4953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6" name="Picture 125" descr="w1.png"/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27061" y="1075267"/>
                      <a:ext cx="546100" cy="55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Picture 126" descr="w2.png"/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53028" y="1282700"/>
                      <a:ext cx="571500" cy="546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8" name="Picture 127" descr="w3.png"/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82522" y="1524000"/>
                      <a:ext cx="533400" cy="495300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00" name="Straight Arrow Connector 99"/>
                  <p:cNvCxnSpPr>
                    <a:stCxn id="124" idx="1"/>
                  </p:cNvCxnSpPr>
                  <p:nvPr/>
                </p:nvCxnSpPr>
                <p:spPr bwMode="auto">
                  <a:xfrm flipH="1" flipV="1">
                    <a:off x="472722" y="2514600"/>
                    <a:ext cx="898878" cy="41275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1" name="Straight Arrow Connector 100"/>
                  <p:cNvCxnSpPr>
                    <a:stCxn id="124" idx="1"/>
                  </p:cNvCxnSpPr>
                  <p:nvPr/>
                </p:nvCxnSpPr>
                <p:spPr bwMode="auto">
                  <a:xfrm flipH="1" flipV="1">
                    <a:off x="625122" y="1981200"/>
                    <a:ext cx="746478" cy="94615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2" name="Straight Arrow Connector 101"/>
                  <p:cNvCxnSpPr/>
                  <p:nvPr/>
                </p:nvCxnSpPr>
                <p:spPr bwMode="auto">
                  <a:xfrm flipH="1" flipV="1">
                    <a:off x="853722" y="1600200"/>
                    <a:ext cx="517878" cy="10668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3" name="Straight Arrow Connector 102"/>
                  <p:cNvCxnSpPr/>
                  <p:nvPr/>
                </p:nvCxnSpPr>
                <p:spPr bwMode="auto">
                  <a:xfrm flipH="1" flipV="1">
                    <a:off x="1310922" y="1447800"/>
                    <a:ext cx="60678" cy="12192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4" name="Straight Arrow Connector 103"/>
                  <p:cNvCxnSpPr>
                    <a:stCxn id="124" idx="0"/>
                  </p:cNvCxnSpPr>
                  <p:nvPr/>
                </p:nvCxnSpPr>
                <p:spPr bwMode="auto">
                  <a:xfrm flipH="1" flipV="1">
                    <a:off x="1615722" y="1828800"/>
                    <a:ext cx="22578" cy="8382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5" name="Straight Arrow Connector 104"/>
                  <p:cNvCxnSpPr>
                    <a:stCxn id="124" idx="0"/>
                  </p:cNvCxnSpPr>
                  <p:nvPr/>
                </p:nvCxnSpPr>
                <p:spPr bwMode="auto">
                  <a:xfrm flipV="1">
                    <a:off x="1638300" y="1752600"/>
                    <a:ext cx="739422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6" name="Straight Arrow Connector 105"/>
                  <p:cNvCxnSpPr/>
                  <p:nvPr/>
                </p:nvCxnSpPr>
                <p:spPr bwMode="auto">
                  <a:xfrm flipV="1">
                    <a:off x="1905000" y="1981200"/>
                    <a:ext cx="853722" cy="6858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7" name="Straight Arrow Connector 106"/>
                  <p:cNvCxnSpPr/>
                  <p:nvPr/>
                </p:nvCxnSpPr>
                <p:spPr bwMode="auto">
                  <a:xfrm flipV="1">
                    <a:off x="1905000" y="2209800"/>
                    <a:ext cx="1158522" cy="4572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8" name="Straight Arrow Connector 107"/>
                  <p:cNvCxnSpPr>
                    <a:stCxn id="124" idx="3"/>
                  </p:cNvCxnSpPr>
                  <p:nvPr/>
                </p:nvCxnSpPr>
                <p:spPr bwMode="auto">
                  <a:xfrm>
                    <a:off x="1905000" y="2927350"/>
                    <a:ext cx="929922" cy="4445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09" name="Straight Arrow Connector 108"/>
                  <p:cNvCxnSpPr/>
                  <p:nvPr/>
                </p:nvCxnSpPr>
                <p:spPr bwMode="auto">
                  <a:xfrm flipH="1">
                    <a:off x="457200" y="3124200"/>
                    <a:ext cx="990600" cy="3048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0" name="Straight Arrow Connector 109"/>
                  <p:cNvCxnSpPr/>
                  <p:nvPr/>
                </p:nvCxnSpPr>
                <p:spPr bwMode="auto">
                  <a:xfrm flipH="1">
                    <a:off x="929922" y="3124200"/>
                    <a:ext cx="517878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1" name="Straight Arrow Connector 110"/>
                  <p:cNvCxnSpPr/>
                  <p:nvPr/>
                </p:nvCxnSpPr>
                <p:spPr bwMode="auto">
                  <a:xfrm flipH="1">
                    <a:off x="853722" y="3200400"/>
                    <a:ext cx="517878" cy="533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2" name="Straight Arrow Connector 111"/>
                  <p:cNvCxnSpPr>
                    <a:stCxn id="124" idx="2"/>
                  </p:cNvCxnSpPr>
                  <p:nvPr/>
                </p:nvCxnSpPr>
                <p:spPr bwMode="auto">
                  <a:xfrm flipH="1">
                    <a:off x="1387122" y="3187700"/>
                    <a:ext cx="251178" cy="10033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3" name="Straight Arrow Connector 112"/>
                  <p:cNvCxnSpPr>
                    <a:stCxn id="124" idx="2"/>
                  </p:cNvCxnSpPr>
                  <p:nvPr/>
                </p:nvCxnSpPr>
                <p:spPr bwMode="auto">
                  <a:xfrm>
                    <a:off x="1638300" y="3187700"/>
                    <a:ext cx="282222" cy="9271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4" name="Straight Arrow Connector 113"/>
                  <p:cNvCxnSpPr/>
                  <p:nvPr/>
                </p:nvCxnSpPr>
                <p:spPr bwMode="auto">
                  <a:xfrm>
                    <a:off x="1905000" y="3200400"/>
                    <a:ext cx="625122" cy="8382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5" name="Straight Arrow Connector 114"/>
                  <p:cNvCxnSpPr/>
                  <p:nvPr/>
                </p:nvCxnSpPr>
                <p:spPr bwMode="auto">
                  <a:xfrm>
                    <a:off x="1905000" y="3200400"/>
                    <a:ext cx="929922" cy="6096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16" name="Straight Arrow Connector 115"/>
                  <p:cNvCxnSpPr>
                    <a:stCxn id="124" idx="3"/>
                  </p:cNvCxnSpPr>
                  <p:nvPr/>
                </p:nvCxnSpPr>
                <p:spPr bwMode="auto">
                  <a:xfrm>
                    <a:off x="1905000" y="2927350"/>
                    <a:ext cx="1082322" cy="50165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216679"/>
                    </a:solidFill>
                    <a:prstDash val="solid"/>
                    <a:headEnd type="none" w="med" len="med"/>
                    <a:tailEnd type="arrow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76200" y="1079956"/>
                    <a:ext cx="103457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Informal</a:t>
                    </a:r>
                    <a:endPara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170752" y="4176232"/>
                    <a:ext cx="88058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Formal</a:t>
                    </a:r>
                    <a:endPara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2048223" y="4142108"/>
                    <a:ext cx="81046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Forest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2074360" y="1157742"/>
                    <a:ext cx="80821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Water</a:t>
                    </a:r>
                    <a:endPara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822902" y="2698750"/>
                    <a:ext cx="40662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uLnTx/>
                        <a:uFillTx/>
                      </a:rPr>
                      <a:t>Q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4">
                          <a:lumMod val="75000"/>
                        </a:schemeClr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43" name="Right Arrow 142"/>
            <p:cNvSpPr/>
            <p:nvPr/>
          </p:nvSpPr>
          <p:spPr>
            <a:xfrm>
              <a:off x="3977348" y="4639882"/>
              <a:ext cx="200538" cy="12553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AF30-85FF-5D4D-9E97-24F02207D599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3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10" y="36057"/>
            <a:ext cx="8403980" cy="80701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GMIL Classification Output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994290"/>
            <a:ext cx="9087305" cy="4501430"/>
            <a:chOff x="0" y="1219200"/>
            <a:chExt cx="9087305" cy="4501430"/>
          </a:xfrm>
        </p:grpSpPr>
        <p:pic>
          <p:nvPicPr>
            <p:cNvPr id="5" name="Picture 4" descr="accra1-fc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9200"/>
              <a:ext cx="4532052" cy="4501430"/>
            </a:xfrm>
            <a:prstGeom prst="rect">
              <a:avLst/>
            </a:prstGeom>
          </p:spPr>
        </p:pic>
        <p:pic>
          <p:nvPicPr>
            <p:cNvPr id="6" name="Picture 5" descr="accra1-fcc-gmil-cl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219200"/>
              <a:ext cx="4515305" cy="4495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92411" y="1219200"/>
              <a:ext cx="20396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FCC (RGB)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95991" y="1278357"/>
              <a:ext cx="389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FCC (RGB) + GMIL Classification Overlay</a:t>
              </a:r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5D24-DADE-204B-A538-6C3550A476EA}" type="datetime1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6605" y="5702046"/>
            <a:ext cx="8240700" cy="65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Ranga Raju Vatsavai: Gaussian multiple instance learning approach for mapping the slums of the world using very high resolution imagery. KDD 2013: 1419-1426</a:t>
            </a:r>
          </a:p>
        </p:txBody>
      </p:sp>
    </p:spTree>
    <p:extLst>
      <p:ext uri="{BB962C8B-B14F-4D97-AF65-F5344CB8AC3E}">
        <p14:creationId xmlns:p14="http://schemas.microsoft.com/office/powerpoint/2010/main" val="279575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10" y="36057"/>
            <a:ext cx="8403980" cy="944150"/>
          </a:xfrm>
        </p:spPr>
        <p:txBody>
          <a:bodyPr/>
          <a:lstStyle/>
          <a:p>
            <a:pPr algn="l"/>
            <a:r>
              <a:rPr lang="en-US" dirty="0" smtClean="0"/>
              <a:t>Experimental Results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7061"/>
              </p:ext>
            </p:extLst>
          </p:nvPr>
        </p:nvGraphicFramePr>
        <p:xfrm>
          <a:off x="740020" y="1179057"/>
          <a:ext cx="8270219" cy="2677850"/>
        </p:xfrm>
        <a:graphic>
          <a:graphicData uri="http://schemas.openxmlformats.org/drawingml/2006/table">
            <a:tbl>
              <a:tblPr/>
              <a:tblGrid>
                <a:gridCol w="1354605"/>
                <a:gridCol w="1279365"/>
                <a:gridCol w="1429844"/>
                <a:gridCol w="855540"/>
                <a:gridCol w="933260"/>
                <a:gridCol w="1027830"/>
                <a:gridCol w="1389775"/>
              </a:tblGrid>
              <a:tr h="617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City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Citaiton-KNN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Regression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RF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MLP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NB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GMIL </a:t>
                      </a:r>
                      <a:endParaRPr lang="en-US" sz="2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Model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534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Accra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76.25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71.25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72.08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69.58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75.66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95.66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34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Caracas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82.96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78.15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81.85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81.81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74.07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85.00</a:t>
                      </a:r>
                      <a:endParaRPr lang="en-US" sz="2100" b="0" i="0" u="none" strike="noStrike" dirty="0">
                        <a:solidFill>
                          <a:srgbClr val="FF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534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La Paz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80.97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77.17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78.26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80.23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76.08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83.25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423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Kandahar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79.78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64.89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69.14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73.93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60.1</a:t>
                      </a: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81.20</a:t>
                      </a:r>
                      <a:endParaRPr lang="en-US" sz="2100" b="0" i="0" u="none" strike="noStrike" dirty="0">
                        <a:solidFill>
                          <a:srgbClr val="FF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1106" marR="11106" marT="111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020" y="4186247"/>
            <a:ext cx="3248962" cy="2308324"/>
          </a:xfrm>
          <a:prstGeom prst="rect">
            <a:avLst/>
          </a:prstGeom>
          <a:solidFill>
            <a:srgbClr val="D9D9D9">
              <a:alpha val="54000"/>
            </a:srgbClr>
          </a:solidFill>
          <a:effectLst/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DigitalGlobe</a:t>
            </a:r>
            <a:r>
              <a:rPr lang="en-US" sz="2400" dirty="0" smtClean="0"/>
              <a:t> </a:t>
            </a:r>
            <a:r>
              <a:rPr lang="en-US" sz="2400" dirty="0" err="1" smtClean="0"/>
              <a:t>CitySphere</a:t>
            </a:r>
            <a:r>
              <a:rPr lang="en-US" sz="2400" dirty="0" smtClean="0"/>
              <a:t> Imagery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Spatial Resolution</a:t>
            </a:r>
            <a:endParaRPr lang="en-US" sz="2400" dirty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0.6 meters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Spectral Resolution</a:t>
            </a:r>
            <a:endParaRPr lang="en-US" sz="2400" dirty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3 Bands (RGB)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8109" y="6491291"/>
            <a:ext cx="1615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Vatsavai, KDD-2013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33972" y="5186249"/>
            <a:ext cx="168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GMIL-IF</a:t>
            </a:r>
          </a:p>
          <a:p>
            <a:r>
              <a:rPr lang="en-US" sz="1200" dirty="0" smtClean="0"/>
              <a:t>Vatsavai, IEEE Big Data Congress, 2015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224636" y="4107025"/>
            <a:ext cx="27805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Milwaukee, Wisconsin, USA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RGB, 1 meter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Downtown (82/89)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Residential (49/42)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Grass (13/8)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Trees (7/11)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Feature (NDVI, ED)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GMIL (82.8%)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GMIL-IF (79.7%, 81.6%)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6DCB-2776-9649-BCCB-FA805FA4C870}" type="datetime1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@Raju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CGA      </a:t>
            </a:r>
            <a:fld id="{D880AF44-0932-5A4A-AD8B-B59E4CAEB57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8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907405"/>
            <a:ext cx="5534754" cy="2582704"/>
          </a:xfrm>
        </p:spPr>
        <p:txBody>
          <a:bodyPr/>
          <a:lstStyle/>
          <a:p>
            <a:r>
              <a:rPr lang="en-US" dirty="0" smtClean="0"/>
              <a:t>Big Spatial Data Challenges and HPC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AD71-7D3A-7646-B37C-2EA4ED3552EE}" type="datetime1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85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74" y="36057"/>
            <a:ext cx="8403980" cy="995079"/>
          </a:xfrm>
        </p:spPr>
        <p:txBody>
          <a:bodyPr/>
          <a:lstStyle/>
          <a:p>
            <a:pPr algn="l"/>
            <a:r>
              <a:rPr lang="en-US" dirty="0" smtClean="0"/>
              <a:t>Big Spatial Data Challenges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40020" y="4417161"/>
            <a:ext cx="2981704" cy="2192737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80000"/>
                </a:schemeClr>
              </a:gs>
              <a:gs pos="100000">
                <a:schemeClr val="accent1">
                  <a:shade val="94000"/>
                  <a:satMod val="135000"/>
                  <a:alpha val="8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Big Data (Global Scale Problems)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5975081" y="4417161"/>
            <a:ext cx="2801146" cy="2192737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55000"/>
                </a:schemeClr>
              </a:gs>
              <a:gs pos="80000">
                <a:schemeClr val="accent2">
                  <a:shade val="93000"/>
                  <a:satMod val="130000"/>
                  <a:alpha val="55000"/>
                </a:schemeClr>
              </a:gs>
              <a:gs pos="100000">
                <a:schemeClr val="accent2">
                  <a:shade val="94000"/>
                  <a:satMod val="135000"/>
                  <a:alpha val="5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Knowledge Discovery (Compute &amp; IO Challenges)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419963" y="4415839"/>
            <a:ext cx="2785738" cy="2241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76000"/>
                </a:schemeClr>
              </a:gs>
              <a:gs pos="80000">
                <a:schemeClr val="accent3">
                  <a:shade val="93000"/>
                  <a:satMod val="130000"/>
                  <a:alpha val="76000"/>
                </a:schemeClr>
              </a:gs>
              <a:gs pos="100000">
                <a:schemeClr val="accent3">
                  <a:shade val="94000"/>
                  <a:satMod val="135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Cyber Infrastructure (Enabling Technology)</a:t>
            </a:r>
            <a:endParaRPr lang="en-US" sz="2000" dirty="0"/>
          </a:p>
        </p:txBody>
      </p: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553964" y="1488155"/>
            <a:ext cx="8552317" cy="2252963"/>
            <a:chOff x="528998" y="1534729"/>
            <a:chExt cx="8551601" cy="2252999"/>
          </a:xfrm>
        </p:grpSpPr>
        <p:sp>
          <p:nvSpPr>
            <p:cNvPr id="25" name="TextBox 1"/>
            <p:cNvSpPr txBox="1">
              <a:spLocks noChangeArrowheads="1"/>
            </p:cNvSpPr>
            <p:nvPr/>
          </p:nvSpPr>
          <p:spPr bwMode="auto">
            <a:xfrm>
              <a:off x="1530626" y="1534729"/>
              <a:ext cx="1434980" cy="1323461"/>
            </a:xfrm>
            <a:prstGeom prst="rect">
              <a:avLst/>
            </a:prstGeom>
            <a:solidFill>
              <a:schemeClr val="accent1">
                <a:alpha val="5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Feature </a:t>
              </a:r>
            </a:p>
            <a:p>
              <a:r>
                <a:rPr lang="en-US" sz="2000" dirty="0"/>
                <a:t>Extraction</a:t>
              </a:r>
            </a:p>
            <a:p>
              <a:pPr>
                <a:buFont typeface="Arial" charset="0"/>
                <a:buChar char="•"/>
              </a:pPr>
              <a:r>
                <a:rPr lang="en-US" sz="2000" dirty="0"/>
                <a:t>SIFT/ SURF</a:t>
              </a:r>
            </a:p>
          </p:txBody>
        </p: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3103707" y="1534729"/>
              <a:ext cx="1906427" cy="1323461"/>
            </a:xfrm>
            <a:prstGeom prst="rect">
              <a:avLst/>
            </a:prstGeom>
            <a:solidFill>
              <a:schemeClr val="accent1">
                <a:alpha val="5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Feature </a:t>
              </a:r>
            </a:p>
            <a:p>
              <a:r>
                <a:rPr lang="en-US" sz="2000" dirty="0"/>
                <a:t>Selection</a:t>
              </a:r>
            </a:p>
            <a:p>
              <a:pPr>
                <a:buFont typeface="Arial" charset="0"/>
                <a:buChar char="•"/>
              </a:pPr>
              <a:r>
                <a:rPr lang="en-US" sz="2000" dirty="0"/>
                <a:t>PCA</a:t>
              </a:r>
            </a:p>
            <a:p>
              <a:pPr>
                <a:buFont typeface="Arial" charset="0"/>
                <a:buChar char="•"/>
              </a:pPr>
              <a:r>
                <a:rPr lang="en-US" sz="2000" dirty="0"/>
                <a:t>Compression</a:t>
              </a: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228899" y="1537001"/>
              <a:ext cx="1682583" cy="1323461"/>
            </a:xfrm>
            <a:prstGeom prst="rect">
              <a:avLst/>
            </a:prstGeom>
            <a:solidFill>
              <a:schemeClr val="accent1">
                <a:alpha val="5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Model </a:t>
              </a:r>
              <a:r>
                <a:rPr lang="en-US" sz="2000" dirty="0" smtClean="0"/>
                <a:t>Generation and Prediction</a:t>
              </a:r>
            </a:p>
          </p:txBody>
        </p:sp>
        <p:sp>
          <p:nvSpPr>
            <p:cNvPr id="28" name="TextBox 8"/>
            <p:cNvSpPr txBox="1">
              <a:spLocks noChangeArrowheads="1"/>
            </p:cNvSpPr>
            <p:nvPr/>
          </p:nvSpPr>
          <p:spPr bwMode="auto">
            <a:xfrm>
              <a:off x="7299661" y="1551206"/>
              <a:ext cx="1780938" cy="1200347"/>
            </a:xfrm>
            <a:prstGeom prst="rect">
              <a:avLst/>
            </a:prstGeom>
            <a:solidFill>
              <a:schemeClr val="accent1">
                <a:alpha val="5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/>
                <a:t>Evaluation</a:t>
              </a:r>
              <a:endParaRPr lang="en-US" sz="2400" dirty="0"/>
            </a:p>
            <a:p>
              <a:pPr>
                <a:buFont typeface="Arial" charset="0"/>
                <a:buChar char="•"/>
              </a:pPr>
              <a:r>
                <a:rPr lang="en-US" sz="2400" dirty="0"/>
                <a:t>Accuracy</a:t>
              </a:r>
            </a:p>
            <a:p>
              <a:pPr>
                <a:buFont typeface="Arial" charset="0"/>
                <a:buChar char="•"/>
              </a:pPr>
              <a:r>
                <a:rPr lang="en-US" sz="2400" dirty="0"/>
                <a:t>Scalability</a:t>
              </a:r>
            </a:p>
          </p:txBody>
        </p:sp>
        <p:sp>
          <p:nvSpPr>
            <p:cNvPr id="29" name="Right Arrow 2"/>
            <p:cNvSpPr>
              <a:spLocks noChangeArrowheads="1"/>
            </p:cNvSpPr>
            <p:nvPr/>
          </p:nvSpPr>
          <p:spPr bwMode="auto">
            <a:xfrm>
              <a:off x="2965126" y="1819576"/>
              <a:ext cx="139294" cy="86714"/>
            </a:xfrm>
            <a:prstGeom prst="rightArrow">
              <a:avLst>
                <a:gd name="adj1" fmla="val 50000"/>
                <a:gd name="adj2" fmla="val 500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ight Arrow 10"/>
            <p:cNvSpPr>
              <a:spLocks noChangeArrowheads="1"/>
            </p:cNvSpPr>
            <p:nvPr/>
          </p:nvSpPr>
          <p:spPr bwMode="auto">
            <a:xfrm>
              <a:off x="5009825" y="1819576"/>
              <a:ext cx="203200" cy="88900"/>
            </a:xfrm>
            <a:prstGeom prst="rightArrow">
              <a:avLst>
                <a:gd name="adj1" fmla="val 50000"/>
                <a:gd name="adj2" fmla="val 500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ight Arrow 12"/>
            <p:cNvSpPr>
              <a:spLocks noChangeArrowheads="1"/>
            </p:cNvSpPr>
            <p:nvPr/>
          </p:nvSpPr>
          <p:spPr bwMode="auto">
            <a:xfrm>
              <a:off x="6933763" y="1786184"/>
              <a:ext cx="361028" cy="115624"/>
            </a:xfrm>
            <a:prstGeom prst="rightArrow">
              <a:avLst>
                <a:gd name="adj1" fmla="val 50000"/>
                <a:gd name="adj2" fmla="val 5023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Box 16"/>
            <p:cNvSpPr txBox="1">
              <a:spLocks noChangeArrowheads="1"/>
            </p:cNvSpPr>
            <p:nvPr/>
          </p:nvSpPr>
          <p:spPr bwMode="auto">
            <a:xfrm>
              <a:off x="528998" y="1545038"/>
              <a:ext cx="847404" cy="707898"/>
            </a:xfrm>
            <a:prstGeom prst="rect">
              <a:avLst/>
            </a:prstGeom>
            <a:solidFill>
              <a:schemeClr val="accent1">
                <a:alpha val="5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Data</a:t>
              </a:r>
            </a:p>
            <a:p>
              <a:r>
                <a:rPr lang="en-US" sz="2000" dirty="0"/>
                <a:t>~ </a:t>
              </a:r>
              <a:r>
                <a:rPr lang="en-US" sz="2000" dirty="0" err="1"/>
                <a:t>TBs</a:t>
              </a:r>
              <a:endParaRPr lang="en-US" sz="2000" dirty="0"/>
            </a:p>
          </p:txBody>
        </p:sp>
        <p:sp>
          <p:nvSpPr>
            <p:cNvPr id="33" name="Right Arrow 2"/>
            <p:cNvSpPr>
              <a:spLocks noChangeArrowheads="1"/>
            </p:cNvSpPr>
            <p:nvPr/>
          </p:nvSpPr>
          <p:spPr bwMode="auto">
            <a:xfrm>
              <a:off x="1376402" y="1808464"/>
              <a:ext cx="153623" cy="100012"/>
            </a:xfrm>
            <a:prstGeom prst="rightArrow">
              <a:avLst>
                <a:gd name="adj1" fmla="val 50000"/>
                <a:gd name="adj2" fmla="val 500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Box 9"/>
            <p:cNvSpPr txBox="1">
              <a:spLocks noChangeArrowheads="1"/>
            </p:cNvSpPr>
            <p:nvPr/>
          </p:nvSpPr>
          <p:spPr bwMode="auto">
            <a:xfrm>
              <a:off x="787332" y="2874385"/>
              <a:ext cx="1416254" cy="461673"/>
            </a:xfrm>
            <a:prstGeom prst="rect">
              <a:avLst/>
            </a:prstGeom>
            <a:solidFill>
              <a:srgbClr val="C00000">
                <a:alpha val="5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/>
                <a:t>I/O Read</a:t>
              </a:r>
            </a:p>
          </p:txBody>
        </p:sp>
        <p:sp>
          <p:nvSpPr>
            <p:cNvPr id="35" name="TextBox 22"/>
            <p:cNvSpPr txBox="1">
              <a:spLocks noChangeArrowheads="1"/>
            </p:cNvSpPr>
            <p:nvPr/>
          </p:nvSpPr>
          <p:spPr bwMode="auto">
            <a:xfrm>
              <a:off x="3461449" y="2956717"/>
              <a:ext cx="1633644" cy="831011"/>
            </a:xfrm>
            <a:prstGeom prst="rect">
              <a:avLst/>
            </a:prstGeom>
            <a:solidFill>
              <a:srgbClr val="C00000">
                <a:alpha val="5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/>
                <a:t>I/O Write</a:t>
              </a:r>
            </a:p>
            <a:p>
              <a:r>
                <a:rPr lang="en-US" sz="2400" dirty="0"/>
                <a:t>~50x Input</a:t>
              </a:r>
            </a:p>
          </p:txBody>
        </p:sp>
        <p:sp>
          <p:nvSpPr>
            <p:cNvPr id="36" name="TextBox 23"/>
            <p:cNvSpPr txBox="1">
              <a:spLocks noChangeArrowheads="1"/>
            </p:cNvSpPr>
            <p:nvPr/>
          </p:nvSpPr>
          <p:spPr bwMode="auto">
            <a:xfrm>
              <a:off x="5213025" y="2956717"/>
              <a:ext cx="2582542" cy="831011"/>
            </a:xfrm>
            <a:prstGeom prst="rect">
              <a:avLst/>
            </a:prstGeom>
            <a:solidFill>
              <a:srgbClr val="C00000">
                <a:alpha val="5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I/O Read and Write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Multisource </a:t>
              </a:r>
              <a:r>
                <a:rPr lang="en-US" sz="1600" dirty="0"/>
                <a:t>and Spatial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O(n</a:t>
              </a:r>
              <a:r>
                <a:rPr lang="en-US" sz="1600" baseline="30000" dirty="0"/>
                <a:t>2</a:t>
              </a:r>
              <a:r>
                <a:rPr lang="en-US" sz="1600" dirty="0"/>
                <a:t>) and O(n</a:t>
              </a:r>
              <a:r>
                <a:rPr lang="en-US" sz="1600" baseline="30000" dirty="0"/>
                <a:t>3</a:t>
              </a:r>
              <a:r>
                <a:rPr lang="en-US" sz="1600" dirty="0"/>
                <a:t>)</a:t>
              </a:r>
            </a:p>
          </p:txBody>
        </p:sp>
        <p:cxnSp>
          <p:nvCxnSpPr>
            <p:cNvPr id="37" name="Straight Arrow Connector 12"/>
            <p:cNvCxnSpPr>
              <a:cxnSpLocks noChangeShapeType="1"/>
            </p:cNvCxnSpPr>
            <p:nvPr/>
          </p:nvCxnSpPr>
          <p:spPr bwMode="auto">
            <a:xfrm>
              <a:off x="1448375" y="2367815"/>
              <a:ext cx="0" cy="4948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8" name="Straight Arrow Connector 27"/>
            <p:cNvCxnSpPr>
              <a:cxnSpLocks noChangeShapeType="1"/>
            </p:cNvCxnSpPr>
            <p:nvPr/>
          </p:nvCxnSpPr>
          <p:spPr bwMode="auto">
            <a:xfrm flipH="1">
              <a:off x="6718597" y="2720911"/>
              <a:ext cx="2" cy="25703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F80F-9296-3944-A688-6EABCF15659C}" type="datetime1">
              <a:rPr lang="en-US" smtClean="0"/>
              <a:t>8/18/16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8357725" cy="757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Parallelization Results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068" r="7803"/>
          <a:stretch>
            <a:fillRect/>
          </a:stretch>
        </p:blipFill>
        <p:spPr bwMode="auto">
          <a:xfrm>
            <a:off x="317516" y="927636"/>
            <a:ext cx="3961997" cy="285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302871" y="1338991"/>
            <a:ext cx="454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CBLAS for basic operations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CLAPACK for </a:t>
            </a:r>
            <a:r>
              <a:rPr lang="en-US" sz="2000" dirty="0" err="1" smtClean="0"/>
              <a:t>Cholesky</a:t>
            </a:r>
            <a:r>
              <a:rPr lang="en-US" sz="2000" dirty="0" smtClean="0"/>
              <a:t> decomposition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7516" y="4011729"/>
            <a:ext cx="4244839" cy="269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62355" y="4001749"/>
            <a:ext cx="4425950" cy="270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617575" y="2014861"/>
            <a:ext cx="4425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Task: estimate hyper-parameters for 1 million time series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Machine;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Frost – SGI </a:t>
            </a:r>
            <a:r>
              <a:rPr lang="en-US" sz="2000" dirty="0" err="1" smtClean="0"/>
              <a:t>Altrix</a:t>
            </a:r>
            <a:r>
              <a:rPr lang="en-US" sz="2000" dirty="0" smtClean="0"/>
              <a:t> ICE 8200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128 Compute nodes, 16 virtual cores/node, 24GB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96539" y="202765"/>
            <a:ext cx="3546985" cy="11820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Gaussian Process (GP) Learning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Computation: O(t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Memory: O(t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F936-5CD3-1243-BD00-EAD98CE16D2A}" type="datetime1">
              <a:rPr lang="en-US" smtClean="0"/>
              <a:t>8/18/16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1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13031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Global Threats to Human Water Security</a:t>
            </a:r>
            <a:endParaRPr lang="en-US" dirty="0"/>
          </a:p>
        </p:txBody>
      </p:sp>
      <p:pic>
        <p:nvPicPr>
          <p:cNvPr id="4" name="Picture 3" descr="nature-water-thre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" y="1476391"/>
            <a:ext cx="5826254" cy="2509206"/>
          </a:xfrm>
          <a:prstGeom prst="rect">
            <a:avLst/>
          </a:prstGeom>
        </p:spPr>
      </p:pic>
      <p:pic>
        <p:nvPicPr>
          <p:cNvPr id="5" name="Picture 4" descr="nature-rivers-in-cris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83" y="1461791"/>
            <a:ext cx="3025456" cy="3912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20" y="4217796"/>
            <a:ext cx="5188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C. J. </a:t>
            </a:r>
            <a:r>
              <a:rPr lang="en-US" dirty="0" err="1"/>
              <a:t>Vörösmarty</a:t>
            </a:r>
            <a:r>
              <a:rPr lang="en-US" dirty="0"/>
              <a:t>, et. al. Global threats to human water security and river biodiversity. Nature 467, 555–561 (30 September 2010</a:t>
            </a:r>
            <a:r>
              <a:rPr lang="en-US" dirty="0" smtClean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C. J. </a:t>
            </a:r>
            <a:r>
              <a:rPr lang="en-US" dirty="0" err="1" smtClean="0"/>
              <a:t>Vörösmarty</a:t>
            </a:r>
            <a:r>
              <a:rPr lang="en-US" dirty="0" smtClean="0"/>
              <a:t>. </a:t>
            </a:r>
            <a:r>
              <a:rPr lang="en-US" dirty="0"/>
              <a:t>Global water resources: Vulnerability from climate change and population growth. </a:t>
            </a:r>
            <a:r>
              <a:rPr lang="en-US" i="1" dirty="0"/>
              <a:t>Science </a:t>
            </a:r>
            <a:r>
              <a:rPr lang="en-US" dirty="0"/>
              <a:t>289: 284-288. </a:t>
            </a:r>
            <a:r>
              <a:rPr lang="en-US" dirty="0" smtClean="0"/>
              <a:t>2000.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884-D707-FB41-AA4C-AB91B9E4DD93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9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28600" y="914400"/>
            <a:ext cx="38862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dirty="0"/>
              <a:t>Expectation Maximization is a local optimization algorithm</a:t>
            </a:r>
          </a:p>
          <a:p>
            <a:pPr marL="914400" lvl="1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dirty="0">
                <a:latin typeface="Calibri" charset="0"/>
              </a:rPr>
              <a:t>Different initialization</a:t>
            </a:r>
          </a:p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dirty="0">
                <a:latin typeface="Calibri" charset="0"/>
              </a:rPr>
              <a:t>Multiple sampling</a:t>
            </a:r>
          </a:p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dirty="0">
                <a:latin typeface="Calibri" charset="0"/>
              </a:rPr>
              <a:t>Local model at each node</a:t>
            </a:r>
          </a:p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dirty="0">
                <a:latin typeface="Calibri" charset="0"/>
              </a:rPr>
              <a:t>Global model from local models</a:t>
            </a:r>
          </a:p>
        </p:txBody>
      </p:sp>
      <p:sp>
        <p:nvSpPr>
          <p:cNvPr id="62467" name="Rectangle 17"/>
          <p:cNvSpPr>
            <a:spLocks/>
          </p:cNvSpPr>
          <p:nvPr/>
        </p:nvSpPr>
        <p:spPr bwMode="auto">
          <a:xfrm>
            <a:off x="701453" y="38132"/>
            <a:ext cx="835138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4000" dirty="0">
                <a:latin typeface="+mj-lt"/>
              </a:rPr>
              <a:t>Distributed GMM Clustering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793931" y="5609174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800000"/>
                </a:solidFill>
              </a:rPr>
              <a:t>MapReduce</a:t>
            </a:r>
            <a:r>
              <a:rPr lang="en-US" sz="2400" dirty="0">
                <a:solidFill>
                  <a:srgbClr val="800000"/>
                </a:solidFill>
              </a:rPr>
              <a:t> Implementation</a:t>
            </a:r>
            <a:endParaRPr lang="en-US" sz="2400" dirty="0">
              <a:solidFill>
                <a:srgbClr val="800000"/>
              </a:solidFill>
              <a:latin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19800" y="988770"/>
            <a:ext cx="1295400" cy="1068388"/>
            <a:chOff x="6019800" y="762000"/>
            <a:chExt cx="1295400" cy="1068388"/>
          </a:xfrm>
        </p:grpSpPr>
        <p:grpSp>
          <p:nvGrpSpPr>
            <p:cNvPr id="62469" name="Group 24"/>
            <p:cNvGrpSpPr>
              <a:grpSpLocks/>
            </p:cNvGrpSpPr>
            <p:nvPr/>
          </p:nvGrpSpPr>
          <p:grpSpPr bwMode="auto">
            <a:xfrm>
              <a:off x="6019800" y="762000"/>
              <a:ext cx="1295400" cy="1068388"/>
              <a:chOff x="6019800" y="762000"/>
              <a:chExt cx="1295400" cy="1067594"/>
            </a:xfrm>
          </p:grpSpPr>
          <p:graphicFrame>
            <p:nvGraphicFramePr>
              <p:cNvPr id="62617" name="Object 2"/>
              <p:cNvGraphicFramePr>
                <a:graphicFrameLocks noChangeAspect="1"/>
              </p:cNvGraphicFramePr>
              <p:nvPr/>
            </p:nvGraphicFramePr>
            <p:xfrm>
              <a:off x="6019800" y="762000"/>
              <a:ext cx="1268098" cy="1066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0" name="Bitmap Image" r:id="rId3" imgW="5401429" imgH="4544059" progId="Paint.Picture">
                      <p:embed/>
                    </p:oleObj>
                  </mc:Choice>
                  <mc:Fallback>
                    <p:oleObj name="Bitmap Image" r:id="rId3" imgW="5401429" imgH="454405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19800" y="762000"/>
                            <a:ext cx="1268098" cy="1066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618" name="Rectangle 5"/>
              <p:cNvSpPr>
                <a:spLocks noChangeArrowheads="1"/>
              </p:cNvSpPr>
              <p:nvPr/>
            </p:nvSpPr>
            <p:spPr bwMode="auto">
              <a:xfrm>
                <a:off x="6019800" y="762000"/>
                <a:ext cx="1295400" cy="106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62619" name="Straight Connector 7"/>
              <p:cNvCxnSpPr>
                <a:cxnSpLocks noChangeShapeType="1"/>
              </p:cNvCxnSpPr>
              <p:nvPr/>
            </p:nvCxnSpPr>
            <p:spPr bwMode="auto">
              <a:xfrm rot="5400000">
                <a:off x="5715000" y="1295400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0" name="Straight Connector 9"/>
              <p:cNvCxnSpPr>
                <a:cxnSpLocks noChangeShapeType="1"/>
              </p:cNvCxnSpPr>
              <p:nvPr/>
            </p:nvCxnSpPr>
            <p:spPr bwMode="auto">
              <a:xfrm rot="5400000">
                <a:off x="58674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1" name="Straight Connector 10"/>
              <p:cNvCxnSpPr>
                <a:cxnSpLocks noChangeShapeType="1"/>
              </p:cNvCxnSpPr>
              <p:nvPr/>
            </p:nvCxnSpPr>
            <p:spPr bwMode="auto">
              <a:xfrm rot="5400000">
                <a:off x="60198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2" name="Straight Connector 11"/>
              <p:cNvCxnSpPr>
                <a:cxnSpLocks noChangeShapeType="1"/>
              </p:cNvCxnSpPr>
              <p:nvPr/>
            </p:nvCxnSpPr>
            <p:spPr bwMode="auto">
              <a:xfrm rot="5400000">
                <a:off x="61722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3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63246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4" name="Straight Connector 13"/>
              <p:cNvCxnSpPr>
                <a:cxnSpLocks noChangeShapeType="1"/>
              </p:cNvCxnSpPr>
              <p:nvPr/>
            </p:nvCxnSpPr>
            <p:spPr bwMode="auto">
              <a:xfrm rot="5400000">
                <a:off x="64770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5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6629400" y="1294606"/>
                <a:ext cx="10668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6019800" y="9144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7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6019800" y="10668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8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6019800" y="12192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29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6019800" y="13716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30" name="Straight Connector 22"/>
              <p:cNvCxnSpPr>
                <a:cxnSpLocks noChangeShapeType="1"/>
              </p:cNvCxnSpPr>
              <p:nvPr/>
            </p:nvCxnSpPr>
            <p:spPr bwMode="auto">
              <a:xfrm>
                <a:off x="6019800" y="15240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631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6019800" y="16764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2470" name="Group 109"/>
            <p:cNvGrpSpPr>
              <a:grpSpLocks/>
            </p:cNvGrpSpPr>
            <p:nvPr/>
          </p:nvGrpSpPr>
          <p:grpSpPr bwMode="auto">
            <a:xfrm>
              <a:off x="6019800" y="762000"/>
              <a:ext cx="198438" cy="1036638"/>
              <a:chOff x="6019800" y="762000"/>
              <a:chExt cx="198119" cy="1036319"/>
            </a:xfrm>
          </p:grpSpPr>
          <p:sp>
            <p:nvSpPr>
              <p:cNvPr id="62610" name="Rectangle 60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1" name="Rectangle 61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2" name="Rectangle 62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3" name="Rectangle 63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4" name="Rectangle 64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5" name="Rectangle 65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6" name="Rectangle 66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1" name="Group 110"/>
            <p:cNvGrpSpPr>
              <a:grpSpLocks/>
            </p:cNvGrpSpPr>
            <p:nvPr/>
          </p:nvGrpSpPr>
          <p:grpSpPr bwMode="auto">
            <a:xfrm>
              <a:off x="6172200" y="762000"/>
              <a:ext cx="198438" cy="1036638"/>
              <a:chOff x="6019800" y="762000"/>
              <a:chExt cx="198119" cy="1036319"/>
            </a:xfrm>
          </p:grpSpPr>
          <p:sp>
            <p:nvSpPr>
              <p:cNvPr id="62603" name="Rectangle 111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4" name="Rectangle 112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5" name="Rectangle 113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6" name="Rectangle 114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7" name="Rectangle 115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8" name="Rectangle 116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9" name="Rectangle 117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2" name="Group 118"/>
            <p:cNvGrpSpPr>
              <a:grpSpLocks/>
            </p:cNvGrpSpPr>
            <p:nvPr/>
          </p:nvGrpSpPr>
          <p:grpSpPr bwMode="auto">
            <a:xfrm>
              <a:off x="6324600" y="762000"/>
              <a:ext cx="198438" cy="1036638"/>
              <a:chOff x="6019800" y="762000"/>
              <a:chExt cx="198119" cy="1036319"/>
            </a:xfrm>
          </p:grpSpPr>
          <p:sp>
            <p:nvSpPr>
              <p:cNvPr id="62596" name="Rectangle 119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7" name="Rectangle 120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8" name="Rectangle 121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9" name="Rectangle 122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0" name="Rectangle 123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1" name="Rectangle 124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2" name="Rectangle 125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3" name="Group 126"/>
            <p:cNvGrpSpPr>
              <a:grpSpLocks/>
            </p:cNvGrpSpPr>
            <p:nvPr/>
          </p:nvGrpSpPr>
          <p:grpSpPr bwMode="auto">
            <a:xfrm>
              <a:off x="6477000" y="792163"/>
              <a:ext cx="198438" cy="1036637"/>
              <a:chOff x="6019800" y="762000"/>
              <a:chExt cx="198119" cy="1036319"/>
            </a:xfrm>
          </p:grpSpPr>
          <p:sp>
            <p:nvSpPr>
              <p:cNvPr id="62589" name="Rectangle 127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0" name="Rectangle 128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1" name="Rectangle 129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2" name="Rectangle 130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3" name="Rectangle 131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4" name="Rectangle 132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5" name="Rectangle 133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4" name="Group 134"/>
            <p:cNvGrpSpPr>
              <a:grpSpLocks/>
            </p:cNvGrpSpPr>
            <p:nvPr/>
          </p:nvGrpSpPr>
          <p:grpSpPr bwMode="auto">
            <a:xfrm>
              <a:off x="6629400" y="792163"/>
              <a:ext cx="198438" cy="1036637"/>
              <a:chOff x="6019800" y="762000"/>
              <a:chExt cx="198119" cy="1036319"/>
            </a:xfrm>
          </p:grpSpPr>
          <p:sp>
            <p:nvSpPr>
              <p:cNvPr id="62582" name="Rectangle 135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3" name="Rectangle 136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4" name="Rectangle 137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5" name="Rectangle 138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6" name="Rectangle 139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7" name="Rectangle 140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8" name="Rectangle 141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5" name="Group 142"/>
            <p:cNvGrpSpPr>
              <a:grpSpLocks/>
            </p:cNvGrpSpPr>
            <p:nvPr/>
          </p:nvGrpSpPr>
          <p:grpSpPr bwMode="auto">
            <a:xfrm>
              <a:off x="6781800" y="762000"/>
              <a:ext cx="198438" cy="1036638"/>
              <a:chOff x="6019800" y="762000"/>
              <a:chExt cx="198119" cy="1036319"/>
            </a:xfrm>
          </p:grpSpPr>
          <p:sp>
            <p:nvSpPr>
              <p:cNvPr id="62575" name="Rectangle 143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" name="Rectangle 144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" name="Rectangle 145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8" name="Rectangle 146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9" name="Rectangle 147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0" name="Rectangle 148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1" name="Rectangle 149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6" name="Group 150"/>
            <p:cNvGrpSpPr>
              <a:grpSpLocks/>
            </p:cNvGrpSpPr>
            <p:nvPr/>
          </p:nvGrpSpPr>
          <p:grpSpPr bwMode="auto">
            <a:xfrm>
              <a:off x="6934200" y="762000"/>
              <a:ext cx="198438" cy="1036638"/>
              <a:chOff x="6019800" y="762000"/>
              <a:chExt cx="198119" cy="1036319"/>
            </a:xfrm>
          </p:grpSpPr>
          <p:sp>
            <p:nvSpPr>
              <p:cNvPr id="62568" name="Rectangle 151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9" name="Rectangle 152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0" name="Rectangle 153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1" name="Rectangle 154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2" name="Rectangle 155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3" name="Rectangle 156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" name="Rectangle 157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7" name="Group 158"/>
            <p:cNvGrpSpPr>
              <a:grpSpLocks/>
            </p:cNvGrpSpPr>
            <p:nvPr/>
          </p:nvGrpSpPr>
          <p:grpSpPr bwMode="auto">
            <a:xfrm>
              <a:off x="7086600" y="762000"/>
              <a:ext cx="198438" cy="1036638"/>
              <a:chOff x="6019800" y="762000"/>
              <a:chExt cx="198119" cy="1036319"/>
            </a:xfrm>
          </p:grpSpPr>
          <p:sp>
            <p:nvSpPr>
              <p:cNvPr id="62561" name="Rectangle 159"/>
              <p:cNvSpPr>
                <a:spLocks noChangeArrowheads="1"/>
              </p:cNvSpPr>
              <p:nvPr/>
            </p:nvSpPr>
            <p:spPr bwMode="auto">
              <a:xfrm>
                <a:off x="6096000" y="7620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2" name="Rectangle 160"/>
              <p:cNvSpPr>
                <a:spLocks noChangeArrowheads="1"/>
              </p:cNvSpPr>
              <p:nvPr/>
            </p:nvSpPr>
            <p:spPr bwMode="auto">
              <a:xfrm>
                <a:off x="6172200" y="990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3" name="Rectangle 161"/>
              <p:cNvSpPr>
                <a:spLocks noChangeArrowheads="1"/>
              </p:cNvSpPr>
              <p:nvPr/>
            </p:nvSpPr>
            <p:spPr bwMode="auto">
              <a:xfrm>
                <a:off x="6096000" y="1066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4" name="Rectangle 162"/>
              <p:cNvSpPr>
                <a:spLocks noChangeArrowheads="1"/>
              </p:cNvSpPr>
              <p:nvPr/>
            </p:nvSpPr>
            <p:spPr bwMode="auto">
              <a:xfrm>
                <a:off x="6019800" y="12954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5" name="Rectangle 163"/>
              <p:cNvSpPr>
                <a:spLocks noChangeArrowheads="1"/>
              </p:cNvSpPr>
              <p:nvPr/>
            </p:nvSpPr>
            <p:spPr bwMode="auto">
              <a:xfrm>
                <a:off x="6172200" y="14478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6" name="Rectangle 164"/>
              <p:cNvSpPr>
                <a:spLocks noChangeArrowheads="1"/>
              </p:cNvSpPr>
              <p:nvPr/>
            </p:nvSpPr>
            <p:spPr bwMode="auto">
              <a:xfrm>
                <a:off x="6172200" y="17526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7" name="Rectangle 165"/>
              <p:cNvSpPr>
                <a:spLocks noChangeArrowheads="1"/>
              </p:cNvSpPr>
              <p:nvPr/>
            </p:nvSpPr>
            <p:spPr bwMode="auto">
              <a:xfrm>
                <a:off x="6172200" y="1600200"/>
                <a:ext cx="45719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74"/>
          <p:cNvGrpSpPr/>
          <p:nvPr/>
        </p:nvGrpSpPr>
        <p:grpSpPr>
          <a:xfrm>
            <a:off x="5867400" y="2362200"/>
            <a:ext cx="198119" cy="121919"/>
            <a:chOff x="5334000" y="2514600"/>
            <a:chExt cx="198119" cy="121919"/>
          </a:xfrm>
          <a:solidFill>
            <a:srgbClr val="FF0000"/>
          </a:solidFill>
        </p:grpSpPr>
        <p:sp>
          <p:nvSpPr>
            <p:cNvPr id="172" name="Rectangle 171"/>
            <p:cNvSpPr/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7" name="Group 175"/>
          <p:cNvGrpSpPr/>
          <p:nvPr/>
        </p:nvGrpSpPr>
        <p:grpSpPr>
          <a:xfrm>
            <a:off x="6477000" y="2362200"/>
            <a:ext cx="198119" cy="121919"/>
            <a:chOff x="5334000" y="2514600"/>
            <a:chExt cx="198119" cy="121919"/>
          </a:xfrm>
          <a:solidFill>
            <a:schemeClr val="tx2"/>
          </a:solidFill>
        </p:grpSpPr>
        <p:sp>
          <p:nvSpPr>
            <p:cNvPr id="177" name="Rectangle 176"/>
            <p:cNvSpPr/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9" name="Rectangle 178"/>
            <p:cNvSpPr/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8" name="Group 179"/>
          <p:cNvGrpSpPr/>
          <p:nvPr/>
        </p:nvGrpSpPr>
        <p:grpSpPr>
          <a:xfrm>
            <a:off x="7086600" y="2362200"/>
            <a:ext cx="198119" cy="121919"/>
            <a:chOff x="5334000" y="2514600"/>
            <a:chExt cx="198119" cy="121919"/>
          </a:xfrm>
          <a:solidFill>
            <a:srgbClr val="FF6600"/>
          </a:solidFill>
        </p:grpSpPr>
        <p:sp>
          <p:nvSpPr>
            <p:cNvPr id="181" name="Rectangle 180"/>
            <p:cNvSpPr/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9" name="Group 183"/>
          <p:cNvGrpSpPr/>
          <p:nvPr/>
        </p:nvGrpSpPr>
        <p:grpSpPr>
          <a:xfrm>
            <a:off x="7620000" y="2362200"/>
            <a:ext cx="198119" cy="121919"/>
            <a:chOff x="5334000" y="2514600"/>
            <a:chExt cx="198119" cy="121919"/>
          </a:xfrm>
          <a:solidFill>
            <a:srgbClr val="3366FF"/>
          </a:solidFill>
        </p:grpSpPr>
        <p:sp>
          <p:nvSpPr>
            <p:cNvPr id="185" name="Rectangle 184"/>
            <p:cNvSpPr/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6" name="Rectangle 185"/>
            <p:cNvSpPr/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0" name="Group 187"/>
          <p:cNvGrpSpPr/>
          <p:nvPr/>
        </p:nvGrpSpPr>
        <p:grpSpPr>
          <a:xfrm>
            <a:off x="8153400" y="2362200"/>
            <a:ext cx="198119" cy="121919"/>
            <a:chOff x="5334000" y="2514600"/>
            <a:chExt cx="198119" cy="121919"/>
          </a:xfrm>
          <a:solidFill>
            <a:srgbClr val="660066"/>
          </a:solidFill>
        </p:grpSpPr>
        <p:sp>
          <p:nvSpPr>
            <p:cNvPr id="189" name="Rectangle 188"/>
            <p:cNvSpPr/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0" name="Rectangle 189"/>
            <p:cNvSpPr/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1" name="Rectangle 190"/>
            <p:cNvSpPr/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2483" name="Group 191"/>
          <p:cNvGrpSpPr>
            <a:grpSpLocks/>
          </p:cNvGrpSpPr>
          <p:nvPr/>
        </p:nvGrpSpPr>
        <p:grpSpPr bwMode="auto">
          <a:xfrm>
            <a:off x="5410200" y="2362200"/>
            <a:ext cx="198438" cy="122238"/>
            <a:chOff x="5334000" y="2514600"/>
            <a:chExt cx="198119" cy="121919"/>
          </a:xfrm>
        </p:grpSpPr>
        <p:sp>
          <p:nvSpPr>
            <p:cNvPr id="62558" name="Rectangle 192"/>
            <p:cNvSpPr>
              <a:spLocks noChangeArrowheads="1"/>
            </p:cNvSpPr>
            <p:nvPr/>
          </p:nvSpPr>
          <p:spPr bwMode="auto">
            <a:xfrm>
              <a:off x="5334000" y="2514600"/>
              <a:ext cx="45719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9" name="Rectangle 193"/>
            <p:cNvSpPr>
              <a:spLocks noChangeArrowheads="1"/>
            </p:cNvSpPr>
            <p:nvPr/>
          </p:nvSpPr>
          <p:spPr bwMode="auto">
            <a:xfrm>
              <a:off x="5410200" y="2590800"/>
              <a:ext cx="45719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0" name="Rectangle 194"/>
            <p:cNvSpPr>
              <a:spLocks noChangeArrowheads="1"/>
            </p:cNvSpPr>
            <p:nvPr/>
          </p:nvSpPr>
          <p:spPr bwMode="auto">
            <a:xfrm>
              <a:off x="5486400" y="2514600"/>
              <a:ext cx="45719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2484" name="Straight Arrow Connector 196"/>
          <p:cNvCxnSpPr>
            <a:cxnSpLocks noChangeShapeType="1"/>
          </p:cNvCxnSpPr>
          <p:nvPr/>
        </p:nvCxnSpPr>
        <p:spPr bwMode="auto">
          <a:xfrm flipV="1">
            <a:off x="3429000" y="2514600"/>
            <a:ext cx="1676400" cy="1524000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485" name="Group 203"/>
          <p:cNvGrpSpPr>
            <a:grpSpLocks/>
          </p:cNvGrpSpPr>
          <p:nvPr/>
        </p:nvGrpSpPr>
        <p:grpSpPr bwMode="auto">
          <a:xfrm>
            <a:off x="5492750" y="3089275"/>
            <a:ext cx="450850" cy="468313"/>
            <a:chOff x="5111194" y="3089402"/>
            <a:chExt cx="451297" cy="468833"/>
          </a:xfrm>
        </p:grpSpPr>
        <p:sp>
          <p:nvSpPr>
            <p:cNvPr id="62555" name="Freeform 199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6" name="Freeform 200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7" name="Freeform 202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86" name="Group 204"/>
          <p:cNvGrpSpPr>
            <a:grpSpLocks/>
          </p:cNvGrpSpPr>
          <p:nvPr/>
        </p:nvGrpSpPr>
        <p:grpSpPr bwMode="auto">
          <a:xfrm>
            <a:off x="6559550" y="3124200"/>
            <a:ext cx="450850" cy="468313"/>
            <a:chOff x="5111194" y="3089402"/>
            <a:chExt cx="451297" cy="468833"/>
          </a:xfrm>
        </p:grpSpPr>
        <p:sp>
          <p:nvSpPr>
            <p:cNvPr id="62552" name="Freeform 205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3" name="Freeform 206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4" name="Freeform 207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87" name="Group 208"/>
          <p:cNvGrpSpPr>
            <a:grpSpLocks/>
          </p:cNvGrpSpPr>
          <p:nvPr/>
        </p:nvGrpSpPr>
        <p:grpSpPr bwMode="auto">
          <a:xfrm>
            <a:off x="6026150" y="3124200"/>
            <a:ext cx="450850" cy="468313"/>
            <a:chOff x="5111194" y="3089402"/>
            <a:chExt cx="451297" cy="468833"/>
          </a:xfrm>
        </p:grpSpPr>
        <p:sp>
          <p:nvSpPr>
            <p:cNvPr id="62549" name="Freeform 209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0" name="Freeform 210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1" name="Freeform 211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88" name="Group 212"/>
          <p:cNvGrpSpPr>
            <a:grpSpLocks/>
          </p:cNvGrpSpPr>
          <p:nvPr/>
        </p:nvGrpSpPr>
        <p:grpSpPr bwMode="auto">
          <a:xfrm>
            <a:off x="7086600" y="3124200"/>
            <a:ext cx="450850" cy="468313"/>
            <a:chOff x="5111194" y="3089402"/>
            <a:chExt cx="451297" cy="468833"/>
          </a:xfrm>
        </p:grpSpPr>
        <p:sp>
          <p:nvSpPr>
            <p:cNvPr id="62546" name="Freeform 213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7" name="Freeform 214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8" name="Freeform 215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89" name="Group 216"/>
          <p:cNvGrpSpPr>
            <a:grpSpLocks/>
          </p:cNvGrpSpPr>
          <p:nvPr/>
        </p:nvGrpSpPr>
        <p:grpSpPr bwMode="auto">
          <a:xfrm>
            <a:off x="7696200" y="3124200"/>
            <a:ext cx="450850" cy="468313"/>
            <a:chOff x="5111194" y="3089402"/>
            <a:chExt cx="451297" cy="468833"/>
          </a:xfrm>
        </p:grpSpPr>
        <p:sp>
          <p:nvSpPr>
            <p:cNvPr id="62543" name="Freeform 217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4" name="Freeform 218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5" name="Freeform 219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0" name="Group 220"/>
          <p:cNvGrpSpPr>
            <a:grpSpLocks/>
          </p:cNvGrpSpPr>
          <p:nvPr/>
        </p:nvGrpSpPr>
        <p:grpSpPr bwMode="auto">
          <a:xfrm>
            <a:off x="4953000" y="3124200"/>
            <a:ext cx="450850" cy="468313"/>
            <a:chOff x="5111194" y="3089402"/>
            <a:chExt cx="451297" cy="468833"/>
          </a:xfrm>
        </p:grpSpPr>
        <p:sp>
          <p:nvSpPr>
            <p:cNvPr id="62540" name="Freeform 221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1" name="Freeform 222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2" name="Freeform 223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1" name="Group 224"/>
          <p:cNvGrpSpPr>
            <a:grpSpLocks/>
          </p:cNvGrpSpPr>
          <p:nvPr/>
        </p:nvGrpSpPr>
        <p:grpSpPr bwMode="auto">
          <a:xfrm>
            <a:off x="8305800" y="3124200"/>
            <a:ext cx="450850" cy="468313"/>
            <a:chOff x="5111194" y="3089402"/>
            <a:chExt cx="451297" cy="468833"/>
          </a:xfrm>
        </p:grpSpPr>
        <p:sp>
          <p:nvSpPr>
            <p:cNvPr id="62537" name="Freeform 225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8" name="Freeform 226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9" name="Freeform 227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2" name="Group 228"/>
          <p:cNvGrpSpPr>
            <a:grpSpLocks/>
          </p:cNvGrpSpPr>
          <p:nvPr/>
        </p:nvGrpSpPr>
        <p:grpSpPr bwMode="auto">
          <a:xfrm>
            <a:off x="5257800" y="4114800"/>
            <a:ext cx="450850" cy="468313"/>
            <a:chOff x="5111194" y="3089402"/>
            <a:chExt cx="451297" cy="468833"/>
          </a:xfrm>
        </p:grpSpPr>
        <p:sp>
          <p:nvSpPr>
            <p:cNvPr id="62534" name="Freeform 229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5" name="Freeform 230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6" name="Freeform 231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3" name="Group 232"/>
          <p:cNvGrpSpPr>
            <a:grpSpLocks/>
          </p:cNvGrpSpPr>
          <p:nvPr/>
        </p:nvGrpSpPr>
        <p:grpSpPr bwMode="auto">
          <a:xfrm>
            <a:off x="6400800" y="4114800"/>
            <a:ext cx="450850" cy="468313"/>
            <a:chOff x="5111194" y="3089402"/>
            <a:chExt cx="451297" cy="468833"/>
          </a:xfrm>
        </p:grpSpPr>
        <p:sp>
          <p:nvSpPr>
            <p:cNvPr id="62531" name="Freeform 233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2" name="Freeform 234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3" name="Freeform 235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4" name="Group 236"/>
          <p:cNvGrpSpPr>
            <a:grpSpLocks/>
          </p:cNvGrpSpPr>
          <p:nvPr/>
        </p:nvGrpSpPr>
        <p:grpSpPr bwMode="auto">
          <a:xfrm>
            <a:off x="7543800" y="4114800"/>
            <a:ext cx="450850" cy="468313"/>
            <a:chOff x="5111194" y="3089402"/>
            <a:chExt cx="451297" cy="468833"/>
          </a:xfrm>
        </p:grpSpPr>
        <p:sp>
          <p:nvSpPr>
            <p:cNvPr id="62528" name="Freeform 237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9" name="Freeform 238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0" name="Freeform 239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5" name="Group 240"/>
          <p:cNvGrpSpPr>
            <a:grpSpLocks/>
          </p:cNvGrpSpPr>
          <p:nvPr/>
        </p:nvGrpSpPr>
        <p:grpSpPr bwMode="auto">
          <a:xfrm>
            <a:off x="5943600" y="4876800"/>
            <a:ext cx="450850" cy="468313"/>
            <a:chOff x="5111194" y="3089402"/>
            <a:chExt cx="451297" cy="468833"/>
          </a:xfrm>
        </p:grpSpPr>
        <p:sp>
          <p:nvSpPr>
            <p:cNvPr id="62525" name="Freeform 241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6" name="Freeform 242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7" name="Freeform 243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6" name="Group 244"/>
          <p:cNvGrpSpPr>
            <a:grpSpLocks/>
          </p:cNvGrpSpPr>
          <p:nvPr/>
        </p:nvGrpSpPr>
        <p:grpSpPr bwMode="auto">
          <a:xfrm>
            <a:off x="7010400" y="4876800"/>
            <a:ext cx="450850" cy="468313"/>
            <a:chOff x="5111194" y="3089402"/>
            <a:chExt cx="451297" cy="468833"/>
          </a:xfrm>
        </p:grpSpPr>
        <p:sp>
          <p:nvSpPr>
            <p:cNvPr id="62522" name="Freeform 245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3" name="Freeform 246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4" name="Freeform 247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7" name="Group 248"/>
          <p:cNvGrpSpPr>
            <a:grpSpLocks/>
          </p:cNvGrpSpPr>
          <p:nvPr/>
        </p:nvGrpSpPr>
        <p:grpSpPr bwMode="auto">
          <a:xfrm>
            <a:off x="6553200" y="5780088"/>
            <a:ext cx="450850" cy="468312"/>
            <a:chOff x="5111194" y="3089402"/>
            <a:chExt cx="451297" cy="468833"/>
          </a:xfrm>
        </p:grpSpPr>
        <p:sp>
          <p:nvSpPr>
            <p:cNvPr id="62519" name="Freeform 249"/>
            <p:cNvSpPr>
              <a:spLocks noChangeArrowheads="1"/>
            </p:cNvSpPr>
            <p:nvPr/>
          </p:nvSpPr>
          <p:spPr bwMode="auto">
            <a:xfrm>
              <a:off x="5111194" y="3218857"/>
              <a:ext cx="251887" cy="339378"/>
            </a:xfrm>
            <a:custGeom>
              <a:avLst/>
              <a:gdLst>
                <a:gd name="T0" fmla="*/ 0 w 251887"/>
                <a:gd name="T1" fmla="*/ 328882 h 339378"/>
                <a:gd name="T2" fmla="*/ 73467 w 251887"/>
                <a:gd name="T3" fmla="*/ 129453 h 339378"/>
                <a:gd name="T4" fmla="*/ 136439 w 251887"/>
                <a:gd name="T5" fmla="*/ 34987 h 339378"/>
                <a:gd name="T6" fmla="*/ 251887 w 251887"/>
                <a:gd name="T7" fmla="*/ 339378 h 339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1887"/>
                <a:gd name="T13" fmla="*/ 0 h 339378"/>
                <a:gd name="T14" fmla="*/ 251887 w 251887"/>
                <a:gd name="T15" fmla="*/ 339378 h 339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1887" h="339378">
                  <a:moveTo>
                    <a:pt x="0" y="328882"/>
                  </a:moveTo>
                  <a:cubicBezTo>
                    <a:pt x="25363" y="253659"/>
                    <a:pt x="50727" y="178436"/>
                    <a:pt x="73467" y="129453"/>
                  </a:cubicBezTo>
                  <a:cubicBezTo>
                    <a:pt x="96207" y="80470"/>
                    <a:pt x="106702" y="0"/>
                    <a:pt x="136439" y="34987"/>
                  </a:cubicBezTo>
                  <a:cubicBezTo>
                    <a:pt x="166176" y="69974"/>
                    <a:pt x="209031" y="204676"/>
                    <a:pt x="251887" y="33937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0" name="Freeform 250"/>
            <p:cNvSpPr>
              <a:spLocks noChangeArrowheads="1"/>
            </p:cNvSpPr>
            <p:nvPr/>
          </p:nvSpPr>
          <p:spPr bwMode="auto">
            <a:xfrm>
              <a:off x="5247633" y="3089402"/>
              <a:ext cx="199410" cy="447841"/>
            </a:xfrm>
            <a:custGeom>
              <a:avLst/>
              <a:gdLst>
                <a:gd name="T0" fmla="*/ 0 w 199410"/>
                <a:gd name="T1" fmla="*/ 447841 h 447841"/>
                <a:gd name="T2" fmla="*/ 62971 w 199410"/>
                <a:gd name="T3" fmla="*/ 153945 h 447841"/>
                <a:gd name="T4" fmla="*/ 115448 w 199410"/>
                <a:gd name="T5" fmla="*/ 17494 h 447841"/>
                <a:gd name="T6" fmla="*/ 157429 w 199410"/>
                <a:gd name="T7" fmla="*/ 258908 h 447841"/>
                <a:gd name="T8" fmla="*/ 199410 w 199410"/>
                <a:gd name="T9" fmla="*/ 426848 h 447841"/>
                <a:gd name="T10" fmla="*/ 199410 w 199410"/>
                <a:gd name="T11" fmla="*/ 426848 h 447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410"/>
                <a:gd name="T19" fmla="*/ 0 h 447841"/>
                <a:gd name="T20" fmla="*/ 199410 w 199410"/>
                <a:gd name="T21" fmla="*/ 447841 h 447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410" h="447841">
                  <a:moveTo>
                    <a:pt x="0" y="447841"/>
                  </a:moveTo>
                  <a:cubicBezTo>
                    <a:pt x="21865" y="336755"/>
                    <a:pt x="43730" y="225669"/>
                    <a:pt x="62971" y="153945"/>
                  </a:cubicBezTo>
                  <a:cubicBezTo>
                    <a:pt x="82212" y="82221"/>
                    <a:pt x="99705" y="0"/>
                    <a:pt x="115448" y="17494"/>
                  </a:cubicBezTo>
                  <a:cubicBezTo>
                    <a:pt x="131191" y="34988"/>
                    <a:pt x="143435" y="190682"/>
                    <a:pt x="157429" y="258908"/>
                  </a:cubicBezTo>
                  <a:cubicBezTo>
                    <a:pt x="171423" y="327134"/>
                    <a:pt x="199410" y="426848"/>
                    <a:pt x="199410" y="4268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1" name="Freeform 251"/>
            <p:cNvSpPr>
              <a:spLocks noChangeArrowheads="1"/>
            </p:cNvSpPr>
            <p:nvPr/>
          </p:nvSpPr>
          <p:spPr bwMode="auto">
            <a:xfrm>
              <a:off x="5153175" y="3309824"/>
              <a:ext cx="409316" cy="248411"/>
            </a:xfrm>
            <a:custGeom>
              <a:avLst/>
              <a:gdLst>
                <a:gd name="T0" fmla="*/ 0 w 409316"/>
                <a:gd name="T1" fmla="*/ 248411 h 248411"/>
                <a:gd name="T2" fmla="*/ 178420 w 409316"/>
                <a:gd name="T3" fmla="*/ 6997 h 248411"/>
                <a:gd name="T4" fmla="*/ 409316 w 409316"/>
                <a:gd name="T5" fmla="*/ 206426 h 248411"/>
                <a:gd name="T6" fmla="*/ 0 60000 65536"/>
                <a:gd name="T7" fmla="*/ 0 60000 65536"/>
                <a:gd name="T8" fmla="*/ 0 60000 65536"/>
                <a:gd name="T9" fmla="*/ 0 w 409316"/>
                <a:gd name="T10" fmla="*/ 0 h 248411"/>
                <a:gd name="T11" fmla="*/ 409316 w 409316"/>
                <a:gd name="T12" fmla="*/ 248411 h 248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316" h="248411">
                  <a:moveTo>
                    <a:pt x="0" y="248411"/>
                  </a:moveTo>
                  <a:cubicBezTo>
                    <a:pt x="55100" y="131202"/>
                    <a:pt x="110201" y="13994"/>
                    <a:pt x="178420" y="6997"/>
                  </a:cubicBezTo>
                  <a:cubicBezTo>
                    <a:pt x="246639" y="0"/>
                    <a:pt x="327977" y="103213"/>
                    <a:pt x="409316" y="206426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98" name="Group 256"/>
          <p:cNvGrpSpPr>
            <a:grpSpLocks/>
          </p:cNvGrpSpPr>
          <p:nvPr/>
        </p:nvGrpSpPr>
        <p:grpSpPr bwMode="auto">
          <a:xfrm>
            <a:off x="5105400" y="3810000"/>
            <a:ext cx="533400" cy="304800"/>
            <a:chOff x="5105400" y="3810000"/>
            <a:chExt cx="533400" cy="304800"/>
          </a:xfrm>
        </p:grpSpPr>
        <p:cxnSp>
          <p:nvCxnSpPr>
            <p:cNvPr id="62517" name="Straight Arrow Connector 253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8" name="Straight Arrow Connector 254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499" name="Group 258"/>
          <p:cNvGrpSpPr>
            <a:grpSpLocks/>
          </p:cNvGrpSpPr>
          <p:nvPr/>
        </p:nvGrpSpPr>
        <p:grpSpPr bwMode="auto">
          <a:xfrm>
            <a:off x="6324600" y="3810000"/>
            <a:ext cx="533400" cy="304800"/>
            <a:chOff x="5105400" y="3810000"/>
            <a:chExt cx="533400" cy="304800"/>
          </a:xfrm>
        </p:grpSpPr>
        <p:cxnSp>
          <p:nvCxnSpPr>
            <p:cNvPr id="62515" name="Straight Arrow Connector 259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6" name="Straight Arrow Connector 260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500" name="Group 261"/>
          <p:cNvGrpSpPr>
            <a:grpSpLocks/>
          </p:cNvGrpSpPr>
          <p:nvPr/>
        </p:nvGrpSpPr>
        <p:grpSpPr bwMode="auto">
          <a:xfrm>
            <a:off x="7467600" y="3733800"/>
            <a:ext cx="533400" cy="304800"/>
            <a:chOff x="5105400" y="3810000"/>
            <a:chExt cx="533400" cy="304800"/>
          </a:xfrm>
        </p:grpSpPr>
        <p:cxnSp>
          <p:nvCxnSpPr>
            <p:cNvPr id="62513" name="Straight Arrow Connector 262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4" name="Straight Arrow Connector 263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501" name="Group 264"/>
          <p:cNvGrpSpPr>
            <a:grpSpLocks/>
          </p:cNvGrpSpPr>
          <p:nvPr/>
        </p:nvGrpSpPr>
        <p:grpSpPr bwMode="auto">
          <a:xfrm>
            <a:off x="5791200" y="4572000"/>
            <a:ext cx="533400" cy="304800"/>
            <a:chOff x="5105400" y="3810000"/>
            <a:chExt cx="533400" cy="304800"/>
          </a:xfrm>
        </p:grpSpPr>
        <p:cxnSp>
          <p:nvCxnSpPr>
            <p:cNvPr id="62511" name="Straight Arrow Connector 265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2" name="Straight Arrow Connector 266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502" name="Group 267"/>
          <p:cNvGrpSpPr>
            <a:grpSpLocks/>
          </p:cNvGrpSpPr>
          <p:nvPr/>
        </p:nvGrpSpPr>
        <p:grpSpPr bwMode="auto">
          <a:xfrm>
            <a:off x="6858000" y="4572000"/>
            <a:ext cx="533400" cy="304800"/>
            <a:chOff x="5105400" y="3810000"/>
            <a:chExt cx="533400" cy="304800"/>
          </a:xfrm>
        </p:grpSpPr>
        <p:cxnSp>
          <p:nvCxnSpPr>
            <p:cNvPr id="62509" name="Straight Arrow Connector 268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0" name="Straight Arrow Connector 269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503" name="Group 270"/>
          <p:cNvGrpSpPr>
            <a:grpSpLocks/>
          </p:cNvGrpSpPr>
          <p:nvPr/>
        </p:nvGrpSpPr>
        <p:grpSpPr bwMode="auto">
          <a:xfrm>
            <a:off x="6400800" y="5410200"/>
            <a:ext cx="533400" cy="304800"/>
            <a:chOff x="5105400" y="3810000"/>
            <a:chExt cx="533400" cy="304800"/>
          </a:xfrm>
        </p:grpSpPr>
        <p:cxnSp>
          <p:nvCxnSpPr>
            <p:cNvPr id="62507" name="Straight Arrow Connector 271"/>
            <p:cNvCxnSpPr>
              <a:cxnSpLocks noChangeShapeType="1"/>
            </p:cNvCxnSpPr>
            <p:nvPr/>
          </p:nvCxnSpPr>
          <p:spPr bwMode="auto">
            <a:xfrm rot="16200000" flipH="1">
              <a:off x="50673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8" name="Straight Arrow Connector 272"/>
            <p:cNvCxnSpPr>
              <a:cxnSpLocks noChangeShapeType="1"/>
            </p:cNvCxnSpPr>
            <p:nvPr/>
          </p:nvCxnSpPr>
          <p:spPr bwMode="auto">
            <a:xfrm rot="5400000">
              <a:off x="5372100" y="3848100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504" name="Text Box 4"/>
          <p:cNvSpPr txBox="1">
            <a:spLocks noChangeArrowheads="1"/>
          </p:cNvSpPr>
          <p:nvPr/>
        </p:nvSpPr>
        <p:spPr bwMode="auto">
          <a:xfrm>
            <a:off x="7391400" y="47244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Pair-wise KLDivergence </a:t>
            </a:r>
            <a:endParaRPr lang="en-US" sz="1800">
              <a:latin typeface="Calibri" charset="0"/>
            </a:endParaRPr>
          </a:p>
        </p:txBody>
      </p:sp>
      <p:cxnSp>
        <p:nvCxnSpPr>
          <p:cNvPr id="62505" name="Straight Arrow Connector 274"/>
          <p:cNvCxnSpPr>
            <a:cxnSpLocks noChangeShapeType="1"/>
          </p:cNvCxnSpPr>
          <p:nvPr/>
        </p:nvCxnSpPr>
        <p:spPr bwMode="auto">
          <a:xfrm flipV="1">
            <a:off x="3641504" y="4583113"/>
            <a:ext cx="1447800" cy="271926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D61F-40D3-2841-AB7C-193C2A95A949}" type="datetime1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t>70</a:t>
            </a:fld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68390" y="5420626"/>
            <a:ext cx="2887977" cy="611542"/>
          </a:xfrm>
          <a:custGeom>
            <a:avLst/>
            <a:gdLst>
              <a:gd name="connsiteX0" fmla="*/ 0 w 2887977"/>
              <a:gd name="connsiteY0" fmla="*/ 339414 h 611542"/>
              <a:gd name="connsiteX1" fmla="*/ 1088662 w 2887977"/>
              <a:gd name="connsiteY1" fmla="*/ 6813 h 611542"/>
              <a:gd name="connsiteX2" fmla="*/ 2887977 w 2887977"/>
              <a:gd name="connsiteY2" fmla="*/ 611542 h 61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7977" h="611542">
                <a:moveTo>
                  <a:pt x="0" y="339414"/>
                </a:moveTo>
                <a:cubicBezTo>
                  <a:pt x="303666" y="150436"/>
                  <a:pt x="607333" y="-38542"/>
                  <a:pt x="1088662" y="6813"/>
                </a:cubicBezTo>
                <a:cubicBezTo>
                  <a:pt x="1569992" y="52168"/>
                  <a:pt x="2887977" y="611542"/>
                  <a:pt x="2887977" y="611542"/>
                </a:cubicBezTo>
              </a:path>
            </a:pathLst>
          </a:custGeom>
          <a:ln>
            <a:solidFill>
              <a:schemeClr val="accent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0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1653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Change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900" y="4408861"/>
            <a:ext cx="4583216" cy="191941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 smtClean="0"/>
              <a:t>Shared Memory; </a:t>
            </a:r>
            <a:r>
              <a:rPr lang="en-US" sz="2400" dirty="0" err="1" smtClean="0"/>
              <a:t>OpenMP</a:t>
            </a:r>
            <a:r>
              <a:rPr lang="en-US" sz="2400" dirty="0" smtClean="0"/>
              <a:t> Parallelization</a:t>
            </a:r>
          </a:p>
          <a:p>
            <a:r>
              <a:rPr lang="en-US" sz="2400" dirty="0" smtClean="0"/>
              <a:t>Node: 16 Core Intel Xeon, 64 GB</a:t>
            </a:r>
          </a:p>
          <a:p>
            <a:r>
              <a:rPr lang="en-US" sz="2400" dirty="0" smtClean="0"/>
              <a:t>1m, RGB, 6972x6984</a:t>
            </a:r>
          </a:p>
          <a:p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DCE2-F629-BA4F-B6F7-13C28AE30159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CGA      </a:t>
            </a:r>
            <a:fld id="{D880AF44-0932-5A4A-AD8B-B59E4CAEB575}" type="slidenum">
              <a:rPr lang="en-US" smtClean="0"/>
              <a:pPr/>
              <a:t>71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49519" y="784883"/>
            <a:ext cx="7478878" cy="3464379"/>
            <a:chOff x="1125274" y="603467"/>
            <a:chExt cx="7478878" cy="3464379"/>
          </a:xfrm>
        </p:grpSpPr>
        <p:pic>
          <p:nvPicPr>
            <p:cNvPr id="4" name="Picture 3" descr="Result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74" y="952596"/>
              <a:ext cx="7294147" cy="3115250"/>
            </a:xfrm>
            <a:prstGeom prst="rect">
              <a:avLst/>
            </a:prstGeom>
          </p:spPr>
        </p:pic>
        <p:pic>
          <p:nvPicPr>
            <p:cNvPr id="9" name="Picture 8" descr="Screen Shot 2016-06-03 at 1.05.1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268" y="603467"/>
              <a:ext cx="2184907" cy="2583739"/>
            </a:xfrm>
            <a:prstGeom prst="rect">
              <a:avLst/>
            </a:prstGeom>
          </p:spPr>
        </p:pic>
        <p:pic>
          <p:nvPicPr>
            <p:cNvPr id="11" name="Picture 10" descr="Screen Shot 2016-06-03 at 1.05.4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006" y="603467"/>
              <a:ext cx="2134146" cy="2583739"/>
            </a:xfrm>
            <a:prstGeom prst="rect">
              <a:avLst/>
            </a:prstGeom>
          </p:spPr>
        </p:pic>
      </p:grpSp>
      <p:pic>
        <p:nvPicPr>
          <p:cNvPr id="8" name="Picture 7" descr="Screen Shot 2016-06-03 at 1.03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8" y="4137736"/>
            <a:ext cx="2705754" cy="26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0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4697940" cy="828363"/>
          </a:xfrm>
        </p:spPr>
        <p:txBody>
          <a:bodyPr/>
          <a:lstStyle/>
          <a:p>
            <a:pPr algn="l"/>
            <a:r>
              <a:rPr lang="en-US" dirty="0" smtClean="0"/>
              <a:t>GMIL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0" y="1177845"/>
            <a:ext cx="4222875" cy="10312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Data: 1 </a:t>
            </a:r>
            <a:r>
              <a:rPr lang="en-US" sz="2800" dirty="0"/>
              <a:t>Km</a:t>
            </a:r>
            <a:r>
              <a:rPr lang="en-US" sz="2800" baseline="30000" dirty="0"/>
              <a:t>2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; 1M pixels; 10x10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block</a:t>
            </a:r>
            <a:endParaRPr lang="en-US" sz="2800" dirty="0" smtClean="0"/>
          </a:p>
        </p:txBody>
      </p:sp>
      <p:sp>
        <p:nvSpPr>
          <p:cNvPr id="5" name="Rectangle 18"/>
          <p:cNvSpPr txBox="1">
            <a:spLocks/>
          </p:cNvSpPr>
          <p:nvPr/>
        </p:nvSpPr>
        <p:spPr bwMode="auto">
          <a:xfrm>
            <a:off x="740020" y="2346904"/>
            <a:ext cx="4077618" cy="329218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230188" indent="-230188" eaLnBrk="1" hangingPunct="1"/>
            <a:r>
              <a:rPr lang="en-US" sz="2400" b="0" dirty="0" smtClean="0">
                <a:latin typeface="Arial" charset="0"/>
                <a:ea typeface="ＭＳ Ｐゴシック" charset="0"/>
                <a:cs typeface="ＭＳ Ｐゴシック" charset="0"/>
              </a:rPr>
              <a:t>Scalability Results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Citation-KNN: 27.8 Hours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Approximate Citation-KNN: 22.22 Hours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Parallel Citation-KNN: 2.62 Hours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GMIL: 3.1 Hours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GMIL-IF: 51 Minutes</a:t>
            </a:r>
          </a:p>
          <a:p>
            <a:pPr marL="630238" lvl="1" indent="-230188" eaLnBrk="1" hangingPunct="1"/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Parallel GMIL: 20 minutes</a:t>
            </a:r>
          </a:p>
        </p:txBody>
      </p:sp>
      <p:sp>
        <p:nvSpPr>
          <p:cNvPr id="6" name="Rectangle 18"/>
          <p:cNvSpPr txBox="1">
            <a:spLocks/>
          </p:cNvSpPr>
          <p:nvPr/>
        </p:nvSpPr>
        <p:spPr bwMode="auto">
          <a:xfrm>
            <a:off x="5437960" y="173076"/>
            <a:ext cx="3581400" cy="2739211"/>
          </a:xfrm>
          <a:prstGeom prst="rect">
            <a:avLst/>
          </a:prstGeom>
          <a:solidFill>
            <a:schemeClr val="tx1">
              <a:lumMod val="95000"/>
              <a:alpha val="4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230188" indent="-230188" eaLnBrk="1" hangingPunct="1"/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Node Configuration</a:t>
            </a:r>
          </a:p>
          <a:p>
            <a:pPr marL="630238" lvl="1" indent="-230188" eaLnBrk="1" hangingPunct="1"/>
            <a:r>
              <a:rPr lang="en-US" b="0" dirty="0" smtClean="0"/>
              <a:t>2 x Dual Xeon </a:t>
            </a:r>
            <a:r>
              <a:rPr lang="en-US" b="0" dirty="0"/>
              <a:t>X5690 Processor, </a:t>
            </a:r>
            <a:r>
              <a:rPr lang="en-US" b="0" dirty="0" err="1"/>
              <a:t>H</a:t>
            </a:r>
            <a:r>
              <a:rPr lang="en-US" b="0" dirty="0" err="1" smtClean="0"/>
              <a:t>exa</a:t>
            </a:r>
            <a:r>
              <a:rPr lang="en-US" b="0" dirty="0" smtClean="0"/>
              <a:t> </a:t>
            </a:r>
            <a:r>
              <a:rPr lang="en-US" b="0" dirty="0"/>
              <a:t>3.46GHz </a:t>
            </a:r>
            <a:r>
              <a:rPr lang="en-US" b="0" dirty="0" smtClean="0"/>
              <a:t>cores, </a:t>
            </a:r>
            <a:r>
              <a:rPr lang="en-US" b="0" dirty="0"/>
              <a:t>12MB L3 Cache </a:t>
            </a:r>
            <a:endParaRPr lang="en-US" b="0" dirty="0" smtClean="0"/>
          </a:p>
          <a:p>
            <a:pPr marL="630238" lvl="1" indent="-230188" eaLnBrk="1" hangingPunct="1"/>
            <a:r>
              <a:rPr lang="en-US" b="0" dirty="0"/>
              <a:t>48GB 1333MHz </a:t>
            </a:r>
            <a:r>
              <a:rPr lang="en-US" b="0" dirty="0" smtClean="0"/>
              <a:t>ECC </a:t>
            </a:r>
            <a:r>
              <a:rPr lang="en-US" b="0" dirty="0"/>
              <a:t>DDR3 </a:t>
            </a:r>
            <a:endParaRPr lang="en-US" b="0" dirty="0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111919"/>
              </p:ext>
            </p:extLst>
          </p:nvPr>
        </p:nvGraphicFramePr>
        <p:xfrm>
          <a:off x="5099016" y="3115861"/>
          <a:ext cx="39203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64251" y="5809884"/>
            <a:ext cx="41490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CKNN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&gt; A-CKNN (1.25x) &gt; P-CKNN (10.6x)</a:t>
            </a:r>
          </a:p>
          <a:p>
            <a:r>
              <a:rPr lang="en-US" dirty="0" smtClean="0"/>
              <a:t>CKNN &gt; </a:t>
            </a:r>
            <a:r>
              <a:rPr lang="en-US" b="1" dirty="0" smtClean="0">
                <a:solidFill>
                  <a:schemeClr val="bg1"/>
                </a:solidFill>
              </a:rPr>
              <a:t>GMIL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(8.97x) &gt; </a:t>
            </a:r>
            <a:r>
              <a:rPr lang="en-US" b="1" dirty="0" smtClean="0">
                <a:solidFill>
                  <a:schemeClr val="accent2"/>
                </a:solidFill>
              </a:rPr>
              <a:t>GMIL-IF </a:t>
            </a:r>
            <a:r>
              <a:rPr lang="en-US" dirty="0" smtClean="0"/>
              <a:t>(3.7x)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F288-4086-A642-954D-AEFADEF58353}" type="datetime1">
              <a:rPr lang="en-US" smtClean="0"/>
              <a:t>8/18/16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1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44780"/>
          </a:xfrm>
        </p:spPr>
        <p:txBody>
          <a:bodyPr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40019" y="981528"/>
            <a:ext cx="8207309" cy="57082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smtClean="0"/>
              <a:t>Better Data Collection Methods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Improvements in spatial, spectral, temporal resolutions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Big spatial and temporal data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Better (Newer) Machine Learning Models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Novel HPC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Architectures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1 TF @ 10 W (credit card sized supercomputers)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Future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Novel and scalable machine learning algorithms that deal with heterogeneity, complex relationships, and domain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constraints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Onboard processing/edge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computing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Need to bring research prototypes to user community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9EEC-7E16-794A-93E7-54747AD2D8B4}" type="datetime1">
              <a:rPr lang="en-US" smtClean="0"/>
              <a:t>8/18/16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55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1143000"/>
          </a:xfrm>
        </p:spPr>
        <p:txBody>
          <a:bodyPr/>
          <a:lstStyle/>
          <a:p>
            <a:pPr algn="l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21" y="1408544"/>
            <a:ext cx="8096424" cy="4860637"/>
          </a:xfrm>
        </p:spPr>
        <p:txBody>
          <a:bodyPr/>
          <a:lstStyle/>
          <a:p>
            <a:r>
              <a:rPr lang="en-US" dirty="0" smtClean="0"/>
              <a:t>Initial work was carried out at the Oak Ridge National Laboratory</a:t>
            </a:r>
          </a:p>
          <a:p>
            <a:r>
              <a:rPr lang="en-US" dirty="0" smtClean="0"/>
              <a:t>Collaborators: V. </a:t>
            </a:r>
            <a:r>
              <a:rPr lang="en-US" dirty="0" err="1" smtClean="0"/>
              <a:t>Chandola</a:t>
            </a:r>
            <a:r>
              <a:rPr lang="en-US" dirty="0" smtClean="0"/>
              <a:t>, B. </a:t>
            </a:r>
            <a:r>
              <a:rPr lang="en-US" dirty="0" err="1" smtClean="0"/>
              <a:t>Bhaduri</a:t>
            </a:r>
            <a:r>
              <a:rPr lang="en-US" dirty="0" smtClean="0"/>
              <a:t>, J</a:t>
            </a:r>
            <a:r>
              <a:rPr lang="en-US" dirty="0"/>
              <a:t>. Grasser, </a:t>
            </a:r>
            <a:r>
              <a:rPr lang="en-US" dirty="0" smtClean="0"/>
              <a:t>A. </a:t>
            </a:r>
            <a:r>
              <a:rPr lang="en-US" dirty="0" err="1" smtClean="0"/>
              <a:t>Cheriyadat</a:t>
            </a:r>
            <a:r>
              <a:rPr lang="en-US" dirty="0" smtClean="0"/>
              <a:t>, E. Bright, S. </a:t>
            </a:r>
            <a:r>
              <a:rPr lang="en-US" dirty="0" err="1" smtClean="0"/>
              <a:t>Shekhar</a:t>
            </a:r>
            <a:r>
              <a:rPr lang="en-US" dirty="0" smtClean="0"/>
              <a:t>, V. </a:t>
            </a:r>
            <a:r>
              <a:rPr lang="en-US" dirty="0" smtClean="0"/>
              <a:t>Kumar, J. </a:t>
            </a:r>
            <a:r>
              <a:rPr lang="en-US" dirty="0" err="1" smtClean="0"/>
              <a:t>Ghosh</a:t>
            </a:r>
            <a:r>
              <a:rPr lang="en-US" dirty="0" smtClean="0"/>
              <a:t>, S. </a:t>
            </a:r>
            <a:r>
              <a:rPr lang="en-US" dirty="0" err="1" smtClean="0"/>
              <a:t>Ranka</a:t>
            </a:r>
            <a:endParaRPr lang="en-US" dirty="0" smtClean="0"/>
          </a:p>
          <a:p>
            <a:r>
              <a:rPr lang="en-US" dirty="0" smtClean="0"/>
              <a:t>STAC Group Members @ NCSU</a:t>
            </a:r>
          </a:p>
          <a:p>
            <a:r>
              <a:rPr lang="en-US" dirty="0" smtClean="0"/>
              <a:t>Center for Geospatial Analytics @ NCSU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7384-7D83-2343-BE6C-2D807C5E67AA}" type="datetime1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0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931509"/>
          </a:xfrm>
        </p:spPr>
        <p:txBody>
          <a:bodyPr/>
          <a:lstStyle/>
          <a:p>
            <a:pPr algn="l"/>
            <a:r>
              <a:rPr lang="en-US" dirty="0" smtClean="0"/>
              <a:t>Food – Weather Threats</a:t>
            </a:r>
            <a:endParaRPr lang="en-US" dirty="0"/>
          </a:p>
        </p:txBody>
      </p:sp>
      <p:pic>
        <p:nvPicPr>
          <p:cNvPr id="5" name="Picture 41" descr="awifs-bst-ro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63" y="858132"/>
            <a:ext cx="3541713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awifs-ast-ro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16" y="858132"/>
            <a:ext cx="358775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08E7-26E7-7843-95C4-B49A6F15AD62}" type="datetime1">
              <a:rPr lang="en-US" smtClean="0"/>
              <a:t>8/18/16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1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0" y="36057"/>
            <a:ext cx="8403980" cy="831607"/>
          </a:xfrm>
        </p:spPr>
        <p:txBody>
          <a:bodyPr/>
          <a:lstStyle/>
          <a:p>
            <a:pPr algn="l"/>
            <a:r>
              <a:rPr lang="en-US" dirty="0" smtClean="0"/>
              <a:t>Droughts</a:t>
            </a:r>
            <a:endParaRPr lang="en-US" dirty="0"/>
          </a:p>
        </p:txBody>
      </p:sp>
      <p:pic>
        <p:nvPicPr>
          <p:cNvPr id="3" name="Picture 2" descr="usda-droughts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3" y="1179057"/>
            <a:ext cx="7342937" cy="4795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5093" y="6151411"/>
            <a:ext cx="125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USDA-2015</a:t>
            </a:r>
            <a:endParaRPr lang="en-US" dirty="0"/>
          </a:p>
        </p:txBody>
      </p:sp>
      <p:pic>
        <p:nvPicPr>
          <p:cNvPr id="7" name="Picture 6" descr="Kansas-Drought-Cor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12" y="2698227"/>
            <a:ext cx="2938404" cy="195893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99AF-6FB1-EF4F-834E-08BE43DE5568}" type="datetime1">
              <a:rPr lang="en-US" smtClean="0"/>
              <a:t>8/18/16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Raju Vatsavai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AF44-0932-5A4A-AD8B-B59E4CAEB57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5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2957</TotalTime>
  <Words>4224</Words>
  <Application>Microsoft Macintosh PowerPoint</Application>
  <PresentationFormat>On-screen Show (4:3)</PresentationFormat>
  <Paragraphs>953</Paragraphs>
  <Slides>74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Black</vt:lpstr>
      <vt:lpstr>Equation</vt:lpstr>
      <vt:lpstr>Bitmap Image</vt:lpstr>
      <vt:lpstr>Microsoft Equation</vt:lpstr>
      <vt:lpstr>SPW 7.0 Graph</vt:lpstr>
      <vt:lpstr>Global Earth Observations Based Machine Learning Framework for Monitoring Critical Natural and Man-made Infrastructure</vt:lpstr>
      <vt:lpstr>Outline</vt:lpstr>
      <vt:lpstr>Big Remote Sensing (Spatiotemporal) Data</vt:lpstr>
      <vt:lpstr>Remote Sensing</vt:lpstr>
      <vt:lpstr>Remote Sensing Data Examples</vt:lpstr>
      <vt:lpstr>Applications: Food, Energy, Water</vt:lpstr>
      <vt:lpstr>Global Threats to Human Water Security</vt:lpstr>
      <vt:lpstr>Food – Weather Threats</vt:lpstr>
      <vt:lpstr>Droughts</vt:lpstr>
      <vt:lpstr>Flooding Damages</vt:lpstr>
      <vt:lpstr>Human Impacts</vt:lpstr>
      <vt:lpstr>Finding Change Patterns: Infrastructure Damages</vt:lpstr>
      <vt:lpstr>New Construction – Infer Intent </vt:lpstr>
      <vt:lpstr>Afghanistan Opium Plantations</vt:lpstr>
      <vt:lpstr>Slum Mapping</vt:lpstr>
      <vt:lpstr>IDP Dynamics</vt:lpstr>
      <vt:lpstr>Big Data Challenges</vt:lpstr>
      <vt:lpstr>Role of Spatiotemporal Data Mining</vt:lpstr>
      <vt:lpstr>Algorithms for Change Monitoring and Mapping</vt:lpstr>
      <vt:lpstr>Biomass Monitoring Framework</vt:lpstr>
      <vt:lpstr>Gaussian Process (GP) Regression</vt:lpstr>
      <vt:lpstr>GP Based Change Detection</vt:lpstr>
      <vt:lpstr>Damage Assessments</vt:lpstr>
      <vt:lpstr>Pixel-based Change Detection</vt:lpstr>
      <vt:lpstr>Probabilistic Change Detection</vt:lpstr>
      <vt:lpstr>Probabilistic Change Detection</vt:lpstr>
      <vt:lpstr>Probabilistic Change Detection</vt:lpstr>
      <vt:lpstr>Probabilistic Change Detection</vt:lpstr>
      <vt:lpstr>Application – IDP Dynamics</vt:lpstr>
      <vt:lpstr>Experimental Results</vt:lpstr>
      <vt:lpstr>Problems With Optical Images</vt:lpstr>
      <vt:lpstr>Flood Mapping With SAR Imagery</vt:lpstr>
      <vt:lpstr>Results</vt:lpstr>
      <vt:lpstr>PowerPoint Presentation</vt:lpstr>
      <vt:lpstr>Training – Reality </vt:lpstr>
      <vt:lpstr>How To Deal With Small Samples?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SSL at Convergence</vt:lpstr>
      <vt:lpstr>SSL Performance</vt:lpstr>
      <vt:lpstr>Limitation of SSL</vt:lpstr>
      <vt:lpstr>Adaptive Semi-supervised Learning</vt:lpstr>
      <vt:lpstr>Finding Optimal Number of Clusters</vt:lpstr>
      <vt:lpstr>GX-Means</vt:lpstr>
      <vt:lpstr>GX-Means</vt:lpstr>
      <vt:lpstr>GX-Means</vt:lpstr>
      <vt:lpstr>GX-Means</vt:lpstr>
      <vt:lpstr>GX-Means</vt:lpstr>
      <vt:lpstr>Spatial Semi-supervised Learning</vt:lpstr>
      <vt:lpstr>Experimental Results</vt:lpstr>
      <vt:lpstr>Slum Mapping</vt:lpstr>
      <vt:lpstr>What are we good at?</vt:lpstr>
      <vt:lpstr>Pixel-Based Classification</vt:lpstr>
      <vt:lpstr>Object-Based Classification</vt:lpstr>
      <vt:lpstr>Object Based Classification</vt:lpstr>
      <vt:lpstr>Complex Object-Based Classification</vt:lpstr>
      <vt:lpstr>Complex Object Based Image Analysis</vt:lpstr>
      <vt:lpstr>Single Instance Vs. Multiple Instance Learning</vt:lpstr>
      <vt:lpstr>Nearest Neighbor Solution</vt:lpstr>
      <vt:lpstr>Gaussian MIL</vt:lpstr>
      <vt:lpstr>GMIL Classification Output</vt:lpstr>
      <vt:lpstr>Experimental Results</vt:lpstr>
      <vt:lpstr>Big Spatial Data Challenges and HPC</vt:lpstr>
      <vt:lpstr>Big Spatial Data Challenges</vt:lpstr>
      <vt:lpstr>Parallelization Results</vt:lpstr>
      <vt:lpstr>PowerPoint Presentation</vt:lpstr>
      <vt:lpstr>Change Detection</vt:lpstr>
      <vt:lpstr>GMIL Classification</vt:lpstr>
      <vt:lpstr>Summary</vt:lpstr>
      <vt:lpstr>Acknowledgements</vt:lpstr>
    </vt:vector>
  </TitlesOfParts>
  <Company>NC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 Dearmon</dc:creator>
  <cp:lastModifiedBy>Raju Vatsavai</cp:lastModifiedBy>
  <cp:revision>340</cp:revision>
  <dcterms:created xsi:type="dcterms:W3CDTF">2014-04-10T19:19:04Z</dcterms:created>
  <dcterms:modified xsi:type="dcterms:W3CDTF">2016-08-18T10:36:43Z</dcterms:modified>
</cp:coreProperties>
</file>