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4.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5.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6.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7.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8.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1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0.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1.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2.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3.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4.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25.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26.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753" r:id="rId4"/>
    <p:sldMasterId id="2147484173" r:id="rId5"/>
    <p:sldMasterId id="2147484579" r:id="rId6"/>
    <p:sldMasterId id="2147486040" r:id="rId7"/>
    <p:sldMasterId id="2147486989" r:id="rId8"/>
    <p:sldMasterId id="2147488100" r:id="rId9"/>
    <p:sldMasterId id="2147488116" r:id="rId10"/>
    <p:sldMasterId id="2147488132" r:id="rId11"/>
    <p:sldMasterId id="2147488144" r:id="rId12"/>
    <p:sldMasterId id="2147488161" r:id="rId13"/>
    <p:sldMasterId id="2147488187" r:id="rId14"/>
    <p:sldMasterId id="2147488225" r:id="rId15"/>
    <p:sldMasterId id="2147488237" r:id="rId16"/>
    <p:sldMasterId id="2147488264" r:id="rId17"/>
    <p:sldMasterId id="2147488319" r:id="rId18"/>
    <p:sldMasterId id="2147488356" r:id="rId19"/>
    <p:sldMasterId id="2147488380" r:id="rId20"/>
    <p:sldMasterId id="2147488393" r:id="rId21"/>
    <p:sldMasterId id="2147488418" r:id="rId22"/>
    <p:sldMasterId id="2147488431" r:id="rId23"/>
    <p:sldMasterId id="2147488444" r:id="rId24"/>
    <p:sldMasterId id="2147488456" r:id="rId25"/>
    <p:sldMasterId id="2147488472" r:id="rId26"/>
    <p:sldMasterId id="2147488486" r:id="rId27"/>
  </p:sldMasterIdLst>
  <p:notesMasterIdLst>
    <p:notesMasterId r:id="rId80"/>
  </p:notesMasterIdLst>
  <p:handoutMasterIdLst>
    <p:handoutMasterId r:id="rId81"/>
  </p:handoutMasterIdLst>
  <p:sldIdLst>
    <p:sldId id="256" r:id="rId28"/>
    <p:sldId id="397" r:id="rId29"/>
    <p:sldId id="409" r:id="rId30"/>
    <p:sldId id="644" r:id="rId31"/>
    <p:sldId id="529" r:id="rId32"/>
    <p:sldId id="553" r:id="rId33"/>
    <p:sldId id="445" r:id="rId34"/>
    <p:sldId id="436" r:id="rId35"/>
    <p:sldId id="446" r:id="rId36"/>
    <p:sldId id="447" r:id="rId37"/>
    <p:sldId id="598" r:id="rId38"/>
    <p:sldId id="465" r:id="rId39"/>
    <p:sldId id="463" r:id="rId40"/>
    <p:sldId id="437" r:id="rId41"/>
    <p:sldId id="374" r:id="rId42"/>
    <p:sldId id="489" r:id="rId43"/>
    <p:sldId id="372" r:id="rId44"/>
    <p:sldId id="452" r:id="rId45"/>
    <p:sldId id="331" r:id="rId46"/>
    <p:sldId id="624" r:id="rId47"/>
    <p:sldId id="625" r:id="rId48"/>
    <p:sldId id="621" r:id="rId49"/>
    <p:sldId id="623" r:id="rId50"/>
    <p:sldId id="627" r:id="rId51"/>
    <p:sldId id="629" r:id="rId52"/>
    <p:sldId id="630" r:id="rId53"/>
    <p:sldId id="633" r:id="rId54"/>
    <p:sldId id="634" r:id="rId55"/>
    <p:sldId id="638" r:id="rId56"/>
    <p:sldId id="569" r:id="rId57"/>
    <p:sldId id="635" r:id="rId58"/>
    <p:sldId id="573" r:id="rId59"/>
    <p:sldId id="600" r:id="rId60"/>
    <p:sldId id="599" r:id="rId61"/>
    <p:sldId id="603" r:id="rId62"/>
    <p:sldId id="643" r:id="rId63"/>
    <p:sldId id="642" r:id="rId64"/>
    <p:sldId id="655" r:id="rId65"/>
    <p:sldId id="650" r:id="rId66"/>
    <p:sldId id="647" r:id="rId67"/>
    <p:sldId id="648" r:id="rId68"/>
    <p:sldId id="459" r:id="rId69"/>
    <p:sldId id="653" r:id="rId70"/>
    <p:sldId id="554" r:id="rId71"/>
    <p:sldId id="656" r:id="rId72"/>
    <p:sldId id="604" r:id="rId73"/>
    <p:sldId id="605" r:id="rId74"/>
    <p:sldId id="657" r:id="rId75"/>
    <p:sldId id="654" r:id="rId76"/>
    <p:sldId id="637" r:id="rId77"/>
    <p:sldId id="382" r:id="rId78"/>
    <p:sldId id="403" r:id="rId79"/>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FF00"/>
    <a:srgbClr val="FF33CC"/>
    <a:srgbClr val="2226DE"/>
    <a:srgbClr val="FFFF66"/>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679" autoAdjust="0"/>
    <p:restoredTop sz="94583" autoAdjust="0"/>
  </p:normalViewPr>
  <p:slideViewPr>
    <p:cSldViewPr snapToGrid="0">
      <p:cViewPr varScale="1">
        <p:scale>
          <a:sx n="70" d="100"/>
          <a:sy n="70" d="100"/>
        </p:scale>
        <p:origin x="1338" y="66"/>
      </p:cViewPr>
      <p:guideLst>
        <p:guide orient="horz" pos="2160"/>
        <p:guide pos="2880"/>
      </p:guideLst>
    </p:cSldViewPr>
  </p:slideViewPr>
  <p:outlineViewPr>
    <p:cViewPr>
      <p:scale>
        <a:sx n="33" d="100"/>
        <a:sy n="33" d="100"/>
      </p:scale>
      <p:origin x="0" y="1944"/>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2.xml"/><Relationship Id="rId21" Type="http://schemas.openxmlformats.org/officeDocument/2006/relationships/slideMaster" Target="slideMasters/slideMaster21.xml"/><Relationship Id="rId34" Type="http://schemas.openxmlformats.org/officeDocument/2006/relationships/slide" Target="slides/slide7.xml"/><Relationship Id="rId42" Type="http://schemas.openxmlformats.org/officeDocument/2006/relationships/slide" Target="slides/slide15.xml"/><Relationship Id="rId47" Type="http://schemas.openxmlformats.org/officeDocument/2006/relationships/slide" Target="slides/slide20.xml"/><Relationship Id="rId50" Type="http://schemas.openxmlformats.org/officeDocument/2006/relationships/slide" Target="slides/slide23.xml"/><Relationship Id="rId55" Type="http://schemas.openxmlformats.org/officeDocument/2006/relationships/slide" Target="slides/slide28.xml"/><Relationship Id="rId63" Type="http://schemas.openxmlformats.org/officeDocument/2006/relationships/slide" Target="slides/slide36.xml"/><Relationship Id="rId68" Type="http://schemas.openxmlformats.org/officeDocument/2006/relationships/slide" Target="slides/slide41.xml"/><Relationship Id="rId76" Type="http://schemas.openxmlformats.org/officeDocument/2006/relationships/slide" Target="slides/slide49.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2.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slide" Target="slides/slide39.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slide" Target="slides/slide34.xml"/><Relationship Id="rId82" Type="http://schemas.openxmlformats.org/officeDocument/2006/relationships/presProps" Target="presProp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slide" Target="slides/slide5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7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406531"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406532"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406533"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214BAA11-DA34-4AF7-8E74-74D1A567CCA2}" type="slidenum">
              <a:rPr lang="en-US"/>
              <a:pPr>
                <a:defRPr/>
              </a:pPr>
              <a:t>‹#›</a:t>
            </a:fld>
            <a:endParaRPr lang="en-US"/>
          </a:p>
        </p:txBody>
      </p:sp>
    </p:spTree>
    <p:extLst>
      <p:ext uri="{BB962C8B-B14F-4D97-AF65-F5344CB8AC3E}">
        <p14:creationId xmlns:p14="http://schemas.microsoft.com/office/powerpoint/2010/main" val="1622875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en-US"/>
          </a:p>
        </p:txBody>
      </p:sp>
      <p:sp>
        <p:nvSpPr>
          <p:cNvPr id="14339"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11776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en-US"/>
          </a:p>
        </p:txBody>
      </p:sp>
      <p:sp>
        <p:nvSpPr>
          <p:cNvPr id="14343"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79D3B81D-6606-4BEB-B68A-CD97B2E0BE43}" type="slidenum">
              <a:rPr lang="en-US"/>
              <a:pPr>
                <a:defRPr/>
              </a:pPr>
              <a:t>‹#›</a:t>
            </a:fld>
            <a:endParaRPr lang="en-US"/>
          </a:p>
        </p:txBody>
      </p:sp>
    </p:spTree>
    <p:extLst>
      <p:ext uri="{BB962C8B-B14F-4D97-AF65-F5344CB8AC3E}">
        <p14:creationId xmlns:p14="http://schemas.microsoft.com/office/powerpoint/2010/main" val="16608807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8CF5C1D9-9641-45F0-AB18-625E4B06DBA6}" type="slidenum">
              <a:rPr lang="en-US" smtClean="0"/>
              <a:pPr/>
              <a:t>1</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68197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CB7585B-AA0F-B646-8F98-5FC75935346E}" type="slidenum">
              <a:rPr lang="en-US">
                <a:solidFill>
                  <a:prstClr val="black"/>
                </a:solidFill>
              </a:rPr>
              <a:pPr/>
              <a:t>22</a:t>
            </a:fld>
            <a:endParaRPr lang="en-US">
              <a:solidFill>
                <a:prstClr val="black"/>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14828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xfrm>
            <a:off x="914400" y="4415790"/>
            <a:ext cx="5029200" cy="4183380"/>
          </a:xfrm>
          <a:noFill/>
          <a:ln/>
        </p:spPr>
        <p:txBody>
          <a:bodyPr/>
          <a:lstStyle/>
          <a:p>
            <a:pPr eaLnBrk="1" hangingPunct="1"/>
            <a:endParaRPr lang="en-US"/>
          </a:p>
        </p:txBody>
      </p:sp>
      <p:sp>
        <p:nvSpPr>
          <p:cNvPr id="98308" name="Slide Number Placeholder 3"/>
          <p:cNvSpPr txBox="1">
            <a:spLocks noGrp="1"/>
          </p:cNvSpPr>
          <p:nvPr/>
        </p:nvSpPr>
        <p:spPr bwMode="auto">
          <a:xfrm>
            <a:off x="3886200" y="8831580"/>
            <a:ext cx="2971800" cy="464820"/>
          </a:xfrm>
          <a:prstGeom prst="rect">
            <a:avLst/>
          </a:prstGeom>
          <a:noFill/>
          <a:ln w="9525">
            <a:noFill/>
            <a:miter lim="800000"/>
            <a:headEnd/>
            <a:tailEnd/>
          </a:ln>
        </p:spPr>
        <p:txBody>
          <a:bodyPr anchor="b">
            <a:prstTxWarp prst="textNoShape">
              <a:avLst/>
            </a:prstTxWarp>
          </a:bodyPr>
          <a:lstStyle/>
          <a:p>
            <a:pPr algn="r"/>
            <a:fld id="{91761D08-C9D1-2541-891E-A8A344FE471A}" type="slidenum">
              <a:rPr lang="en-US" sz="1200">
                <a:solidFill>
                  <a:prstClr val="black"/>
                </a:solidFill>
                <a:latin typeface="Arial" charset="0"/>
                <a:cs typeface="Arial" charset="0"/>
              </a:rPr>
              <a:pPr algn="r"/>
              <a:t>23</a:t>
            </a:fld>
            <a:endParaRPr lang="en-US" sz="1200">
              <a:solidFill>
                <a:prstClr val="black"/>
              </a:solidFill>
              <a:latin typeface="Arial" charset="0"/>
              <a:cs typeface="Arial" charset="0"/>
            </a:endParaRPr>
          </a:p>
        </p:txBody>
      </p:sp>
    </p:spTree>
    <p:extLst>
      <p:ext uri="{BB962C8B-B14F-4D97-AF65-F5344CB8AC3E}">
        <p14:creationId xmlns:p14="http://schemas.microsoft.com/office/powerpoint/2010/main" val="1757719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xfrm>
            <a:off x="1144588" y="698844"/>
            <a:ext cx="4572000" cy="3486150"/>
          </a:xfrm>
          <a:ln/>
        </p:spPr>
      </p:sp>
      <p:sp>
        <p:nvSpPr>
          <p:cNvPr id="133123" name="Notes Placeholder 2"/>
          <p:cNvSpPr>
            <a:spLocks noGrp="1"/>
          </p:cNvSpPr>
          <p:nvPr>
            <p:ph type="body" idx="1"/>
          </p:nvPr>
        </p:nvSpPr>
        <p:spPr>
          <a:xfrm>
            <a:off x="685800" y="4415790"/>
            <a:ext cx="5486400" cy="4181767"/>
          </a:xfrm>
          <a:noFill/>
          <a:ln/>
        </p:spPr>
        <p:txBody>
          <a:bodyPr lIns="92302" tIns="46151" rIns="92302" bIns="46151"/>
          <a:lstStyle/>
          <a:p>
            <a:pPr eaLnBrk="1" hangingPunct="1">
              <a:spcBef>
                <a:spcPct val="0"/>
              </a:spcBef>
            </a:pPr>
            <a:endParaRPr lang="en-US"/>
          </a:p>
        </p:txBody>
      </p:sp>
      <p:sp>
        <p:nvSpPr>
          <p:cNvPr id="133124" name="Slide Number Placeholder 3"/>
          <p:cNvSpPr txBox="1">
            <a:spLocks noGrp="1"/>
          </p:cNvSpPr>
          <p:nvPr/>
        </p:nvSpPr>
        <p:spPr bwMode="auto">
          <a:xfrm>
            <a:off x="3884613" y="8831580"/>
            <a:ext cx="2971800" cy="463207"/>
          </a:xfrm>
          <a:prstGeom prst="rect">
            <a:avLst/>
          </a:prstGeom>
          <a:noFill/>
          <a:ln w="9525">
            <a:noFill/>
            <a:miter lim="800000"/>
            <a:headEnd/>
            <a:tailEnd/>
          </a:ln>
        </p:spPr>
        <p:txBody>
          <a:bodyPr lIns="92302" tIns="46151" rIns="92302" bIns="46151" anchor="b">
            <a:prstTxWarp prst="textNoShape">
              <a:avLst/>
            </a:prstTxWarp>
          </a:bodyPr>
          <a:lstStyle/>
          <a:p>
            <a:pPr algn="r" defTabSz="873125"/>
            <a:fld id="{D1CD9B22-9983-B840-A204-3CAB62DFD7B8}" type="slidenum">
              <a:rPr lang="en-US" sz="1100">
                <a:solidFill>
                  <a:srgbClr val="000000"/>
                </a:solidFill>
                <a:latin typeface="Arial" charset="0"/>
                <a:cs typeface="Arial" charset="0"/>
              </a:rPr>
              <a:pPr algn="r" defTabSz="873125"/>
              <a:t>24</a:t>
            </a:fld>
            <a:endParaRPr lang="en-US" sz="1100">
              <a:solidFill>
                <a:srgbClr val="000000"/>
              </a:solidFill>
              <a:latin typeface="Arial" charset="0"/>
              <a:cs typeface="Arial" charset="0"/>
            </a:endParaRPr>
          </a:p>
        </p:txBody>
      </p:sp>
    </p:spTree>
    <p:extLst>
      <p:ext uri="{BB962C8B-B14F-4D97-AF65-F5344CB8AC3E}">
        <p14:creationId xmlns:p14="http://schemas.microsoft.com/office/powerpoint/2010/main" val="864350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p:spPr>
        <p:txBody>
          <a:bodyPr/>
          <a:lstStyle/>
          <a:p>
            <a:pPr>
              <a:spcBef>
                <a:spcPct val="0"/>
              </a:spcBef>
            </a:pPr>
            <a:r>
              <a:rPr lang="en-US" dirty="0"/>
              <a:t>Update citations?  (Rich thesis? Science paper?)</a:t>
            </a:r>
          </a:p>
        </p:txBody>
      </p:sp>
      <p:sp>
        <p:nvSpPr>
          <p:cNvPr id="269316"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prstTxWarp prst="textNoShape">
              <a:avLst/>
            </a:prstTxWarp>
          </a:bodyPr>
          <a:lstStyle/>
          <a:p>
            <a:pPr algn="r"/>
            <a:fld id="{C6EDA95E-2E4F-5E4C-8C30-6FE02E4EA405}" type="slidenum">
              <a:rPr lang="en-US" sz="1200">
                <a:solidFill>
                  <a:prstClr val="black"/>
                </a:solidFill>
                <a:latin typeface="Calibri" charset="0"/>
                <a:cs typeface="Arial" charset="0"/>
              </a:rPr>
              <a:pPr algn="r"/>
              <a:t>28</a:t>
            </a:fld>
            <a:endParaRPr lang="en-US" sz="1200">
              <a:solidFill>
                <a:prstClr val="black"/>
              </a:solidFill>
              <a:latin typeface="Calibri" charset="0"/>
              <a:cs typeface="Arial" charset="0"/>
            </a:endParaRPr>
          </a:p>
        </p:txBody>
      </p:sp>
    </p:spTree>
    <p:extLst>
      <p:ext uri="{BB962C8B-B14F-4D97-AF65-F5344CB8AC3E}">
        <p14:creationId xmlns:p14="http://schemas.microsoft.com/office/powerpoint/2010/main" val="1553346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6200" y="8833194"/>
            <a:ext cx="2971800" cy="463206"/>
          </a:xfrm>
          <a:prstGeom prst="rect">
            <a:avLst/>
          </a:prstGeom>
          <a:noFill/>
          <a:ln w="9525">
            <a:noFill/>
            <a:miter lim="800000"/>
            <a:headEnd/>
            <a:tailEnd/>
          </a:ln>
        </p:spPr>
        <p:txBody>
          <a:bodyPr lIns="92302" tIns="46151" rIns="92302" bIns="46151" anchor="b"/>
          <a:lstStyle/>
          <a:p>
            <a:pPr algn="r" defTabSz="923925"/>
            <a:fld id="{1AD6179A-6573-442D-90E3-6051A75A9D32}" type="slidenum">
              <a:rPr lang="en-US" sz="1200">
                <a:solidFill>
                  <a:prstClr val="black"/>
                </a:solidFill>
                <a:ea typeface="ＭＳ Ｐゴシック" charset="-128"/>
                <a:cs typeface="Arial" pitchFamily="34" charset="0"/>
              </a:rPr>
              <a:pPr algn="r" defTabSz="923925"/>
              <a:t>30</a:t>
            </a:fld>
            <a:endParaRPr lang="en-US" sz="1200">
              <a:solidFill>
                <a:prstClr val="black"/>
              </a:solidFill>
              <a:ea typeface="ＭＳ Ｐゴシック" charset="-128"/>
              <a:cs typeface="Arial" pitchFamily="34" charset="0"/>
            </a:endParaRPr>
          </a:p>
        </p:txBody>
      </p:sp>
      <p:sp>
        <p:nvSpPr>
          <p:cNvPr id="46082" name="Slide Image Placeholder 1"/>
          <p:cNvSpPr>
            <a:spLocks noGrp="1" noRot="1" noChangeAspect="1" noTextEdit="1"/>
          </p:cNvSpPr>
          <p:nvPr>
            <p:ph type="sldImg"/>
          </p:nvPr>
        </p:nvSpPr>
        <p:spPr bwMode="auto">
          <a:xfrm>
            <a:off x="1106488" y="698500"/>
            <a:ext cx="4648200" cy="3486150"/>
          </a:xfrm>
          <a:noFill/>
          <a:ln>
            <a:solidFill>
              <a:srgbClr val="000000"/>
            </a:solidFill>
            <a:miter lim="800000"/>
            <a:headEnd/>
            <a:tailEnd/>
          </a:ln>
        </p:spPr>
      </p:sp>
      <p:sp>
        <p:nvSpPr>
          <p:cNvPr id="46083" name="Notes Placeholder 2"/>
          <p:cNvSpPr>
            <a:spLocks noGrp="1"/>
          </p:cNvSpPr>
          <p:nvPr>
            <p:ph type="body" idx="1"/>
          </p:nvPr>
        </p:nvSpPr>
        <p:spPr bwMode="auto">
          <a:xfrm>
            <a:off x="685800" y="4415790"/>
            <a:ext cx="5486400" cy="4181767"/>
          </a:xfrm>
          <a:noFill/>
        </p:spPr>
        <p:txBody>
          <a:bodyPr lIns="92302" tIns="46151" rIns="92302" bIns="46151"/>
          <a:lstStyle/>
          <a:p>
            <a:pPr defTabSz="914400" eaLnBrk="1" hangingPunct="1">
              <a:spcBef>
                <a:spcPct val="0"/>
              </a:spcBef>
            </a:pPr>
            <a:endParaRPr lang="en-US" smtClean="0">
              <a:ea typeface="ＭＳ Ｐゴシック" charset="-128"/>
            </a:endParaRPr>
          </a:p>
        </p:txBody>
      </p:sp>
      <p:sp>
        <p:nvSpPr>
          <p:cNvPr id="46084" name="Slide Number Placeholder 3"/>
          <p:cNvSpPr txBox="1">
            <a:spLocks noGrp="1"/>
          </p:cNvSpPr>
          <p:nvPr/>
        </p:nvSpPr>
        <p:spPr bwMode="auto">
          <a:xfrm>
            <a:off x="3884613" y="8831580"/>
            <a:ext cx="2971800" cy="463207"/>
          </a:xfrm>
          <a:prstGeom prst="rect">
            <a:avLst/>
          </a:prstGeom>
          <a:noFill/>
          <a:ln w="9525">
            <a:noFill/>
            <a:miter lim="800000"/>
            <a:headEnd/>
            <a:tailEnd/>
          </a:ln>
        </p:spPr>
        <p:txBody>
          <a:bodyPr lIns="92302" tIns="46151" rIns="92302" bIns="46151" anchor="b"/>
          <a:lstStyle/>
          <a:p>
            <a:pPr algn="r" defTabSz="873125"/>
            <a:fld id="{37404E53-B118-4117-BFF8-4BDBA825B4A9}" type="slidenum">
              <a:rPr lang="en-US" sz="1200">
                <a:solidFill>
                  <a:prstClr val="black"/>
                </a:solidFill>
                <a:latin typeface="Calibri" pitchFamily="34" charset="0"/>
                <a:ea typeface="ＭＳ Ｐゴシック" charset="-128"/>
                <a:cs typeface="Arial" pitchFamily="34" charset="0"/>
              </a:rPr>
              <a:pPr algn="r" defTabSz="873125"/>
              <a:t>30</a:t>
            </a:fld>
            <a:endParaRPr lang="en-US" sz="1200">
              <a:solidFill>
                <a:prstClr val="black"/>
              </a:solidFill>
              <a:latin typeface="Calibri" pitchFamily="34" charset="0"/>
              <a:ea typeface="ＭＳ Ｐゴシック" charset="-128"/>
              <a:cs typeface="Arial" pitchFamily="34" charset="0"/>
            </a:endParaRPr>
          </a:p>
        </p:txBody>
      </p:sp>
    </p:spTree>
    <p:extLst>
      <p:ext uri="{BB962C8B-B14F-4D97-AF65-F5344CB8AC3E}">
        <p14:creationId xmlns:p14="http://schemas.microsoft.com/office/powerpoint/2010/main" val="3316154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4613" y="8829967"/>
            <a:ext cx="2971800" cy="464820"/>
          </a:xfrm>
          <a:prstGeom prst="rect">
            <a:avLst/>
          </a:prstGeom>
          <a:noFill/>
          <a:ln w="9525">
            <a:noFill/>
            <a:miter lim="800000"/>
            <a:headEnd/>
            <a:tailEnd/>
          </a:ln>
        </p:spPr>
        <p:txBody>
          <a:bodyPr anchor="b">
            <a:prstTxWarp prst="textNoShape">
              <a:avLst/>
            </a:prstTxWarp>
          </a:bodyPr>
          <a:lstStyle/>
          <a:p>
            <a:pPr algn="r"/>
            <a:fld id="{403F465E-F71C-8741-A776-D7B1DC580186}" type="slidenum">
              <a:rPr lang="en-US" sz="1200">
                <a:solidFill>
                  <a:prstClr val="black"/>
                </a:solidFill>
                <a:latin typeface="Calibri" charset="0"/>
                <a:cs typeface="Arial" charset="0"/>
              </a:rPr>
              <a:pPr algn="r"/>
              <a:t>31</a:t>
            </a:fld>
            <a:endParaRPr lang="en-US" sz="1200">
              <a:solidFill>
                <a:prstClr val="black"/>
              </a:solidFill>
              <a:latin typeface="Calibri" charset="0"/>
              <a:cs typeface="Arial" charset="0"/>
            </a:endParaRPr>
          </a:p>
        </p:txBody>
      </p:sp>
      <p:sp>
        <p:nvSpPr>
          <p:cNvPr id="264195" name="Rectangle 7"/>
          <p:cNvSpPr txBox="1">
            <a:spLocks noGrp="1" noChangeArrowheads="1"/>
          </p:cNvSpPr>
          <p:nvPr/>
        </p:nvSpPr>
        <p:spPr bwMode="auto">
          <a:xfrm>
            <a:off x="3886200" y="8829967"/>
            <a:ext cx="2971800" cy="466433"/>
          </a:xfrm>
          <a:prstGeom prst="rect">
            <a:avLst/>
          </a:prstGeom>
          <a:noFill/>
          <a:ln w="9525">
            <a:noFill/>
            <a:miter lim="800000"/>
            <a:headEnd/>
            <a:tailEnd/>
          </a:ln>
        </p:spPr>
        <p:txBody>
          <a:bodyPr lIns="90559" tIns="45279" rIns="90559" bIns="45279" anchor="b">
            <a:prstTxWarp prst="textNoShape">
              <a:avLst/>
            </a:prstTxWarp>
          </a:bodyPr>
          <a:lstStyle/>
          <a:p>
            <a:pPr algn="r" defTabSz="904875"/>
            <a:fld id="{E0AB373F-983A-204B-B583-E652C2BE0AA5}" type="slidenum">
              <a:rPr lang="en-US" sz="1200">
                <a:solidFill>
                  <a:prstClr val="black"/>
                </a:solidFill>
                <a:latin typeface="Calibri" charset="0"/>
                <a:cs typeface="Arial" charset="0"/>
              </a:rPr>
              <a:pPr algn="r" defTabSz="904875"/>
              <a:t>31</a:t>
            </a:fld>
            <a:endParaRPr lang="en-US" sz="1200">
              <a:solidFill>
                <a:prstClr val="black"/>
              </a:solidFill>
              <a:latin typeface="Calibri" charset="0"/>
              <a:cs typeface="Arial" charset="0"/>
            </a:endParaRPr>
          </a:p>
        </p:txBody>
      </p:sp>
      <p:sp>
        <p:nvSpPr>
          <p:cNvPr id="264196" name="Rectangle 7"/>
          <p:cNvSpPr txBox="1">
            <a:spLocks noGrp="1" noChangeArrowheads="1"/>
          </p:cNvSpPr>
          <p:nvPr/>
        </p:nvSpPr>
        <p:spPr bwMode="auto">
          <a:xfrm>
            <a:off x="3886200" y="8829967"/>
            <a:ext cx="2971800" cy="466433"/>
          </a:xfrm>
          <a:prstGeom prst="rect">
            <a:avLst/>
          </a:prstGeom>
          <a:noFill/>
          <a:ln w="9525">
            <a:noFill/>
            <a:miter lim="800000"/>
            <a:headEnd/>
            <a:tailEnd/>
          </a:ln>
        </p:spPr>
        <p:txBody>
          <a:bodyPr lIns="90559" tIns="45279" rIns="90559" bIns="45279" anchor="b">
            <a:prstTxWarp prst="textNoShape">
              <a:avLst/>
            </a:prstTxWarp>
          </a:bodyPr>
          <a:lstStyle/>
          <a:p>
            <a:pPr algn="r" defTabSz="904875"/>
            <a:fld id="{AE2DD39D-26BF-B54B-9E9A-635711C082DD}" type="slidenum">
              <a:rPr lang="en-US" sz="1200">
                <a:solidFill>
                  <a:prstClr val="black"/>
                </a:solidFill>
                <a:latin typeface="Calibri" charset="0"/>
                <a:cs typeface="Arial" charset="0"/>
              </a:rPr>
              <a:pPr algn="r" defTabSz="904875"/>
              <a:t>31</a:t>
            </a:fld>
            <a:endParaRPr lang="en-US" sz="1200">
              <a:solidFill>
                <a:prstClr val="black"/>
              </a:solidFill>
              <a:latin typeface="Calibri" charset="0"/>
              <a:cs typeface="Arial" charset="0"/>
            </a:endParaRPr>
          </a:p>
        </p:txBody>
      </p:sp>
      <p:sp>
        <p:nvSpPr>
          <p:cNvPr id="264197" name="Rectangle 7"/>
          <p:cNvSpPr txBox="1">
            <a:spLocks noGrp="1" noChangeArrowheads="1"/>
          </p:cNvSpPr>
          <p:nvPr/>
        </p:nvSpPr>
        <p:spPr bwMode="auto">
          <a:xfrm>
            <a:off x="3884613" y="8828352"/>
            <a:ext cx="2971800" cy="466434"/>
          </a:xfrm>
          <a:prstGeom prst="rect">
            <a:avLst/>
          </a:prstGeom>
          <a:noFill/>
          <a:ln w="9525">
            <a:noFill/>
            <a:miter lim="800000"/>
            <a:headEnd/>
            <a:tailEnd/>
          </a:ln>
        </p:spPr>
        <p:txBody>
          <a:bodyPr lIns="90559" tIns="45279" rIns="90559" bIns="45279" anchor="b">
            <a:prstTxWarp prst="textNoShape">
              <a:avLst/>
            </a:prstTxWarp>
          </a:bodyPr>
          <a:lstStyle/>
          <a:p>
            <a:pPr algn="r" defTabSz="904875" eaLnBrk="0" hangingPunct="0"/>
            <a:fld id="{FF90DC4D-0B7C-224A-A89C-45B4155A73B6}" type="slidenum">
              <a:rPr lang="en-US" sz="1200">
                <a:solidFill>
                  <a:prstClr val="black"/>
                </a:solidFill>
                <a:latin typeface="Calibri" charset="0"/>
                <a:ea typeface="ＭＳ Ｐゴシック" charset="-128"/>
                <a:cs typeface="ＭＳ Ｐゴシック" charset="-128"/>
              </a:rPr>
              <a:pPr algn="r" defTabSz="904875" eaLnBrk="0" hangingPunct="0"/>
              <a:t>31</a:t>
            </a:fld>
            <a:endParaRPr lang="en-US" sz="1200">
              <a:solidFill>
                <a:prstClr val="black"/>
              </a:solidFill>
              <a:latin typeface="Calibri" charset="0"/>
              <a:ea typeface="ＭＳ Ｐゴシック" charset="-128"/>
              <a:cs typeface="ＭＳ Ｐゴシック" charset="-128"/>
            </a:endParaRPr>
          </a:p>
        </p:txBody>
      </p:sp>
      <p:sp>
        <p:nvSpPr>
          <p:cNvPr id="264198" name="Rectangle 2"/>
          <p:cNvSpPr>
            <a:spLocks noGrp="1" noRot="1" noChangeAspect="1" noChangeArrowheads="1" noTextEdit="1"/>
          </p:cNvSpPr>
          <p:nvPr>
            <p:ph type="sldImg"/>
          </p:nvPr>
        </p:nvSpPr>
        <p:spPr>
          <a:xfrm>
            <a:off x="1144588" y="695617"/>
            <a:ext cx="4570412" cy="3486150"/>
          </a:xfrm>
          <a:ln/>
        </p:spPr>
      </p:sp>
      <p:sp>
        <p:nvSpPr>
          <p:cNvPr id="264199" name="Rectangle 3"/>
          <p:cNvSpPr>
            <a:spLocks noGrp="1" noChangeArrowheads="1"/>
          </p:cNvSpPr>
          <p:nvPr>
            <p:ph type="body" idx="1"/>
          </p:nvPr>
        </p:nvSpPr>
        <p:spPr>
          <a:xfrm>
            <a:off x="685800" y="4415790"/>
            <a:ext cx="5486400" cy="4184994"/>
          </a:xfrm>
          <a:noFill/>
          <a:ln/>
        </p:spPr>
        <p:txBody>
          <a:bodyPr lIns="90559" tIns="45279" rIns="90559" bIns="45279"/>
          <a:lstStyle/>
          <a:p>
            <a:pPr>
              <a:spcBef>
                <a:spcPct val="0"/>
              </a:spcBef>
            </a:pPr>
            <a:r>
              <a:rPr lang="en-US"/>
              <a:t>We probably want these SEM images to pop up after first click</a:t>
            </a:r>
          </a:p>
        </p:txBody>
      </p:sp>
    </p:spTree>
    <p:extLst>
      <p:ext uri="{BB962C8B-B14F-4D97-AF65-F5344CB8AC3E}">
        <p14:creationId xmlns:p14="http://schemas.microsoft.com/office/powerpoint/2010/main" val="57538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9633" name="Rectangle 7"/>
          <p:cNvSpPr txBox="1">
            <a:spLocks noGrp="1" noChangeArrowheads="1"/>
          </p:cNvSpPr>
          <p:nvPr/>
        </p:nvSpPr>
        <p:spPr bwMode="auto">
          <a:xfrm>
            <a:off x="3884027" y="8829675"/>
            <a:ext cx="2972421" cy="465138"/>
          </a:xfrm>
          <a:prstGeom prst="rect">
            <a:avLst/>
          </a:prstGeom>
          <a:noFill/>
          <a:ln w="9525">
            <a:noFill/>
            <a:miter lim="800000"/>
            <a:headEnd/>
            <a:tailEnd/>
          </a:ln>
        </p:spPr>
        <p:txBody>
          <a:bodyPr anchor="b"/>
          <a:lstStyle/>
          <a:p>
            <a:pPr algn="r"/>
            <a:fld id="{378BDF97-EC91-4E35-BA45-3D552DA7EA23}" type="slidenum">
              <a:rPr kumimoji="1" lang="en-US" sz="1200">
                <a:solidFill>
                  <a:prstClr val="black"/>
                </a:solidFill>
                <a:latin typeface="Arial" charset="0"/>
              </a:rPr>
              <a:pPr algn="r"/>
              <a:t>35</a:t>
            </a:fld>
            <a:endParaRPr kumimoji="1" lang="en-US" sz="1200">
              <a:solidFill>
                <a:prstClr val="black"/>
              </a:solidFill>
              <a:latin typeface="Arial" charset="0"/>
            </a:endParaRPr>
          </a:p>
        </p:txBody>
      </p:sp>
      <p:sp>
        <p:nvSpPr>
          <p:cNvPr id="3269634" name="Rectangle 2"/>
          <p:cNvSpPr>
            <a:spLocks noGrp="1" noRot="1" noChangeAspect="1" noChangeArrowheads="1" noTextEdit="1"/>
          </p:cNvSpPr>
          <p:nvPr>
            <p:ph type="sldImg"/>
          </p:nvPr>
        </p:nvSpPr>
        <p:spPr>
          <a:ln/>
        </p:spPr>
      </p:sp>
      <p:sp>
        <p:nvSpPr>
          <p:cNvPr id="3269635"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3037197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C3F0511E-BB96-4126-AC89-1DC36E6C9295}" type="slidenum">
              <a:rPr lang="en-US" smtClean="0">
                <a:solidFill>
                  <a:srgbClr val="000000"/>
                </a:solidFill>
              </a:rPr>
              <a:pPr/>
              <a:t>39</a:t>
            </a:fld>
            <a:endParaRPr lang="en-US" smtClean="0">
              <a:solidFill>
                <a:srgbClr val="000000"/>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04997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41" name="Rectangle 7"/>
          <p:cNvSpPr>
            <a:spLocks noGrp="1" noChangeArrowheads="1"/>
          </p:cNvSpPr>
          <p:nvPr>
            <p:ph type="sldNum" sz="quarter" idx="5"/>
          </p:nvPr>
        </p:nvSpPr>
        <p:spPr>
          <a:noFill/>
        </p:spPr>
        <p:txBody>
          <a:bodyPr/>
          <a:lstStyle/>
          <a:p>
            <a:fld id="{FAAF49B1-1D80-4984-89B6-373951A78732}" type="slidenum">
              <a:rPr lang="en-US" smtClean="0">
                <a:solidFill>
                  <a:prstClr val="black"/>
                </a:solidFill>
              </a:rPr>
              <a:pPr/>
              <a:t>45</a:t>
            </a:fld>
            <a:endParaRPr lang="en-US" smtClean="0">
              <a:solidFill>
                <a:prstClr val="black"/>
              </a:solidFill>
            </a:endParaRPr>
          </a:p>
        </p:txBody>
      </p:sp>
      <p:sp>
        <p:nvSpPr>
          <p:cNvPr id="3440642" name="Rectangle 2"/>
          <p:cNvSpPr>
            <a:spLocks noGrp="1" noRot="1" noChangeAspect="1" noChangeArrowheads="1" noTextEdit="1"/>
          </p:cNvSpPr>
          <p:nvPr>
            <p:ph type="sldImg"/>
          </p:nvPr>
        </p:nvSpPr>
        <p:spPr>
          <a:ln/>
        </p:spPr>
      </p:sp>
      <p:sp>
        <p:nvSpPr>
          <p:cNvPr id="3440643"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extLst>
      <p:ext uri="{BB962C8B-B14F-4D97-AF65-F5344CB8AC3E}">
        <p14:creationId xmlns:p14="http://schemas.microsoft.com/office/powerpoint/2010/main" val="1055955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pPr eaLnBrk="1" hangingPunct="1"/>
            <a:endParaRPr lang="en-US" smtClean="0"/>
          </a:p>
        </p:txBody>
      </p:sp>
      <p:sp>
        <p:nvSpPr>
          <p:cNvPr id="194564" name="Slide Number Placeholder 3"/>
          <p:cNvSpPr>
            <a:spLocks noGrp="1"/>
          </p:cNvSpPr>
          <p:nvPr>
            <p:ph type="sldNum" sz="quarter" idx="5"/>
          </p:nvPr>
        </p:nvSpPr>
        <p:spPr>
          <a:noFill/>
        </p:spPr>
        <p:txBody>
          <a:bodyPr/>
          <a:lstStyle/>
          <a:p>
            <a:fld id="{090E2CB6-79F9-41E4-93EF-8A50FA394066}" type="slidenum">
              <a:rPr lang="en-US" smtClean="0">
                <a:solidFill>
                  <a:srgbClr val="000000"/>
                </a:solidFill>
              </a:rPr>
              <a:pPr/>
              <a:t>51</a:t>
            </a:fld>
            <a:endParaRPr lang="en-US" smtClean="0">
              <a:solidFill>
                <a:srgbClr val="000000"/>
              </a:solidFill>
            </a:endParaRPr>
          </a:p>
        </p:txBody>
      </p:sp>
    </p:spTree>
    <p:extLst>
      <p:ext uri="{BB962C8B-B14F-4D97-AF65-F5344CB8AC3E}">
        <p14:creationId xmlns:p14="http://schemas.microsoft.com/office/powerpoint/2010/main" val="3765489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150532" name="Slide Number Placeholder 3"/>
          <p:cNvSpPr>
            <a:spLocks noGrp="1"/>
          </p:cNvSpPr>
          <p:nvPr>
            <p:ph type="sldNum" sz="quarter" idx="5"/>
          </p:nvPr>
        </p:nvSpPr>
        <p:spPr>
          <a:noFill/>
        </p:spPr>
        <p:txBody>
          <a:bodyPr/>
          <a:lstStyle/>
          <a:p>
            <a:fld id="{539692D3-08A1-4E06-8C80-72719A89F752}" type="slidenum">
              <a:rPr lang="en-US" smtClean="0">
                <a:solidFill>
                  <a:srgbClr val="000000"/>
                </a:solidFill>
              </a:rPr>
              <a:pPr/>
              <a:t>2</a:t>
            </a:fld>
            <a:endParaRPr lang="en-US" smtClean="0">
              <a:solidFill>
                <a:srgbClr val="000000"/>
              </a:solidFill>
            </a:endParaRPr>
          </a:p>
        </p:txBody>
      </p:sp>
    </p:spTree>
    <p:extLst>
      <p:ext uri="{BB962C8B-B14F-4D97-AF65-F5344CB8AC3E}">
        <p14:creationId xmlns:p14="http://schemas.microsoft.com/office/powerpoint/2010/main" val="1243937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140292" name="Slide Number Placeholder 3"/>
          <p:cNvSpPr>
            <a:spLocks noGrp="1"/>
          </p:cNvSpPr>
          <p:nvPr>
            <p:ph type="sldNum" sz="quarter" idx="5"/>
          </p:nvPr>
        </p:nvSpPr>
        <p:spPr>
          <a:noFill/>
        </p:spPr>
        <p:txBody>
          <a:bodyPr/>
          <a:lstStyle/>
          <a:p>
            <a:fld id="{72FA32EF-EF8E-45BD-9538-A9D858CE0738}" type="slidenum">
              <a:rPr lang="en-US" smtClean="0"/>
              <a:pPr/>
              <a:t>52</a:t>
            </a:fld>
            <a:endParaRPr lang="en-US" smtClean="0"/>
          </a:p>
        </p:txBody>
      </p:sp>
    </p:spTree>
    <p:extLst>
      <p:ext uri="{BB962C8B-B14F-4D97-AF65-F5344CB8AC3E}">
        <p14:creationId xmlns:p14="http://schemas.microsoft.com/office/powerpoint/2010/main" val="179049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139268" name="Slide Number Placeholder 3"/>
          <p:cNvSpPr>
            <a:spLocks noGrp="1"/>
          </p:cNvSpPr>
          <p:nvPr>
            <p:ph type="sldNum" sz="quarter" idx="5"/>
          </p:nvPr>
        </p:nvSpPr>
        <p:spPr>
          <a:noFill/>
        </p:spPr>
        <p:txBody>
          <a:bodyPr/>
          <a:lstStyle/>
          <a:p>
            <a:fld id="{732ADDB3-CFFF-4A15-A266-B2FAE135D773}" type="slidenum">
              <a:rPr lang="en-US" smtClean="0"/>
              <a:pPr/>
              <a:t>3</a:t>
            </a:fld>
            <a:endParaRPr lang="en-US" smtClean="0"/>
          </a:p>
        </p:txBody>
      </p:sp>
    </p:spTree>
    <p:extLst>
      <p:ext uri="{BB962C8B-B14F-4D97-AF65-F5344CB8AC3E}">
        <p14:creationId xmlns:p14="http://schemas.microsoft.com/office/powerpoint/2010/main" val="296341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5" tIns="45717" rIns="91435" bIns="45717" anchor="b"/>
          <a:lstStyle/>
          <a:p>
            <a:pPr algn="r"/>
            <a:fld id="{E1B054A2-36B4-43D7-849A-B193FF30426F}" type="slidenum">
              <a:rPr lang="en-US" sz="1200"/>
              <a:pPr algn="r"/>
              <a:t>12</a:t>
            </a:fld>
            <a:endParaRPr lang="en-US" sz="1200"/>
          </a:p>
        </p:txBody>
      </p:sp>
      <p:sp>
        <p:nvSpPr>
          <p:cNvPr id="662531" name="Rectangle 2"/>
          <p:cNvSpPr>
            <a:spLocks noGrp="1" noRot="1" noChangeAspect="1" noChangeArrowheads="1" noTextEdit="1"/>
          </p:cNvSpPr>
          <p:nvPr>
            <p:ph type="sldImg"/>
          </p:nvPr>
        </p:nvSpPr>
        <p:spPr>
          <a:ln/>
        </p:spPr>
      </p:sp>
      <p:sp>
        <p:nvSpPr>
          <p:cNvPr id="662532" name="Rectangle 3"/>
          <p:cNvSpPr>
            <a:spLocks noGrp="1" noChangeArrowheads="1"/>
          </p:cNvSpPr>
          <p:nvPr>
            <p:ph type="body" idx="1"/>
          </p:nvPr>
        </p:nvSpPr>
        <p:spPr>
          <a:noFill/>
          <a:ln/>
        </p:spPr>
        <p:txBody>
          <a:bodyPr lIns="91435" tIns="45717" rIns="91435" bIns="45717"/>
          <a:lstStyle/>
          <a:p>
            <a:endParaRPr lang="en-US" smtClean="0"/>
          </a:p>
        </p:txBody>
      </p:sp>
    </p:spTree>
    <p:extLst>
      <p:ext uri="{BB962C8B-B14F-4D97-AF65-F5344CB8AC3E}">
        <p14:creationId xmlns:p14="http://schemas.microsoft.com/office/powerpoint/2010/main" val="869737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473F61A-44E7-4047-9E93-8E2D2D4E142F}" type="slidenum">
              <a:rPr lang="en-US" smtClean="0">
                <a:solidFill>
                  <a:srgbClr val="000000"/>
                </a:solidFill>
              </a:rPr>
              <a:pPr/>
              <a:t>15</a:t>
            </a:fld>
            <a:endParaRPr lang="en-US" smtClean="0">
              <a:solidFill>
                <a:srgbClr val="000000"/>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914400" y="4416425"/>
            <a:ext cx="5029200" cy="4183063"/>
          </a:xfrm>
          <a:noFill/>
          <a:ln/>
        </p:spPr>
        <p:txBody>
          <a:bodyPr/>
          <a:lstStyle/>
          <a:p>
            <a:endParaRPr lang="en-US" smtClean="0"/>
          </a:p>
        </p:txBody>
      </p:sp>
    </p:spTree>
    <p:extLst>
      <p:ext uri="{BB962C8B-B14F-4D97-AF65-F5344CB8AC3E}">
        <p14:creationId xmlns:p14="http://schemas.microsoft.com/office/powerpoint/2010/main" val="2579083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49" name="Rectangle 2"/>
          <p:cNvSpPr>
            <a:spLocks noGrp="1" noRot="1" noChangeAspect="1" noChangeArrowheads="1" noTextEdit="1"/>
          </p:cNvSpPr>
          <p:nvPr>
            <p:ph type="sldImg"/>
          </p:nvPr>
        </p:nvSpPr>
        <p:spPr>
          <a:ln/>
        </p:spPr>
      </p:sp>
      <p:sp>
        <p:nvSpPr>
          <p:cNvPr id="228045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66588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123908" name="Slide Number Placeholder 3"/>
          <p:cNvSpPr>
            <a:spLocks noGrp="1"/>
          </p:cNvSpPr>
          <p:nvPr>
            <p:ph type="sldNum" sz="quarter" idx="5"/>
          </p:nvPr>
        </p:nvSpPr>
        <p:spPr>
          <a:noFill/>
        </p:spPr>
        <p:txBody>
          <a:bodyPr/>
          <a:lstStyle/>
          <a:p>
            <a:fld id="{1DBFC204-8C20-4DE1-ACEF-41F2C060124D}" type="slidenum">
              <a:rPr lang="en-US" smtClean="0">
                <a:solidFill>
                  <a:srgbClr val="000000"/>
                </a:solidFill>
              </a:rPr>
              <a:pPr/>
              <a:t>17</a:t>
            </a:fld>
            <a:endParaRPr lang="en-US" smtClean="0">
              <a:solidFill>
                <a:srgbClr val="000000"/>
              </a:solidFill>
            </a:endParaRPr>
          </a:p>
        </p:txBody>
      </p:sp>
    </p:spTree>
    <p:extLst>
      <p:ext uri="{BB962C8B-B14F-4D97-AF65-F5344CB8AC3E}">
        <p14:creationId xmlns:p14="http://schemas.microsoft.com/office/powerpoint/2010/main" val="262214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Grp="1" noRot="1" noChangeAspect="1" noChangeArrowheads="1" noTextEdit="1"/>
          </p:cNvSpPr>
          <p:nvPr>
            <p:ph type="sldImg"/>
          </p:nvPr>
        </p:nvSpPr>
        <p:spPr>
          <a:ln/>
        </p:spPr>
      </p:sp>
      <p:sp>
        <p:nvSpPr>
          <p:cNvPr id="62771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14925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CD55F45D-52E8-48CB-9461-FC3A9CAD72E5}" type="slidenum">
              <a:rPr lang="en-US" smtClean="0"/>
              <a:pPr/>
              <a:t>19</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187884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51B92B-1904-4D7B-868C-386A9FF91C4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758E6C-C11F-4372-902E-A2BFB8D7CD13}"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7100E7-96EC-4959-8E91-710F8F1A8690}" type="datetimeFigureOut">
              <a:rPr lang="en-US"/>
              <a:pPr>
                <a:defRPr/>
              </a:pPr>
              <a:t>6/21/2016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D52C2E-79AA-4C1C-B9AD-3158F49AEEEB}"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A4060-5A92-48EC-84F2-528208F09CDE}" type="datetimeFigureOut">
              <a:rPr lang="en-US"/>
              <a:pPr>
                <a:defRPr/>
              </a:pPr>
              <a:t>6/21/2016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9F284F-60F0-4BFB-ADEB-5F92E7178AD5}"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3540F1-C0C3-4081-BE50-10FF7A602882}" type="datetimeFigureOut">
              <a:rPr lang="en-US"/>
              <a:pPr>
                <a:defRPr/>
              </a:pPr>
              <a:t>6/21/2016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173442-513B-4128-93D4-738EA6856733}"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114AAE-6C86-48A3-AD43-3D22DB0B9D27}" type="datetimeFigureOut">
              <a:rPr lang="en-US"/>
              <a:pPr>
                <a:defRPr/>
              </a:pPr>
              <a:t>6/21/2016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883A9D-324E-4DA9-B890-5771F6BD93AD}"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09666" name="Rectangle 2"/>
          <p:cNvSpPr>
            <a:spLocks noGrp="1" noChangeArrowheads="1"/>
          </p:cNvSpPr>
          <p:nvPr>
            <p:ph type="ctrTitle"/>
          </p:nvPr>
        </p:nvSpPr>
        <p:spPr>
          <a:xfrm>
            <a:off x="685800" y="2286000"/>
            <a:ext cx="7772400" cy="1752600"/>
          </a:xfrm>
        </p:spPr>
        <p:txBody>
          <a:bodyPr anchor="t"/>
          <a:lstStyle>
            <a:lvl1pPr algn="ctr">
              <a:lnSpc>
                <a:spcPct val="90000"/>
              </a:lnSpc>
              <a:defRPr/>
            </a:lvl1pPr>
          </a:lstStyle>
          <a:p>
            <a:r>
              <a:rPr lang="en-US"/>
              <a:t>Click to edit Master title style</a:t>
            </a:r>
          </a:p>
        </p:txBody>
      </p:sp>
      <p:sp>
        <p:nvSpPr>
          <p:cNvPr id="1009667" name="Rectangle 3"/>
          <p:cNvSpPr>
            <a:spLocks noGrp="1" noChangeArrowheads="1"/>
          </p:cNvSpPr>
          <p:nvPr>
            <p:ph type="subTitle" idx="1"/>
          </p:nvPr>
        </p:nvSpPr>
        <p:spPr>
          <a:xfrm>
            <a:off x="1371600" y="4495800"/>
            <a:ext cx="6400800" cy="1524000"/>
          </a:xfrm>
        </p:spPr>
        <p:txBody>
          <a:bodyPr anchor="ctr"/>
          <a:lstStyle>
            <a:lvl1pPr marL="0" indent="0" algn="ctr">
              <a:lnSpc>
                <a:spcPct val="80000"/>
              </a:lnSpc>
              <a:buFont typeface="Wingdings" pitchFamily="2" charset="2"/>
              <a:buNone/>
              <a:defRPr sz="2400">
                <a:solidFill>
                  <a:srgbClr val="FFFFFF"/>
                </a:solidFill>
              </a:defRPr>
            </a:lvl1pPr>
          </a:lstStyle>
          <a:p>
            <a:r>
              <a:rPr lang="en-US"/>
              <a:t>Click to edit Master subtitle style</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562100"/>
            <a:ext cx="3467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5900" y="1562100"/>
            <a:ext cx="3467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B390E0-3676-4E2E-9B77-07B401202BA9}"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4675" y="101600"/>
            <a:ext cx="1838325" cy="6261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09700" y="101600"/>
            <a:ext cx="5362575" cy="626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700" y="101600"/>
            <a:ext cx="7086600" cy="965200"/>
          </a:xfrm>
        </p:spPr>
        <p:txBody>
          <a:bodyPr/>
          <a:lstStyle/>
          <a:p>
            <a:r>
              <a:rPr lang="en-US"/>
              <a:t>Click to edit Master title style</a:t>
            </a:r>
          </a:p>
        </p:txBody>
      </p:sp>
      <p:sp>
        <p:nvSpPr>
          <p:cNvPr id="3" name="Text Placeholder 2"/>
          <p:cNvSpPr>
            <a:spLocks noGrp="1"/>
          </p:cNvSpPr>
          <p:nvPr>
            <p:ph type="body" sz="half" idx="1"/>
          </p:nvPr>
        </p:nvSpPr>
        <p:spPr>
          <a:xfrm>
            <a:off x="1676400" y="1562100"/>
            <a:ext cx="34671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95900" y="1562100"/>
            <a:ext cx="34671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95900" y="4038600"/>
            <a:ext cx="3467100" cy="232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09700" y="101600"/>
            <a:ext cx="7086600" cy="965200"/>
          </a:xfrm>
        </p:spPr>
        <p:txBody>
          <a:bodyPr/>
          <a:lstStyle/>
          <a:p>
            <a:r>
              <a:rPr lang="en-US"/>
              <a:t>Click to edit Master title style</a:t>
            </a:r>
          </a:p>
        </p:txBody>
      </p:sp>
      <p:sp>
        <p:nvSpPr>
          <p:cNvPr id="3" name="Chart Placeholder 2"/>
          <p:cNvSpPr>
            <a:spLocks noGrp="1"/>
          </p:cNvSpPr>
          <p:nvPr>
            <p:ph type="chart" idx="1"/>
          </p:nvPr>
        </p:nvSpPr>
        <p:spPr>
          <a:xfrm>
            <a:off x="1676400" y="1562100"/>
            <a:ext cx="7086600" cy="4800600"/>
          </a:xfrm>
        </p:spPr>
        <p:txBody>
          <a:bodyPr/>
          <a:lstStyle/>
          <a:p>
            <a:pPr lvl="0"/>
            <a:endParaRPr lang="en-US" noProof="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700" y="101600"/>
            <a:ext cx="7086600" cy="965200"/>
          </a:xfrm>
        </p:spPr>
        <p:txBody>
          <a:bodyPr/>
          <a:lstStyle/>
          <a:p>
            <a:r>
              <a:rPr lang="en-US"/>
              <a:t>Click to edit Master title style</a:t>
            </a:r>
          </a:p>
        </p:txBody>
      </p:sp>
      <p:sp>
        <p:nvSpPr>
          <p:cNvPr id="3" name="Text Placeholder 2"/>
          <p:cNvSpPr>
            <a:spLocks noGrp="1"/>
          </p:cNvSpPr>
          <p:nvPr>
            <p:ph type="body" sz="half" idx="1"/>
          </p:nvPr>
        </p:nvSpPr>
        <p:spPr>
          <a:xfrm>
            <a:off x="1676400" y="1562100"/>
            <a:ext cx="34671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95900" y="1562100"/>
            <a:ext cx="34671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04D689-BD7B-459F-9A4E-1C64A8A299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7E3CEBA-DAB0-4334-9E15-F3ACCD0136AB}"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0027E0-FE9D-423F-AF64-341050DCB30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2A92B-2696-427D-8325-1EDAA82023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F6B54C-5980-4682-B458-1B69AE02D7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6BD87F-DADF-4E5E-9C33-8834A45901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6242C4-0F15-4BAA-A219-192BA9E5C6A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DC91B0-7649-451A-A85B-B1808D8A135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283DF7-32F2-4BDB-84D3-EB853C136A3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E15A41-3DA5-4025-854D-BFF3B1D59D3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04B32E-DEA5-45E0-862F-9B039FC2448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538EF8-DF67-49F8-87FF-0C88315EBF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078F033-3A03-4D59-B52C-399B7B7F79D3}"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DAF0F04-F133-43ED-BED9-7DC0E562869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5BE59D-457E-4DCA-9A19-52A80E66D47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629349-F97E-46FF-8606-CABEB96BC1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F9A020D-9F4C-4699-97B1-F32D08775FA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D541DF4B-3955-4346-87AB-0A10028734D6}" type="datetimeFigureOut">
              <a:rPr lang="en-GB">
                <a:solidFill>
                  <a:srgbClr val="000000"/>
                </a:solidFill>
              </a:rPr>
              <a:pPr>
                <a:defRPr/>
              </a:pPr>
              <a:t>21/06/2016</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C8CE7-315B-4421-9376-BA0E1F4F2C54}"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93B1D08-B5B5-4DA6-BD95-8B093C05D864}" type="datetimeFigureOut">
              <a:rPr lang="en-GB">
                <a:solidFill>
                  <a:srgbClr val="000000"/>
                </a:solidFill>
              </a:rPr>
              <a:pPr>
                <a:defRPr/>
              </a:pPr>
              <a:t>21/06/2016</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DB6B1A-8FAD-4A0A-973C-14759ACFBCDC}"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2966F24-9A54-4CCB-9DAD-19470525D682}" type="datetimeFigureOut">
              <a:rPr lang="en-GB">
                <a:solidFill>
                  <a:srgbClr val="000000"/>
                </a:solidFill>
              </a:rPr>
              <a:pPr>
                <a:defRPr/>
              </a:pPr>
              <a:t>21/06/2016</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2B6148-A256-438C-AFB4-2A3E304A5E94}"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DAA3D02-DC55-4EF4-9BDC-3F000FFA26E6}" type="datetimeFigureOut">
              <a:rPr lang="en-GB">
                <a:solidFill>
                  <a:srgbClr val="000000"/>
                </a:solidFill>
              </a:rPr>
              <a:pPr>
                <a:defRPr/>
              </a:pPr>
              <a:t>21/06/2016</a:t>
            </a:fld>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770154-97EB-41D4-BE0C-758F625DAC9B}"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C37AE342-52FD-4790-B020-3B7268693E86}" type="datetimeFigureOut">
              <a:rPr lang="en-GB">
                <a:solidFill>
                  <a:srgbClr val="000000"/>
                </a:solidFill>
              </a:rPr>
              <a:pPr>
                <a:defRPr/>
              </a:pPr>
              <a:t>21/06/2016</a:t>
            </a:fld>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F9C0CF-2348-411B-97D3-D22204E034D1}"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C1990F5-0421-48C9-918D-413A92D97A5E}" type="datetimeFigureOut">
              <a:rPr lang="en-GB">
                <a:solidFill>
                  <a:srgbClr val="000000"/>
                </a:solidFill>
              </a:rPr>
              <a:pPr>
                <a:defRPr/>
              </a:pPr>
              <a:t>21/06/2016</a:t>
            </a:fld>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47F1D9-83A2-4E6C-BA60-4C870754A480}"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030E7D-623D-4FEF-986D-B2C5B94CAC57}"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D11A955-F712-4C4E-9681-7BC585CCA97D}" type="datetimeFigureOut">
              <a:rPr lang="en-GB">
                <a:solidFill>
                  <a:srgbClr val="000000"/>
                </a:solidFill>
              </a:rPr>
              <a:pPr>
                <a:defRPr/>
              </a:pPr>
              <a:t>21/06/2016</a:t>
            </a:fld>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9DCAB-D1E2-4049-AE36-B7A7230D38DE}"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3AB6D83-7984-42EA-8106-9933A2641F66}" type="datetimeFigureOut">
              <a:rPr lang="en-GB">
                <a:solidFill>
                  <a:srgbClr val="000000"/>
                </a:solidFill>
              </a:rPr>
              <a:pPr>
                <a:defRPr/>
              </a:pPr>
              <a:t>21/06/2016</a:t>
            </a:fld>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7DEEB1-9ADA-42D9-ABB0-BC3028FDD06D}"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B06847E-E6B5-4080-8BC5-C6657B4D15CE}" type="datetimeFigureOut">
              <a:rPr lang="en-GB">
                <a:solidFill>
                  <a:srgbClr val="000000"/>
                </a:solidFill>
              </a:rPr>
              <a:pPr>
                <a:defRPr/>
              </a:pPr>
              <a:t>21/06/2016</a:t>
            </a:fld>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13D64E-C652-4CE3-82CE-F7F77DD82B98}"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D86237F-B329-4E23-8277-BC22EA9BA344}" type="datetimeFigureOut">
              <a:rPr lang="en-GB">
                <a:solidFill>
                  <a:srgbClr val="000000"/>
                </a:solidFill>
              </a:rPr>
              <a:pPr>
                <a:defRPr/>
              </a:pPr>
              <a:t>21/06/2016</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32A002-8DA5-4A1B-A066-A43E61FC91A9}"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EC38106-465A-4CB9-97D0-8ED5B26F80D8}" type="datetimeFigureOut">
              <a:rPr lang="en-GB">
                <a:solidFill>
                  <a:srgbClr val="000000"/>
                </a:solidFill>
              </a:rPr>
              <a:pPr>
                <a:defRPr/>
              </a:pPr>
              <a:t>21/06/2016</a:t>
            </a:fld>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4AB2AE-5A8E-4E90-9EBF-FF9C1E35CFF3}" type="slidenum">
              <a:rPr lang="en-GB">
                <a:solidFill>
                  <a:srgbClr val="000000"/>
                </a:solidFill>
              </a:rPr>
              <a:pPr>
                <a:defRPr/>
              </a:pPr>
              <a:t>‹#›</a:t>
            </a:fld>
            <a:endParaRPr lang="en-GB">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48642" name="Rectangle 2"/>
          <p:cNvSpPr>
            <a:spLocks noGrp="1" noChangeArrowheads="1"/>
          </p:cNvSpPr>
          <p:nvPr>
            <p:ph type="ctrTitle"/>
          </p:nvPr>
        </p:nvSpPr>
        <p:spPr>
          <a:xfrm>
            <a:off x="685800" y="2286000"/>
            <a:ext cx="7772400" cy="1752600"/>
          </a:xfrm>
        </p:spPr>
        <p:txBody>
          <a:bodyPr anchor="t"/>
          <a:lstStyle>
            <a:lvl1pPr algn="ctr">
              <a:lnSpc>
                <a:spcPct val="90000"/>
              </a:lnSpc>
              <a:defRPr/>
            </a:lvl1pPr>
          </a:lstStyle>
          <a:p>
            <a:r>
              <a:rPr lang="en-US"/>
              <a:t>Click to edit Master title style</a:t>
            </a:r>
          </a:p>
        </p:txBody>
      </p:sp>
      <p:sp>
        <p:nvSpPr>
          <p:cNvPr id="1648643" name="Rectangle 3"/>
          <p:cNvSpPr>
            <a:spLocks noGrp="1" noChangeArrowheads="1"/>
          </p:cNvSpPr>
          <p:nvPr>
            <p:ph type="subTitle" idx="1"/>
          </p:nvPr>
        </p:nvSpPr>
        <p:spPr>
          <a:xfrm>
            <a:off x="1371600" y="4495800"/>
            <a:ext cx="6400800" cy="1524000"/>
          </a:xfrm>
        </p:spPr>
        <p:txBody>
          <a:bodyPr anchor="ctr"/>
          <a:lstStyle>
            <a:lvl1pPr marL="0" indent="0" algn="ctr">
              <a:lnSpc>
                <a:spcPct val="80000"/>
              </a:lnSpc>
              <a:buFont typeface="Wingdings" pitchFamily="2" charset="2"/>
              <a:buNone/>
              <a:defRPr sz="2400">
                <a:solidFill>
                  <a:srgbClr val="FFFFFF"/>
                </a:solidFill>
              </a:defRPr>
            </a:lvl1pPr>
          </a:lstStyle>
          <a:p>
            <a:r>
              <a:rPr lang="en-US"/>
              <a:t>Click to edit Master subtitle style</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76400" y="1562100"/>
            <a:ext cx="3467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562100"/>
            <a:ext cx="3467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4A2F48-2B5D-492D-A447-2F2D1B2A0D06}"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24675" y="101600"/>
            <a:ext cx="1838325" cy="6261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09700" y="101600"/>
            <a:ext cx="5362575" cy="626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700" y="101600"/>
            <a:ext cx="7086600" cy="965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76400" y="1562100"/>
            <a:ext cx="34671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562100"/>
            <a:ext cx="34671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09700" y="101600"/>
            <a:ext cx="7086600" cy="965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76400" y="1562100"/>
            <a:ext cx="34671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95900" y="1562100"/>
            <a:ext cx="34671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95900" y="4038600"/>
            <a:ext cx="34671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09700" y="101600"/>
            <a:ext cx="7086600" cy="965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676400" y="1562100"/>
            <a:ext cx="7086600" cy="4800600"/>
          </a:xfrm>
        </p:spPr>
        <p:txBody>
          <a:bodyPr/>
          <a:lstStyle/>
          <a:p>
            <a:pPr lvl="0"/>
            <a:endParaRPr lang="en-US" noProof="0" smtClean="0"/>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09700" y="101600"/>
            <a:ext cx="7353300" cy="6261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5410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atin typeface="Arial" pitchFamily="34" charset="0"/>
              </a:defRPr>
            </a:lvl1pPr>
          </a:lstStyle>
          <a:p>
            <a:pPr>
              <a:defRPr/>
            </a:pPr>
            <a:endParaRPr lang="en-US" b="1">
              <a:solidFill>
                <a:srgbClr val="FFFFFF"/>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atin typeface="Arial" pitchFamily="34" charset="0"/>
              </a:defRPr>
            </a:lvl1pPr>
          </a:lstStyle>
          <a:p>
            <a:pPr>
              <a:defRPr/>
            </a:pPr>
            <a:endParaRPr lang="en-US" b="1">
              <a:solidFill>
                <a:srgbClr val="FFFFFF"/>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atin typeface="Arial" pitchFamily="34" charset="0"/>
              </a:defRPr>
            </a:lvl1pPr>
          </a:lstStyle>
          <a:p>
            <a:pPr>
              <a:defRPr/>
            </a:pPr>
            <a:fld id="{023FD99A-0F95-4CF4-92B9-7562A8FD82FC}" type="slidenum">
              <a:rPr lang="en-US" b="1">
                <a:solidFill>
                  <a:srgbClr val="FFFFFF"/>
                </a:solidFill>
              </a:rPr>
              <a:pPr>
                <a:defRPr/>
              </a:pPr>
              <a:t>‹#›</a:t>
            </a:fld>
            <a:endParaRPr lang="en-US" b="1">
              <a:solidFill>
                <a:srgbClr val="FFFFFF"/>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6EF5D9B3-32D3-468C-8F46-C12080AD8F3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A1F581D-FD29-4643-8696-CF75CE89FCB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A805F45-8653-4BB3-91F1-4C47E87EEBF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CD299604-6C73-4AE0-A3F2-13A8E7213D1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C19AB1EB-A220-4C2E-8AA8-12AB775E51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A53C26BD-6847-4051-AE4E-A0CAD41E767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23CEB439-5A5A-49BB-85FB-C89FA4FE18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68544050-BF65-4805-8D31-C019AB961B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496AEA08-9F50-452A-8EF5-D9178EE8B43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D1AAA852-8147-43FC-A890-194D8023593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D5D71C36-9F02-410E-9952-633AB81A367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38100" cap="flat" cmpd="sng">
            <a:solidFill>
              <a:schemeClr val="accent1"/>
            </a:solidFill>
            <a:prstDash val="solid"/>
            <a:miter lim="800000"/>
            <a:headEnd/>
            <a:tailEnd/>
          </a:ln>
        </p:spPr>
        <p:txBody>
          <a:bodyPr/>
          <a:lstStyle/>
          <a:p>
            <a:pPr>
              <a:defRPr/>
            </a:pPr>
            <a:endParaRPr kumimoji="1" lang="en-US" sz="2400">
              <a:solidFill>
                <a:srgbClr val="000000"/>
              </a:solidFill>
              <a:latin typeface="Arial" charset="0"/>
            </a:endParaRPr>
          </a:p>
        </p:txBody>
      </p:sp>
      <p:sp>
        <p:nvSpPr>
          <p:cNvPr id="5" name="Line 8"/>
          <p:cNvSpPr>
            <a:spLocks noChangeShapeType="1"/>
          </p:cNvSpPr>
          <p:nvPr/>
        </p:nvSpPr>
        <p:spPr bwMode="auto">
          <a:xfrm>
            <a:off x="1981200" y="3962400"/>
            <a:ext cx="6511925" cy="0"/>
          </a:xfrm>
          <a:prstGeom prst="line">
            <a:avLst/>
          </a:prstGeom>
          <a:noFill/>
          <a:ln w="38100">
            <a:solidFill>
              <a:schemeClr val="accent1"/>
            </a:solidFill>
            <a:round/>
            <a:headEnd/>
            <a:tailEnd/>
          </a:ln>
          <a:effectLst/>
        </p:spPr>
        <p:txBody>
          <a:bodyPr/>
          <a:lstStyle/>
          <a:p>
            <a:pPr>
              <a:defRPr/>
            </a:pPr>
            <a:endParaRPr kumimoji="1" lang="en-US" sz="2400">
              <a:solidFill>
                <a:srgbClr val="000000"/>
              </a:solidFill>
              <a:latin typeface="Arial" charset="0"/>
            </a:endParaRPr>
          </a:p>
        </p:txBody>
      </p:sp>
      <p:pic>
        <p:nvPicPr>
          <p:cNvPr id="6" name="Picture 9" descr="RiceLogo_TMRGB72DPI"/>
          <p:cNvPicPr>
            <a:picLocks noChangeAspect="1" noChangeArrowheads="1"/>
          </p:cNvPicPr>
          <p:nvPr/>
        </p:nvPicPr>
        <p:blipFill>
          <a:blip r:embed="rId2" cstate="print"/>
          <a:srcRect/>
          <a:stretch>
            <a:fillRect/>
          </a:stretch>
        </p:blipFill>
        <p:spPr bwMode="auto">
          <a:xfrm>
            <a:off x="6934200" y="5818188"/>
            <a:ext cx="2057400" cy="811212"/>
          </a:xfrm>
          <a:prstGeom prst="rect">
            <a:avLst/>
          </a:prstGeom>
          <a:noFill/>
          <a:ln w="9525">
            <a:noFill/>
            <a:miter lim="800000"/>
            <a:headEnd/>
            <a:tailEnd/>
          </a:ln>
        </p:spPr>
      </p:pic>
      <p:pic>
        <p:nvPicPr>
          <p:cNvPr id="7" name="Picture 10" descr="official white short"/>
          <p:cNvPicPr>
            <a:picLocks noChangeAspect="1" noChangeArrowheads="1"/>
          </p:cNvPicPr>
          <p:nvPr/>
        </p:nvPicPr>
        <p:blipFill>
          <a:blip r:embed="rId3" cstate="print"/>
          <a:srcRect/>
          <a:stretch>
            <a:fillRect/>
          </a:stretch>
        </p:blipFill>
        <p:spPr bwMode="auto">
          <a:xfrm>
            <a:off x="58738" y="5341938"/>
            <a:ext cx="1770062" cy="1577975"/>
          </a:xfrm>
          <a:prstGeom prst="rect">
            <a:avLst/>
          </a:prstGeom>
          <a:noFill/>
          <a:ln w="9525">
            <a:noFill/>
            <a:miter lim="800000"/>
            <a:headEnd/>
            <a:tailEnd/>
          </a:ln>
        </p:spPr>
      </p:pic>
      <p:sp>
        <p:nvSpPr>
          <p:cNvPr id="3412994"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3412995" name="Rectangle 3"/>
          <p:cNvSpPr>
            <a:spLocks noGrp="1" noChangeArrowheads="1"/>
          </p:cNvSpPr>
          <p:nvPr>
            <p:ph type="subTitle" idx="1"/>
          </p:nvPr>
        </p:nvSpPr>
        <p:spPr>
          <a:xfrm>
            <a:off x="1981200" y="3962400"/>
            <a:ext cx="6553200" cy="1752600"/>
          </a:xfrm>
        </p:spPr>
        <p:txBody>
          <a:bodyPr/>
          <a:lstStyle>
            <a:lvl1pPr marL="0" indent="0">
              <a:buFontTx/>
              <a:buNone/>
              <a:defRPr sz="2800"/>
            </a:lvl1pPr>
          </a:lstStyle>
          <a:p>
            <a:r>
              <a:rPr lang="en-US" altLang="en-US"/>
              <a:t>Click to edit Master subtitle style</a:t>
            </a:r>
          </a:p>
        </p:txBody>
      </p:sp>
      <p:sp>
        <p:nvSpPr>
          <p:cNvPr id="8"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kumimoji="0" sz="1200">
                <a:latin typeface="Garamond" pitchFamily="18" charset="0"/>
              </a:defRPr>
            </a:lvl1pPr>
          </a:lstStyle>
          <a:p>
            <a:pPr>
              <a:defRPr/>
            </a:pPr>
            <a:r>
              <a:rPr lang="en-US">
                <a:solidFill>
                  <a:srgbClr val="000000"/>
                </a:solidFill>
              </a:rPr>
              <a:t>June 17, 2010</a:t>
            </a:r>
            <a:endParaRPr lang="en-US" altLang="en-US">
              <a:solidFill>
                <a:srgbClr val="000000"/>
              </a:solidFill>
            </a:endParaRPr>
          </a:p>
        </p:txBody>
      </p:sp>
      <p:sp>
        <p:nvSpPr>
          <p:cNvPr id="9" name="Rectangle 5"/>
          <p:cNvSpPr>
            <a:spLocks noGrp="1" noChangeArrowheads="1"/>
          </p:cNvSpPr>
          <p:nvPr>
            <p:ph type="ftr" sz="quarter" idx="11"/>
          </p:nvPr>
        </p:nvSpPr>
        <p:spPr>
          <a:xfrm>
            <a:off x="3124200" y="6243638"/>
            <a:ext cx="2895600" cy="457200"/>
          </a:xfrm>
        </p:spPr>
        <p:txBody>
          <a:bodyPr/>
          <a:lstStyle>
            <a:lvl1pPr>
              <a:defRPr>
                <a:latin typeface="Garamond" pitchFamily="18" charset="0"/>
              </a:defRPr>
            </a:lvl1pPr>
          </a:lstStyle>
          <a:p>
            <a:pPr>
              <a:defRPr/>
            </a:pPr>
            <a:r>
              <a:rPr lang="en-US" altLang="en-US">
                <a:solidFill>
                  <a:srgbClr val="000000"/>
                </a:solidFill>
              </a:rPr>
              <a:t>CeRMACS</a:t>
            </a:r>
          </a:p>
        </p:txBody>
      </p:sp>
      <p:sp>
        <p:nvSpPr>
          <p:cNvPr id="10" name="Rectangle 6"/>
          <p:cNvSpPr>
            <a:spLocks noGrp="1" noChangeArrowheads="1"/>
          </p:cNvSpPr>
          <p:nvPr>
            <p:ph type="sldNum" sz="quarter" idx="12"/>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kumimoji="0" sz="1200">
                <a:latin typeface="Garamond" pitchFamily="18" charset="0"/>
              </a:defRPr>
            </a:lvl1pPr>
          </a:lstStyle>
          <a:p>
            <a:pPr>
              <a:defRPr/>
            </a:pPr>
            <a:fld id="{386817EF-528B-4D7F-B645-ECC1E68D9853}"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0D507CC7-A94B-4172-8B0E-D70B2669EFF5}"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C4325C98-F794-4044-A926-97646341E657}"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0451CD2B-2614-4285-AE09-10294929B499}"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3BAB6D88-8691-4F02-864E-EFF6FF4DED64}"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11FFCE99-A543-469D-A46C-19B1BF2EA72B}"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27E7F55E-5723-4704-B6E5-02F52D761674}"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776827F4-7233-4337-90D7-80E0E9EAB07B}"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1EDEAE9B-7153-4D47-A2CB-44F6EBAC78A6}"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C4F1DD99-4D34-41B9-AB7B-FF6B85354791}"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2DE0378F-AD7D-46A0-8D13-607A9C91E436}"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Footer Placeholder 3"/>
          <p:cNvSpPr>
            <a:spLocks noGrp="1"/>
          </p:cNvSpPr>
          <p:nvPr>
            <p:ph type="ftr" sz="quarter" idx="10"/>
          </p:nvPr>
        </p:nvSpPr>
        <p:spPr>
          <a:xfrm>
            <a:off x="3124200" y="6400800"/>
            <a:ext cx="2895600" cy="457200"/>
          </a:xfrm>
        </p:spPr>
        <p:txBody>
          <a:bodyPr/>
          <a:lstStyle>
            <a:lvl1pPr>
              <a:defRPr/>
            </a:lvl1pPr>
          </a:lstStyle>
          <a:p>
            <a:r>
              <a:rPr lang="en-US" smtClean="0">
                <a:solidFill>
                  <a:srgbClr val="000000"/>
                </a:solidFill>
              </a:rPr>
              <a:t>May 7, 2010 4 AFRL/RX</a:t>
            </a:r>
            <a:endParaRPr lang="en-US" altLang="en-US">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38100" cap="flat" cmpd="sng">
            <a:solidFill>
              <a:schemeClr val="accent1"/>
            </a:solidFill>
            <a:prstDash val="solid"/>
            <a:miter lim="800000"/>
            <a:headEnd/>
            <a:tailEnd/>
          </a:ln>
        </p:spPr>
        <p:txBody>
          <a:bodyPr/>
          <a:lstStyle/>
          <a:p>
            <a:pPr>
              <a:defRPr/>
            </a:pPr>
            <a:endParaRPr kumimoji="1" lang="en-US" sz="2000">
              <a:solidFill>
                <a:srgbClr val="000000"/>
              </a:solidFill>
              <a:latin typeface="Arial" charset="0"/>
            </a:endParaRPr>
          </a:p>
        </p:txBody>
      </p:sp>
      <p:sp>
        <p:nvSpPr>
          <p:cNvPr id="5" name="Line 8"/>
          <p:cNvSpPr>
            <a:spLocks noChangeShapeType="1"/>
          </p:cNvSpPr>
          <p:nvPr/>
        </p:nvSpPr>
        <p:spPr bwMode="auto">
          <a:xfrm>
            <a:off x="1981200" y="3962400"/>
            <a:ext cx="6511925" cy="0"/>
          </a:xfrm>
          <a:prstGeom prst="line">
            <a:avLst/>
          </a:prstGeom>
          <a:noFill/>
          <a:ln w="38100">
            <a:solidFill>
              <a:schemeClr val="accent1"/>
            </a:solidFill>
            <a:round/>
            <a:headEnd/>
            <a:tailEnd/>
          </a:ln>
          <a:effectLst/>
        </p:spPr>
        <p:txBody>
          <a:bodyPr/>
          <a:lstStyle/>
          <a:p>
            <a:pPr>
              <a:defRPr/>
            </a:pPr>
            <a:endParaRPr kumimoji="1" lang="en-US" sz="2000">
              <a:solidFill>
                <a:srgbClr val="000000"/>
              </a:solidFill>
              <a:latin typeface="Arial" charset="0"/>
            </a:endParaRPr>
          </a:p>
        </p:txBody>
      </p:sp>
      <p:pic>
        <p:nvPicPr>
          <p:cNvPr id="6" name="Picture 9" descr="RiceLogo_TMRGB72DPI"/>
          <p:cNvPicPr>
            <a:picLocks noChangeAspect="1" noChangeArrowheads="1"/>
          </p:cNvPicPr>
          <p:nvPr/>
        </p:nvPicPr>
        <p:blipFill>
          <a:blip r:embed="rId2" cstate="print"/>
          <a:srcRect/>
          <a:stretch>
            <a:fillRect/>
          </a:stretch>
        </p:blipFill>
        <p:spPr bwMode="auto">
          <a:xfrm>
            <a:off x="6934200" y="5818188"/>
            <a:ext cx="2057400" cy="811212"/>
          </a:xfrm>
          <a:prstGeom prst="rect">
            <a:avLst/>
          </a:prstGeom>
          <a:noFill/>
          <a:ln w="9525">
            <a:noFill/>
            <a:miter lim="800000"/>
            <a:headEnd/>
            <a:tailEnd/>
          </a:ln>
        </p:spPr>
      </p:pic>
      <p:pic>
        <p:nvPicPr>
          <p:cNvPr id="7" name="Picture 10" descr="official white short"/>
          <p:cNvPicPr>
            <a:picLocks noChangeAspect="1" noChangeArrowheads="1"/>
          </p:cNvPicPr>
          <p:nvPr/>
        </p:nvPicPr>
        <p:blipFill>
          <a:blip r:embed="rId3" cstate="print"/>
          <a:srcRect/>
          <a:stretch>
            <a:fillRect/>
          </a:stretch>
        </p:blipFill>
        <p:spPr bwMode="auto">
          <a:xfrm>
            <a:off x="58738" y="5341938"/>
            <a:ext cx="1770062" cy="1577975"/>
          </a:xfrm>
          <a:prstGeom prst="rect">
            <a:avLst/>
          </a:prstGeom>
          <a:noFill/>
          <a:ln w="9525">
            <a:noFill/>
            <a:miter lim="800000"/>
            <a:headEnd/>
            <a:tailEnd/>
          </a:ln>
        </p:spPr>
      </p:pic>
      <p:sp>
        <p:nvSpPr>
          <p:cNvPr id="98509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985091" name="Rectangle 3"/>
          <p:cNvSpPr>
            <a:spLocks noGrp="1" noChangeArrowheads="1"/>
          </p:cNvSpPr>
          <p:nvPr>
            <p:ph type="subTitle" idx="1"/>
          </p:nvPr>
        </p:nvSpPr>
        <p:spPr>
          <a:xfrm>
            <a:off x="1981200" y="3962400"/>
            <a:ext cx="6553200" cy="1752600"/>
          </a:xfrm>
        </p:spPr>
        <p:txBody>
          <a:bodyPr/>
          <a:lstStyle>
            <a:lvl1pPr marL="0" indent="0">
              <a:buFontTx/>
              <a:buNone/>
              <a:defRPr sz="2800"/>
            </a:lvl1pPr>
          </a:lstStyle>
          <a:p>
            <a:r>
              <a:rPr lang="en-US" altLang="en-US"/>
              <a:t>Click to edit Master subtitle style</a:t>
            </a:r>
          </a:p>
        </p:txBody>
      </p:sp>
      <p:sp>
        <p:nvSpPr>
          <p:cNvPr id="8" name="Rectangle 5"/>
          <p:cNvSpPr>
            <a:spLocks noGrp="1" noChangeArrowheads="1"/>
          </p:cNvSpPr>
          <p:nvPr>
            <p:ph type="ftr" sz="quarter" idx="10"/>
          </p:nvPr>
        </p:nvSpPr>
        <p:spPr>
          <a:xfrm>
            <a:off x="3124200" y="6243638"/>
            <a:ext cx="2895600" cy="457200"/>
          </a:xfrm>
        </p:spPr>
        <p:txBody>
          <a:bodyPr/>
          <a:lstStyle>
            <a:lvl1pPr>
              <a:defRPr>
                <a:latin typeface="Garamond" pitchFamily="18" charset="0"/>
              </a:defRPr>
            </a:lvl1pPr>
          </a:lstStyle>
          <a:p>
            <a:r>
              <a:rPr lang="en-US" altLang="en-US">
                <a:solidFill>
                  <a:srgbClr val="000000"/>
                </a:solidFill>
              </a:rPr>
              <a:t>West Houston Leadership Institute</a:t>
            </a:r>
          </a:p>
          <a:p>
            <a:fld id="{79C61EF7-984E-4FCF-8DB0-E144232C0977}"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r>
              <a:rPr lang="en-US" altLang="en-US">
                <a:solidFill>
                  <a:srgbClr val="000000"/>
                </a:solidFill>
              </a:rPr>
              <a:t>West Houston Leadership Institute</a:t>
            </a:r>
          </a:p>
          <a:p>
            <a:fld id="{4EA1E8E8-4EA5-4DEE-AAB6-518E403225B2}"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r>
              <a:rPr lang="en-US" altLang="en-US">
                <a:solidFill>
                  <a:srgbClr val="000000"/>
                </a:solidFill>
              </a:rPr>
              <a:t>West Houston Leadership Institute</a:t>
            </a:r>
          </a:p>
          <a:p>
            <a:fld id="{D7F086EA-0E65-4A56-AA51-F2505EFF22DA}"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r>
              <a:rPr lang="en-US" altLang="en-US">
                <a:solidFill>
                  <a:srgbClr val="000000"/>
                </a:solidFill>
              </a:rPr>
              <a:t>West Houston Leadership Institute</a:t>
            </a:r>
          </a:p>
          <a:p>
            <a:fld id="{038FDC1B-CADF-4594-BCA5-1E6F6CA849FF}"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r>
              <a:rPr lang="en-US" altLang="en-US">
                <a:solidFill>
                  <a:srgbClr val="000000"/>
                </a:solidFill>
              </a:rPr>
              <a:t>West Houston Leadership Institute</a:t>
            </a:r>
          </a:p>
          <a:p>
            <a:fld id="{70E633A0-DA2F-4BEA-BD3F-B7751C21D9A1}"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r>
              <a:rPr lang="en-US" altLang="en-US">
                <a:solidFill>
                  <a:srgbClr val="000000"/>
                </a:solidFill>
              </a:rPr>
              <a:t>West Houston Leadership Institute</a:t>
            </a:r>
          </a:p>
          <a:p>
            <a:fld id="{8259EBA0-C58E-4176-8A8B-2D8007E9EE1C}"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990600"/>
            <a:ext cx="3819525"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990600"/>
            <a:ext cx="3819525"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r>
              <a:rPr lang="en-US" altLang="en-US">
                <a:solidFill>
                  <a:srgbClr val="000000"/>
                </a:solidFill>
              </a:rPr>
              <a:t>West Houston Leadership Institute</a:t>
            </a:r>
          </a:p>
          <a:p>
            <a:fld id="{0209AB16-5FCC-4A14-987B-35C4C7C1EF3F}"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r>
              <a:rPr lang="en-US" altLang="en-US">
                <a:solidFill>
                  <a:srgbClr val="000000"/>
                </a:solidFill>
              </a:rPr>
              <a:t>West Houston Leadership Institute</a:t>
            </a:r>
          </a:p>
          <a:p>
            <a:fld id="{23299ECE-DF4E-493F-B20F-14FCAB789750}"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r>
              <a:rPr lang="en-US" altLang="en-US">
                <a:solidFill>
                  <a:srgbClr val="000000"/>
                </a:solidFill>
              </a:rPr>
              <a:t>West Houston Leadership Institute</a:t>
            </a:r>
          </a:p>
          <a:p>
            <a:fld id="{2DB41BB2-D274-43CE-BBDA-4C132EAE74CC}"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r>
              <a:rPr lang="en-US" altLang="en-US">
                <a:solidFill>
                  <a:srgbClr val="000000"/>
                </a:solidFill>
              </a:rPr>
              <a:t>West Houston Leadership Institute</a:t>
            </a:r>
          </a:p>
          <a:p>
            <a:fld id="{1902D31E-F095-47BF-A56B-F83714313A37}"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r>
              <a:rPr lang="en-US" altLang="en-US">
                <a:solidFill>
                  <a:srgbClr val="000000"/>
                </a:solidFill>
              </a:rPr>
              <a:t>West Houston Leadership Institute</a:t>
            </a:r>
          </a:p>
          <a:p>
            <a:fld id="{D99AB766-7065-46DF-B884-21888F1A6DE2}"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D09E3D08-317B-443C-B277-EF9D9F2FC087}"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27A6C520-506E-4961-935A-2495B8C35C90}"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1CA85BAC-0837-47E4-8C2F-91802415B63E}"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31C819BA-9109-4F28-8294-07E912020032}"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087EABB8-FAFD-450E-935E-330FC91A95A6}"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2417B-54FB-4B6B-AD45-0D4BE7ED483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D0032A78-780E-4C4E-BF4B-1DC6479EEA85}"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28CB154D-4717-4B2B-9457-21B0C510CAD4}"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7A90E6AE-F419-44CD-9D7F-93FE6D87D099}"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D09E3D08-317B-443C-B277-EF9D9F2FC087}"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27A6C520-506E-4961-935A-2495B8C35C90}"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1CA85BAC-0837-47E4-8C2F-91802415B63E}"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31C819BA-9109-4F28-8294-07E912020032}"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087EABB8-FAFD-450E-935E-330FC91A95A6}"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D0032A78-780E-4C4E-BF4B-1DC6479EEA85}"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28CB154D-4717-4B2B-9457-21B0C510CAD4}"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charset="0"/>
                <a:ea typeface="ＭＳ Ｐゴシック" charset="0"/>
                <a:cs typeface="ＭＳ Ｐゴシック" charset="0"/>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a:xfrm>
            <a:off x="67818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mbria" pitchFamily="18" charset="0"/>
              </a:defRPr>
            </a:lvl1pPr>
          </a:lstStyle>
          <a:p>
            <a:pPr defTabSz="457200"/>
            <a:fld id="{7A90E6AE-F419-44CD-9D7F-93FE6D87D099}" type="slidenum">
              <a:rPr lang="en-US">
                <a:solidFill>
                  <a:prstClr val="black"/>
                </a:solidFill>
                <a:ea typeface="ＭＳ Ｐゴシック" charset="-128"/>
              </a:rPr>
              <a:pPr defTabSz="457200"/>
              <a:t>‹#›</a:t>
            </a:fld>
            <a:endParaRPr lang="en-US">
              <a:solidFill>
                <a:prstClr val="black"/>
              </a:solidFill>
              <a:ea typeface="ＭＳ Ｐゴシック" charset="-128"/>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38100" cap="flat" cmpd="sng">
            <a:solidFill>
              <a:schemeClr val="accent1"/>
            </a:solidFill>
            <a:prstDash val="solid"/>
            <a:miter lim="800000"/>
            <a:headEnd/>
            <a:tailEnd/>
          </a:ln>
        </p:spPr>
        <p:txBody>
          <a:bodyPr/>
          <a:lstStyle/>
          <a:p>
            <a:pPr>
              <a:defRPr/>
            </a:pPr>
            <a:endParaRPr kumimoji="1" lang="en-US" sz="2400">
              <a:solidFill>
                <a:srgbClr val="000000"/>
              </a:solidFill>
              <a:latin typeface="Arial" charset="0"/>
            </a:endParaRPr>
          </a:p>
        </p:txBody>
      </p:sp>
      <p:sp>
        <p:nvSpPr>
          <p:cNvPr id="5" name="Line 8"/>
          <p:cNvSpPr>
            <a:spLocks noChangeShapeType="1"/>
          </p:cNvSpPr>
          <p:nvPr/>
        </p:nvSpPr>
        <p:spPr bwMode="auto">
          <a:xfrm>
            <a:off x="1981200" y="3962400"/>
            <a:ext cx="6511925" cy="0"/>
          </a:xfrm>
          <a:prstGeom prst="line">
            <a:avLst/>
          </a:prstGeom>
          <a:noFill/>
          <a:ln w="38100">
            <a:solidFill>
              <a:schemeClr val="accent1"/>
            </a:solidFill>
            <a:round/>
            <a:headEnd/>
            <a:tailEnd/>
          </a:ln>
          <a:effectLst/>
        </p:spPr>
        <p:txBody>
          <a:bodyPr/>
          <a:lstStyle/>
          <a:p>
            <a:pPr>
              <a:defRPr/>
            </a:pPr>
            <a:endParaRPr kumimoji="1" lang="en-US" sz="2400">
              <a:solidFill>
                <a:srgbClr val="000000"/>
              </a:solidFill>
              <a:latin typeface="Arial" charset="0"/>
            </a:endParaRPr>
          </a:p>
        </p:txBody>
      </p:sp>
      <p:pic>
        <p:nvPicPr>
          <p:cNvPr id="6" name="Picture 9" descr="RiceLogo_TMRGB72DPI"/>
          <p:cNvPicPr>
            <a:picLocks noChangeAspect="1" noChangeArrowheads="1"/>
          </p:cNvPicPr>
          <p:nvPr/>
        </p:nvPicPr>
        <p:blipFill>
          <a:blip r:embed="rId2" cstate="print"/>
          <a:srcRect/>
          <a:stretch>
            <a:fillRect/>
          </a:stretch>
        </p:blipFill>
        <p:spPr bwMode="auto">
          <a:xfrm>
            <a:off x="6934200" y="5818188"/>
            <a:ext cx="2057400" cy="811212"/>
          </a:xfrm>
          <a:prstGeom prst="rect">
            <a:avLst/>
          </a:prstGeom>
          <a:noFill/>
          <a:ln w="9525">
            <a:noFill/>
            <a:miter lim="800000"/>
            <a:headEnd/>
            <a:tailEnd/>
          </a:ln>
        </p:spPr>
      </p:pic>
      <p:pic>
        <p:nvPicPr>
          <p:cNvPr id="7" name="Picture 10" descr="official white short"/>
          <p:cNvPicPr>
            <a:picLocks noChangeAspect="1" noChangeArrowheads="1"/>
          </p:cNvPicPr>
          <p:nvPr/>
        </p:nvPicPr>
        <p:blipFill>
          <a:blip r:embed="rId3" cstate="print"/>
          <a:srcRect/>
          <a:stretch>
            <a:fillRect/>
          </a:stretch>
        </p:blipFill>
        <p:spPr bwMode="auto">
          <a:xfrm>
            <a:off x="58738" y="5341938"/>
            <a:ext cx="1770062" cy="1577975"/>
          </a:xfrm>
          <a:prstGeom prst="rect">
            <a:avLst/>
          </a:prstGeom>
          <a:noFill/>
          <a:ln w="9525">
            <a:noFill/>
            <a:miter lim="800000"/>
            <a:headEnd/>
            <a:tailEnd/>
          </a:ln>
        </p:spPr>
      </p:pic>
      <p:sp>
        <p:nvSpPr>
          <p:cNvPr id="3412994"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3412995" name="Rectangle 3"/>
          <p:cNvSpPr>
            <a:spLocks noGrp="1" noChangeArrowheads="1"/>
          </p:cNvSpPr>
          <p:nvPr>
            <p:ph type="subTitle" idx="1"/>
          </p:nvPr>
        </p:nvSpPr>
        <p:spPr>
          <a:xfrm>
            <a:off x="1981200" y="3962400"/>
            <a:ext cx="6553200" cy="1752600"/>
          </a:xfrm>
        </p:spPr>
        <p:txBody>
          <a:bodyPr/>
          <a:lstStyle>
            <a:lvl1pPr marL="0" indent="0">
              <a:buFontTx/>
              <a:buNone/>
              <a:defRPr sz="2800"/>
            </a:lvl1pPr>
          </a:lstStyle>
          <a:p>
            <a:r>
              <a:rPr lang="en-US" altLang="en-US"/>
              <a:t>Click to edit Master subtitle style</a:t>
            </a:r>
          </a:p>
        </p:txBody>
      </p:sp>
      <p:sp>
        <p:nvSpPr>
          <p:cNvPr id="8"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kumimoji="0" sz="1200">
                <a:latin typeface="Garamond" pitchFamily="18" charset="0"/>
              </a:defRPr>
            </a:lvl1pPr>
          </a:lstStyle>
          <a:p>
            <a:pPr>
              <a:defRPr/>
            </a:pPr>
            <a:r>
              <a:rPr lang="en-US">
                <a:solidFill>
                  <a:srgbClr val="000000"/>
                </a:solidFill>
              </a:rPr>
              <a:t>June 17, 2010</a:t>
            </a:r>
            <a:endParaRPr lang="en-US" altLang="en-US">
              <a:solidFill>
                <a:srgbClr val="000000"/>
              </a:solidFill>
            </a:endParaRPr>
          </a:p>
        </p:txBody>
      </p:sp>
      <p:sp>
        <p:nvSpPr>
          <p:cNvPr id="9" name="Rectangle 5"/>
          <p:cNvSpPr>
            <a:spLocks noGrp="1" noChangeArrowheads="1"/>
          </p:cNvSpPr>
          <p:nvPr>
            <p:ph type="ftr" sz="quarter" idx="11"/>
          </p:nvPr>
        </p:nvSpPr>
        <p:spPr>
          <a:xfrm>
            <a:off x="3124200" y="6243638"/>
            <a:ext cx="2895600" cy="457200"/>
          </a:xfrm>
        </p:spPr>
        <p:txBody>
          <a:bodyPr/>
          <a:lstStyle>
            <a:lvl1pPr>
              <a:defRPr>
                <a:latin typeface="Garamond" pitchFamily="18" charset="0"/>
              </a:defRPr>
            </a:lvl1pPr>
          </a:lstStyle>
          <a:p>
            <a:pPr>
              <a:defRPr/>
            </a:pPr>
            <a:r>
              <a:rPr lang="en-US" altLang="en-US">
                <a:solidFill>
                  <a:srgbClr val="000000"/>
                </a:solidFill>
              </a:rPr>
              <a:t>CeRMACS</a:t>
            </a:r>
          </a:p>
        </p:txBody>
      </p:sp>
      <p:sp>
        <p:nvSpPr>
          <p:cNvPr id="10" name="Rectangle 6"/>
          <p:cNvSpPr>
            <a:spLocks noGrp="1" noChangeArrowheads="1"/>
          </p:cNvSpPr>
          <p:nvPr>
            <p:ph type="sldNum" sz="quarter" idx="12"/>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kumimoji="0" sz="1200">
                <a:latin typeface="Garamond" pitchFamily="18" charset="0"/>
              </a:defRPr>
            </a:lvl1pPr>
          </a:lstStyle>
          <a:p>
            <a:pPr>
              <a:defRPr/>
            </a:pPr>
            <a:fld id="{386817EF-528B-4D7F-B645-ECC1E68D9853}"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0D507CC7-A94B-4172-8B0E-D70B2669EFF5}"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C4325C98-F794-4044-A926-97646341E657}"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0451CD2B-2614-4285-AE09-10294929B499}"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3BAB6D88-8691-4F02-864E-EFF6FF4DED64}"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11FFCE99-A543-469D-A46C-19B1BF2EA72B}"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27E7F55E-5723-4704-B6E5-02F52D761674}"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776827F4-7233-4337-90D7-80E0E9EAB07B}"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1EDEAE9B-7153-4D47-A2CB-44F6EBAC78A6}"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C4F1DD99-4D34-41B9-AB7B-FF6B85354791}"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solidFill>
                  <a:srgbClr val="000000"/>
                </a:solidFill>
              </a:rPr>
              <a:t>June 17, 2010</a:t>
            </a:r>
            <a:r>
              <a:rPr lang="en-US" altLang="en-US">
                <a:solidFill>
                  <a:srgbClr val="000000"/>
                </a:solidFill>
              </a:rPr>
              <a:t> </a:t>
            </a:r>
          </a:p>
          <a:p>
            <a:pPr>
              <a:defRPr/>
            </a:pPr>
            <a:r>
              <a:rPr lang="en-US" altLang="en-US">
                <a:solidFill>
                  <a:srgbClr val="000000"/>
                </a:solidFill>
              </a:rPr>
              <a:t>CeRMACS</a:t>
            </a:r>
          </a:p>
          <a:p>
            <a:pPr>
              <a:defRPr/>
            </a:pPr>
            <a:fld id="{2DE0378F-AD7D-46A0-8D13-607A9C91E436}"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a:p>
        </p:txBody>
      </p:sp>
      <p:sp>
        <p:nvSpPr>
          <p:cNvPr id="4" name="Footer Placeholder 3"/>
          <p:cNvSpPr>
            <a:spLocks noGrp="1"/>
          </p:cNvSpPr>
          <p:nvPr>
            <p:ph type="ftr" sz="quarter" idx="10"/>
          </p:nvPr>
        </p:nvSpPr>
        <p:spPr>
          <a:xfrm>
            <a:off x="3124200" y="6400800"/>
            <a:ext cx="2895600" cy="457200"/>
          </a:xfrm>
        </p:spPr>
        <p:txBody>
          <a:bodyPr/>
          <a:lstStyle>
            <a:lvl1pPr>
              <a:defRPr/>
            </a:lvl1pPr>
          </a:lstStyle>
          <a:p>
            <a:r>
              <a:rPr lang="en-US" smtClean="0">
                <a:solidFill>
                  <a:srgbClr val="000000"/>
                </a:solidFill>
              </a:rPr>
              <a:t>May 7, 2010 4 AFRL/RX</a:t>
            </a:r>
            <a:endParaRPr lang="en-US" altLang="en-US">
              <a:solidFill>
                <a:srgbClr val="000000"/>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3BD48C77-778A-46B3-AE00-034758FD03AA}" type="datetimeFigureOut">
              <a:rPr lang="en-US"/>
              <a:pPr>
                <a:defRPr/>
              </a:pPr>
              <a:t>6/21/2016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0C5A6F80-4748-464B-8171-41E4F9705230}"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7700" y="152400"/>
            <a:ext cx="1951038"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152400"/>
            <a:ext cx="57023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BE957DA7-9E69-41A0-B291-FB46B121D596}" type="datetimeFigureOut">
              <a:rPr lang="en-US"/>
              <a:pPr>
                <a:defRPr/>
              </a:pPr>
              <a:t>6/21/2016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882AAD01-D3BC-4F60-8600-F844B7790330}" type="slidenum">
              <a:rPr lang="en-US"/>
              <a:pPr>
                <a:defRPr/>
              </a:pPr>
              <a:t>‹#›</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E793D08F-DDC5-4B78-85FB-874F08736DD5}" type="datetimeFigureOut">
              <a:rPr lang="en-US"/>
              <a:pPr>
                <a:defRPr/>
              </a:pPr>
              <a:t>6/21/2016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65DADC6C-2B9C-41D9-9087-0DFB54771C02}" type="slidenum">
              <a:rPr lang="en-US"/>
              <a:pPr>
                <a:defRPr/>
              </a:pPr>
              <a:t>‹#›</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E5BA901-AB6D-4D36-AFC0-E38001FA0D44}" type="datetimeFigureOut">
              <a:rPr lang="en-US"/>
              <a:pPr>
                <a:defRPr/>
              </a:pPr>
              <a:t>6/21/2016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F324F449-4A23-4A25-832A-95A6110C28D0}" type="slidenum">
              <a:rPr lang="en-US"/>
              <a:pPr>
                <a:defRPr/>
              </a:pPr>
              <a:t>‹#›</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05EAC9F9-824A-47FF-81C0-CBA945963668}" type="datetimeFigureOut">
              <a:rPr lang="en-US"/>
              <a:pPr>
                <a:defRPr/>
              </a:pPr>
              <a:t>6/21/2016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43412F5A-1D2C-4D97-81C3-2FB55B5A1E8D}" type="slidenum">
              <a:rPr lang="en-US"/>
              <a:pPr>
                <a:defRPr/>
              </a:pPr>
              <a:t>‹#›</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0C7C7D0D-83EB-45BE-8162-9D317D97F236}" type="datetimeFigureOut">
              <a:rPr lang="en-US"/>
              <a:pPr>
                <a:defRPr/>
              </a:pPr>
              <a:t>6/21/2016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85BD0C7-49A4-407F-9717-561D14CF0345}" type="slidenum">
              <a:rPr lang="en-US"/>
              <a:pPr>
                <a:defRPr/>
              </a:pPr>
              <a:t>‹#›</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E6DE6EA-EBEA-4818-8613-51F68E862E80}" type="datetimeFigureOut">
              <a:rPr lang="en-US"/>
              <a:pPr>
                <a:defRPr/>
              </a:pPr>
              <a:t>6/21/2016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2ED6D8A5-9E04-445A-B4D6-6BB48ABCE6AC}" type="slidenum">
              <a:rPr lang="en-US"/>
              <a:pPr>
                <a:defRPr/>
              </a:pPr>
              <a:t>‹#›</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47BA1253-36C1-43CA-A551-69B795B9FD4B}" type="datetimeFigureOut">
              <a:rPr lang="en-US"/>
              <a:pPr>
                <a:defRPr/>
              </a:pPr>
              <a:t>6/21/2016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479A3D26-FCD7-4316-9586-1E38641F1D27}" type="slidenum">
              <a:rPr lang="en-US"/>
              <a:pPr>
                <a:defRPr/>
              </a:pPr>
              <a:t>‹#›</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1E532082-0387-44F7-BDBF-806446982BA0}" type="datetimeFigureOut">
              <a:rPr lang="en-US"/>
              <a:pPr>
                <a:defRPr/>
              </a:pPr>
              <a:t>6/21/2016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5B05FD15-9D3F-47D0-9E52-81B506D6FD17}" type="slidenum">
              <a:rPr lang="en-US"/>
              <a:pPr>
                <a:defRPr/>
              </a:pPr>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888457C1-FA9F-4EE6-9834-6F47608F37BE}" type="datetimeFigureOut">
              <a:rPr lang="en-US"/>
              <a:pPr>
                <a:defRPr/>
              </a:pPr>
              <a:t>6/21/2016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360E9FA7-3B66-470C-BF9C-091068073CAF}" type="slidenum">
              <a:rPr lang="en-US"/>
              <a:pPr>
                <a:defRPr/>
              </a:pPr>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5D09A711-91F0-46EA-9496-42B7FE7BBD7E}" type="datetimeFigureOut">
              <a:rPr lang="en-US"/>
              <a:pPr>
                <a:defRPr/>
              </a:pPr>
              <a:t>6/21/2016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7511432-030D-438E-9B48-D93F708EEC11}"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882727"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88272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ECA40BA0-E07E-41F6-97F9-8EB26AF8E7B3}" type="slidenum">
              <a:rPr lang="en-US"/>
              <a:pPr>
                <a:defRPr/>
              </a:pPr>
              <a:t>‹#›</a:t>
            </a:fld>
            <a:endParaRPr lang="en-US"/>
          </a:p>
        </p:txBody>
      </p:sp>
    </p:spTree>
  </p:cSld>
  <p:clrMapOvr>
    <a:masterClrMapping/>
  </p:clrMapOvr>
  <p:transition>
    <p:pull dir="rd"/>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9087F84-EFC4-6F4A-BAA8-733265E7E51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74EBD1B-40AD-D940-B31A-622BCE15D3D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1988ED-0477-8E49-8142-AC294A26572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FF71138-E8D8-8F41-8BE6-BDB0D759916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6CE5AF8-D473-2246-AFBA-0A9BF9B8506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776B4E0-6300-0F44-B9E7-33F8C26B13B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E50ACA4-27C6-654A-890E-1C500C1697F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F1178F9-5FF9-2148-B1F4-FC85E9FDFD3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C4FC10D-8ADB-594A-AF88-B18172B62F8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83DDA5-7976-8945-8E42-C8F2DD00173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DE5B7D49-DC7B-4F11-B445-601652D28618}" type="slidenum">
              <a:rPr lang="en-US"/>
              <a:pPr>
                <a:defRPr/>
              </a:pPr>
              <a:t>‹#›</a:t>
            </a:fld>
            <a:endParaRPr lang="en-US"/>
          </a:p>
        </p:txBody>
      </p:sp>
    </p:spTree>
  </p:cSld>
  <p:clrMapOvr>
    <a:masterClrMapping/>
  </p:clrMapOvr>
  <p:transition>
    <p:pull dir="rd"/>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B4A8A71-AD9B-DE47-AA82-1AA893F31C1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smtClean="0"/>
            </a:lvl1pPr>
          </a:lstStyle>
          <a:p>
            <a:fld id="{1E54F8B9-F034-504A-952A-6D401677A24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B31DE269-E318-6149-B3A5-B4476EABA05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2F72A347-616A-F145-9734-1FDCDCDD01C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E381AF1E-9B94-254B-BAEE-01AF5878E80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BF9C4C1A-36DC-2942-9A08-558B84D2B36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fld id="{2288B429-1AFB-ED47-8963-367937E02A2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fld id="{ED51CB4E-6EE7-0241-A880-2AB2E63FF97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BD75FD97-4E8C-BA47-929C-AF475B6B33C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B9B6C740-3A88-3542-A95A-A714085FB81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BA5A9D9-FA44-424E-AF3B-EA593D5EA426}" type="slidenum">
              <a:rPr lang="en-US"/>
              <a:pPr>
                <a:defRPr/>
              </a:pPr>
              <a:t>‹#›</a:t>
            </a:fld>
            <a:endParaRPr lang="en-US"/>
          </a:p>
        </p:txBody>
      </p:sp>
    </p:spTree>
  </p:cSld>
  <p:clrMapOvr>
    <a:masterClrMapping/>
  </p:clrMapOvr>
  <p:transition>
    <p:pull dir="rd"/>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463B5C0B-8300-274A-B310-1D32A826150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D51038B0-EB06-F646-9F9B-BD7DD843C4F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438B78F5-4A80-EE49-9EA8-720B44A9A29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65327CD-4B36-4394-8FAF-0700A1408957}"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1C86071-A15D-4406-AA09-2F5738EEDD90}"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EFF4457-B233-423C-9C5F-29F894375EB6}"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C86C8C0C-B40F-48E5-BAE6-5BF282D10225}"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91DD983C-07A0-4FEF-BD7E-BB701841E02F}"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CFC89ECC-A987-40CA-8C69-312D1B7F2AC1}"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D407872C-5E66-4375-989D-1D5655DA22B9}"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6FA47A-23EE-4932-A07C-750C835B559A}"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11F867D-64DE-46F2-9F92-6EF5D8091B8B}" type="slidenum">
              <a:rPr lang="en-US"/>
              <a:pPr>
                <a:defRPr/>
              </a:pPr>
              <a:t>‹#›</a:t>
            </a:fld>
            <a:endParaRPr lang="en-US"/>
          </a:p>
        </p:txBody>
      </p:sp>
    </p:spTree>
  </p:cSld>
  <p:clrMapOvr>
    <a:masterClrMapping/>
  </p:clrMapOvr>
  <p:transition>
    <p:pull dir="rd"/>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5E071D8-11E7-41A6-B261-276CB333B018}"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61F4178-3603-4EF1-AD2C-F53AF456B158}"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83A29C5-0E51-4D7F-BFBB-38D8BF5A682E}"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A04862D-BEE5-4BFD-9606-916F7345929D}"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625B5E8-B283-4AA2-89C0-5E20CB080D42}"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65327CD-4B36-4394-8FAF-0700A1408957}"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1C86071-A15D-4406-AA09-2F5738EEDD90}"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9EFF4457-B233-423C-9C5F-29F894375EB6}"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C86C8C0C-B40F-48E5-BAE6-5BF282D10225}"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91DD983C-07A0-4FEF-BD7E-BB701841E02F}"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6EE7D2F6-FD09-4E24-950C-C313E7A14C58}" type="slidenum">
              <a:rPr lang="en-US"/>
              <a:pPr>
                <a:defRPr/>
              </a:pPr>
              <a:t>‹#›</a:t>
            </a:fld>
            <a:endParaRPr lang="en-US"/>
          </a:p>
        </p:txBody>
      </p:sp>
    </p:spTree>
  </p:cSld>
  <p:clrMapOvr>
    <a:masterClrMapping/>
  </p:clrMapOvr>
  <p:transition>
    <p:pull dir="rd"/>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CFC89ECC-A987-40CA-8C69-312D1B7F2AC1}"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D407872C-5E66-4375-989D-1D5655DA22B9}"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25E071D8-11E7-41A6-B261-276CB333B018}"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61F4178-3603-4EF1-AD2C-F53AF456B158}"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A83A29C5-0E51-4D7F-BFBB-38D8BF5A682E}"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A04862D-BEE5-4BFD-9606-916F7345929D}"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4625B5E8-B283-4AA2-89C0-5E20CB080D42}" type="slidenum">
              <a:rPr lang="en-US">
                <a:solidFill>
                  <a:srgbClr val="FFFFFF"/>
                </a:solidFill>
              </a:rPr>
              <a:pPr>
                <a:defRPr/>
              </a:pPr>
              <a:t>‹#›</a:t>
            </a:fld>
            <a:r>
              <a:rPr lang="en-US">
                <a:solidFill>
                  <a:srgbClr val="FFFFFF"/>
                </a:solidFill>
              </a:rPr>
              <a:t>P</a:t>
            </a: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38100" cap="flat" cmpd="sng">
            <a:solidFill>
              <a:schemeClr val="accent1"/>
            </a:solidFill>
            <a:prstDash val="solid"/>
            <a:miter lim="800000"/>
            <a:headEnd/>
            <a:tailEnd/>
          </a:ln>
        </p:spPr>
        <p:txBody>
          <a:bodyPr/>
          <a:lstStyle/>
          <a:p>
            <a:pPr>
              <a:defRPr/>
            </a:pPr>
            <a:endParaRPr kumimoji="1" lang="en-US" sz="2400">
              <a:solidFill>
                <a:srgbClr val="000000"/>
              </a:solidFill>
              <a:latin typeface="Arial" charset="0"/>
            </a:endParaRPr>
          </a:p>
        </p:txBody>
      </p:sp>
      <p:sp>
        <p:nvSpPr>
          <p:cNvPr id="5" name="Line 8"/>
          <p:cNvSpPr>
            <a:spLocks noChangeShapeType="1"/>
          </p:cNvSpPr>
          <p:nvPr/>
        </p:nvSpPr>
        <p:spPr bwMode="auto">
          <a:xfrm>
            <a:off x="1981200" y="3962400"/>
            <a:ext cx="6511925" cy="0"/>
          </a:xfrm>
          <a:prstGeom prst="line">
            <a:avLst/>
          </a:prstGeom>
          <a:noFill/>
          <a:ln w="38100">
            <a:solidFill>
              <a:schemeClr val="accent1"/>
            </a:solidFill>
            <a:round/>
            <a:headEnd/>
            <a:tailEnd/>
          </a:ln>
          <a:effectLst/>
        </p:spPr>
        <p:txBody>
          <a:bodyPr/>
          <a:lstStyle/>
          <a:p>
            <a:pPr>
              <a:defRPr/>
            </a:pPr>
            <a:endParaRPr kumimoji="1" lang="en-US" sz="2400">
              <a:solidFill>
                <a:srgbClr val="000000"/>
              </a:solidFill>
              <a:latin typeface="Arial" charset="0"/>
            </a:endParaRPr>
          </a:p>
        </p:txBody>
      </p:sp>
      <p:pic>
        <p:nvPicPr>
          <p:cNvPr id="6" name="Picture 9" descr="RiceLogo_TMRGB72DPI"/>
          <p:cNvPicPr>
            <a:picLocks noChangeAspect="1" noChangeArrowheads="1"/>
          </p:cNvPicPr>
          <p:nvPr/>
        </p:nvPicPr>
        <p:blipFill>
          <a:blip r:embed="rId2" cstate="print"/>
          <a:srcRect/>
          <a:stretch>
            <a:fillRect/>
          </a:stretch>
        </p:blipFill>
        <p:spPr bwMode="auto">
          <a:xfrm>
            <a:off x="6934200" y="5818188"/>
            <a:ext cx="2057400" cy="811212"/>
          </a:xfrm>
          <a:prstGeom prst="rect">
            <a:avLst/>
          </a:prstGeom>
          <a:noFill/>
          <a:ln w="9525">
            <a:noFill/>
            <a:miter lim="800000"/>
            <a:headEnd/>
            <a:tailEnd/>
          </a:ln>
        </p:spPr>
      </p:pic>
      <p:pic>
        <p:nvPicPr>
          <p:cNvPr id="7" name="Picture 10" descr="official white short"/>
          <p:cNvPicPr>
            <a:picLocks noChangeAspect="1" noChangeArrowheads="1"/>
          </p:cNvPicPr>
          <p:nvPr/>
        </p:nvPicPr>
        <p:blipFill>
          <a:blip r:embed="rId3" cstate="print"/>
          <a:srcRect/>
          <a:stretch>
            <a:fillRect/>
          </a:stretch>
        </p:blipFill>
        <p:spPr bwMode="auto">
          <a:xfrm>
            <a:off x="58738" y="5341938"/>
            <a:ext cx="1770062" cy="1577975"/>
          </a:xfrm>
          <a:prstGeom prst="rect">
            <a:avLst/>
          </a:prstGeom>
          <a:noFill/>
          <a:ln w="9525">
            <a:noFill/>
            <a:miter lim="800000"/>
            <a:headEnd/>
            <a:tailEnd/>
          </a:ln>
        </p:spPr>
      </p:pic>
      <p:sp>
        <p:nvSpPr>
          <p:cNvPr id="3412994"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3412995" name="Rectangle 3"/>
          <p:cNvSpPr>
            <a:spLocks noGrp="1" noChangeArrowheads="1"/>
          </p:cNvSpPr>
          <p:nvPr>
            <p:ph type="subTitle" idx="1"/>
          </p:nvPr>
        </p:nvSpPr>
        <p:spPr>
          <a:xfrm>
            <a:off x="1981200" y="3962400"/>
            <a:ext cx="6553200" cy="1752600"/>
          </a:xfrm>
        </p:spPr>
        <p:txBody>
          <a:bodyPr/>
          <a:lstStyle>
            <a:lvl1pPr marL="0" indent="0">
              <a:buFontTx/>
              <a:buNone/>
              <a:defRPr sz="2800"/>
            </a:lvl1pPr>
          </a:lstStyle>
          <a:p>
            <a:r>
              <a:rPr lang="en-US" altLang="en-US"/>
              <a:t>Click to edit Master subtitle style</a:t>
            </a:r>
          </a:p>
        </p:txBody>
      </p:sp>
      <p:sp>
        <p:nvSpPr>
          <p:cNvPr id="8"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kumimoji="0" sz="1200">
                <a:latin typeface="Garamond" pitchFamily="18" charset="0"/>
              </a:defRPr>
            </a:lvl1pPr>
          </a:lstStyle>
          <a:p>
            <a:pPr>
              <a:defRPr/>
            </a:pPr>
            <a:fld id="{7BDB636E-41DA-4798-B014-8C5F2A5C4542}" type="datetime1">
              <a:rPr lang="en-US" altLang="en-US" smtClean="0">
                <a:solidFill>
                  <a:srgbClr val="000000"/>
                </a:solidFill>
              </a:rPr>
              <a:pPr>
                <a:defRPr/>
              </a:pPr>
              <a:t>6/21/2016</a:t>
            </a:fld>
            <a:endParaRPr lang="en-US" altLang="en-US">
              <a:solidFill>
                <a:srgbClr val="000000"/>
              </a:solidFill>
            </a:endParaRPr>
          </a:p>
        </p:txBody>
      </p:sp>
      <p:sp>
        <p:nvSpPr>
          <p:cNvPr id="10" name="Rectangle 6"/>
          <p:cNvSpPr>
            <a:spLocks noGrp="1" noChangeArrowheads="1"/>
          </p:cNvSpPr>
          <p:nvPr>
            <p:ph type="sldNum" sz="quarter" idx="12"/>
          </p:nvPr>
        </p:nvSpPr>
        <p:spPr bwMode="auto">
          <a:xfrm>
            <a:off x="6553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a:defRPr kumimoji="0" sz="1200">
                <a:latin typeface="Garamond" pitchFamily="18" charset="0"/>
              </a:defRPr>
            </a:lvl1pPr>
          </a:lstStyle>
          <a:p>
            <a:pPr>
              <a:defRPr/>
            </a:pPr>
            <a:fld id="{386817EF-528B-4D7F-B645-ECC1E68D9853}"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1EA2067-AF42-44A9-98D7-301ABAAD6E40}" type="slidenum">
              <a:rPr lang="en-US"/>
              <a:pPr>
                <a:defRPr/>
              </a:pPr>
              <a:t>‹#›</a:t>
            </a:fld>
            <a:endParaRPr lang="en-US"/>
          </a:p>
        </p:txBody>
      </p:sp>
    </p:spTree>
  </p:cSld>
  <p:clrMapOvr>
    <a:masterClrMapping/>
  </p:clrMapOvr>
  <p:transition>
    <p:pull dir="rd"/>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51B92B-1904-4D7B-868C-386A9FF91C4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C2417B-54FB-4B6B-AD45-0D4BE7ED48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C4FFA088-7F22-4839-A95B-6B9A13D374AD}" type="slidenum">
              <a:rPr lang="en-US"/>
              <a:pPr>
                <a:defRPr/>
              </a:pPr>
              <a:t>‹#›</a:t>
            </a:fld>
            <a:endParaRPr lang="en-US"/>
          </a:p>
        </p:txBody>
      </p:sp>
    </p:spTree>
  </p:cSld>
  <p:clrMapOvr>
    <a:masterClrMapping/>
  </p:clrMapOvr>
  <p:transition>
    <p:pull dir="rd"/>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6FA47A-23EE-4932-A07C-750C835B559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70C003-25AB-4C65-B480-11CFD6B89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3BF82C-D7A1-47BE-B392-591F4698FEC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6475-3E51-441A-8B48-3252E14CF70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AFDBB-F418-4F4F-A127-220388A074A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10487B-F2D3-4A56-8B47-CF1BFC17A56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B9FD51-01F2-4A1E-86BF-E5FD3FC4E17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758E6C-C11F-4372-902E-A2BFB8D7CD1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B390E0-3676-4E2E-9B77-07B401202BA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7E3CEBA-DAB0-4334-9E15-F3ACCD0136A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1A16219-0D0B-49C5-8AE1-B19B003436AD}" type="slidenum">
              <a:rPr lang="en-US"/>
              <a:pPr>
                <a:defRPr/>
              </a:pPr>
              <a:t>‹#›</a:t>
            </a:fld>
            <a:endParaRPr lang="en-US"/>
          </a:p>
        </p:txBody>
      </p:sp>
    </p:spTree>
  </p:cSld>
  <p:clrMapOvr>
    <a:masterClrMapping/>
  </p:clrMapOvr>
  <p:transition>
    <p:pull dir="rd"/>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78F033-3A03-4D59-B52C-399B7B7F79D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030E7D-623D-4FEF-986D-B2C5B94CAC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4A2F48-2B5D-492D-A447-2F2D1B2A0D0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38100" cap="flat" cmpd="sng">
            <a:solidFill>
              <a:schemeClr val="accent1"/>
            </a:solidFill>
            <a:prstDash val="solid"/>
            <a:miter lim="800000"/>
            <a:headEnd/>
            <a:tailEnd/>
          </a:ln>
        </p:spPr>
        <p:txBody>
          <a:bodyPr/>
          <a:lstStyle/>
          <a:p>
            <a:pPr>
              <a:defRPr/>
            </a:pPr>
            <a:endParaRPr lang="en-US" sz="2000">
              <a:solidFill>
                <a:srgbClr val="000000"/>
              </a:solidFill>
            </a:endParaRPr>
          </a:p>
        </p:txBody>
      </p:sp>
      <p:sp>
        <p:nvSpPr>
          <p:cNvPr id="5" name="Line 8"/>
          <p:cNvSpPr>
            <a:spLocks noChangeShapeType="1"/>
          </p:cNvSpPr>
          <p:nvPr/>
        </p:nvSpPr>
        <p:spPr bwMode="auto">
          <a:xfrm>
            <a:off x="1981200" y="3962400"/>
            <a:ext cx="6511925" cy="0"/>
          </a:xfrm>
          <a:prstGeom prst="line">
            <a:avLst/>
          </a:prstGeom>
          <a:noFill/>
          <a:ln w="38100">
            <a:solidFill>
              <a:schemeClr val="accent1"/>
            </a:solidFill>
            <a:round/>
            <a:headEnd/>
            <a:tailEnd/>
          </a:ln>
          <a:effectLst/>
        </p:spPr>
        <p:txBody>
          <a:bodyPr/>
          <a:lstStyle/>
          <a:p>
            <a:pPr>
              <a:defRPr/>
            </a:pPr>
            <a:endParaRPr lang="en-US" sz="2000">
              <a:solidFill>
                <a:srgbClr val="000000"/>
              </a:solidFill>
            </a:endParaRPr>
          </a:p>
        </p:txBody>
      </p:sp>
      <p:pic>
        <p:nvPicPr>
          <p:cNvPr id="6" name="Picture 9" descr="RiceLogo_TMRGB72DPI"/>
          <p:cNvPicPr>
            <a:picLocks noChangeAspect="1" noChangeArrowheads="1"/>
          </p:cNvPicPr>
          <p:nvPr/>
        </p:nvPicPr>
        <p:blipFill>
          <a:blip r:embed="rId2" cstate="print"/>
          <a:srcRect/>
          <a:stretch>
            <a:fillRect/>
          </a:stretch>
        </p:blipFill>
        <p:spPr bwMode="auto">
          <a:xfrm>
            <a:off x="6934200" y="5818188"/>
            <a:ext cx="2057400" cy="811212"/>
          </a:xfrm>
          <a:prstGeom prst="rect">
            <a:avLst/>
          </a:prstGeom>
          <a:noFill/>
          <a:ln w="9525">
            <a:noFill/>
            <a:miter lim="800000"/>
            <a:headEnd/>
            <a:tailEnd/>
          </a:ln>
        </p:spPr>
      </p:pic>
      <p:pic>
        <p:nvPicPr>
          <p:cNvPr id="7" name="Picture 10" descr="official white short"/>
          <p:cNvPicPr>
            <a:picLocks noChangeAspect="1" noChangeArrowheads="1"/>
          </p:cNvPicPr>
          <p:nvPr/>
        </p:nvPicPr>
        <p:blipFill>
          <a:blip r:embed="rId3" cstate="print"/>
          <a:srcRect/>
          <a:stretch>
            <a:fillRect/>
          </a:stretch>
        </p:blipFill>
        <p:spPr bwMode="auto">
          <a:xfrm>
            <a:off x="58738" y="5341938"/>
            <a:ext cx="1770062" cy="1577975"/>
          </a:xfrm>
          <a:prstGeom prst="rect">
            <a:avLst/>
          </a:prstGeom>
          <a:noFill/>
          <a:ln w="9525">
            <a:noFill/>
            <a:miter lim="800000"/>
            <a:headEnd/>
            <a:tailEnd/>
          </a:ln>
        </p:spPr>
      </p:pic>
      <p:sp>
        <p:nvSpPr>
          <p:cNvPr id="1141762"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1141763" name="Rectangle 3"/>
          <p:cNvSpPr>
            <a:spLocks noGrp="1" noChangeArrowheads="1"/>
          </p:cNvSpPr>
          <p:nvPr>
            <p:ph type="subTitle" idx="1"/>
          </p:nvPr>
        </p:nvSpPr>
        <p:spPr>
          <a:xfrm>
            <a:off x="1981200" y="3962400"/>
            <a:ext cx="6553200" cy="1752600"/>
          </a:xfrm>
        </p:spPr>
        <p:txBody>
          <a:bodyPr/>
          <a:lstStyle>
            <a:lvl1pPr marL="0" indent="0">
              <a:buFontTx/>
              <a:buNone/>
              <a:defRPr sz="2800"/>
            </a:lvl1pPr>
          </a:lstStyle>
          <a:p>
            <a:r>
              <a:rPr lang="en-US" altLang="en-US"/>
              <a:t>Click to edit Master subtitle style</a:t>
            </a:r>
          </a:p>
        </p:txBody>
      </p:sp>
      <p:sp>
        <p:nvSpPr>
          <p:cNvPr id="8"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solidFill>
                <a:srgbClr val="000000"/>
              </a:solidFill>
            </a:endParaRPr>
          </a:p>
        </p:txBody>
      </p:sp>
      <p:sp>
        <p:nvSpPr>
          <p:cNvPr id="9" name="Rectangle 5"/>
          <p:cNvSpPr>
            <a:spLocks noGrp="1" noChangeArrowheads="1"/>
          </p:cNvSpPr>
          <p:nvPr>
            <p:ph type="ftr" sz="quarter" idx="11"/>
          </p:nvPr>
        </p:nvSpPr>
        <p:spPr>
          <a:xfrm>
            <a:off x="3124200" y="6243638"/>
            <a:ext cx="2895600" cy="457200"/>
          </a:xfrm>
          <a:prstGeom prst="rect">
            <a:avLst/>
          </a:prstGeom>
        </p:spPr>
        <p:txBody>
          <a:bodyPr/>
          <a:lstStyle>
            <a:lvl1pPr>
              <a:defRPr>
                <a:latin typeface="+mj-lt"/>
              </a:defRPr>
            </a:lvl1pPr>
          </a:lstStyle>
          <a:p>
            <a:pPr>
              <a:defRPr/>
            </a:pPr>
            <a:r>
              <a:rPr kumimoji="1" lang="en-US" altLang="en-US" sz="2400" smtClean="0">
                <a:solidFill>
                  <a:srgbClr val="000000"/>
                </a:solidFill>
              </a:rPr>
              <a:t>Bay Area Hospital, December 16, 2010</a:t>
            </a:r>
            <a:endParaRPr kumimoji="1" lang="en-US" altLang="en-US" sz="2400">
              <a:solidFill>
                <a:srgbClr val="000000"/>
              </a:solidFill>
            </a:endParaRPr>
          </a:p>
        </p:txBody>
      </p:sp>
      <p:sp>
        <p:nvSpPr>
          <p:cNvPr id="10" name="Rectangle 6"/>
          <p:cNvSpPr>
            <a:spLocks noGrp="1" noChangeArrowheads="1"/>
          </p:cNvSpPr>
          <p:nvPr>
            <p:ph type="sldNum" sz="quarter" idx="12"/>
          </p:nvPr>
        </p:nvSpPr>
        <p:spPr>
          <a:xfrm>
            <a:off x="6553200" y="6243638"/>
            <a:ext cx="2133600" cy="457200"/>
          </a:xfrm>
        </p:spPr>
        <p:txBody>
          <a:bodyPr/>
          <a:lstStyle>
            <a:lvl1pPr algn="r">
              <a:defRPr sz="1200">
                <a:latin typeface="Garamond" pitchFamily="18" charset="0"/>
              </a:defRPr>
            </a:lvl1pPr>
          </a:lstStyle>
          <a:p>
            <a:pPr>
              <a:defRPr/>
            </a:pPr>
            <a:fld id="{A794292D-30DF-4974-BE4F-505159B1561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336080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xfrm>
            <a:off x="3124200" y="6400800"/>
            <a:ext cx="2895600" cy="457200"/>
          </a:xfrm>
          <a:prstGeom prst="rect">
            <a:avLst/>
          </a:prstGeom>
          <a:ln/>
        </p:spPr>
        <p:txBody>
          <a:bodyPr/>
          <a:lstStyle>
            <a:lvl1pPr>
              <a:defRPr/>
            </a:lvl1pPr>
          </a:lstStyle>
          <a:p>
            <a:pPr>
              <a:defRPr/>
            </a:pPr>
            <a:r>
              <a:rPr kumimoji="1" lang="en-US" altLang="en-US" sz="2400" smtClean="0">
                <a:solidFill>
                  <a:srgbClr val="000000"/>
                </a:solidFill>
                <a:latin typeface="Arial" charset="0"/>
              </a:rPr>
              <a:t>Bay Area Hospital, December 16, 2010</a:t>
            </a:r>
            <a:endParaRPr kumimoji="1" lang="en-US" altLang="en-US" sz="2400">
              <a:solidFill>
                <a:srgbClr val="000000"/>
              </a:solidFill>
              <a:latin typeface="Arial" charset="0"/>
            </a:endParaRPr>
          </a:p>
        </p:txBody>
      </p:sp>
      <p:sp>
        <p:nvSpPr>
          <p:cNvPr id="5" name="Rectangle 6"/>
          <p:cNvSpPr>
            <a:spLocks noGrp="1" noChangeArrowheads="1"/>
          </p:cNvSpPr>
          <p:nvPr>
            <p:ph type="sldNum" sz="quarter" idx="11"/>
          </p:nvPr>
        </p:nvSpPr>
        <p:spPr>
          <a:ln/>
        </p:spPr>
        <p:txBody>
          <a:bodyPr/>
          <a:lstStyle>
            <a:lvl1pPr>
              <a:defRPr/>
            </a:lvl1pPr>
          </a:lstStyle>
          <a:p>
            <a:pPr>
              <a:defRPr/>
            </a:pPr>
            <a:fld id="{62ED4E51-579B-486D-B4D3-655BA2A2F94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225930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xfrm>
            <a:off x="3124200" y="6400800"/>
            <a:ext cx="2895600" cy="457200"/>
          </a:xfrm>
          <a:prstGeom prst="rect">
            <a:avLst/>
          </a:prstGeom>
          <a:ln/>
        </p:spPr>
        <p:txBody>
          <a:bodyPr/>
          <a:lstStyle>
            <a:lvl1pPr>
              <a:defRPr/>
            </a:lvl1pPr>
          </a:lstStyle>
          <a:p>
            <a:pPr>
              <a:defRPr/>
            </a:pPr>
            <a:r>
              <a:rPr kumimoji="1" lang="en-US" altLang="en-US" sz="2400" smtClean="0">
                <a:solidFill>
                  <a:srgbClr val="000000"/>
                </a:solidFill>
                <a:latin typeface="Arial" charset="0"/>
              </a:rPr>
              <a:t>Bay Area Hospital, December 16, 2010</a:t>
            </a:r>
            <a:endParaRPr kumimoji="1" lang="en-US" altLang="en-US" sz="2400">
              <a:solidFill>
                <a:srgbClr val="000000"/>
              </a:solidFill>
              <a:latin typeface="Arial" charset="0"/>
            </a:endParaRPr>
          </a:p>
        </p:txBody>
      </p:sp>
      <p:sp>
        <p:nvSpPr>
          <p:cNvPr id="5" name="Rectangle 6"/>
          <p:cNvSpPr>
            <a:spLocks noGrp="1" noChangeArrowheads="1"/>
          </p:cNvSpPr>
          <p:nvPr>
            <p:ph type="sldNum" sz="quarter" idx="11"/>
          </p:nvPr>
        </p:nvSpPr>
        <p:spPr>
          <a:ln/>
        </p:spPr>
        <p:txBody>
          <a:bodyPr/>
          <a:lstStyle>
            <a:lvl1pPr>
              <a:defRPr/>
            </a:lvl1pPr>
          </a:lstStyle>
          <a:p>
            <a:pPr>
              <a:defRPr/>
            </a:pPr>
            <a:fld id="{43BE76E2-4425-4A90-AFF7-E334587407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3021960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noChangeArrowheads="1"/>
          </p:cNvSpPr>
          <p:nvPr>
            <p:ph type="ftr" sz="quarter" idx="10"/>
          </p:nvPr>
        </p:nvSpPr>
        <p:spPr>
          <a:xfrm>
            <a:off x="3124200" y="6400800"/>
            <a:ext cx="2895600" cy="457200"/>
          </a:xfrm>
          <a:prstGeom prst="rect">
            <a:avLst/>
          </a:prstGeom>
          <a:ln/>
        </p:spPr>
        <p:txBody>
          <a:bodyPr/>
          <a:lstStyle>
            <a:lvl1pPr>
              <a:defRPr/>
            </a:lvl1pPr>
          </a:lstStyle>
          <a:p>
            <a:pPr>
              <a:defRPr/>
            </a:pPr>
            <a:r>
              <a:rPr kumimoji="1" lang="en-US" altLang="en-US" sz="2400" smtClean="0">
                <a:solidFill>
                  <a:srgbClr val="000000"/>
                </a:solidFill>
                <a:latin typeface="Arial" charset="0"/>
              </a:rPr>
              <a:t>Bay Area Hospital, December 16, 2010</a:t>
            </a:r>
            <a:endParaRPr kumimoji="1" lang="en-US" altLang="en-US" sz="2400">
              <a:solidFill>
                <a:srgbClr val="000000"/>
              </a:solidFill>
              <a:latin typeface="Arial" charset="0"/>
            </a:endParaRPr>
          </a:p>
        </p:txBody>
      </p:sp>
      <p:sp>
        <p:nvSpPr>
          <p:cNvPr id="6" name="Rectangle 6"/>
          <p:cNvSpPr>
            <a:spLocks noGrp="1" noChangeArrowheads="1"/>
          </p:cNvSpPr>
          <p:nvPr>
            <p:ph type="sldNum" sz="quarter" idx="11"/>
          </p:nvPr>
        </p:nvSpPr>
        <p:spPr>
          <a:ln/>
        </p:spPr>
        <p:txBody>
          <a:bodyPr/>
          <a:lstStyle>
            <a:lvl1pPr>
              <a:defRPr/>
            </a:lvl1pPr>
          </a:lstStyle>
          <a:p>
            <a:pPr>
              <a:defRPr/>
            </a:pPr>
            <a:fld id="{2A09B172-3919-4AF4-B4DE-188B244E328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912712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xfrm>
            <a:off x="3124200" y="6400800"/>
            <a:ext cx="2895600" cy="457200"/>
          </a:xfrm>
          <a:prstGeom prst="rect">
            <a:avLst/>
          </a:prstGeom>
          <a:ln/>
        </p:spPr>
        <p:txBody>
          <a:bodyPr/>
          <a:lstStyle>
            <a:lvl1pPr>
              <a:defRPr/>
            </a:lvl1pPr>
          </a:lstStyle>
          <a:p>
            <a:pPr>
              <a:defRPr/>
            </a:pPr>
            <a:r>
              <a:rPr kumimoji="1" lang="en-US" altLang="en-US" sz="2400" smtClean="0">
                <a:solidFill>
                  <a:srgbClr val="000000"/>
                </a:solidFill>
                <a:latin typeface="Arial" charset="0"/>
              </a:rPr>
              <a:t>Bay Area Hospital, December 16, 2010</a:t>
            </a:r>
            <a:endParaRPr kumimoji="1" lang="en-US" altLang="en-US" sz="2400">
              <a:solidFill>
                <a:srgbClr val="000000"/>
              </a:solidFill>
              <a:latin typeface="Arial" charset="0"/>
            </a:endParaRPr>
          </a:p>
        </p:txBody>
      </p:sp>
      <p:sp>
        <p:nvSpPr>
          <p:cNvPr id="8" name="Rectangle 6"/>
          <p:cNvSpPr>
            <a:spLocks noGrp="1" noChangeArrowheads="1"/>
          </p:cNvSpPr>
          <p:nvPr>
            <p:ph type="sldNum" sz="quarter" idx="11"/>
          </p:nvPr>
        </p:nvSpPr>
        <p:spPr>
          <a:ln/>
        </p:spPr>
        <p:txBody>
          <a:bodyPr/>
          <a:lstStyle>
            <a:lvl1pPr>
              <a:defRPr/>
            </a:lvl1pPr>
          </a:lstStyle>
          <a:p>
            <a:pPr>
              <a:defRPr/>
            </a:pPr>
            <a:fld id="{AD8A2A6D-543E-4966-BEDA-6398F8110D4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410303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xfrm>
            <a:off x="3124200" y="6400800"/>
            <a:ext cx="2895600" cy="457200"/>
          </a:xfrm>
          <a:prstGeom prst="rect">
            <a:avLst/>
          </a:prstGeom>
          <a:ln/>
        </p:spPr>
        <p:txBody>
          <a:bodyPr/>
          <a:lstStyle>
            <a:lvl1pPr>
              <a:defRPr/>
            </a:lvl1pPr>
          </a:lstStyle>
          <a:p>
            <a:pPr>
              <a:defRPr/>
            </a:pPr>
            <a:r>
              <a:rPr kumimoji="1" lang="en-US" altLang="en-US" sz="2400" smtClean="0">
                <a:solidFill>
                  <a:srgbClr val="000000"/>
                </a:solidFill>
                <a:latin typeface="Arial" charset="0"/>
              </a:rPr>
              <a:t>Bay Area Hospital, December 16, 2010</a:t>
            </a:r>
            <a:endParaRPr kumimoji="1" lang="en-US" altLang="en-US" sz="2400">
              <a:solidFill>
                <a:srgbClr val="000000"/>
              </a:solidFill>
              <a:latin typeface="Arial" charset="0"/>
            </a:endParaRPr>
          </a:p>
        </p:txBody>
      </p:sp>
      <p:sp>
        <p:nvSpPr>
          <p:cNvPr id="4" name="Rectangle 6"/>
          <p:cNvSpPr>
            <a:spLocks noGrp="1" noChangeArrowheads="1"/>
          </p:cNvSpPr>
          <p:nvPr>
            <p:ph type="sldNum" sz="quarter" idx="11"/>
          </p:nvPr>
        </p:nvSpPr>
        <p:spPr>
          <a:ln/>
        </p:spPr>
        <p:txBody>
          <a:bodyPr/>
          <a:lstStyle>
            <a:lvl1pPr>
              <a:defRPr/>
            </a:lvl1pPr>
          </a:lstStyle>
          <a:p>
            <a:pPr>
              <a:defRPr/>
            </a:pPr>
            <a:fld id="{521E0685-66ED-45D5-9E6E-6307F146CAF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889822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xfrm>
            <a:off x="3124200" y="6400800"/>
            <a:ext cx="2895600" cy="457200"/>
          </a:xfrm>
          <a:prstGeom prst="rect">
            <a:avLst/>
          </a:prstGeom>
          <a:ln/>
        </p:spPr>
        <p:txBody>
          <a:bodyPr/>
          <a:lstStyle>
            <a:lvl1pPr>
              <a:defRPr/>
            </a:lvl1pPr>
          </a:lstStyle>
          <a:p>
            <a:pPr>
              <a:defRPr/>
            </a:pPr>
            <a:r>
              <a:rPr kumimoji="1" lang="en-US" altLang="en-US" sz="2400" smtClean="0">
                <a:solidFill>
                  <a:srgbClr val="000000"/>
                </a:solidFill>
                <a:latin typeface="Arial" charset="0"/>
              </a:rPr>
              <a:t>Bay Area Hospital, December 16, 2010</a:t>
            </a:r>
            <a:endParaRPr kumimoji="1" lang="en-US" altLang="en-US" sz="2400">
              <a:solidFill>
                <a:srgbClr val="000000"/>
              </a:solidFill>
              <a:latin typeface="Arial" charset="0"/>
            </a:endParaRPr>
          </a:p>
        </p:txBody>
      </p:sp>
      <p:sp>
        <p:nvSpPr>
          <p:cNvPr id="3" name="Rectangle 6"/>
          <p:cNvSpPr>
            <a:spLocks noGrp="1" noChangeArrowheads="1"/>
          </p:cNvSpPr>
          <p:nvPr>
            <p:ph type="sldNum" sz="quarter" idx="11"/>
          </p:nvPr>
        </p:nvSpPr>
        <p:spPr>
          <a:ln/>
        </p:spPr>
        <p:txBody>
          <a:bodyPr/>
          <a:lstStyle>
            <a:lvl1pPr>
              <a:defRPr/>
            </a:lvl1pPr>
          </a:lstStyle>
          <a:p>
            <a:pPr>
              <a:defRPr/>
            </a:pPr>
            <a:fld id="{E6EB4F06-094B-4401-BF2B-FB3DD6F237C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46234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09498C7-19EA-4D04-966F-57E0FBB8B852}" type="slidenum">
              <a:rPr lang="en-US"/>
              <a:pPr>
                <a:defRPr/>
              </a:pPr>
              <a:t>‹#›</a:t>
            </a:fld>
            <a:endParaRPr lang="en-US"/>
          </a:p>
        </p:txBody>
      </p:sp>
    </p:spTree>
  </p:cSld>
  <p:clrMapOvr>
    <a:masterClrMapping/>
  </p:clrMapOvr>
  <p:transition>
    <p:pull dir="rd"/>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noChangeArrowheads="1"/>
          </p:cNvSpPr>
          <p:nvPr>
            <p:ph type="ftr" sz="quarter" idx="10"/>
          </p:nvPr>
        </p:nvSpPr>
        <p:spPr>
          <a:xfrm>
            <a:off x="3124200" y="6400800"/>
            <a:ext cx="2895600" cy="457200"/>
          </a:xfrm>
          <a:prstGeom prst="rect">
            <a:avLst/>
          </a:prstGeom>
          <a:ln/>
        </p:spPr>
        <p:txBody>
          <a:bodyPr/>
          <a:lstStyle>
            <a:lvl1pPr>
              <a:defRPr/>
            </a:lvl1pPr>
          </a:lstStyle>
          <a:p>
            <a:pPr>
              <a:defRPr/>
            </a:pPr>
            <a:r>
              <a:rPr kumimoji="1" lang="en-US" altLang="en-US" sz="2400" smtClean="0">
                <a:solidFill>
                  <a:srgbClr val="000000"/>
                </a:solidFill>
                <a:latin typeface="Arial" charset="0"/>
              </a:rPr>
              <a:t>Bay Area Hospital, December 16, 2010</a:t>
            </a:r>
            <a:endParaRPr kumimoji="1" lang="en-US" altLang="en-US" sz="2400">
              <a:solidFill>
                <a:srgbClr val="000000"/>
              </a:solidFill>
              <a:latin typeface="Arial" charset="0"/>
            </a:endParaRPr>
          </a:p>
        </p:txBody>
      </p:sp>
      <p:sp>
        <p:nvSpPr>
          <p:cNvPr id="6" name="Rectangle 6"/>
          <p:cNvSpPr>
            <a:spLocks noGrp="1" noChangeArrowheads="1"/>
          </p:cNvSpPr>
          <p:nvPr>
            <p:ph type="sldNum" sz="quarter" idx="11"/>
          </p:nvPr>
        </p:nvSpPr>
        <p:spPr>
          <a:ln/>
        </p:spPr>
        <p:txBody>
          <a:bodyPr/>
          <a:lstStyle>
            <a:lvl1pPr>
              <a:defRPr/>
            </a:lvl1pPr>
          </a:lstStyle>
          <a:p>
            <a:pPr>
              <a:defRPr/>
            </a:pPr>
            <a:fld id="{8D1F06A0-54AF-4FCD-AA8C-BCA1AB7544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6066860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noChangeArrowheads="1"/>
          </p:cNvSpPr>
          <p:nvPr>
            <p:ph type="ftr" sz="quarter" idx="10"/>
          </p:nvPr>
        </p:nvSpPr>
        <p:spPr>
          <a:xfrm>
            <a:off x="3124200" y="6400800"/>
            <a:ext cx="2895600" cy="457200"/>
          </a:xfrm>
          <a:prstGeom prst="rect">
            <a:avLst/>
          </a:prstGeom>
          <a:ln/>
        </p:spPr>
        <p:txBody>
          <a:bodyPr/>
          <a:lstStyle>
            <a:lvl1pPr>
              <a:defRPr/>
            </a:lvl1pPr>
          </a:lstStyle>
          <a:p>
            <a:pPr>
              <a:defRPr/>
            </a:pPr>
            <a:r>
              <a:rPr kumimoji="1" lang="en-US" altLang="en-US" sz="2400" smtClean="0">
                <a:solidFill>
                  <a:srgbClr val="000000"/>
                </a:solidFill>
                <a:latin typeface="Arial" charset="0"/>
              </a:rPr>
              <a:t>Bay Area Hospital, December 16, 2010</a:t>
            </a:r>
            <a:endParaRPr kumimoji="1" lang="en-US" altLang="en-US" sz="2400">
              <a:solidFill>
                <a:srgbClr val="000000"/>
              </a:solidFill>
              <a:latin typeface="Arial" charset="0"/>
            </a:endParaRPr>
          </a:p>
        </p:txBody>
      </p:sp>
      <p:sp>
        <p:nvSpPr>
          <p:cNvPr id="6" name="Rectangle 6"/>
          <p:cNvSpPr>
            <a:spLocks noGrp="1" noChangeArrowheads="1"/>
          </p:cNvSpPr>
          <p:nvPr>
            <p:ph type="sldNum" sz="quarter" idx="11"/>
          </p:nvPr>
        </p:nvSpPr>
        <p:spPr>
          <a:ln/>
        </p:spPr>
        <p:txBody>
          <a:bodyPr/>
          <a:lstStyle>
            <a:lvl1pPr>
              <a:defRPr/>
            </a:lvl1pPr>
          </a:lstStyle>
          <a:p>
            <a:pPr>
              <a:defRPr/>
            </a:pPr>
            <a:fld id="{5447075C-C6BF-4B19-B776-37879BB9098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215746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xfrm>
            <a:off x="3124200" y="6400800"/>
            <a:ext cx="2895600" cy="457200"/>
          </a:xfrm>
          <a:prstGeom prst="rect">
            <a:avLst/>
          </a:prstGeom>
          <a:ln/>
        </p:spPr>
        <p:txBody>
          <a:bodyPr/>
          <a:lstStyle>
            <a:lvl1pPr>
              <a:defRPr/>
            </a:lvl1pPr>
          </a:lstStyle>
          <a:p>
            <a:pPr>
              <a:defRPr/>
            </a:pPr>
            <a:r>
              <a:rPr kumimoji="1" lang="en-US" altLang="en-US" sz="2400" smtClean="0">
                <a:solidFill>
                  <a:srgbClr val="000000"/>
                </a:solidFill>
                <a:latin typeface="Arial" charset="0"/>
              </a:rPr>
              <a:t>Bay Area Hospital, December 16, 2010</a:t>
            </a:r>
            <a:endParaRPr kumimoji="1" lang="en-US" altLang="en-US" sz="2400">
              <a:solidFill>
                <a:srgbClr val="000000"/>
              </a:solidFill>
              <a:latin typeface="Arial" charset="0"/>
            </a:endParaRPr>
          </a:p>
        </p:txBody>
      </p:sp>
      <p:sp>
        <p:nvSpPr>
          <p:cNvPr id="5" name="Rectangle 6"/>
          <p:cNvSpPr>
            <a:spLocks noGrp="1" noChangeArrowheads="1"/>
          </p:cNvSpPr>
          <p:nvPr>
            <p:ph type="sldNum" sz="quarter" idx="11"/>
          </p:nvPr>
        </p:nvSpPr>
        <p:spPr>
          <a:ln/>
        </p:spPr>
        <p:txBody>
          <a:bodyPr/>
          <a:lstStyle>
            <a:lvl1pPr>
              <a:defRPr/>
            </a:lvl1pPr>
          </a:lstStyle>
          <a:p>
            <a:pPr>
              <a:defRPr/>
            </a:pPr>
            <a:fld id="{F211A8A6-9F21-4D48-8530-E4D9CBD42CA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485699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xfrm>
            <a:off x="3124200" y="6400800"/>
            <a:ext cx="2895600" cy="457200"/>
          </a:xfrm>
          <a:prstGeom prst="rect">
            <a:avLst/>
          </a:prstGeom>
          <a:ln/>
        </p:spPr>
        <p:txBody>
          <a:bodyPr/>
          <a:lstStyle>
            <a:lvl1pPr>
              <a:defRPr/>
            </a:lvl1pPr>
          </a:lstStyle>
          <a:p>
            <a:pPr>
              <a:defRPr/>
            </a:pPr>
            <a:r>
              <a:rPr kumimoji="1" lang="en-US" altLang="en-US" sz="2400" smtClean="0">
                <a:solidFill>
                  <a:srgbClr val="000000"/>
                </a:solidFill>
                <a:latin typeface="Arial" charset="0"/>
              </a:rPr>
              <a:t>Bay Area Hospital, December 16, 2010</a:t>
            </a:r>
            <a:endParaRPr kumimoji="1" lang="en-US" altLang="en-US" sz="2400">
              <a:solidFill>
                <a:srgbClr val="000000"/>
              </a:solidFill>
              <a:latin typeface="Arial" charset="0"/>
            </a:endParaRPr>
          </a:p>
        </p:txBody>
      </p:sp>
      <p:sp>
        <p:nvSpPr>
          <p:cNvPr id="5" name="Rectangle 6"/>
          <p:cNvSpPr>
            <a:spLocks noGrp="1" noChangeArrowheads="1"/>
          </p:cNvSpPr>
          <p:nvPr>
            <p:ph type="sldNum" sz="quarter" idx="11"/>
          </p:nvPr>
        </p:nvSpPr>
        <p:spPr>
          <a:ln/>
        </p:spPr>
        <p:txBody>
          <a:bodyPr/>
          <a:lstStyle>
            <a:lvl1pPr>
              <a:defRPr/>
            </a:lvl1pPr>
          </a:lstStyle>
          <a:p>
            <a:pPr>
              <a:defRPr/>
            </a:pPr>
            <a:fld id="{A0757B94-840B-453F-8860-8E955F029B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7070355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ftr" sz="quarter" idx="10"/>
          </p:nvPr>
        </p:nvSpPr>
        <p:spPr>
          <a:xfrm>
            <a:off x="3124200" y="6400800"/>
            <a:ext cx="2895600" cy="457200"/>
          </a:xfrm>
          <a:prstGeom prst="rect">
            <a:avLst/>
          </a:prstGeom>
          <a:ln/>
        </p:spPr>
        <p:txBody>
          <a:bodyPr/>
          <a:lstStyle>
            <a:lvl1pPr>
              <a:defRPr/>
            </a:lvl1pPr>
          </a:lstStyle>
          <a:p>
            <a:pPr>
              <a:defRPr/>
            </a:pPr>
            <a:r>
              <a:rPr kumimoji="1" lang="en-US" altLang="en-US" sz="2400" smtClean="0">
                <a:solidFill>
                  <a:srgbClr val="000000"/>
                </a:solidFill>
                <a:latin typeface="Arial" charset="0"/>
              </a:rPr>
              <a:t>Bay Area Hospital, December 16, 2010</a:t>
            </a:r>
            <a:endParaRPr kumimoji="1" lang="en-US" altLang="en-US" sz="2400">
              <a:solidFill>
                <a:srgbClr val="000000"/>
              </a:solidFill>
              <a:latin typeface="Arial" charset="0"/>
            </a:endParaRPr>
          </a:p>
        </p:txBody>
      </p:sp>
      <p:sp>
        <p:nvSpPr>
          <p:cNvPr id="4" name="Rectangle 6"/>
          <p:cNvSpPr>
            <a:spLocks noGrp="1" noChangeArrowheads="1"/>
          </p:cNvSpPr>
          <p:nvPr>
            <p:ph type="sldNum" sz="quarter" idx="11"/>
          </p:nvPr>
        </p:nvSpPr>
        <p:spPr>
          <a:ln/>
        </p:spPr>
        <p:txBody>
          <a:bodyPr/>
          <a:lstStyle>
            <a:lvl1pPr>
              <a:defRPr/>
            </a:lvl1pPr>
          </a:lstStyle>
          <a:p>
            <a:pPr>
              <a:defRPr/>
            </a:pPr>
            <a:fld id="{F58AF9EE-6B4C-45A7-B957-B8914EF708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510521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US" noProof="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sz="2000">
              <a:solidFill>
                <a:srgbClr val="000000"/>
              </a:solidFill>
            </a:endParaRPr>
          </a:p>
        </p:txBody>
      </p:sp>
      <p:sp>
        <p:nvSpPr>
          <p:cNvPr id="5" name="Footer Placeholder 4"/>
          <p:cNvSpPr>
            <a:spLocks noGrp="1"/>
          </p:cNvSpPr>
          <p:nvPr>
            <p:ph type="ftr" sz="quarter" idx="11"/>
          </p:nvPr>
        </p:nvSpPr>
        <p:spPr>
          <a:xfrm>
            <a:off x="3124200" y="6400800"/>
            <a:ext cx="2895600" cy="457200"/>
          </a:xfrm>
          <a:prstGeom prst="rect">
            <a:avLst/>
          </a:prstGeom>
        </p:spPr>
        <p:txBody>
          <a:bodyPr/>
          <a:lstStyle>
            <a:lvl1pPr>
              <a:defRPr/>
            </a:lvl1pPr>
          </a:lstStyle>
          <a:p>
            <a:pPr>
              <a:defRPr/>
            </a:pPr>
            <a:r>
              <a:rPr kumimoji="1" lang="en-US" sz="2400" smtClean="0">
                <a:solidFill>
                  <a:srgbClr val="000000"/>
                </a:solidFill>
                <a:latin typeface="Arial" charset="0"/>
              </a:rPr>
              <a:t>Bay Area Hospital, December 16, 2010</a:t>
            </a:r>
            <a:endParaRPr kumimoji="1" lang="en-US" sz="2400">
              <a:solidFill>
                <a:srgbClr val="000000"/>
              </a:solidFill>
              <a:latin typeface="Arial" charset="0"/>
            </a:endParaRPr>
          </a:p>
        </p:txBody>
      </p:sp>
      <p:sp>
        <p:nvSpPr>
          <p:cNvPr id="6" name="Slide Number Placeholder 5"/>
          <p:cNvSpPr>
            <a:spLocks noGrp="1"/>
          </p:cNvSpPr>
          <p:nvPr>
            <p:ph type="sldNum" sz="quarter" idx="12"/>
          </p:nvPr>
        </p:nvSpPr>
        <p:spPr/>
        <p:txBody>
          <a:bodyPr/>
          <a:lstStyle>
            <a:lvl1pPr>
              <a:defRPr/>
            </a:lvl1pPr>
          </a:lstStyle>
          <a:p>
            <a:pPr>
              <a:defRPr/>
            </a:pPr>
            <a:fld id="{6ABD7565-17B6-4927-811C-2DA937013F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611763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C531F2-7243-5740-9AC2-8065ADCA4261}" type="datetimeFigureOut">
              <a:rPr lang="en-US" smtClean="0">
                <a:solidFill>
                  <a:prstClr val="black">
                    <a:tint val="75000"/>
                  </a:prstClr>
                </a:solidFill>
              </a:rPr>
              <a:pPr/>
              <a:t>6/21/2016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4FBBFE-FDF0-D741-A6AE-2FC0B60E2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86721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C531F2-7243-5740-9AC2-8065ADCA4261}" type="datetimeFigureOut">
              <a:rPr lang="en-US" smtClean="0">
                <a:solidFill>
                  <a:prstClr val="black">
                    <a:tint val="75000"/>
                  </a:prstClr>
                </a:solidFill>
              </a:rPr>
              <a:pPr/>
              <a:t>6/21/2016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4FBBFE-FDF0-D741-A6AE-2FC0B60E2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75231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C531F2-7243-5740-9AC2-8065ADCA4261}" type="datetimeFigureOut">
              <a:rPr lang="en-US" smtClean="0">
                <a:solidFill>
                  <a:prstClr val="black">
                    <a:tint val="75000"/>
                  </a:prstClr>
                </a:solidFill>
              </a:rPr>
              <a:pPr/>
              <a:t>6/21/2016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4FBBFE-FDF0-D741-A6AE-2FC0B60E2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75151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C531F2-7243-5740-9AC2-8065ADCA4261}" type="datetimeFigureOut">
              <a:rPr lang="en-US" smtClean="0">
                <a:solidFill>
                  <a:prstClr val="black">
                    <a:tint val="75000"/>
                  </a:prstClr>
                </a:solidFill>
              </a:rPr>
              <a:pPr/>
              <a:t>6/21/2016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4FBBFE-FDF0-D741-A6AE-2FC0B60E2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21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8655625-6972-4300-B7BD-6AF5A1AEAB52}" type="slidenum">
              <a:rPr lang="en-US"/>
              <a:pPr>
                <a:defRPr/>
              </a:pPr>
              <a:t>‹#›</a:t>
            </a:fld>
            <a:endParaRPr lang="en-US"/>
          </a:p>
        </p:txBody>
      </p:sp>
    </p:spTree>
  </p:cSld>
  <p:clrMapOvr>
    <a:masterClrMapping/>
  </p:clrMapOvr>
  <p:transition>
    <p:pull dir="rd"/>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C531F2-7243-5740-9AC2-8065ADCA4261}" type="datetimeFigureOut">
              <a:rPr lang="en-US" smtClean="0">
                <a:solidFill>
                  <a:prstClr val="black">
                    <a:tint val="75000"/>
                  </a:prstClr>
                </a:solidFill>
              </a:rPr>
              <a:pPr/>
              <a:t>6/21/2016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4FBBFE-FDF0-D741-A6AE-2FC0B60E2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10829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C531F2-7243-5740-9AC2-8065ADCA4261}" type="datetimeFigureOut">
              <a:rPr lang="en-US" smtClean="0">
                <a:solidFill>
                  <a:prstClr val="black">
                    <a:tint val="75000"/>
                  </a:prstClr>
                </a:solidFill>
              </a:rPr>
              <a:pPr/>
              <a:t>6/21/2016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4FBBFE-FDF0-D741-A6AE-2FC0B60E2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66282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C531F2-7243-5740-9AC2-8065ADCA4261}" type="datetimeFigureOut">
              <a:rPr lang="en-US" smtClean="0">
                <a:solidFill>
                  <a:prstClr val="black">
                    <a:tint val="75000"/>
                  </a:prstClr>
                </a:solidFill>
              </a:rPr>
              <a:pPr/>
              <a:t>6/21/2016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4FBBFE-FDF0-D741-A6AE-2FC0B60E2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01065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C531F2-7243-5740-9AC2-8065ADCA4261}" type="datetimeFigureOut">
              <a:rPr lang="en-US" smtClean="0">
                <a:solidFill>
                  <a:prstClr val="black">
                    <a:tint val="75000"/>
                  </a:prstClr>
                </a:solidFill>
              </a:rPr>
              <a:pPr/>
              <a:t>6/21/2016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4FBBFE-FDF0-D741-A6AE-2FC0B60E2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93232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C531F2-7243-5740-9AC2-8065ADCA4261}" type="datetimeFigureOut">
              <a:rPr lang="en-US" smtClean="0">
                <a:solidFill>
                  <a:prstClr val="black">
                    <a:tint val="75000"/>
                  </a:prstClr>
                </a:solidFill>
              </a:rPr>
              <a:pPr/>
              <a:t>6/21/2016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4FBBFE-FDF0-D741-A6AE-2FC0B60E2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64480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C531F2-7243-5740-9AC2-8065ADCA4261}" type="datetimeFigureOut">
              <a:rPr lang="en-US" smtClean="0">
                <a:solidFill>
                  <a:prstClr val="black">
                    <a:tint val="75000"/>
                  </a:prstClr>
                </a:solidFill>
              </a:rPr>
              <a:pPr/>
              <a:t>6/21/2016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4FBBFE-FDF0-D741-A6AE-2FC0B60E2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34702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C531F2-7243-5740-9AC2-8065ADCA4261}" type="datetimeFigureOut">
              <a:rPr lang="en-US" smtClean="0">
                <a:solidFill>
                  <a:prstClr val="black">
                    <a:tint val="75000"/>
                  </a:prstClr>
                </a:solidFill>
              </a:rPr>
              <a:pPr/>
              <a:t>6/21/2016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4FBBFE-FDF0-D741-A6AE-2FC0B60E2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190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B0C4E16B-E4E4-466B-8F37-0D4096368BE3}" type="slidenum">
              <a:rPr lang="en-US"/>
              <a:pPr>
                <a:defRPr/>
              </a:pPr>
              <a:t>‹#›</a:t>
            </a:fld>
            <a:endParaRPr lang="en-US"/>
          </a:p>
        </p:txBody>
      </p:sp>
    </p:spTree>
  </p:cSld>
  <p:clrMapOvr>
    <a:masterClrMapping/>
  </p:clrMapOvr>
  <p:transition>
    <p:pull dir="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FDA48E-759C-4114-97EE-C71B15E7647B}"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3134F7-2743-49D0-A181-0BACDDBE29D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0C003-25AB-4C65-B480-11CFD6B89C9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B248DB-C019-45BC-B8D6-E23AC014D0CD}"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7FD7EF-A4E6-4C74-B019-0A3230E79856}"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BB732A-A088-4660-811C-20C209E080BA}"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DBF8D2-3CA9-4DA7-8499-E8BA15852F61}"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1AEFE6-7DE2-49A9-88F3-F61270E3DFCD}"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E34659-489A-4137-BEF4-9E20F034511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60897C-702C-4995-B239-5C2C1A80314C}"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F0EC43-AC7F-47E9-8175-C15854DA1444}"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956C47-2CA4-4557-A230-1A93FFC00041}"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A869498-CD80-4CE6-95A7-1F1068264D5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3BF82C-D7A1-47BE-B392-591F4698FEC9}"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71C8F8-D6F0-42BD-BCBB-364FC95BFF36}"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91D4143-B256-4141-9600-F7C5E2B9AD7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189D4-AF15-42DD-87A4-B49B9E03D0B3}"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8EA0E-92AE-41BE-8256-47C0AE153DB2}"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719AC3-6B6F-4D5B-8468-F5B52E1092BE}"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639C01-93B1-456E-BD91-9B86E1B4F556}"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13C26D-4505-4A1C-A2A0-774E1C5DF702}"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7CC2C2-F036-4963-BCF1-C768636C0092}"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0BCCA0-699B-4BB6-BFEB-5352601A9A75}"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1A852B-95CB-4AB8-877D-00917F17C45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226475-3E51-441A-8B48-3252E14CF70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FC411-BF7B-4B65-8623-AD7D6EF1C70A}"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56E053-5606-4F09-8BAF-F4152642A007}"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50ABD1-F735-419C-AD63-32EF63BAEA8E}"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C07422-6940-499F-99DE-5038146D68E6}"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8CF617-BE5A-4101-8C5A-230F9B3AB18D}"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658FCE-CBC1-4148-817F-0AD6C70ED392}"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9BB799-0D37-4D33-B6ED-D467D36AA34F}"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9A1B3B-2D96-4CE7-8FEE-A81A384DFD0C}"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3F884-AD00-459F-B33A-D716BF92D5B0}"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56E50-311E-4596-8276-8CA9B86AAB2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4AAFDBB-F418-4F4F-A127-220388A074A0}"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7E9E0-FC66-4260-A8F0-18B0B7F6E4A0}"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A190E1-C4B7-4B53-99D0-2D3B08B70FCA}"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B615C55-BCA8-498F-BF28-97E6826A2A56}"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DABBDD-8352-4A61-B51F-775986A086AF}"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C495DA-C9A7-41F5-9871-32F50DE97B80}"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07F61B-4BC3-45B7-B1C4-34D5A9F561CC}"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C1A1DA-8EB6-4E48-A85B-11133CCDE9B8}"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9ABE87-A9CB-48E1-9AF4-70AF147CE5F0}"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02171A-FE3D-428F-9BBB-C76CA7AE0C16}"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A231CB-6EE3-402E-B1EB-614D652DEB5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10487B-F2D3-4A56-8B47-CF1BFC17A56A}"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D22EFF-5A26-4B74-AE2D-2DB747F42EBD}"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0374A7-2511-40B3-83A1-321393C27B39}"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3319CC-9CAD-43A2-B28A-3E0D536C90FF}"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B7CAE1-EC90-47A0-B413-37396290D685}"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4F5AA6-080A-4EBF-BE07-A9243D46FFEB}"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B89C5C-2CAC-41D1-AF82-79FF80079D1B}"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C53FB6-9699-4904-973E-3DE90EBE71BD}"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55CCBC-3A5E-49DD-B475-1657B6048985}"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EFF018-0CA4-4E18-8FC3-FAB9CF1B14AB}"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D89612-F135-422D-8E2B-D8A021DF82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B9FD51-01F2-4A1E-86BF-E5FD3FC4E17E}"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DA740-ADF5-4735-B858-01AEAB5E88C4}"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40F4BD-089B-461B-B67C-9C068157BC0B}"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90FC01-4660-47F8-B2B2-A06DA7D83EC3}"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6681B88-0102-45A5-A529-6F2E877E3EAC}" type="datetimeFigureOut">
              <a:rPr lang="en-US"/>
              <a:pPr>
                <a:defRPr/>
              </a:pPr>
              <a:t>6/21/2016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B1625-BD76-4372-B710-491CD123AD73}"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E73F60-7BE8-4F1F-816A-C7C24DCB6B82}" type="datetimeFigureOut">
              <a:rPr lang="en-US"/>
              <a:pPr>
                <a:defRPr/>
              </a:pPr>
              <a:t>6/21/2016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1E0A07-944B-4DB7-AC99-032B49817567}"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C248ACF-CBAF-47E7-8EAF-428237B41BDE}" type="datetimeFigureOut">
              <a:rPr lang="en-US"/>
              <a:pPr>
                <a:defRPr/>
              </a:pPr>
              <a:t>6/21/2016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1CBF99-60F0-4932-8CB2-10CA8D1CC7DD}"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2EA2594-4185-47BA-928F-972E1B343B7D}" type="datetimeFigureOut">
              <a:rPr lang="en-US"/>
              <a:pPr>
                <a:defRPr/>
              </a:pPr>
              <a:t>6/21/2016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7A2E06-DA05-428A-B337-C476780B3CBE}"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D79604E-67F5-4B6D-A693-17410A506BAE}" type="datetimeFigureOut">
              <a:rPr lang="en-US"/>
              <a:pPr>
                <a:defRPr/>
              </a:pPr>
              <a:t>6/21/2016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6492E29-BD9D-49BF-BF8C-A0DCD5DE4016}"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64FE949-8646-4E4F-84ED-1C08C86800B8}" type="datetimeFigureOut">
              <a:rPr lang="en-US"/>
              <a:pPr>
                <a:defRPr/>
              </a:pPr>
              <a:t>6/21/2016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28E94B0-AE67-4159-95DB-1DD7F1F76AEA}"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80B432-2735-41EF-B43E-1CDE97BD7096}" type="datetimeFigureOut">
              <a:rPr lang="en-US"/>
              <a:pPr>
                <a:defRPr/>
              </a:pPr>
              <a:t>6/21/2016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D478216-3E37-4E6D-806C-C27B5C68B4B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6" Type="http://schemas.openxmlformats.org/officeDocument/2006/relationships/theme" Target="../theme/theme1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4.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1.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image" Target="../media/image2.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theme" Target="../theme/theme12.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19" Type="http://schemas.openxmlformats.org/officeDocument/2006/relationships/image" Target="../media/image3.png"/><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image" Target="../media/image6.jpeg"/><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5.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5.jpeg"/><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image" Target="../media/image6.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slideLayout" Target="../slideLayouts/slideLayout220.xml"/><Relationship Id="rId3" Type="http://schemas.openxmlformats.org/officeDocument/2006/relationships/slideLayout" Target="../slideLayouts/slideLayout197.xml"/><Relationship Id="rId21" Type="http://schemas.openxmlformats.org/officeDocument/2006/relationships/slideLayout" Target="../slideLayouts/slideLayout215.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slideLayout" Target="../slideLayouts/slideLayout246.xml"/><Relationship Id="rId3" Type="http://schemas.openxmlformats.org/officeDocument/2006/relationships/slideLayout" Target="../slideLayouts/slideLayout223.xml"/><Relationship Id="rId21" Type="http://schemas.openxmlformats.org/officeDocument/2006/relationships/slideLayout" Target="../slideLayouts/slideLayout241.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 Id="rId27"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18.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5" Type="http://schemas.openxmlformats.org/officeDocument/2006/relationships/image" Target="../media/image6.jpeg"/><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5.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19.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w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20.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1.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2.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23.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image" Target="../media/image5.jpeg"/><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4.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image" Target="../media/image6.jpe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6" Type="http://schemas.openxmlformats.org/officeDocument/2006/relationships/theme" Target="../theme/theme25.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5" Type="http://schemas.openxmlformats.org/officeDocument/2006/relationships/slideLayout" Target="../slideLayouts/slideLayout34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2" Type="http://schemas.openxmlformats.org/officeDocument/2006/relationships/slideLayout" Target="../slideLayouts/slideLayout344.xml"/><Relationship Id="rId16" Type="http://schemas.openxmlformats.org/officeDocument/2006/relationships/image" Target="../media/image6.jpeg"/><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5" Type="http://schemas.openxmlformats.org/officeDocument/2006/relationships/image" Target="../media/image5.jpeg"/><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27.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image" Target="../media/image3.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image" Target="../media/image2.png"/><Relationship Id="rId2" Type="http://schemas.openxmlformats.org/officeDocument/2006/relationships/slideLayout" Target="../slideLayouts/slideLayout105.xml"/><Relationship Id="rId16" Type="http://schemas.openxmlformats.org/officeDocument/2006/relationships/theme" Target="../theme/theme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26DE"/>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65422E0-1F62-42DD-AB3F-F90A3DE0AB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06" r:id="rId1"/>
    <p:sldLayoutId id="2147487707" r:id="rId2"/>
    <p:sldLayoutId id="2147487708" r:id="rId3"/>
    <p:sldLayoutId id="2147487709" r:id="rId4"/>
    <p:sldLayoutId id="2147487710" r:id="rId5"/>
    <p:sldLayoutId id="2147487711" r:id="rId6"/>
    <p:sldLayoutId id="2147487712" r:id="rId7"/>
    <p:sldLayoutId id="2147487713" r:id="rId8"/>
    <p:sldLayoutId id="2147487714" r:id="rId9"/>
    <p:sldLayoutId id="2147487715" r:id="rId10"/>
    <p:sldLayoutId id="2147487716" r:id="rId11"/>
    <p:sldLayoutId id="2147487717" r:id="rId12"/>
    <p:sldLayoutId id="2147487718" r:id="rId13"/>
    <p:sldLayoutId id="2147487719" r:id="rId14"/>
    <p:sldLayoutId id="2147487720"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2226D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AA8AE84-A5CC-49B7-AA10-2FF2444660EF}"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8117" r:id="rId1"/>
    <p:sldLayoutId id="2147488118" r:id="rId2"/>
    <p:sldLayoutId id="2147488119" r:id="rId3"/>
    <p:sldLayoutId id="2147488120" r:id="rId4"/>
    <p:sldLayoutId id="2147488121" r:id="rId5"/>
    <p:sldLayoutId id="2147488122" r:id="rId6"/>
    <p:sldLayoutId id="2147488123" r:id="rId7"/>
    <p:sldLayoutId id="2147488124" r:id="rId8"/>
    <p:sldLayoutId id="2147488125" r:id="rId9"/>
    <p:sldLayoutId id="2147488126" r:id="rId10"/>
    <p:sldLayoutId id="2147488127" r:id="rId11"/>
    <p:sldLayoutId id="2147488128" r:id="rId12"/>
    <p:sldLayoutId id="2147488129" r:id="rId13"/>
    <p:sldLayoutId id="2147488130" r:id="rId14"/>
    <p:sldLayoutId id="214748813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9661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3930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6AFB4D12-A241-4B7A-8657-57FC96850CC0}" type="datetimeFigureOut">
              <a:rPr lang="en-GB">
                <a:solidFill>
                  <a:srgbClr val="000000"/>
                </a:solidFill>
                <a:latin typeface="Arial" charset="0"/>
              </a:rPr>
              <a:pPr>
                <a:defRPr/>
              </a:pPr>
              <a:t>21/06/2016</a:t>
            </a:fld>
            <a:endParaRPr lang="en-GB">
              <a:solidFill>
                <a:srgbClr val="000000"/>
              </a:solidFill>
              <a:latin typeface="Arial" charset="0"/>
            </a:endParaRPr>
          </a:p>
        </p:txBody>
      </p:sp>
      <p:sp>
        <p:nvSpPr>
          <p:cNvPr id="23930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latin typeface="Arial" charset="0"/>
            </a:endParaRPr>
          </a:p>
        </p:txBody>
      </p:sp>
      <p:sp>
        <p:nvSpPr>
          <p:cNvPr id="23930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FA592DC-1035-4157-9B7B-853E6D6EE8B8}" type="slidenum">
              <a:rPr lang="en-GB">
                <a:solidFill>
                  <a:srgbClr val="000000"/>
                </a:solidFill>
                <a:latin typeface="Arial" charset="0"/>
              </a:rPr>
              <a:pPr>
                <a:defRPr/>
              </a:pPr>
              <a:t>‹#›</a:t>
            </a:fld>
            <a:endParaRPr lang="en-GB">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8133" r:id="rId1"/>
    <p:sldLayoutId id="2147488134" r:id="rId2"/>
    <p:sldLayoutId id="2147488135" r:id="rId3"/>
    <p:sldLayoutId id="2147488136" r:id="rId4"/>
    <p:sldLayoutId id="2147488137" r:id="rId5"/>
    <p:sldLayoutId id="2147488138" r:id="rId6"/>
    <p:sldLayoutId id="2147488139" r:id="rId7"/>
    <p:sldLayoutId id="2147488140" r:id="rId8"/>
    <p:sldLayoutId id="2147488141" r:id="rId9"/>
    <p:sldLayoutId id="2147488142" r:id="rId10"/>
    <p:sldLayoutId id="21474881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66"/>
            </a:gs>
            <a:gs pos="100000">
              <a:srgbClr val="043668"/>
            </a:gs>
          </a:gsLst>
          <a:lin ang="5400000" scaled="1"/>
        </a:gradFill>
        <a:effectLst/>
      </p:bgPr>
    </p:bg>
    <p:spTree>
      <p:nvGrpSpPr>
        <p:cNvPr id="1" name=""/>
        <p:cNvGrpSpPr/>
        <p:nvPr/>
      </p:nvGrpSpPr>
      <p:grpSpPr>
        <a:xfrm>
          <a:off x="0" y="0"/>
          <a:ext cx="0" cy="0"/>
          <a:chOff x="0" y="0"/>
          <a:chExt cx="0" cy="0"/>
        </a:xfrm>
      </p:grpSpPr>
      <p:sp>
        <p:nvSpPr>
          <p:cNvPr id="1647618" name="Rectangle 2"/>
          <p:cNvSpPr>
            <a:spLocks noChangeArrowheads="1"/>
          </p:cNvSpPr>
          <p:nvPr userDrawn="1"/>
        </p:nvSpPr>
        <p:spPr bwMode="auto">
          <a:xfrm>
            <a:off x="0" y="0"/>
            <a:ext cx="1143000" cy="6858000"/>
          </a:xfrm>
          <a:prstGeom prst="rect">
            <a:avLst/>
          </a:prstGeom>
          <a:solidFill>
            <a:schemeClr val="tx1"/>
          </a:solidFill>
          <a:ln w="57150">
            <a:noFill/>
            <a:miter lim="800000"/>
            <a:headEnd/>
            <a:tailEnd/>
          </a:ln>
          <a:effectLst/>
        </p:spPr>
        <p:txBody>
          <a:bodyPr wrap="none" anchor="ctr"/>
          <a:lstStyle/>
          <a:p>
            <a:pPr algn="ctr">
              <a:defRPr/>
            </a:pPr>
            <a:r>
              <a:rPr kumimoji="1" lang="en-US" sz="2400">
                <a:solidFill>
                  <a:srgbClr val="FFFFFF"/>
                </a:solidFill>
              </a:rPr>
              <a:t> </a:t>
            </a:r>
          </a:p>
        </p:txBody>
      </p:sp>
      <p:sp>
        <p:nvSpPr>
          <p:cNvPr id="18435" name="Rectangle 3"/>
          <p:cNvSpPr>
            <a:spLocks noGrp="1" noChangeArrowheads="1"/>
          </p:cNvSpPr>
          <p:nvPr>
            <p:ph type="body" idx="1"/>
          </p:nvPr>
        </p:nvSpPr>
        <p:spPr bwMode="auto">
          <a:xfrm>
            <a:off x="1676400" y="1562100"/>
            <a:ext cx="7086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1"/>
            <a:r>
              <a:rPr lang="en-US" smtClean="0"/>
              <a:t>Fourth level</a:t>
            </a:r>
          </a:p>
          <a:p>
            <a:pPr lvl="2"/>
            <a:r>
              <a:rPr lang="en-US" smtClean="0"/>
              <a:t>Fifth level</a:t>
            </a:r>
          </a:p>
        </p:txBody>
      </p:sp>
      <p:sp>
        <p:nvSpPr>
          <p:cNvPr id="1647620" name="Rectangle 4"/>
          <p:cNvSpPr>
            <a:spLocks noChangeArrowheads="1"/>
          </p:cNvSpPr>
          <p:nvPr/>
        </p:nvSpPr>
        <p:spPr bwMode="auto">
          <a:xfrm>
            <a:off x="0" y="0"/>
            <a:ext cx="1143000" cy="5562600"/>
          </a:xfrm>
          <a:prstGeom prst="rect">
            <a:avLst/>
          </a:prstGeom>
          <a:gradFill rotWithShape="1">
            <a:gsLst>
              <a:gs pos="0">
                <a:srgbClr val="003366"/>
              </a:gs>
              <a:gs pos="100000">
                <a:srgbClr val="FFFFFF"/>
              </a:gs>
            </a:gsLst>
            <a:lin ang="5400000" scaled="1"/>
          </a:gradFill>
          <a:ln w="57150">
            <a:noFill/>
            <a:miter lim="800000"/>
            <a:headEnd/>
            <a:tailEnd/>
          </a:ln>
          <a:effectLst/>
        </p:spPr>
        <p:txBody>
          <a:bodyPr wrap="none" anchor="ctr"/>
          <a:lstStyle/>
          <a:p>
            <a:pPr algn="ctr">
              <a:defRPr/>
            </a:pPr>
            <a:r>
              <a:rPr kumimoji="1" lang="en-US" sz="2400">
                <a:solidFill>
                  <a:srgbClr val="FFFFFF"/>
                </a:solidFill>
              </a:rPr>
              <a:t> </a:t>
            </a:r>
          </a:p>
        </p:txBody>
      </p:sp>
      <p:sp>
        <p:nvSpPr>
          <p:cNvPr id="18437" name="Rectangle 5"/>
          <p:cNvSpPr>
            <a:spLocks noGrp="1" noChangeArrowheads="1"/>
          </p:cNvSpPr>
          <p:nvPr>
            <p:ph type="title"/>
          </p:nvPr>
        </p:nvSpPr>
        <p:spPr bwMode="auto">
          <a:xfrm>
            <a:off x="1409700" y="101600"/>
            <a:ext cx="7086600" cy="965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47622" name="Rectangle 6"/>
          <p:cNvSpPr>
            <a:spLocks noChangeArrowheads="1"/>
          </p:cNvSpPr>
          <p:nvPr userDrawn="1"/>
        </p:nvSpPr>
        <p:spPr bwMode="auto">
          <a:xfrm rot="5400000">
            <a:off x="4544219" y="-3494881"/>
            <a:ext cx="55562" cy="9144000"/>
          </a:xfrm>
          <a:prstGeom prst="rect">
            <a:avLst/>
          </a:prstGeom>
          <a:gradFill rotWithShape="1">
            <a:gsLst>
              <a:gs pos="0">
                <a:srgbClr val="003366">
                  <a:gamma/>
                  <a:tint val="0"/>
                  <a:invGamma/>
                </a:srgbClr>
              </a:gs>
              <a:gs pos="100000">
                <a:srgbClr val="003366"/>
              </a:gs>
            </a:gsLst>
            <a:lin ang="5400000" scaled="1"/>
          </a:gradFill>
          <a:ln w="57150">
            <a:noFill/>
            <a:miter lim="800000"/>
            <a:headEnd/>
            <a:tailEnd/>
          </a:ln>
          <a:effectLst/>
        </p:spPr>
        <p:txBody>
          <a:bodyPr wrap="none" anchor="ctr"/>
          <a:lstStyle/>
          <a:p>
            <a:pPr algn="ctr">
              <a:defRPr/>
            </a:pPr>
            <a:r>
              <a:rPr kumimoji="1" lang="en-US" sz="2400">
                <a:solidFill>
                  <a:srgbClr val="FFFFFF"/>
                </a:solidFill>
              </a:rPr>
              <a:t> </a:t>
            </a:r>
          </a:p>
        </p:txBody>
      </p:sp>
      <p:pic>
        <p:nvPicPr>
          <p:cNvPr id="18439" name="Picture 7"/>
          <p:cNvPicPr>
            <a:picLocks noChangeAspect="1" noChangeArrowheads="1"/>
          </p:cNvPicPr>
          <p:nvPr userDrawn="1"/>
        </p:nvPicPr>
        <p:blipFill>
          <a:blip r:embed="rId18" cstate="print"/>
          <a:srcRect/>
          <a:stretch>
            <a:fillRect/>
          </a:stretch>
        </p:blipFill>
        <p:spPr bwMode="auto">
          <a:xfrm>
            <a:off x="38100" y="5795963"/>
            <a:ext cx="1052513" cy="985837"/>
          </a:xfrm>
          <a:prstGeom prst="rect">
            <a:avLst/>
          </a:prstGeom>
          <a:noFill/>
          <a:ln w="25400">
            <a:noFill/>
            <a:miter lim="800000"/>
            <a:headEnd/>
            <a:tailEnd/>
          </a:ln>
        </p:spPr>
      </p:pic>
      <p:pic>
        <p:nvPicPr>
          <p:cNvPr id="18440" name="Picture 8"/>
          <p:cNvPicPr>
            <a:picLocks noChangeAspect="1" noChangeArrowheads="1"/>
          </p:cNvPicPr>
          <p:nvPr userDrawn="1"/>
        </p:nvPicPr>
        <p:blipFill>
          <a:blip r:embed="rId19" cstate="print"/>
          <a:srcRect/>
          <a:stretch>
            <a:fillRect/>
          </a:stretch>
        </p:blipFill>
        <p:spPr bwMode="auto">
          <a:xfrm>
            <a:off x="127000" y="0"/>
            <a:ext cx="900113" cy="1050925"/>
          </a:xfrm>
          <a:prstGeom prst="rect">
            <a:avLst/>
          </a:prstGeom>
          <a:noFill/>
          <a:ln w="57150" algn="ctr">
            <a:noFill/>
            <a:miter lim="800000"/>
            <a:headEnd/>
            <a:tailEnd/>
          </a:ln>
        </p:spPr>
      </p:pic>
    </p:spTree>
  </p:cSld>
  <p:clrMap bg1="dk2" tx1="lt1" bg2="dk1" tx2="lt2" accent1="accent1" accent2="accent2" accent3="accent3" accent4="accent4" accent5="accent5" accent6="accent6" hlink="hlink" folHlink="folHlink"/>
  <p:sldLayoutIdLst>
    <p:sldLayoutId id="2147488145" r:id="rId1"/>
    <p:sldLayoutId id="2147488146" r:id="rId2"/>
    <p:sldLayoutId id="2147488147" r:id="rId3"/>
    <p:sldLayoutId id="2147488148" r:id="rId4"/>
    <p:sldLayoutId id="2147488149" r:id="rId5"/>
    <p:sldLayoutId id="2147488150" r:id="rId6"/>
    <p:sldLayoutId id="2147488151" r:id="rId7"/>
    <p:sldLayoutId id="2147488152" r:id="rId8"/>
    <p:sldLayoutId id="2147488153" r:id="rId9"/>
    <p:sldLayoutId id="2147488154" r:id="rId10"/>
    <p:sldLayoutId id="2147488155" r:id="rId11"/>
    <p:sldLayoutId id="2147488156" r:id="rId12"/>
    <p:sldLayoutId id="2147488157" r:id="rId13"/>
    <p:sldLayoutId id="2147488158" r:id="rId14"/>
    <p:sldLayoutId id="2147488159" r:id="rId15"/>
    <p:sldLayoutId id="2147488160" r:id="rId16"/>
  </p:sldLayoutIdLst>
  <p:timing>
    <p:tnLst>
      <p:par>
        <p:cTn id="1" dur="indefinite" restart="never" nodeType="tmRoot"/>
      </p:par>
    </p:tnLst>
  </p:timing>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Tahoma" pitchFamily="34" charset="0"/>
        </a:defRPr>
      </a:lvl2pPr>
      <a:lvl3pPr algn="l" rtl="0" eaLnBrk="0" fontAlgn="base" hangingPunct="0">
        <a:spcBef>
          <a:spcPct val="0"/>
        </a:spcBef>
        <a:spcAft>
          <a:spcPct val="0"/>
        </a:spcAft>
        <a:defRPr sz="3600">
          <a:solidFill>
            <a:schemeClr val="tx1"/>
          </a:solidFill>
          <a:latin typeface="Tahoma" pitchFamily="34" charset="0"/>
        </a:defRPr>
      </a:lvl3pPr>
      <a:lvl4pPr algn="l" rtl="0" eaLnBrk="0" fontAlgn="base" hangingPunct="0">
        <a:spcBef>
          <a:spcPct val="0"/>
        </a:spcBef>
        <a:spcAft>
          <a:spcPct val="0"/>
        </a:spcAft>
        <a:defRPr sz="3600">
          <a:solidFill>
            <a:schemeClr val="tx1"/>
          </a:solidFill>
          <a:latin typeface="Tahoma" pitchFamily="34" charset="0"/>
        </a:defRPr>
      </a:lvl4pPr>
      <a:lvl5pPr algn="l" rtl="0" eaLnBrk="0" fontAlgn="base" hangingPunct="0">
        <a:spcBef>
          <a:spcPct val="0"/>
        </a:spcBef>
        <a:spcAft>
          <a:spcPct val="0"/>
        </a:spcAft>
        <a:defRPr sz="3600">
          <a:solidFill>
            <a:schemeClr val="tx1"/>
          </a:solidFill>
          <a:latin typeface="Tahoma" pitchFamily="34" charset="0"/>
        </a:defRPr>
      </a:lvl5pPr>
      <a:lvl6pPr marL="457200" algn="l" rtl="0" fontAlgn="base">
        <a:spcBef>
          <a:spcPct val="0"/>
        </a:spcBef>
        <a:spcAft>
          <a:spcPct val="0"/>
        </a:spcAft>
        <a:defRPr sz="3600">
          <a:solidFill>
            <a:schemeClr val="tx1"/>
          </a:solidFill>
          <a:latin typeface="Tahoma" pitchFamily="34" charset="0"/>
        </a:defRPr>
      </a:lvl6pPr>
      <a:lvl7pPr marL="914400" algn="l" rtl="0" fontAlgn="base">
        <a:spcBef>
          <a:spcPct val="0"/>
        </a:spcBef>
        <a:spcAft>
          <a:spcPct val="0"/>
        </a:spcAft>
        <a:defRPr sz="3600">
          <a:solidFill>
            <a:schemeClr val="tx1"/>
          </a:solidFill>
          <a:latin typeface="Tahoma" pitchFamily="34" charset="0"/>
        </a:defRPr>
      </a:lvl7pPr>
      <a:lvl8pPr marL="1371600" algn="l" rtl="0" fontAlgn="base">
        <a:spcBef>
          <a:spcPct val="0"/>
        </a:spcBef>
        <a:spcAft>
          <a:spcPct val="0"/>
        </a:spcAft>
        <a:defRPr sz="3600">
          <a:solidFill>
            <a:schemeClr val="tx1"/>
          </a:solidFill>
          <a:latin typeface="Tahoma" pitchFamily="34" charset="0"/>
        </a:defRPr>
      </a:lvl8pPr>
      <a:lvl9pPr marL="1828800" algn="l" rtl="0" fontAlgn="base">
        <a:spcBef>
          <a:spcPct val="0"/>
        </a:spcBef>
        <a:spcAft>
          <a:spcPct val="0"/>
        </a:spcAft>
        <a:defRPr sz="3600">
          <a:solidFill>
            <a:schemeClr val="tx1"/>
          </a:solidFill>
          <a:latin typeface="Tahoma"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a:solidFill>
            <a:schemeClr val="tx1"/>
          </a:solidFill>
          <a:latin typeface="+mn-lt"/>
        </a:defRPr>
      </a:lvl4pPr>
      <a:lvl5pPr marL="2057400" indent="-228600" algn="l" rtl="0" eaLnBrk="0" fontAlgn="base" hangingPunct="0">
        <a:spcBef>
          <a:spcPct val="20000"/>
        </a:spcBef>
        <a:spcAft>
          <a:spcPct val="0"/>
        </a:spcAft>
        <a:buClr>
          <a:schemeClr val="accent1"/>
        </a:buClr>
        <a:buSzPct val="75000"/>
        <a:buFont typeface="Wingdings" pitchFamily="2" charset="2"/>
        <a:buChar char="n"/>
        <a:defRPr>
          <a:solidFill>
            <a:schemeClr val="tx1"/>
          </a:solidFill>
          <a:latin typeface="+mn-lt"/>
        </a:defRPr>
      </a:lvl5pPr>
      <a:lvl6pPr marL="2514600" indent="-228600" algn="l" rtl="0" fontAlgn="base">
        <a:spcBef>
          <a:spcPct val="20000"/>
        </a:spcBef>
        <a:spcAft>
          <a:spcPct val="0"/>
        </a:spcAft>
        <a:buClr>
          <a:schemeClr val="accent1"/>
        </a:buClr>
        <a:buSzPct val="75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accent1"/>
        </a:buClr>
        <a:buSzPct val="75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accent1"/>
        </a:buClr>
        <a:buSzPct val="75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accent1"/>
        </a:buClr>
        <a:buSzPct val="75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99CCFF"/>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024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smtClean="0"/>
            </a:lvl1pPr>
          </a:lstStyle>
          <a:p>
            <a:pPr>
              <a:defRPr/>
            </a:pPr>
            <a:endParaRPr lang="en-US">
              <a:solidFill>
                <a:srgbClr val="000000"/>
              </a:solidFill>
            </a:endParaRPr>
          </a:p>
        </p:txBody>
      </p:sp>
      <p:sp>
        <p:nvSpPr>
          <p:cNvPr id="7024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smtClean="0"/>
            </a:lvl1pPr>
          </a:lstStyle>
          <a:p>
            <a:pPr>
              <a:defRPr/>
            </a:pPr>
            <a:fld id="{C4BE16F8-8E80-4D4E-8F29-0CC5B3EE84B2}"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8162" r:id="rId1"/>
    <p:sldLayoutId id="2147488163" r:id="rId2"/>
    <p:sldLayoutId id="2147488164" r:id="rId3"/>
    <p:sldLayoutId id="2147488165" r:id="rId4"/>
    <p:sldLayoutId id="2147488166" r:id="rId5"/>
    <p:sldLayoutId id="2147488167" r:id="rId6"/>
    <p:sldLayoutId id="2147488168" r:id="rId7"/>
    <p:sldLayoutId id="2147488169" r:id="rId8"/>
    <p:sldLayoutId id="2147488170" r:id="rId9"/>
    <p:sldLayoutId id="2147488171" r:id="rId10"/>
    <p:sldLayoutId id="21474881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411972" name="Rectangle 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lvl1pPr>
          </a:lstStyle>
          <a:p>
            <a:pPr>
              <a:defRPr/>
            </a:pPr>
            <a:r>
              <a:rPr lang="en-US">
                <a:solidFill>
                  <a:srgbClr val="000000"/>
                </a:solidFill>
                <a:latin typeface="Arial" charset="0"/>
              </a:rPr>
              <a:t>June 17, 2010</a:t>
            </a:r>
            <a:r>
              <a:rPr lang="en-US" altLang="en-US">
                <a:solidFill>
                  <a:srgbClr val="000000"/>
                </a:solidFill>
                <a:latin typeface="Arial" charset="0"/>
              </a:rPr>
              <a:t> </a:t>
            </a:r>
          </a:p>
          <a:p>
            <a:pPr>
              <a:defRPr/>
            </a:pPr>
            <a:r>
              <a:rPr lang="en-US" altLang="en-US">
                <a:solidFill>
                  <a:srgbClr val="000000"/>
                </a:solidFill>
                <a:latin typeface="Arial" charset="0"/>
              </a:rPr>
              <a:t>CeRMACS</a:t>
            </a:r>
          </a:p>
          <a:p>
            <a:pPr>
              <a:defRPr/>
            </a:pPr>
            <a:fld id="{9C13096A-AB80-4C30-A5C9-921734C24642}" type="slidenum">
              <a:rPr lang="en-US" altLang="en-US">
                <a:solidFill>
                  <a:srgbClr val="000000"/>
                </a:solidFill>
                <a:latin typeface="Arial" charset="0"/>
              </a:rPr>
              <a:pPr>
                <a:defRPr/>
              </a:pPr>
              <a:t>‹#›</a:t>
            </a:fld>
            <a:endParaRPr lang="en-US" altLang="en-US">
              <a:solidFill>
                <a:srgbClr val="000000"/>
              </a:solidFill>
              <a:latin typeface="Arial" charset="0"/>
            </a:endParaRPr>
          </a:p>
        </p:txBody>
      </p:sp>
      <p:sp>
        <p:nvSpPr>
          <p:cNvPr id="3411973" name="Freeform 5"/>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38100" cap="flat" cmpd="sng">
            <a:solidFill>
              <a:schemeClr val="accent1"/>
            </a:solidFill>
            <a:prstDash val="solid"/>
            <a:miter lim="800000"/>
            <a:headEnd/>
            <a:tailEnd/>
          </a:ln>
        </p:spPr>
        <p:txBody>
          <a:bodyPr/>
          <a:lstStyle/>
          <a:p>
            <a:pPr>
              <a:defRPr/>
            </a:pPr>
            <a:endParaRPr kumimoji="1" lang="en-US" sz="2400">
              <a:solidFill>
                <a:srgbClr val="000000"/>
              </a:solidFill>
              <a:latin typeface="Arial" charset="0"/>
            </a:endParaRPr>
          </a:p>
        </p:txBody>
      </p:sp>
      <p:sp>
        <p:nvSpPr>
          <p:cNvPr id="3411974" name="Line 6"/>
          <p:cNvSpPr>
            <a:spLocks noChangeShapeType="1"/>
          </p:cNvSpPr>
          <p:nvPr/>
        </p:nvSpPr>
        <p:spPr bwMode="auto">
          <a:xfrm>
            <a:off x="457200" y="6172200"/>
            <a:ext cx="8229600" cy="0"/>
          </a:xfrm>
          <a:prstGeom prst="line">
            <a:avLst/>
          </a:prstGeom>
          <a:noFill/>
          <a:ln w="38100">
            <a:solidFill>
              <a:schemeClr val="accent1"/>
            </a:solidFill>
            <a:round/>
            <a:headEnd/>
            <a:tailEnd/>
          </a:ln>
          <a:effectLst/>
        </p:spPr>
        <p:txBody>
          <a:bodyPr/>
          <a:lstStyle/>
          <a:p>
            <a:pPr>
              <a:defRPr/>
            </a:pPr>
            <a:endParaRPr kumimoji="1" lang="en-US" sz="2400">
              <a:solidFill>
                <a:srgbClr val="000000"/>
              </a:solidFill>
              <a:latin typeface="Arial" charset="0"/>
            </a:endParaRPr>
          </a:p>
        </p:txBody>
      </p:sp>
      <p:pic>
        <p:nvPicPr>
          <p:cNvPr id="1031" name="Picture 7" descr="official white short"/>
          <p:cNvPicPr>
            <a:picLocks noChangeAspect="1" noChangeArrowheads="1"/>
          </p:cNvPicPr>
          <p:nvPr/>
        </p:nvPicPr>
        <p:blipFill>
          <a:blip r:embed="rId14" cstate="print"/>
          <a:srcRect l="6111" t="33144" r="14450" b="37715"/>
          <a:stretch>
            <a:fillRect/>
          </a:stretch>
        </p:blipFill>
        <p:spPr bwMode="auto">
          <a:xfrm>
            <a:off x="152400" y="6248400"/>
            <a:ext cx="1676400" cy="547688"/>
          </a:xfrm>
          <a:prstGeom prst="rect">
            <a:avLst/>
          </a:prstGeom>
          <a:noFill/>
          <a:ln w="9525">
            <a:noFill/>
            <a:miter lim="800000"/>
            <a:headEnd/>
            <a:tailEnd/>
          </a:ln>
        </p:spPr>
      </p:pic>
      <p:pic>
        <p:nvPicPr>
          <p:cNvPr id="1032" name="Picture 8" descr="RiceLogo_TMRGB72DPI"/>
          <p:cNvPicPr>
            <a:picLocks noChangeAspect="1" noChangeArrowheads="1"/>
          </p:cNvPicPr>
          <p:nvPr/>
        </p:nvPicPr>
        <p:blipFill>
          <a:blip r:embed="rId15" cstate="print"/>
          <a:srcRect/>
          <a:stretch>
            <a:fillRect/>
          </a:stretch>
        </p:blipFill>
        <p:spPr bwMode="auto">
          <a:xfrm>
            <a:off x="7620000" y="6248400"/>
            <a:ext cx="1371600" cy="539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188" r:id="rId1"/>
    <p:sldLayoutId id="2147488189" r:id="rId2"/>
    <p:sldLayoutId id="2147488190" r:id="rId3"/>
    <p:sldLayoutId id="2147488191" r:id="rId4"/>
    <p:sldLayoutId id="2147488192" r:id="rId5"/>
    <p:sldLayoutId id="2147488193" r:id="rId6"/>
    <p:sldLayoutId id="2147488194" r:id="rId7"/>
    <p:sldLayoutId id="2147488195" r:id="rId8"/>
    <p:sldLayoutId id="2147488196" r:id="rId9"/>
    <p:sldLayoutId id="2147488197" r:id="rId10"/>
    <p:sldLayoutId id="2147488198" r:id="rId11"/>
    <p:sldLayoutId id="2147488199"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defRPr>
      </a:lvl2pPr>
      <a:lvl3pPr algn="l" rtl="0" eaLnBrk="0" fontAlgn="base" hangingPunct="0">
        <a:spcBef>
          <a:spcPct val="0"/>
        </a:spcBef>
        <a:spcAft>
          <a:spcPct val="0"/>
        </a:spcAft>
        <a:defRPr sz="4200">
          <a:solidFill>
            <a:schemeClr val="tx2"/>
          </a:solidFill>
          <a:latin typeface="Arial" charset="0"/>
        </a:defRPr>
      </a:lvl3pPr>
      <a:lvl4pPr algn="l" rtl="0" eaLnBrk="0" fontAlgn="base" hangingPunct="0">
        <a:spcBef>
          <a:spcPct val="0"/>
        </a:spcBef>
        <a:spcAft>
          <a:spcPct val="0"/>
        </a:spcAft>
        <a:defRPr sz="4200">
          <a:solidFill>
            <a:schemeClr val="tx2"/>
          </a:solidFill>
          <a:latin typeface="Arial" charset="0"/>
        </a:defRPr>
      </a:lvl4pPr>
      <a:lvl5pPr algn="l" rtl="0" eaLnBrk="0" fontAlgn="base" hangingPunct="0">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Char char="•"/>
        <a:defRPr sz="2600">
          <a:solidFill>
            <a:schemeClr val="tx1"/>
          </a:solidFill>
          <a:latin typeface="+mn-lt"/>
        </a:defRPr>
      </a:lvl2pPr>
      <a:lvl3pPr marL="1022350" indent="-350838" algn="l" rtl="0" eaLnBrk="0" fontAlgn="base" hangingPunct="0">
        <a:spcBef>
          <a:spcPct val="20000"/>
        </a:spcBef>
        <a:spcAft>
          <a:spcPct val="0"/>
        </a:spcAft>
        <a:buClr>
          <a:schemeClr val="accent1"/>
        </a:buClr>
        <a:buChar char="•"/>
        <a:defRPr sz="2200">
          <a:solidFill>
            <a:schemeClr val="tx1"/>
          </a:solidFill>
          <a:latin typeface="+mn-lt"/>
        </a:defRPr>
      </a:lvl3pPr>
      <a:lvl4pPr marL="1339850" indent="-315913" algn="l" rtl="0" eaLnBrk="0" fontAlgn="base" hangingPunct="0">
        <a:spcBef>
          <a:spcPct val="20000"/>
        </a:spcBef>
        <a:spcAft>
          <a:spcPct val="0"/>
        </a:spcAft>
        <a:buClr>
          <a:schemeClr val="accent2"/>
        </a:buClr>
        <a:buChar char="•"/>
        <a:defRPr sz="2000">
          <a:solidFill>
            <a:schemeClr val="tx1"/>
          </a:solidFill>
          <a:latin typeface="+mn-lt"/>
        </a:defRPr>
      </a:lvl4pPr>
      <a:lvl5pPr marL="1681163" indent="-339725" algn="l" rtl="0" eaLnBrk="0" fontAlgn="base" hangingPunct="0">
        <a:spcBef>
          <a:spcPct val="20000"/>
        </a:spcBef>
        <a:spcAft>
          <a:spcPct val="0"/>
        </a:spcAft>
        <a:buClr>
          <a:schemeClr val="accent1"/>
        </a:buClr>
        <a:buChar char="•"/>
        <a:defRPr sz="2000">
          <a:solidFill>
            <a:schemeClr val="tx1"/>
          </a:solidFill>
          <a:latin typeface="+mn-lt"/>
        </a:defRPr>
      </a:lvl5pPr>
      <a:lvl6pPr marL="2138363" indent="-339725" algn="l" rtl="0" fontAlgn="base">
        <a:spcBef>
          <a:spcPct val="20000"/>
        </a:spcBef>
        <a:spcAft>
          <a:spcPct val="0"/>
        </a:spcAft>
        <a:buClr>
          <a:schemeClr val="accent1"/>
        </a:buClr>
        <a:buChar char="•"/>
        <a:defRPr sz="2000">
          <a:solidFill>
            <a:schemeClr val="tx1"/>
          </a:solidFill>
          <a:latin typeface="+mn-lt"/>
        </a:defRPr>
      </a:lvl6pPr>
      <a:lvl7pPr marL="2595563" indent="-339725" algn="l" rtl="0" fontAlgn="base">
        <a:spcBef>
          <a:spcPct val="20000"/>
        </a:spcBef>
        <a:spcAft>
          <a:spcPct val="0"/>
        </a:spcAft>
        <a:buClr>
          <a:schemeClr val="accent1"/>
        </a:buClr>
        <a:buChar char="•"/>
        <a:defRPr sz="2000">
          <a:solidFill>
            <a:schemeClr val="tx1"/>
          </a:solidFill>
          <a:latin typeface="+mn-lt"/>
        </a:defRPr>
      </a:lvl7pPr>
      <a:lvl8pPr marL="3052763" indent="-339725" algn="l" rtl="0" fontAlgn="base">
        <a:spcBef>
          <a:spcPct val="20000"/>
        </a:spcBef>
        <a:spcAft>
          <a:spcPct val="0"/>
        </a:spcAft>
        <a:buClr>
          <a:schemeClr val="accent1"/>
        </a:buClr>
        <a:buChar char="•"/>
        <a:defRPr sz="2000">
          <a:solidFill>
            <a:schemeClr val="tx1"/>
          </a:solidFill>
          <a:latin typeface="+mn-lt"/>
        </a:defRPr>
      </a:lvl8pPr>
      <a:lvl9pPr marL="3509963" indent="-339725"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37891"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84069" name="Freeform 5"/>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38100" cap="flat" cmpd="sng">
            <a:solidFill>
              <a:schemeClr val="accent1"/>
            </a:solidFill>
            <a:prstDash val="solid"/>
            <a:miter lim="800000"/>
            <a:headEnd/>
            <a:tailEnd/>
          </a:ln>
        </p:spPr>
        <p:txBody>
          <a:bodyPr/>
          <a:lstStyle/>
          <a:p>
            <a:pPr>
              <a:defRPr/>
            </a:pPr>
            <a:endParaRPr kumimoji="1" lang="en-US" sz="2000">
              <a:solidFill>
                <a:srgbClr val="000000"/>
              </a:solidFill>
              <a:latin typeface="Arial" charset="0"/>
            </a:endParaRPr>
          </a:p>
        </p:txBody>
      </p:sp>
      <p:sp>
        <p:nvSpPr>
          <p:cNvPr id="984070" name="Line 6"/>
          <p:cNvSpPr>
            <a:spLocks noChangeShapeType="1"/>
          </p:cNvSpPr>
          <p:nvPr/>
        </p:nvSpPr>
        <p:spPr bwMode="auto">
          <a:xfrm>
            <a:off x="457200" y="6172200"/>
            <a:ext cx="8229600" cy="0"/>
          </a:xfrm>
          <a:prstGeom prst="line">
            <a:avLst/>
          </a:prstGeom>
          <a:noFill/>
          <a:ln w="38100">
            <a:solidFill>
              <a:schemeClr val="accent1"/>
            </a:solidFill>
            <a:round/>
            <a:headEnd/>
            <a:tailEnd/>
          </a:ln>
          <a:effectLst/>
        </p:spPr>
        <p:txBody>
          <a:bodyPr/>
          <a:lstStyle/>
          <a:p>
            <a:pPr>
              <a:defRPr/>
            </a:pPr>
            <a:endParaRPr kumimoji="1" lang="en-US" sz="2000">
              <a:solidFill>
                <a:srgbClr val="000000"/>
              </a:solidFill>
              <a:latin typeface="Arial" charset="0"/>
            </a:endParaRPr>
          </a:p>
        </p:txBody>
      </p:sp>
      <p:pic>
        <p:nvPicPr>
          <p:cNvPr id="37895" name="Picture 7" descr="official white short"/>
          <p:cNvPicPr>
            <a:picLocks noChangeAspect="1" noChangeArrowheads="1"/>
          </p:cNvPicPr>
          <p:nvPr/>
        </p:nvPicPr>
        <p:blipFill>
          <a:blip r:embed="rId13" cstate="print"/>
          <a:srcRect l="6111" t="33144" r="14450" b="37715"/>
          <a:stretch>
            <a:fillRect/>
          </a:stretch>
        </p:blipFill>
        <p:spPr bwMode="auto">
          <a:xfrm>
            <a:off x="152400" y="6248400"/>
            <a:ext cx="1676400" cy="547688"/>
          </a:xfrm>
          <a:prstGeom prst="rect">
            <a:avLst/>
          </a:prstGeom>
          <a:noFill/>
          <a:ln w="9525">
            <a:noFill/>
            <a:miter lim="800000"/>
            <a:headEnd/>
            <a:tailEnd/>
          </a:ln>
        </p:spPr>
      </p:pic>
      <p:pic>
        <p:nvPicPr>
          <p:cNvPr id="37896" name="Picture 8" descr="RiceLogo_TMRGB72DPI"/>
          <p:cNvPicPr>
            <a:picLocks noChangeAspect="1" noChangeArrowheads="1"/>
          </p:cNvPicPr>
          <p:nvPr/>
        </p:nvPicPr>
        <p:blipFill>
          <a:blip r:embed="rId14" cstate="print"/>
          <a:srcRect/>
          <a:stretch>
            <a:fillRect/>
          </a:stretch>
        </p:blipFill>
        <p:spPr bwMode="auto">
          <a:xfrm>
            <a:off x="7620000" y="6248400"/>
            <a:ext cx="1371600" cy="539750"/>
          </a:xfrm>
          <a:prstGeom prst="rect">
            <a:avLst/>
          </a:prstGeom>
          <a:noFill/>
          <a:ln w="9525">
            <a:noFill/>
            <a:miter lim="800000"/>
            <a:headEnd/>
            <a:tailEnd/>
          </a:ln>
        </p:spPr>
      </p:pic>
      <p:sp>
        <p:nvSpPr>
          <p:cNvPr id="14" name="Rectangle 5"/>
          <p:cNvSpPr>
            <a:spLocks noGrp="1" noChangeArrowheads="1"/>
          </p:cNvSpPr>
          <p:nvPr>
            <p:ph type="ftr" sz="quarter" idx="3"/>
          </p:nvPr>
        </p:nvSpPr>
        <p:spPr bwMode="auto">
          <a:xfrm>
            <a:off x="3124200" y="6372225"/>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kumimoji="0" sz="1200"/>
            </a:lvl1pPr>
          </a:lstStyle>
          <a:p>
            <a:r>
              <a:rPr lang="en-US" altLang="en-US">
                <a:solidFill>
                  <a:srgbClr val="000000"/>
                </a:solidFill>
                <a:latin typeface="Arial" charset="0"/>
              </a:rPr>
              <a:t>West Houston Leadership Institute</a:t>
            </a:r>
          </a:p>
          <a:p>
            <a:fld id="{CE5366B0-19A3-4CCC-A0D5-D921A5002424}" type="slidenum">
              <a:rPr lang="en-US" altLang="en-US">
                <a:solidFill>
                  <a:srgbClr val="000000"/>
                </a:solidFill>
                <a:latin typeface="Arial" charset="0"/>
              </a:rPr>
              <a:pPr/>
              <a:t>‹#›</a:t>
            </a:fld>
            <a:endParaRPr lang="en-US" alt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8226" r:id="rId1"/>
    <p:sldLayoutId id="2147488227" r:id="rId2"/>
    <p:sldLayoutId id="2147488228" r:id="rId3"/>
    <p:sldLayoutId id="2147488229" r:id="rId4"/>
    <p:sldLayoutId id="2147488230" r:id="rId5"/>
    <p:sldLayoutId id="2147488231" r:id="rId6"/>
    <p:sldLayoutId id="2147488232" r:id="rId7"/>
    <p:sldLayoutId id="2147488233" r:id="rId8"/>
    <p:sldLayoutId id="2147488234" r:id="rId9"/>
    <p:sldLayoutId id="2147488235" r:id="rId10"/>
    <p:sldLayoutId id="2147488236" r:id="rId11"/>
  </p:sldLayoutIdLst>
  <p:timing>
    <p:tnLst>
      <p:par>
        <p:cTn id="1" dur="indefinite" restart="never" nodeType="tmRoot"/>
      </p:par>
    </p:tnLst>
  </p:timing>
  <p:hf sldNum="0"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defRPr>
      </a:lvl2pPr>
      <a:lvl3pPr algn="l" rtl="0" eaLnBrk="0" fontAlgn="base" hangingPunct="0">
        <a:spcBef>
          <a:spcPct val="0"/>
        </a:spcBef>
        <a:spcAft>
          <a:spcPct val="0"/>
        </a:spcAft>
        <a:defRPr sz="4200">
          <a:solidFill>
            <a:schemeClr val="tx2"/>
          </a:solidFill>
          <a:latin typeface="Arial" charset="0"/>
        </a:defRPr>
      </a:lvl3pPr>
      <a:lvl4pPr algn="l" rtl="0" eaLnBrk="0" fontAlgn="base" hangingPunct="0">
        <a:spcBef>
          <a:spcPct val="0"/>
        </a:spcBef>
        <a:spcAft>
          <a:spcPct val="0"/>
        </a:spcAft>
        <a:defRPr sz="4200">
          <a:solidFill>
            <a:schemeClr val="tx2"/>
          </a:solidFill>
          <a:latin typeface="Arial" charset="0"/>
        </a:defRPr>
      </a:lvl4pPr>
      <a:lvl5pPr algn="l" rtl="0" eaLnBrk="0" fontAlgn="base" hangingPunct="0">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Char char="•"/>
        <a:defRPr sz="2600">
          <a:solidFill>
            <a:schemeClr val="tx1"/>
          </a:solidFill>
          <a:latin typeface="+mn-lt"/>
        </a:defRPr>
      </a:lvl2pPr>
      <a:lvl3pPr marL="1022350" indent="-350838" algn="l" rtl="0" eaLnBrk="0" fontAlgn="base" hangingPunct="0">
        <a:spcBef>
          <a:spcPct val="20000"/>
        </a:spcBef>
        <a:spcAft>
          <a:spcPct val="0"/>
        </a:spcAft>
        <a:buClr>
          <a:schemeClr val="accent1"/>
        </a:buClr>
        <a:buChar char="•"/>
        <a:defRPr sz="2200">
          <a:solidFill>
            <a:schemeClr val="tx1"/>
          </a:solidFill>
          <a:latin typeface="+mn-lt"/>
        </a:defRPr>
      </a:lvl3pPr>
      <a:lvl4pPr marL="1339850" indent="-315913" algn="l" rtl="0" eaLnBrk="0" fontAlgn="base" hangingPunct="0">
        <a:spcBef>
          <a:spcPct val="20000"/>
        </a:spcBef>
        <a:spcAft>
          <a:spcPct val="0"/>
        </a:spcAft>
        <a:buClr>
          <a:schemeClr val="accent2"/>
        </a:buClr>
        <a:buChar char="•"/>
        <a:defRPr sz="2000">
          <a:solidFill>
            <a:schemeClr val="tx1"/>
          </a:solidFill>
          <a:latin typeface="+mn-lt"/>
        </a:defRPr>
      </a:lvl4pPr>
      <a:lvl5pPr marL="1681163" indent="-339725" algn="l" rtl="0" eaLnBrk="0" fontAlgn="base" hangingPunct="0">
        <a:spcBef>
          <a:spcPct val="20000"/>
        </a:spcBef>
        <a:spcAft>
          <a:spcPct val="0"/>
        </a:spcAft>
        <a:buClr>
          <a:schemeClr val="accent1"/>
        </a:buClr>
        <a:buChar char="•"/>
        <a:defRPr sz="2000">
          <a:solidFill>
            <a:schemeClr val="tx1"/>
          </a:solidFill>
          <a:latin typeface="+mn-lt"/>
        </a:defRPr>
      </a:lvl5pPr>
      <a:lvl6pPr marL="2138363" indent="-339725" algn="l" rtl="0" fontAlgn="base">
        <a:spcBef>
          <a:spcPct val="20000"/>
        </a:spcBef>
        <a:spcAft>
          <a:spcPct val="0"/>
        </a:spcAft>
        <a:buClr>
          <a:schemeClr val="accent1"/>
        </a:buClr>
        <a:buChar char="•"/>
        <a:defRPr sz="2000">
          <a:solidFill>
            <a:schemeClr val="tx1"/>
          </a:solidFill>
          <a:latin typeface="+mn-lt"/>
        </a:defRPr>
      </a:lvl6pPr>
      <a:lvl7pPr marL="2595563" indent="-339725" algn="l" rtl="0" fontAlgn="base">
        <a:spcBef>
          <a:spcPct val="20000"/>
        </a:spcBef>
        <a:spcAft>
          <a:spcPct val="0"/>
        </a:spcAft>
        <a:buClr>
          <a:schemeClr val="accent1"/>
        </a:buClr>
        <a:buChar char="•"/>
        <a:defRPr sz="2000">
          <a:solidFill>
            <a:schemeClr val="tx1"/>
          </a:solidFill>
          <a:latin typeface="+mn-lt"/>
        </a:defRPr>
      </a:lvl7pPr>
      <a:lvl8pPr marL="3052763" indent="-339725" algn="l" rtl="0" fontAlgn="base">
        <a:spcBef>
          <a:spcPct val="20000"/>
        </a:spcBef>
        <a:spcAft>
          <a:spcPct val="0"/>
        </a:spcAft>
        <a:buClr>
          <a:schemeClr val="accent1"/>
        </a:buClr>
        <a:buChar char="•"/>
        <a:defRPr sz="2000">
          <a:solidFill>
            <a:schemeClr val="tx1"/>
          </a:solidFill>
          <a:latin typeface="+mn-lt"/>
        </a:defRPr>
      </a:lvl8pPr>
      <a:lvl9pPr marL="3509963" indent="-339725"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 name="Rectangle 6"/>
          <p:cNvSpPr/>
          <p:nvPr userDrawn="1"/>
        </p:nvSpPr>
        <p:spPr>
          <a:xfrm>
            <a:off x="0" y="0"/>
            <a:ext cx="9144000" cy="990600"/>
          </a:xfrm>
          <a:prstGeom prst="rect">
            <a:avLst/>
          </a:prstGeom>
          <a:solidFill>
            <a:srgbClr val="102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8238" r:id="rId1"/>
    <p:sldLayoutId id="2147488239" r:id="rId2"/>
    <p:sldLayoutId id="2147488240" r:id="rId3"/>
    <p:sldLayoutId id="2147488241" r:id="rId4"/>
    <p:sldLayoutId id="2147488242" r:id="rId5"/>
    <p:sldLayoutId id="2147488243" r:id="rId6"/>
    <p:sldLayoutId id="2147488244" r:id="rId7"/>
    <p:sldLayoutId id="2147488245" r:id="rId8"/>
    <p:sldLayoutId id="2147488246" r:id="rId9"/>
    <p:sldLayoutId id="2147488247" r:id="rId10"/>
    <p:sldLayoutId id="2147488248" r:id="rId11"/>
    <p:sldLayoutId id="2147488249" r:id="rId12"/>
    <p:sldLayoutId id="2147488250" r:id="rId13"/>
    <p:sldLayoutId id="2147488251" r:id="rId14"/>
    <p:sldLayoutId id="2147488252" r:id="rId15"/>
    <p:sldLayoutId id="2147488253" r:id="rId16"/>
    <p:sldLayoutId id="2147488254" r:id="rId17"/>
    <p:sldLayoutId id="2147488255" r:id="rId18"/>
    <p:sldLayoutId id="2147488256" r:id="rId19"/>
    <p:sldLayoutId id="2147488257" r:id="rId20"/>
    <p:sldLayoutId id="2147488258" r:id="rId21"/>
    <p:sldLayoutId id="2147488259" r:id="rId22"/>
    <p:sldLayoutId id="2147488260" r:id="rId23"/>
    <p:sldLayoutId id="2147488261" r:id="rId24"/>
    <p:sldLayoutId id="2147488262" r:id="rId25"/>
    <p:sldLayoutId id="2147488263" r:id="rId26"/>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 name="Rectangle 6"/>
          <p:cNvSpPr/>
          <p:nvPr userDrawn="1"/>
        </p:nvSpPr>
        <p:spPr>
          <a:xfrm>
            <a:off x="0" y="0"/>
            <a:ext cx="9144000" cy="990600"/>
          </a:xfrm>
          <a:prstGeom prst="rect">
            <a:avLst/>
          </a:prstGeom>
          <a:solidFill>
            <a:srgbClr val="10253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srgbClr val="FFFFFF"/>
              </a:solidFill>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8265" r:id="rId1"/>
    <p:sldLayoutId id="2147488266" r:id="rId2"/>
    <p:sldLayoutId id="2147488267" r:id="rId3"/>
    <p:sldLayoutId id="2147488268" r:id="rId4"/>
    <p:sldLayoutId id="2147488269" r:id="rId5"/>
    <p:sldLayoutId id="2147488270" r:id="rId6"/>
    <p:sldLayoutId id="2147488271" r:id="rId7"/>
    <p:sldLayoutId id="2147488272" r:id="rId8"/>
    <p:sldLayoutId id="2147488273" r:id="rId9"/>
    <p:sldLayoutId id="2147488274" r:id="rId10"/>
    <p:sldLayoutId id="2147488275" r:id="rId11"/>
    <p:sldLayoutId id="2147488276" r:id="rId12"/>
    <p:sldLayoutId id="2147488277" r:id="rId13"/>
    <p:sldLayoutId id="2147488278" r:id="rId14"/>
    <p:sldLayoutId id="2147488279" r:id="rId15"/>
    <p:sldLayoutId id="2147488280" r:id="rId16"/>
    <p:sldLayoutId id="2147488281" r:id="rId17"/>
    <p:sldLayoutId id="2147488282" r:id="rId18"/>
    <p:sldLayoutId id="2147488283" r:id="rId19"/>
    <p:sldLayoutId id="2147488284" r:id="rId20"/>
    <p:sldLayoutId id="2147488285" r:id="rId21"/>
    <p:sldLayoutId id="2147488286" r:id="rId22"/>
    <p:sldLayoutId id="2147488287" r:id="rId23"/>
    <p:sldLayoutId id="2147488288" r:id="rId24"/>
    <p:sldLayoutId id="2147488289" r:id="rId25"/>
    <p:sldLayoutId id="2147488290" r:id="rId26"/>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411972" name="Rectangle 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lvl1pPr>
          </a:lstStyle>
          <a:p>
            <a:pPr>
              <a:defRPr/>
            </a:pPr>
            <a:r>
              <a:rPr lang="en-US">
                <a:solidFill>
                  <a:srgbClr val="000000"/>
                </a:solidFill>
                <a:latin typeface="Arial" charset="0"/>
              </a:rPr>
              <a:t>June 17, 2010</a:t>
            </a:r>
            <a:r>
              <a:rPr lang="en-US" altLang="en-US">
                <a:solidFill>
                  <a:srgbClr val="000000"/>
                </a:solidFill>
                <a:latin typeface="Arial" charset="0"/>
              </a:rPr>
              <a:t> </a:t>
            </a:r>
          </a:p>
          <a:p>
            <a:pPr>
              <a:defRPr/>
            </a:pPr>
            <a:r>
              <a:rPr lang="en-US" altLang="en-US">
                <a:solidFill>
                  <a:srgbClr val="000000"/>
                </a:solidFill>
                <a:latin typeface="Arial" charset="0"/>
              </a:rPr>
              <a:t>CeRMACS</a:t>
            </a:r>
          </a:p>
          <a:p>
            <a:pPr>
              <a:defRPr/>
            </a:pPr>
            <a:fld id="{9C13096A-AB80-4C30-A5C9-921734C24642}" type="slidenum">
              <a:rPr lang="en-US" altLang="en-US">
                <a:solidFill>
                  <a:srgbClr val="000000"/>
                </a:solidFill>
                <a:latin typeface="Arial" charset="0"/>
              </a:rPr>
              <a:pPr>
                <a:defRPr/>
              </a:pPr>
              <a:t>‹#›</a:t>
            </a:fld>
            <a:endParaRPr lang="en-US" altLang="en-US">
              <a:solidFill>
                <a:srgbClr val="000000"/>
              </a:solidFill>
              <a:latin typeface="Arial" charset="0"/>
            </a:endParaRPr>
          </a:p>
        </p:txBody>
      </p:sp>
      <p:sp>
        <p:nvSpPr>
          <p:cNvPr id="3411973" name="Freeform 5"/>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38100" cap="flat" cmpd="sng">
            <a:solidFill>
              <a:schemeClr val="accent1"/>
            </a:solidFill>
            <a:prstDash val="solid"/>
            <a:miter lim="800000"/>
            <a:headEnd/>
            <a:tailEnd/>
          </a:ln>
        </p:spPr>
        <p:txBody>
          <a:bodyPr/>
          <a:lstStyle/>
          <a:p>
            <a:pPr>
              <a:defRPr/>
            </a:pPr>
            <a:endParaRPr kumimoji="1" lang="en-US" sz="2400">
              <a:solidFill>
                <a:srgbClr val="000000"/>
              </a:solidFill>
              <a:latin typeface="Arial" charset="0"/>
            </a:endParaRPr>
          </a:p>
        </p:txBody>
      </p:sp>
      <p:sp>
        <p:nvSpPr>
          <p:cNvPr id="3411974" name="Line 6"/>
          <p:cNvSpPr>
            <a:spLocks noChangeShapeType="1"/>
          </p:cNvSpPr>
          <p:nvPr/>
        </p:nvSpPr>
        <p:spPr bwMode="auto">
          <a:xfrm>
            <a:off x="457200" y="6172200"/>
            <a:ext cx="8229600" cy="0"/>
          </a:xfrm>
          <a:prstGeom prst="line">
            <a:avLst/>
          </a:prstGeom>
          <a:noFill/>
          <a:ln w="38100">
            <a:solidFill>
              <a:schemeClr val="accent1"/>
            </a:solidFill>
            <a:round/>
            <a:headEnd/>
            <a:tailEnd/>
          </a:ln>
          <a:effectLst/>
        </p:spPr>
        <p:txBody>
          <a:bodyPr/>
          <a:lstStyle/>
          <a:p>
            <a:pPr>
              <a:defRPr/>
            </a:pPr>
            <a:endParaRPr kumimoji="1" lang="en-US" sz="2400">
              <a:solidFill>
                <a:srgbClr val="000000"/>
              </a:solidFill>
              <a:latin typeface="Arial" charset="0"/>
            </a:endParaRPr>
          </a:p>
        </p:txBody>
      </p:sp>
      <p:pic>
        <p:nvPicPr>
          <p:cNvPr id="1031" name="Picture 7" descr="official white short"/>
          <p:cNvPicPr>
            <a:picLocks noChangeAspect="1" noChangeArrowheads="1"/>
          </p:cNvPicPr>
          <p:nvPr/>
        </p:nvPicPr>
        <p:blipFill>
          <a:blip r:embed="rId14" cstate="print"/>
          <a:srcRect l="6111" t="33144" r="14450" b="37715"/>
          <a:stretch>
            <a:fillRect/>
          </a:stretch>
        </p:blipFill>
        <p:spPr bwMode="auto">
          <a:xfrm>
            <a:off x="152400" y="6248400"/>
            <a:ext cx="1676400" cy="547688"/>
          </a:xfrm>
          <a:prstGeom prst="rect">
            <a:avLst/>
          </a:prstGeom>
          <a:noFill/>
          <a:ln w="9525">
            <a:noFill/>
            <a:miter lim="800000"/>
            <a:headEnd/>
            <a:tailEnd/>
          </a:ln>
        </p:spPr>
      </p:pic>
      <p:pic>
        <p:nvPicPr>
          <p:cNvPr id="1032" name="Picture 8" descr="RiceLogo_TMRGB72DPI"/>
          <p:cNvPicPr>
            <a:picLocks noChangeAspect="1" noChangeArrowheads="1"/>
          </p:cNvPicPr>
          <p:nvPr/>
        </p:nvPicPr>
        <p:blipFill>
          <a:blip r:embed="rId15" cstate="print"/>
          <a:srcRect/>
          <a:stretch>
            <a:fillRect/>
          </a:stretch>
        </p:blipFill>
        <p:spPr bwMode="auto">
          <a:xfrm>
            <a:off x="7620000" y="6248400"/>
            <a:ext cx="1371600" cy="539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320" r:id="rId1"/>
    <p:sldLayoutId id="2147488321" r:id="rId2"/>
    <p:sldLayoutId id="2147488322" r:id="rId3"/>
    <p:sldLayoutId id="2147488323" r:id="rId4"/>
    <p:sldLayoutId id="2147488324" r:id="rId5"/>
    <p:sldLayoutId id="2147488325" r:id="rId6"/>
    <p:sldLayoutId id="2147488326" r:id="rId7"/>
    <p:sldLayoutId id="2147488327" r:id="rId8"/>
    <p:sldLayoutId id="2147488328" r:id="rId9"/>
    <p:sldLayoutId id="2147488329" r:id="rId10"/>
    <p:sldLayoutId id="2147488330" r:id="rId11"/>
    <p:sldLayoutId id="2147488331"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defRPr>
      </a:lvl2pPr>
      <a:lvl3pPr algn="l" rtl="0" eaLnBrk="0" fontAlgn="base" hangingPunct="0">
        <a:spcBef>
          <a:spcPct val="0"/>
        </a:spcBef>
        <a:spcAft>
          <a:spcPct val="0"/>
        </a:spcAft>
        <a:defRPr sz="4200">
          <a:solidFill>
            <a:schemeClr val="tx2"/>
          </a:solidFill>
          <a:latin typeface="Arial" charset="0"/>
        </a:defRPr>
      </a:lvl3pPr>
      <a:lvl4pPr algn="l" rtl="0" eaLnBrk="0" fontAlgn="base" hangingPunct="0">
        <a:spcBef>
          <a:spcPct val="0"/>
        </a:spcBef>
        <a:spcAft>
          <a:spcPct val="0"/>
        </a:spcAft>
        <a:defRPr sz="4200">
          <a:solidFill>
            <a:schemeClr val="tx2"/>
          </a:solidFill>
          <a:latin typeface="Arial" charset="0"/>
        </a:defRPr>
      </a:lvl4pPr>
      <a:lvl5pPr algn="l" rtl="0" eaLnBrk="0" fontAlgn="base" hangingPunct="0">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Char char="•"/>
        <a:defRPr sz="2600">
          <a:solidFill>
            <a:schemeClr val="tx1"/>
          </a:solidFill>
          <a:latin typeface="+mn-lt"/>
        </a:defRPr>
      </a:lvl2pPr>
      <a:lvl3pPr marL="1022350" indent="-350838" algn="l" rtl="0" eaLnBrk="0" fontAlgn="base" hangingPunct="0">
        <a:spcBef>
          <a:spcPct val="20000"/>
        </a:spcBef>
        <a:spcAft>
          <a:spcPct val="0"/>
        </a:spcAft>
        <a:buClr>
          <a:schemeClr val="accent1"/>
        </a:buClr>
        <a:buChar char="•"/>
        <a:defRPr sz="2200">
          <a:solidFill>
            <a:schemeClr val="tx1"/>
          </a:solidFill>
          <a:latin typeface="+mn-lt"/>
        </a:defRPr>
      </a:lvl3pPr>
      <a:lvl4pPr marL="1339850" indent="-315913" algn="l" rtl="0" eaLnBrk="0" fontAlgn="base" hangingPunct="0">
        <a:spcBef>
          <a:spcPct val="20000"/>
        </a:spcBef>
        <a:spcAft>
          <a:spcPct val="0"/>
        </a:spcAft>
        <a:buClr>
          <a:schemeClr val="accent2"/>
        </a:buClr>
        <a:buChar char="•"/>
        <a:defRPr sz="2000">
          <a:solidFill>
            <a:schemeClr val="tx1"/>
          </a:solidFill>
          <a:latin typeface="+mn-lt"/>
        </a:defRPr>
      </a:lvl4pPr>
      <a:lvl5pPr marL="1681163" indent="-339725" algn="l" rtl="0" eaLnBrk="0" fontAlgn="base" hangingPunct="0">
        <a:spcBef>
          <a:spcPct val="20000"/>
        </a:spcBef>
        <a:spcAft>
          <a:spcPct val="0"/>
        </a:spcAft>
        <a:buClr>
          <a:schemeClr val="accent1"/>
        </a:buClr>
        <a:buChar char="•"/>
        <a:defRPr sz="2000">
          <a:solidFill>
            <a:schemeClr val="tx1"/>
          </a:solidFill>
          <a:latin typeface="+mn-lt"/>
        </a:defRPr>
      </a:lvl5pPr>
      <a:lvl6pPr marL="2138363" indent="-339725" algn="l" rtl="0" fontAlgn="base">
        <a:spcBef>
          <a:spcPct val="20000"/>
        </a:spcBef>
        <a:spcAft>
          <a:spcPct val="0"/>
        </a:spcAft>
        <a:buClr>
          <a:schemeClr val="accent1"/>
        </a:buClr>
        <a:buChar char="•"/>
        <a:defRPr sz="2000">
          <a:solidFill>
            <a:schemeClr val="tx1"/>
          </a:solidFill>
          <a:latin typeface="+mn-lt"/>
        </a:defRPr>
      </a:lvl6pPr>
      <a:lvl7pPr marL="2595563" indent="-339725" algn="l" rtl="0" fontAlgn="base">
        <a:spcBef>
          <a:spcPct val="20000"/>
        </a:spcBef>
        <a:spcAft>
          <a:spcPct val="0"/>
        </a:spcAft>
        <a:buClr>
          <a:schemeClr val="accent1"/>
        </a:buClr>
        <a:buChar char="•"/>
        <a:defRPr sz="2000">
          <a:solidFill>
            <a:schemeClr val="tx1"/>
          </a:solidFill>
          <a:latin typeface="+mn-lt"/>
        </a:defRPr>
      </a:lvl7pPr>
      <a:lvl8pPr marL="3052763" indent="-339725" algn="l" rtl="0" fontAlgn="base">
        <a:spcBef>
          <a:spcPct val="20000"/>
        </a:spcBef>
        <a:spcAft>
          <a:spcPct val="0"/>
        </a:spcAft>
        <a:buClr>
          <a:schemeClr val="accent1"/>
        </a:buClr>
        <a:buChar char="•"/>
        <a:defRPr sz="2000">
          <a:solidFill>
            <a:schemeClr val="tx1"/>
          </a:solidFill>
          <a:latin typeface="+mn-lt"/>
        </a:defRPr>
      </a:lvl8pPr>
      <a:lvl9pPr marL="3509963" indent="-339725"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890EE8F3-6F73-44D9-8800-5AD8382D049C}" type="datetimeFigureOut">
              <a:rPr lang="en-US"/>
              <a:pPr>
                <a:defRPr/>
              </a:pPr>
              <a:t>6/21/2016</a:t>
            </a:fld>
            <a:endParaRPr lang="en-US"/>
          </a:p>
        </p:txBody>
      </p:sp>
      <p:sp>
        <p:nvSpPr>
          <p:cNvPr id="5" name="Footer Placeholder 4"/>
          <p:cNvSpPr>
            <a:spLocks noGrp="1"/>
          </p:cNvSpPr>
          <p:nvPr>
            <p:ph type="ftr" sz="quarter" idx="3"/>
          </p:nvPr>
        </p:nvSpPr>
        <p:spPr>
          <a:xfrm>
            <a:off x="457200" y="6019800"/>
            <a:ext cx="8229600" cy="70167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1E488710-D341-45CA-8399-43F59F532CF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57" r:id="rId1"/>
    <p:sldLayoutId id="2147488358" r:id="rId2"/>
    <p:sldLayoutId id="2147488359" r:id="rId3"/>
    <p:sldLayoutId id="2147488360" r:id="rId4"/>
    <p:sldLayoutId id="2147488361" r:id="rId5"/>
    <p:sldLayoutId id="2147488362" r:id="rId6"/>
    <p:sldLayoutId id="2147488363" r:id="rId7"/>
    <p:sldLayoutId id="2147488364" r:id="rId8"/>
    <p:sldLayoutId id="2147488365" r:id="rId9"/>
    <p:sldLayoutId id="2147488366" r:id="rId10"/>
    <p:sldLayoutId id="214748836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B8CFFE"/>
            </a:gs>
            <a:gs pos="100000">
              <a:srgbClr val="F4FA78"/>
            </a:gs>
          </a:gsLst>
          <a:lin ang="54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bwMode="auto">
          <a:xfrm>
            <a:off x="1157288" y="990600"/>
            <a:ext cx="7791450" cy="5715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5" name="Rectangle 3"/>
          <p:cNvSpPr>
            <a:spLocks noGrp="1" noChangeArrowheads="1"/>
          </p:cNvSpPr>
          <p:nvPr>
            <p:ph type="title"/>
          </p:nvPr>
        </p:nvSpPr>
        <p:spPr bwMode="auto">
          <a:xfrm>
            <a:off x="1143000" y="152400"/>
            <a:ext cx="7772400" cy="6858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643076" name="Rectangle 4"/>
          <p:cNvSpPr>
            <a:spLocks noChangeArrowheads="1"/>
          </p:cNvSpPr>
          <p:nvPr/>
        </p:nvSpPr>
        <p:spPr bwMode="auto">
          <a:xfrm>
            <a:off x="0" y="0"/>
            <a:ext cx="1143000" cy="6858000"/>
          </a:xfrm>
          <a:prstGeom prst="rect">
            <a:avLst/>
          </a:prstGeom>
          <a:gradFill rotWithShape="0">
            <a:gsLst>
              <a:gs pos="0">
                <a:srgbClr val="FFCC00"/>
              </a:gs>
              <a:gs pos="50000">
                <a:srgbClr val="FFCC00">
                  <a:gamma/>
                  <a:tint val="38824"/>
                  <a:invGamma/>
                </a:srgbClr>
              </a:gs>
              <a:gs pos="100000">
                <a:srgbClr val="FFCC00"/>
              </a:gs>
            </a:gsLst>
            <a:lin ang="5400000" scaled="1"/>
          </a:gradFill>
          <a:ln w="12700">
            <a:noFill/>
            <a:miter lim="800000"/>
            <a:headEnd/>
            <a:tailEnd/>
          </a:ln>
          <a:effectLst/>
        </p:spPr>
        <p:txBody>
          <a:bodyPr wrap="none" anchor="ctr"/>
          <a:lstStyle/>
          <a:p>
            <a:pPr algn="ctr" eaLnBrk="0" hangingPunct="0">
              <a:defRPr/>
            </a:pPr>
            <a:endParaRPr lang="en-US" sz="1600">
              <a:latin typeface="Book Antiqua" pitchFamily="18" charset="0"/>
            </a:endParaRPr>
          </a:p>
        </p:txBody>
      </p:sp>
      <p:sp>
        <p:nvSpPr>
          <p:cNvPr id="643077" name="Rectangle 5"/>
          <p:cNvSpPr>
            <a:spLocks noChangeArrowheads="1"/>
          </p:cNvSpPr>
          <p:nvPr/>
        </p:nvSpPr>
        <p:spPr bwMode="auto">
          <a:xfrm>
            <a:off x="8670925" y="6484938"/>
            <a:ext cx="387350" cy="301625"/>
          </a:xfrm>
          <a:prstGeom prst="rect">
            <a:avLst/>
          </a:prstGeom>
          <a:noFill/>
          <a:ln w="12700">
            <a:noFill/>
            <a:miter lim="800000"/>
            <a:headEnd/>
            <a:tailEnd/>
          </a:ln>
          <a:effectLst/>
        </p:spPr>
        <p:txBody>
          <a:bodyPr wrap="none" lIns="90487" tIns="44450" rIns="90487" bIns="44450" anchor="ctr">
            <a:spAutoFit/>
          </a:bodyPr>
          <a:lstStyle/>
          <a:p>
            <a:pPr algn="r" eaLnBrk="0" hangingPunct="0">
              <a:defRPr/>
            </a:pPr>
            <a:fld id="{0D424E5C-189E-4FF7-99DF-769ADB5A6914}" type="slidenum">
              <a:rPr lang="en-US" sz="1400">
                <a:latin typeface="Times" charset="0"/>
              </a:rPr>
              <a:pPr algn="r" eaLnBrk="0" hangingPunct="0">
                <a:defRPr/>
              </a:pPr>
              <a:t>‹#›</a:t>
            </a:fld>
            <a:endParaRPr lang="en-US" sz="1400">
              <a:latin typeface="Times" charset="0"/>
            </a:endParaRPr>
          </a:p>
        </p:txBody>
      </p:sp>
      <p:sp>
        <p:nvSpPr>
          <p:cNvPr id="643078" name="Text Box 6"/>
          <p:cNvSpPr txBox="1">
            <a:spLocks noChangeArrowheads="1"/>
          </p:cNvSpPr>
          <p:nvPr/>
        </p:nvSpPr>
        <p:spPr bwMode="auto">
          <a:xfrm>
            <a:off x="-76200" y="257175"/>
            <a:ext cx="1206500" cy="581025"/>
          </a:xfrm>
          <a:prstGeom prst="rect">
            <a:avLst/>
          </a:prstGeom>
          <a:noFill/>
          <a:ln w="12700">
            <a:noFill/>
            <a:miter lim="800000"/>
            <a:headEnd/>
            <a:tailEnd/>
          </a:ln>
          <a:effectLst/>
        </p:spPr>
        <p:txBody>
          <a:bodyPr wrap="none">
            <a:spAutoFit/>
          </a:bodyPr>
          <a:lstStyle/>
          <a:p>
            <a:pPr algn="r" eaLnBrk="0" hangingPunct="0">
              <a:defRPr/>
            </a:pPr>
            <a:r>
              <a:rPr lang="en-US" sz="1600">
                <a:latin typeface="Book Antiqua" pitchFamily="18" charset="0"/>
              </a:rPr>
              <a:t>       </a:t>
            </a:r>
            <a:r>
              <a:rPr lang="en-US" sz="1600" b="1">
                <a:solidFill>
                  <a:srgbClr val="000046"/>
                </a:solidFill>
                <a:latin typeface="Book Antiqua" pitchFamily="18" charset="0"/>
              </a:rPr>
              <a:t>R</a:t>
            </a:r>
            <a:r>
              <a:rPr lang="en-US" sz="1200" b="1">
                <a:solidFill>
                  <a:srgbClr val="000046"/>
                </a:solidFill>
                <a:latin typeface="Book Antiqua" pitchFamily="18" charset="0"/>
              </a:rPr>
              <a:t>ICE</a:t>
            </a:r>
            <a:r>
              <a:rPr lang="en-US" sz="1600" b="1">
                <a:solidFill>
                  <a:srgbClr val="000046"/>
                </a:solidFill>
                <a:latin typeface="Book Antiqua" pitchFamily="18" charset="0"/>
              </a:rPr>
              <a:t/>
            </a:r>
            <a:br>
              <a:rPr lang="en-US" sz="1600" b="1">
                <a:solidFill>
                  <a:srgbClr val="000046"/>
                </a:solidFill>
                <a:latin typeface="Book Antiqua" pitchFamily="18" charset="0"/>
              </a:rPr>
            </a:br>
            <a:r>
              <a:rPr lang="en-US" sz="1600" b="1">
                <a:solidFill>
                  <a:srgbClr val="000046"/>
                </a:solidFill>
                <a:latin typeface="Book Antiqua" pitchFamily="18" charset="0"/>
              </a:rPr>
              <a:t>U</a:t>
            </a:r>
            <a:r>
              <a:rPr lang="en-US" sz="1200" b="1">
                <a:solidFill>
                  <a:srgbClr val="000046"/>
                </a:solidFill>
                <a:latin typeface="Book Antiqua" pitchFamily="18" charset="0"/>
              </a:rPr>
              <a:t>NIVERSITY</a:t>
            </a:r>
            <a:endParaRPr lang="en-US" sz="1600">
              <a:latin typeface="Book Antiqua" pitchFamily="18" charset="0"/>
            </a:endParaRPr>
          </a:p>
        </p:txBody>
      </p:sp>
      <p:pic>
        <p:nvPicPr>
          <p:cNvPr id="8199" name="Picture 7"/>
          <p:cNvPicPr>
            <a:picLocks noChangeAspect="1" noChangeArrowheads="1"/>
          </p:cNvPicPr>
          <p:nvPr/>
        </p:nvPicPr>
        <p:blipFill>
          <a:blip r:embed="rId13" cstate="print"/>
          <a:srcRect/>
          <a:stretch>
            <a:fillRect/>
          </a:stretch>
        </p:blipFill>
        <p:spPr bwMode="auto">
          <a:xfrm>
            <a:off x="114300" y="63500"/>
            <a:ext cx="419100" cy="5461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7721" r:id="rId1"/>
    <p:sldLayoutId id="2147487722" r:id="rId2"/>
    <p:sldLayoutId id="2147487723" r:id="rId3"/>
    <p:sldLayoutId id="2147487724" r:id="rId4"/>
    <p:sldLayoutId id="2147487725" r:id="rId5"/>
    <p:sldLayoutId id="2147487726" r:id="rId6"/>
    <p:sldLayoutId id="2147487727" r:id="rId7"/>
    <p:sldLayoutId id="2147487728" r:id="rId8"/>
    <p:sldLayoutId id="2147487729" r:id="rId9"/>
    <p:sldLayoutId id="2147487730" r:id="rId10"/>
    <p:sldLayoutId id="2147487731" r:id="rId11"/>
  </p:sldLayoutIdLst>
  <p:txStyles>
    <p:titleStyle>
      <a:lvl1pPr algn="ctr" rtl="0" eaLnBrk="0" fontAlgn="base" hangingPunct="0">
        <a:spcBef>
          <a:spcPct val="0"/>
        </a:spcBef>
        <a:spcAft>
          <a:spcPct val="0"/>
        </a:spcAft>
        <a:defRPr sz="4000" b="1" i="1">
          <a:solidFill>
            <a:srgbClr val="000046"/>
          </a:solidFill>
          <a:latin typeface="+mj-lt"/>
          <a:ea typeface="+mj-ea"/>
          <a:cs typeface="+mj-cs"/>
        </a:defRPr>
      </a:lvl1pPr>
      <a:lvl2pPr algn="ctr" rtl="0" eaLnBrk="0" fontAlgn="base" hangingPunct="0">
        <a:spcBef>
          <a:spcPct val="0"/>
        </a:spcBef>
        <a:spcAft>
          <a:spcPct val="0"/>
        </a:spcAft>
        <a:defRPr sz="4000" b="1" i="1">
          <a:solidFill>
            <a:srgbClr val="000046"/>
          </a:solidFill>
          <a:latin typeface="Book Antiqua" pitchFamily="18" charset="0"/>
        </a:defRPr>
      </a:lvl2pPr>
      <a:lvl3pPr algn="ctr" rtl="0" eaLnBrk="0" fontAlgn="base" hangingPunct="0">
        <a:spcBef>
          <a:spcPct val="0"/>
        </a:spcBef>
        <a:spcAft>
          <a:spcPct val="0"/>
        </a:spcAft>
        <a:defRPr sz="4000" b="1" i="1">
          <a:solidFill>
            <a:srgbClr val="000046"/>
          </a:solidFill>
          <a:latin typeface="Book Antiqua" pitchFamily="18" charset="0"/>
        </a:defRPr>
      </a:lvl3pPr>
      <a:lvl4pPr algn="ctr" rtl="0" eaLnBrk="0" fontAlgn="base" hangingPunct="0">
        <a:spcBef>
          <a:spcPct val="0"/>
        </a:spcBef>
        <a:spcAft>
          <a:spcPct val="0"/>
        </a:spcAft>
        <a:defRPr sz="4000" b="1" i="1">
          <a:solidFill>
            <a:srgbClr val="000046"/>
          </a:solidFill>
          <a:latin typeface="Book Antiqua" pitchFamily="18" charset="0"/>
        </a:defRPr>
      </a:lvl4pPr>
      <a:lvl5pPr algn="ctr" rtl="0" eaLnBrk="0" fontAlgn="base" hangingPunct="0">
        <a:spcBef>
          <a:spcPct val="0"/>
        </a:spcBef>
        <a:spcAft>
          <a:spcPct val="0"/>
        </a:spcAft>
        <a:defRPr sz="4000" b="1" i="1">
          <a:solidFill>
            <a:srgbClr val="000046"/>
          </a:solidFill>
          <a:latin typeface="Book Antiqua" pitchFamily="18" charset="0"/>
        </a:defRPr>
      </a:lvl5pPr>
      <a:lvl6pPr marL="457200" algn="ctr" rtl="0" fontAlgn="base">
        <a:spcBef>
          <a:spcPct val="0"/>
        </a:spcBef>
        <a:spcAft>
          <a:spcPct val="0"/>
        </a:spcAft>
        <a:defRPr sz="4000" b="1" i="1">
          <a:solidFill>
            <a:srgbClr val="000046"/>
          </a:solidFill>
          <a:latin typeface="Book Antiqua" pitchFamily="18" charset="0"/>
        </a:defRPr>
      </a:lvl6pPr>
      <a:lvl7pPr marL="914400" algn="ctr" rtl="0" fontAlgn="base">
        <a:spcBef>
          <a:spcPct val="0"/>
        </a:spcBef>
        <a:spcAft>
          <a:spcPct val="0"/>
        </a:spcAft>
        <a:defRPr sz="4000" b="1" i="1">
          <a:solidFill>
            <a:srgbClr val="000046"/>
          </a:solidFill>
          <a:latin typeface="Book Antiqua" pitchFamily="18" charset="0"/>
        </a:defRPr>
      </a:lvl7pPr>
      <a:lvl8pPr marL="1371600" algn="ctr" rtl="0" fontAlgn="base">
        <a:spcBef>
          <a:spcPct val="0"/>
        </a:spcBef>
        <a:spcAft>
          <a:spcPct val="0"/>
        </a:spcAft>
        <a:defRPr sz="4000" b="1" i="1">
          <a:solidFill>
            <a:srgbClr val="000046"/>
          </a:solidFill>
          <a:latin typeface="Book Antiqua" pitchFamily="18" charset="0"/>
        </a:defRPr>
      </a:lvl8pPr>
      <a:lvl9pPr marL="1828800" algn="ctr" rtl="0" fontAlgn="base">
        <a:spcBef>
          <a:spcPct val="0"/>
        </a:spcBef>
        <a:spcAft>
          <a:spcPct val="0"/>
        </a:spcAft>
        <a:defRPr sz="4000" b="1" i="1">
          <a:solidFill>
            <a:srgbClr val="000046"/>
          </a:solidFill>
          <a:latin typeface="Book Antiqua" pitchFamily="18" charset="0"/>
        </a:defRPr>
      </a:lvl9pPr>
    </p:titleStyle>
    <p:bodyStyle>
      <a:lvl1pPr marL="342900" indent="-342900" algn="l" rtl="0" eaLnBrk="0" fontAlgn="base" hangingPunct="0">
        <a:spcBef>
          <a:spcPct val="10000"/>
        </a:spcBef>
        <a:spcAft>
          <a:spcPct val="10000"/>
        </a:spcAft>
        <a:buClr>
          <a:srgbClr val="790015"/>
        </a:buClr>
        <a:buSzPct val="75000"/>
        <a:buFont typeface="Monotype Sorts" charset="2"/>
        <a:buChar char=""/>
        <a:defRPr sz="3600">
          <a:solidFill>
            <a:srgbClr val="000046"/>
          </a:solidFill>
          <a:latin typeface="+mn-lt"/>
          <a:ea typeface="+mn-ea"/>
          <a:cs typeface="+mn-cs"/>
        </a:defRPr>
      </a:lvl1pPr>
      <a:lvl2pPr marL="742950" indent="-285750" algn="l" rtl="0" eaLnBrk="0" fontAlgn="base" hangingPunct="0">
        <a:spcBef>
          <a:spcPct val="0"/>
        </a:spcBef>
        <a:spcAft>
          <a:spcPct val="0"/>
        </a:spcAft>
        <a:buClr>
          <a:srgbClr val="BC3700"/>
        </a:buClr>
        <a:buSzPct val="75000"/>
        <a:buFont typeface="Monotype Sorts" charset="2"/>
        <a:buChar char=""/>
        <a:defRPr sz="3200">
          <a:solidFill>
            <a:srgbClr val="000046"/>
          </a:solidFill>
          <a:latin typeface="+mn-lt"/>
        </a:defRPr>
      </a:lvl2pPr>
      <a:lvl3pPr marL="1143000" indent="-228600" algn="l" rtl="0" eaLnBrk="0" fontAlgn="base" hangingPunct="0">
        <a:spcBef>
          <a:spcPct val="0"/>
        </a:spcBef>
        <a:spcAft>
          <a:spcPct val="0"/>
        </a:spcAft>
        <a:buClr>
          <a:srgbClr val="E5405D"/>
        </a:buClr>
        <a:buSzPct val="65000"/>
        <a:buFont typeface="Monotype Sorts" charset="2"/>
        <a:buChar char=""/>
        <a:defRPr sz="2800">
          <a:solidFill>
            <a:srgbClr val="000046"/>
          </a:solidFill>
          <a:latin typeface="+mn-lt"/>
        </a:defRPr>
      </a:lvl3pPr>
      <a:lvl4pPr marL="1600200" indent="-228600" algn="l" rtl="0" eaLnBrk="0" fontAlgn="base" hangingPunct="0">
        <a:spcBef>
          <a:spcPct val="0"/>
        </a:spcBef>
        <a:spcAft>
          <a:spcPct val="0"/>
        </a:spcAft>
        <a:buClr>
          <a:srgbClr val="F57B49"/>
        </a:buClr>
        <a:buSzPct val="100000"/>
        <a:buChar char="•"/>
        <a:defRPr sz="2000">
          <a:solidFill>
            <a:srgbClr val="000046"/>
          </a:solidFill>
          <a:latin typeface="+mn-lt"/>
        </a:defRPr>
      </a:lvl4pPr>
      <a:lvl5pPr marL="2057400" indent="-228600" algn="l" rtl="0" eaLnBrk="0" fontAlgn="base" hangingPunct="0">
        <a:spcBef>
          <a:spcPct val="0"/>
        </a:spcBef>
        <a:spcAft>
          <a:spcPct val="0"/>
        </a:spcAft>
        <a:buClr>
          <a:srgbClr val="FE9B03"/>
        </a:buClr>
        <a:buSzPct val="100000"/>
        <a:buFont typeface="Monotype Sorts" charset="2"/>
        <a:buChar char=""/>
        <a:defRPr>
          <a:solidFill>
            <a:srgbClr val="000046"/>
          </a:solidFill>
          <a:latin typeface="+mn-lt"/>
        </a:defRPr>
      </a:lvl5pPr>
      <a:lvl6pPr marL="2514600" indent="-228600" algn="l" rtl="0" fontAlgn="base">
        <a:spcBef>
          <a:spcPct val="0"/>
        </a:spcBef>
        <a:spcAft>
          <a:spcPct val="0"/>
        </a:spcAft>
        <a:buClr>
          <a:srgbClr val="FE9B03"/>
        </a:buClr>
        <a:buSzPct val="100000"/>
        <a:buFont typeface="Monotype Sorts" charset="2"/>
        <a:buChar char=""/>
        <a:defRPr>
          <a:solidFill>
            <a:srgbClr val="000046"/>
          </a:solidFill>
          <a:latin typeface="+mn-lt"/>
        </a:defRPr>
      </a:lvl6pPr>
      <a:lvl7pPr marL="2971800" indent="-228600" algn="l" rtl="0" fontAlgn="base">
        <a:spcBef>
          <a:spcPct val="0"/>
        </a:spcBef>
        <a:spcAft>
          <a:spcPct val="0"/>
        </a:spcAft>
        <a:buClr>
          <a:srgbClr val="FE9B03"/>
        </a:buClr>
        <a:buSzPct val="100000"/>
        <a:buFont typeface="Monotype Sorts" charset="2"/>
        <a:buChar char=""/>
        <a:defRPr>
          <a:solidFill>
            <a:srgbClr val="000046"/>
          </a:solidFill>
          <a:latin typeface="+mn-lt"/>
        </a:defRPr>
      </a:lvl7pPr>
      <a:lvl8pPr marL="3429000" indent="-228600" algn="l" rtl="0" fontAlgn="base">
        <a:spcBef>
          <a:spcPct val="0"/>
        </a:spcBef>
        <a:spcAft>
          <a:spcPct val="0"/>
        </a:spcAft>
        <a:buClr>
          <a:srgbClr val="FE9B03"/>
        </a:buClr>
        <a:buSzPct val="100000"/>
        <a:buFont typeface="Monotype Sorts" charset="2"/>
        <a:buChar char=""/>
        <a:defRPr>
          <a:solidFill>
            <a:srgbClr val="000046"/>
          </a:solidFill>
          <a:latin typeface="+mn-lt"/>
        </a:defRPr>
      </a:lvl8pPr>
      <a:lvl9pPr marL="3886200" indent="-228600" algn="l" rtl="0" fontAlgn="base">
        <a:spcBef>
          <a:spcPct val="0"/>
        </a:spcBef>
        <a:spcAft>
          <a:spcPct val="0"/>
        </a:spcAft>
        <a:buClr>
          <a:srgbClr val="FE9B03"/>
        </a:buClr>
        <a:buSzPct val="100000"/>
        <a:buFont typeface="Monotype Sorts" charset="2"/>
        <a:buChar char=""/>
        <a:defRPr>
          <a:solidFill>
            <a:srgbClr val="00004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Fare clic per modificare lo stile del titolo</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fld id="{DAEC2BCB-6D5D-8A4E-94E5-21C9DDD8CFA8}"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8381" r:id="rId1"/>
    <p:sldLayoutId id="2147488382" r:id="rId2"/>
    <p:sldLayoutId id="2147488383" r:id="rId3"/>
    <p:sldLayoutId id="2147488384" r:id="rId4"/>
    <p:sldLayoutId id="2147488385" r:id="rId5"/>
    <p:sldLayoutId id="2147488386" r:id="rId6"/>
    <p:sldLayoutId id="2147488387" r:id="rId7"/>
    <p:sldLayoutId id="2147488388" r:id="rId8"/>
    <p:sldLayoutId id="2147488389" r:id="rId9"/>
    <p:sldLayoutId id="2147488390" r:id="rId10"/>
    <p:sldLayoutId id="2147488391" r:id="rId11"/>
    <p:sldLayoutId id="2147488392" r:id="rId12"/>
  </p:sldLayoutIdLst>
  <p:txStyles>
    <p:title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88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ea typeface="+mn-ea"/>
                <a:cs typeface="+mn-cs"/>
              </a:defRPr>
            </a:lvl1pPr>
          </a:lstStyle>
          <a:p>
            <a:fld id="{15C57B36-D6E4-314F-AD69-2516751BA4CE}"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7D01EDFA-1DBF-4871-8936-57302A0FBDA5}" type="slidenum">
              <a:rPr lang="en-US">
                <a:solidFill>
                  <a:srgbClr val="FFFFFF"/>
                </a:solidFill>
              </a:rPr>
              <a:pPr>
                <a:defRPr/>
              </a:pPr>
              <a:t>‹#›</a:t>
            </a:fld>
            <a:r>
              <a:rPr lang="en-US">
                <a:solidFill>
                  <a:srgbClr val="FFFFFF"/>
                </a:solidFill>
              </a:rPr>
              <a:t>P</a:t>
            </a:r>
          </a:p>
        </p:txBody>
      </p:sp>
    </p:spTree>
  </p:cSld>
  <p:clrMap bg1="lt1" tx1="dk1" bg2="lt2" tx2="dk2" accent1="accent1" accent2="accent2" accent3="accent3" accent4="accent4" accent5="accent5" accent6="accent6" hlink="hlink" folHlink="folHlink"/>
  <p:sldLayoutIdLst>
    <p:sldLayoutId id="2147488419" r:id="rId1"/>
    <p:sldLayoutId id="2147488420" r:id="rId2"/>
    <p:sldLayoutId id="2147488421" r:id="rId3"/>
    <p:sldLayoutId id="2147488422" r:id="rId4"/>
    <p:sldLayoutId id="2147488423" r:id="rId5"/>
    <p:sldLayoutId id="2147488424" r:id="rId6"/>
    <p:sldLayoutId id="2147488425" r:id="rId7"/>
    <p:sldLayoutId id="2147488426" r:id="rId8"/>
    <p:sldLayoutId id="2147488427" r:id="rId9"/>
    <p:sldLayoutId id="2147488428" r:id="rId10"/>
    <p:sldLayoutId id="2147488429" r:id="rId11"/>
    <p:sldLayoutId id="214748843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7D01EDFA-1DBF-4871-8936-57302A0FBDA5}" type="slidenum">
              <a:rPr lang="en-US">
                <a:solidFill>
                  <a:srgbClr val="FFFFFF"/>
                </a:solidFill>
              </a:rPr>
              <a:pPr>
                <a:defRPr/>
              </a:pPr>
              <a:t>‹#›</a:t>
            </a:fld>
            <a:r>
              <a:rPr lang="en-US">
                <a:solidFill>
                  <a:srgbClr val="FFFFFF"/>
                </a:solidFill>
              </a:rPr>
              <a:t>P</a:t>
            </a:r>
          </a:p>
        </p:txBody>
      </p:sp>
    </p:spTree>
  </p:cSld>
  <p:clrMap bg1="lt1" tx1="dk1" bg2="lt2" tx2="dk2" accent1="accent1" accent2="accent2" accent3="accent3" accent4="accent4" accent5="accent5" accent6="accent6" hlink="hlink" folHlink="folHlink"/>
  <p:sldLayoutIdLst>
    <p:sldLayoutId id="2147488432" r:id="rId1"/>
    <p:sldLayoutId id="2147488433" r:id="rId2"/>
    <p:sldLayoutId id="2147488434" r:id="rId3"/>
    <p:sldLayoutId id="2147488435" r:id="rId4"/>
    <p:sldLayoutId id="2147488436" r:id="rId5"/>
    <p:sldLayoutId id="2147488437" r:id="rId6"/>
    <p:sldLayoutId id="2147488438" r:id="rId7"/>
    <p:sldLayoutId id="2147488439" r:id="rId8"/>
    <p:sldLayoutId id="2147488440" r:id="rId9"/>
    <p:sldLayoutId id="2147488441" r:id="rId10"/>
    <p:sldLayoutId id="2147488442" r:id="rId11"/>
    <p:sldLayoutId id="214748844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411973" name="Freeform 5"/>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38100" cap="flat" cmpd="sng">
            <a:solidFill>
              <a:schemeClr val="accent1"/>
            </a:solidFill>
            <a:prstDash val="solid"/>
            <a:miter lim="800000"/>
            <a:headEnd/>
            <a:tailEnd/>
          </a:ln>
        </p:spPr>
        <p:txBody>
          <a:bodyPr/>
          <a:lstStyle/>
          <a:p>
            <a:pPr>
              <a:defRPr/>
            </a:pPr>
            <a:endParaRPr kumimoji="1" lang="en-US" sz="2400">
              <a:solidFill>
                <a:srgbClr val="000000"/>
              </a:solidFill>
              <a:latin typeface="Arial" charset="0"/>
            </a:endParaRPr>
          </a:p>
        </p:txBody>
      </p:sp>
      <p:sp>
        <p:nvSpPr>
          <p:cNvPr id="3411974" name="Line 6"/>
          <p:cNvSpPr>
            <a:spLocks noChangeShapeType="1"/>
          </p:cNvSpPr>
          <p:nvPr/>
        </p:nvSpPr>
        <p:spPr bwMode="auto">
          <a:xfrm>
            <a:off x="457200" y="6172200"/>
            <a:ext cx="8229600" cy="0"/>
          </a:xfrm>
          <a:prstGeom prst="line">
            <a:avLst/>
          </a:prstGeom>
          <a:noFill/>
          <a:ln w="38100">
            <a:solidFill>
              <a:schemeClr val="accent1"/>
            </a:solidFill>
            <a:round/>
            <a:headEnd/>
            <a:tailEnd/>
          </a:ln>
          <a:effectLst/>
        </p:spPr>
        <p:txBody>
          <a:bodyPr/>
          <a:lstStyle/>
          <a:p>
            <a:pPr>
              <a:defRPr/>
            </a:pPr>
            <a:endParaRPr kumimoji="1" lang="en-US" sz="2400">
              <a:solidFill>
                <a:srgbClr val="000000"/>
              </a:solidFill>
              <a:latin typeface="Arial" charset="0"/>
            </a:endParaRPr>
          </a:p>
        </p:txBody>
      </p:sp>
      <p:pic>
        <p:nvPicPr>
          <p:cNvPr id="1031" name="Picture 7" descr="official white short"/>
          <p:cNvPicPr>
            <a:picLocks noChangeAspect="1" noChangeArrowheads="1"/>
          </p:cNvPicPr>
          <p:nvPr/>
        </p:nvPicPr>
        <p:blipFill>
          <a:blip r:embed="rId13" cstate="print"/>
          <a:srcRect l="6111" t="33144" r="14450" b="37715"/>
          <a:stretch>
            <a:fillRect/>
          </a:stretch>
        </p:blipFill>
        <p:spPr bwMode="auto">
          <a:xfrm>
            <a:off x="152400" y="6248400"/>
            <a:ext cx="1676400" cy="547688"/>
          </a:xfrm>
          <a:prstGeom prst="rect">
            <a:avLst/>
          </a:prstGeom>
          <a:noFill/>
          <a:ln w="9525">
            <a:noFill/>
            <a:miter lim="800000"/>
            <a:headEnd/>
            <a:tailEnd/>
          </a:ln>
        </p:spPr>
      </p:pic>
      <p:pic>
        <p:nvPicPr>
          <p:cNvPr id="1032" name="Picture 8" descr="RiceLogo_TMRGB72DPI"/>
          <p:cNvPicPr>
            <a:picLocks noChangeAspect="1" noChangeArrowheads="1"/>
          </p:cNvPicPr>
          <p:nvPr/>
        </p:nvPicPr>
        <p:blipFill>
          <a:blip r:embed="rId14" cstate="print"/>
          <a:srcRect/>
          <a:stretch>
            <a:fillRect/>
          </a:stretch>
        </p:blipFill>
        <p:spPr bwMode="auto">
          <a:xfrm>
            <a:off x="7620000" y="6248400"/>
            <a:ext cx="1371600" cy="5397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445" r:id="rId1"/>
    <p:sldLayoutId id="2147488446" r:id="rId2"/>
    <p:sldLayoutId id="2147488447" r:id="rId3"/>
    <p:sldLayoutId id="2147488448" r:id="rId4"/>
    <p:sldLayoutId id="2147488449" r:id="rId5"/>
    <p:sldLayoutId id="2147488450" r:id="rId6"/>
    <p:sldLayoutId id="2147488451" r:id="rId7"/>
    <p:sldLayoutId id="2147488452" r:id="rId8"/>
    <p:sldLayoutId id="2147488453" r:id="rId9"/>
    <p:sldLayoutId id="2147488454" r:id="rId10"/>
    <p:sldLayoutId id="2147488455" r:id="rId11"/>
  </p:sldLayoutIdLst>
  <p:timing>
    <p:tnLst>
      <p:par>
        <p:cTn id="1" dur="indefinite" restart="never" nodeType="tmRoot"/>
      </p:par>
    </p:tnLst>
  </p:timing>
  <p:hf sldNum="0"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defRPr>
      </a:lvl2pPr>
      <a:lvl3pPr algn="l" rtl="0" eaLnBrk="0" fontAlgn="base" hangingPunct="0">
        <a:spcBef>
          <a:spcPct val="0"/>
        </a:spcBef>
        <a:spcAft>
          <a:spcPct val="0"/>
        </a:spcAft>
        <a:defRPr sz="4200">
          <a:solidFill>
            <a:schemeClr val="tx2"/>
          </a:solidFill>
          <a:latin typeface="Arial" charset="0"/>
        </a:defRPr>
      </a:lvl3pPr>
      <a:lvl4pPr algn="l" rtl="0" eaLnBrk="0" fontAlgn="base" hangingPunct="0">
        <a:spcBef>
          <a:spcPct val="0"/>
        </a:spcBef>
        <a:spcAft>
          <a:spcPct val="0"/>
        </a:spcAft>
        <a:defRPr sz="4200">
          <a:solidFill>
            <a:schemeClr val="tx2"/>
          </a:solidFill>
          <a:latin typeface="Arial" charset="0"/>
        </a:defRPr>
      </a:lvl4pPr>
      <a:lvl5pPr algn="l" rtl="0" eaLnBrk="0" fontAlgn="base" hangingPunct="0">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Char char="•"/>
        <a:defRPr sz="2600">
          <a:solidFill>
            <a:schemeClr val="tx1"/>
          </a:solidFill>
          <a:latin typeface="+mn-lt"/>
        </a:defRPr>
      </a:lvl2pPr>
      <a:lvl3pPr marL="1022350" indent="-350838" algn="l" rtl="0" eaLnBrk="0" fontAlgn="base" hangingPunct="0">
        <a:spcBef>
          <a:spcPct val="20000"/>
        </a:spcBef>
        <a:spcAft>
          <a:spcPct val="0"/>
        </a:spcAft>
        <a:buClr>
          <a:schemeClr val="accent1"/>
        </a:buClr>
        <a:buChar char="•"/>
        <a:defRPr sz="2200">
          <a:solidFill>
            <a:schemeClr val="tx1"/>
          </a:solidFill>
          <a:latin typeface="+mn-lt"/>
        </a:defRPr>
      </a:lvl3pPr>
      <a:lvl4pPr marL="1339850" indent="-315913" algn="l" rtl="0" eaLnBrk="0" fontAlgn="base" hangingPunct="0">
        <a:spcBef>
          <a:spcPct val="20000"/>
        </a:spcBef>
        <a:spcAft>
          <a:spcPct val="0"/>
        </a:spcAft>
        <a:buClr>
          <a:schemeClr val="accent2"/>
        </a:buClr>
        <a:buChar char="•"/>
        <a:defRPr sz="2000">
          <a:solidFill>
            <a:schemeClr val="tx1"/>
          </a:solidFill>
          <a:latin typeface="+mn-lt"/>
        </a:defRPr>
      </a:lvl4pPr>
      <a:lvl5pPr marL="1681163" indent="-339725" algn="l" rtl="0" eaLnBrk="0" fontAlgn="base" hangingPunct="0">
        <a:spcBef>
          <a:spcPct val="20000"/>
        </a:spcBef>
        <a:spcAft>
          <a:spcPct val="0"/>
        </a:spcAft>
        <a:buClr>
          <a:schemeClr val="accent1"/>
        </a:buClr>
        <a:buChar char="•"/>
        <a:defRPr sz="2000">
          <a:solidFill>
            <a:schemeClr val="tx1"/>
          </a:solidFill>
          <a:latin typeface="+mn-lt"/>
        </a:defRPr>
      </a:lvl5pPr>
      <a:lvl6pPr marL="2138363" indent="-339725" algn="l" rtl="0" fontAlgn="base">
        <a:spcBef>
          <a:spcPct val="20000"/>
        </a:spcBef>
        <a:spcAft>
          <a:spcPct val="0"/>
        </a:spcAft>
        <a:buClr>
          <a:schemeClr val="accent1"/>
        </a:buClr>
        <a:buChar char="•"/>
        <a:defRPr sz="2000">
          <a:solidFill>
            <a:schemeClr val="tx1"/>
          </a:solidFill>
          <a:latin typeface="+mn-lt"/>
        </a:defRPr>
      </a:lvl6pPr>
      <a:lvl7pPr marL="2595563" indent="-339725" algn="l" rtl="0" fontAlgn="base">
        <a:spcBef>
          <a:spcPct val="20000"/>
        </a:spcBef>
        <a:spcAft>
          <a:spcPct val="0"/>
        </a:spcAft>
        <a:buClr>
          <a:schemeClr val="accent1"/>
        </a:buClr>
        <a:buChar char="•"/>
        <a:defRPr sz="2000">
          <a:solidFill>
            <a:schemeClr val="tx1"/>
          </a:solidFill>
          <a:latin typeface="+mn-lt"/>
        </a:defRPr>
      </a:lvl7pPr>
      <a:lvl8pPr marL="3052763" indent="-339725" algn="l" rtl="0" fontAlgn="base">
        <a:spcBef>
          <a:spcPct val="20000"/>
        </a:spcBef>
        <a:spcAft>
          <a:spcPct val="0"/>
        </a:spcAft>
        <a:buClr>
          <a:schemeClr val="accent1"/>
        </a:buClr>
        <a:buChar char="•"/>
        <a:defRPr sz="2000">
          <a:solidFill>
            <a:schemeClr val="tx1"/>
          </a:solidFill>
          <a:latin typeface="+mn-lt"/>
        </a:defRPr>
      </a:lvl8pPr>
      <a:lvl9pPr marL="3509963" indent="-339725"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2226DE"/>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865422E0-1F62-42DD-AB3F-F90A3DE0ABC4}"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8457" r:id="rId1"/>
    <p:sldLayoutId id="2147488458" r:id="rId2"/>
    <p:sldLayoutId id="2147488459" r:id="rId3"/>
    <p:sldLayoutId id="2147488460" r:id="rId4"/>
    <p:sldLayoutId id="2147488461" r:id="rId5"/>
    <p:sldLayoutId id="2147488462" r:id="rId6"/>
    <p:sldLayoutId id="2147488463" r:id="rId7"/>
    <p:sldLayoutId id="2147488464" r:id="rId8"/>
    <p:sldLayoutId id="2147488465" r:id="rId9"/>
    <p:sldLayoutId id="2147488466" r:id="rId10"/>
    <p:sldLayoutId id="2147488467" r:id="rId11"/>
    <p:sldLayoutId id="2147488468" r:id="rId12"/>
    <p:sldLayoutId id="2147488469" r:id="rId13"/>
    <p:sldLayoutId id="2147488470" r:id="rId14"/>
    <p:sldLayoutId id="214748847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5603"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140741" name="Freeform 5"/>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38100" cap="flat" cmpd="sng">
            <a:solidFill>
              <a:schemeClr val="accent1"/>
            </a:solidFill>
            <a:prstDash val="solid"/>
            <a:miter lim="800000"/>
            <a:headEnd/>
            <a:tailEnd/>
          </a:ln>
        </p:spPr>
        <p:txBody>
          <a:bodyPr/>
          <a:lstStyle/>
          <a:p>
            <a:pPr>
              <a:defRPr/>
            </a:pPr>
            <a:endParaRPr lang="en-US" sz="2000">
              <a:solidFill>
                <a:srgbClr val="000000"/>
              </a:solidFill>
            </a:endParaRPr>
          </a:p>
        </p:txBody>
      </p:sp>
      <p:sp>
        <p:nvSpPr>
          <p:cNvPr id="1140742" name="Line 6"/>
          <p:cNvSpPr>
            <a:spLocks noChangeShapeType="1"/>
          </p:cNvSpPr>
          <p:nvPr/>
        </p:nvSpPr>
        <p:spPr bwMode="auto">
          <a:xfrm>
            <a:off x="457200" y="6172200"/>
            <a:ext cx="8229600" cy="0"/>
          </a:xfrm>
          <a:prstGeom prst="line">
            <a:avLst/>
          </a:prstGeom>
          <a:noFill/>
          <a:ln w="38100">
            <a:solidFill>
              <a:schemeClr val="accent1"/>
            </a:solidFill>
            <a:round/>
            <a:headEnd/>
            <a:tailEnd/>
          </a:ln>
          <a:effectLst/>
        </p:spPr>
        <p:txBody>
          <a:bodyPr/>
          <a:lstStyle/>
          <a:p>
            <a:pPr>
              <a:defRPr/>
            </a:pPr>
            <a:endParaRPr lang="en-US" sz="2000">
              <a:solidFill>
                <a:srgbClr val="000000"/>
              </a:solidFill>
            </a:endParaRPr>
          </a:p>
        </p:txBody>
      </p:sp>
      <p:pic>
        <p:nvPicPr>
          <p:cNvPr id="25607" name="Picture 7" descr="official white short"/>
          <p:cNvPicPr>
            <a:picLocks noChangeAspect="1" noChangeArrowheads="1"/>
          </p:cNvPicPr>
          <p:nvPr/>
        </p:nvPicPr>
        <p:blipFill>
          <a:blip r:embed="rId15" cstate="print"/>
          <a:srcRect l="6111" t="33144" r="14450" b="37715"/>
          <a:stretch>
            <a:fillRect/>
          </a:stretch>
        </p:blipFill>
        <p:spPr bwMode="auto">
          <a:xfrm>
            <a:off x="152400" y="6248400"/>
            <a:ext cx="1676400" cy="547688"/>
          </a:xfrm>
          <a:prstGeom prst="rect">
            <a:avLst/>
          </a:prstGeom>
          <a:noFill/>
          <a:ln w="9525">
            <a:noFill/>
            <a:miter lim="800000"/>
            <a:headEnd/>
            <a:tailEnd/>
          </a:ln>
        </p:spPr>
      </p:pic>
      <p:pic>
        <p:nvPicPr>
          <p:cNvPr id="25608" name="Picture 8" descr="RiceLogo_TMRGB72DPI"/>
          <p:cNvPicPr>
            <a:picLocks noChangeAspect="1" noChangeArrowheads="1"/>
          </p:cNvPicPr>
          <p:nvPr/>
        </p:nvPicPr>
        <p:blipFill>
          <a:blip r:embed="rId16" cstate="print"/>
          <a:srcRect/>
          <a:stretch>
            <a:fillRect/>
          </a:stretch>
        </p:blipFill>
        <p:spPr bwMode="auto">
          <a:xfrm>
            <a:off x="7620000" y="6248400"/>
            <a:ext cx="1371600" cy="539750"/>
          </a:xfrm>
          <a:prstGeom prst="rect">
            <a:avLst/>
          </a:prstGeom>
          <a:noFill/>
          <a:ln w="9525">
            <a:noFill/>
            <a:miter lim="800000"/>
            <a:headEnd/>
            <a:tailEnd/>
          </a:ln>
        </p:spPr>
      </p:pic>
      <p:sp>
        <p:nvSpPr>
          <p:cNvPr id="9" name="Rectangle 6"/>
          <p:cNvSpPr>
            <a:spLocks noGrp="1" noChangeArrowheads="1"/>
          </p:cNvSpPr>
          <p:nvPr>
            <p:ph type="sldNum" sz="quarter" idx="4"/>
          </p:nvPr>
        </p:nvSpPr>
        <p:spPr bwMode="auto">
          <a:xfrm>
            <a:off x="3505200" y="6172200"/>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1200">
                <a:latin typeface="+mj-lt"/>
              </a:defRPr>
            </a:lvl1pPr>
          </a:lstStyle>
          <a:p>
            <a:pPr>
              <a:defRPr/>
            </a:pPr>
            <a:fld id="{0452F894-DBF7-4AA8-83DD-3CFFD67F83F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2061604"/>
      </p:ext>
    </p:extLst>
  </p:cSld>
  <p:clrMap bg1="lt1" tx1="dk1" bg2="lt2" tx2="dk2" accent1="accent1" accent2="accent2" accent3="accent3" accent4="accent4" accent5="accent5" accent6="accent6" hlink="hlink" folHlink="folHlink"/>
  <p:sldLayoutIdLst>
    <p:sldLayoutId id="2147488473" r:id="rId1"/>
    <p:sldLayoutId id="2147488474" r:id="rId2"/>
    <p:sldLayoutId id="2147488475" r:id="rId3"/>
    <p:sldLayoutId id="2147488476" r:id="rId4"/>
    <p:sldLayoutId id="2147488477" r:id="rId5"/>
    <p:sldLayoutId id="2147488478" r:id="rId6"/>
    <p:sldLayoutId id="2147488479" r:id="rId7"/>
    <p:sldLayoutId id="2147488480" r:id="rId8"/>
    <p:sldLayoutId id="2147488481" r:id="rId9"/>
    <p:sldLayoutId id="2147488482" r:id="rId10"/>
    <p:sldLayoutId id="2147488483" r:id="rId11"/>
    <p:sldLayoutId id="2147488484" r:id="rId12"/>
    <p:sldLayoutId id="2147488485" r:id="rId13"/>
  </p:sldLayoutIdLst>
  <p:timing>
    <p:tnLst>
      <p:par>
        <p:cTn id="1" dur="indefinite" restart="never" nodeType="tmRoot"/>
      </p:par>
    </p:tnLst>
  </p:timing>
  <p:hf sldNum="0"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pitchFamily="34" charset="0"/>
        </a:defRPr>
      </a:lvl2pPr>
      <a:lvl3pPr algn="l" rtl="0" eaLnBrk="0" fontAlgn="base" hangingPunct="0">
        <a:spcBef>
          <a:spcPct val="0"/>
        </a:spcBef>
        <a:spcAft>
          <a:spcPct val="0"/>
        </a:spcAft>
        <a:defRPr sz="4200">
          <a:solidFill>
            <a:schemeClr val="tx2"/>
          </a:solidFill>
          <a:latin typeface="Arial" pitchFamily="34" charset="0"/>
        </a:defRPr>
      </a:lvl3pPr>
      <a:lvl4pPr algn="l" rtl="0" eaLnBrk="0" fontAlgn="base" hangingPunct="0">
        <a:spcBef>
          <a:spcPct val="0"/>
        </a:spcBef>
        <a:spcAft>
          <a:spcPct val="0"/>
        </a:spcAft>
        <a:defRPr sz="4200">
          <a:solidFill>
            <a:schemeClr val="tx2"/>
          </a:solidFill>
          <a:latin typeface="Arial" pitchFamily="34" charset="0"/>
        </a:defRPr>
      </a:lvl4pPr>
      <a:lvl5pPr algn="l" rtl="0" eaLnBrk="0" fontAlgn="base" hangingPunct="0">
        <a:spcBef>
          <a:spcPct val="0"/>
        </a:spcBef>
        <a:spcAft>
          <a:spcPct val="0"/>
        </a:spcAft>
        <a:defRPr sz="4200">
          <a:solidFill>
            <a:schemeClr val="tx2"/>
          </a:solidFill>
          <a:latin typeface="Arial" pitchFamily="34" charset="0"/>
        </a:defRPr>
      </a:lvl5pPr>
      <a:lvl6pPr marL="457200" algn="l" rtl="0" fontAlgn="base">
        <a:spcBef>
          <a:spcPct val="0"/>
        </a:spcBef>
        <a:spcAft>
          <a:spcPct val="0"/>
        </a:spcAft>
        <a:defRPr sz="4200">
          <a:solidFill>
            <a:schemeClr val="tx2"/>
          </a:solidFill>
          <a:latin typeface="Arial" pitchFamily="34" charset="0"/>
        </a:defRPr>
      </a:lvl6pPr>
      <a:lvl7pPr marL="914400" algn="l" rtl="0" fontAlgn="base">
        <a:spcBef>
          <a:spcPct val="0"/>
        </a:spcBef>
        <a:spcAft>
          <a:spcPct val="0"/>
        </a:spcAft>
        <a:defRPr sz="4200">
          <a:solidFill>
            <a:schemeClr val="tx2"/>
          </a:solidFill>
          <a:latin typeface="Arial" pitchFamily="34" charset="0"/>
        </a:defRPr>
      </a:lvl7pPr>
      <a:lvl8pPr marL="1371600" algn="l" rtl="0" fontAlgn="base">
        <a:spcBef>
          <a:spcPct val="0"/>
        </a:spcBef>
        <a:spcAft>
          <a:spcPct val="0"/>
        </a:spcAft>
        <a:defRPr sz="4200">
          <a:solidFill>
            <a:schemeClr val="tx2"/>
          </a:solidFill>
          <a:latin typeface="Arial" pitchFamily="34" charset="0"/>
        </a:defRPr>
      </a:lvl8pPr>
      <a:lvl9pPr marL="1828800" algn="l" rtl="0" fontAlgn="base">
        <a:spcBef>
          <a:spcPct val="0"/>
        </a:spcBef>
        <a:spcAft>
          <a:spcPct val="0"/>
        </a:spcAft>
        <a:defRPr sz="4200">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accent1"/>
        </a:buClr>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Char char="•"/>
        <a:defRPr sz="2600">
          <a:solidFill>
            <a:schemeClr val="tx1"/>
          </a:solidFill>
          <a:latin typeface="+mn-lt"/>
        </a:defRPr>
      </a:lvl2pPr>
      <a:lvl3pPr marL="1022350" indent="-350838" algn="l" rtl="0" eaLnBrk="0" fontAlgn="base" hangingPunct="0">
        <a:spcBef>
          <a:spcPct val="20000"/>
        </a:spcBef>
        <a:spcAft>
          <a:spcPct val="0"/>
        </a:spcAft>
        <a:buClr>
          <a:schemeClr val="accent1"/>
        </a:buClr>
        <a:buChar char="•"/>
        <a:defRPr sz="2200">
          <a:solidFill>
            <a:schemeClr val="tx1"/>
          </a:solidFill>
          <a:latin typeface="+mn-lt"/>
        </a:defRPr>
      </a:lvl3pPr>
      <a:lvl4pPr marL="1339850" indent="-315913" algn="l" rtl="0" eaLnBrk="0" fontAlgn="base" hangingPunct="0">
        <a:spcBef>
          <a:spcPct val="20000"/>
        </a:spcBef>
        <a:spcAft>
          <a:spcPct val="0"/>
        </a:spcAft>
        <a:buClr>
          <a:schemeClr val="accent2"/>
        </a:buClr>
        <a:buChar char="•"/>
        <a:defRPr sz="2000">
          <a:solidFill>
            <a:schemeClr val="tx1"/>
          </a:solidFill>
          <a:latin typeface="+mn-lt"/>
        </a:defRPr>
      </a:lvl4pPr>
      <a:lvl5pPr marL="1681163" indent="-339725" algn="l" rtl="0" eaLnBrk="0" fontAlgn="base" hangingPunct="0">
        <a:spcBef>
          <a:spcPct val="20000"/>
        </a:spcBef>
        <a:spcAft>
          <a:spcPct val="0"/>
        </a:spcAft>
        <a:buClr>
          <a:schemeClr val="accent1"/>
        </a:buClr>
        <a:buChar char="•"/>
        <a:defRPr sz="2000">
          <a:solidFill>
            <a:schemeClr val="tx1"/>
          </a:solidFill>
          <a:latin typeface="+mn-lt"/>
        </a:defRPr>
      </a:lvl5pPr>
      <a:lvl6pPr marL="2138363" indent="-339725" algn="l" rtl="0" fontAlgn="base">
        <a:spcBef>
          <a:spcPct val="20000"/>
        </a:spcBef>
        <a:spcAft>
          <a:spcPct val="0"/>
        </a:spcAft>
        <a:buClr>
          <a:schemeClr val="accent1"/>
        </a:buClr>
        <a:buChar char="•"/>
        <a:defRPr sz="2000">
          <a:solidFill>
            <a:schemeClr val="tx1"/>
          </a:solidFill>
          <a:latin typeface="+mn-lt"/>
        </a:defRPr>
      </a:lvl6pPr>
      <a:lvl7pPr marL="2595563" indent="-339725" algn="l" rtl="0" fontAlgn="base">
        <a:spcBef>
          <a:spcPct val="20000"/>
        </a:spcBef>
        <a:spcAft>
          <a:spcPct val="0"/>
        </a:spcAft>
        <a:buClr>
          <a:schemeClr val="accent1"/>
        </a:buClr>
        <a:buChar char="•"/>
        <a:defRPr sz="2000">
          <a:solidFill>
            <a:schemeClr val="tx1"/>
          </a:solidFill>
          <a:latin typeface="+mn-lt"/>
        </a:defRPr>
      </a:lvl7pPr>
      <a:lvl8pPr marL="3052763" indent="-339725" algn="l" rtl="0" fontAlgn="base">
        <a:spcBef>
          <a:spcPct val="20000"/>
        </a:spcBef>
        <a:spcAft>
          <a:spcPct val="0"/>
        </a:spcAft>
        <a:buClr>
          <a:schemeClr val="accent1"/>
        </a:buClr>
        <a:buChar char="•"/>
        <a:defRPr sz="2000">
          <a:solidFill>
            <a:schemeClr val="tx1"/>
          </a:solidFill>
          <a:latin typeface="+mn-lt"/>
        </a:defRPr>
      </a:lvl8pPr>
      <a:lvl9pPr marL="3509963" indent="-339725"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2C531F2-7243-5740-9AC2-8065ADCA4261}" type="datetimeFigureOut">
              <a:rPr lang="en-US" smtClean="0">
                <a:solidFill>
                  <a:prstClr val="black">
                    <a:tint val="75000"/>
                  </a:prstClr>
                </a:solidFill>
                <a:latin typeface="Calibri"/>
              </a:rPr>
              <a:pPr defTabSz="457200" fontAlgn="auto">
                <a:spcBef>
                  <a:spcPts val="0"/>
                </a:spcBef>
                <a:spcAft>
                  <a:spcPts val="0"/>
                </a:spcAft>
              </a:pPr>
              <a:t>6/21/2016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E4FBBFE-FDF0-D741-A6AE-2FC0B60E255F}"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6828725"/>
      </p:ext>
    </p:extLst>
  </p:cSld>
  <p:clrMap bg1="lt1" tx1="dk1" bg2="lt2" tx2="dk2" accent1="accent1" accent2="accent2" accent3="accent3" accent4="accent4" accent5="accent5" accent6="accent6" hlink="hlink" folHlink="folHlink"/>
  <p:sldLayoutIdLst>
    <p:sldLayoutId id="2147488487" r:id="rId1"/>
    <p:sldLayoutId id="2147488488" r:id="rId2"/>
    <p:sldLayoutId id="2147488489" r:id="rId3"/>
    <p:sldLayoutId id="2147488490" r:id="rId4"/>
    <p:sldLayoutId id="2147488491" r:id="rId5"/>
    <p:sldLayoutId id="2147488492" r:id="rId6"/>
    <p:sldLayoutId id="2147488493" r:id="rId7"/>
    <p:sldLayoutId id="2147488494" r:id="rId8"/>
    <p:sldLayoutId id="2147488495" r:id="rId9"/>
    <p:sldLayoutId id="2147488496" r:id="rId10"/>
    <p:sldLayoutId id="214748849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9218" name="Group 2"/>
          <p:cNvGrpSpPr>
            <a:grpSpLocks/>
          </p:cNvGrpSpPr>
          <p:nvPr/>
        </p:nvGrpSpPr>
        <p:grpSpPr bwMode="auto">
          <a:xfrm>
            <a:off x="1588" y="0"/>
            <a:ext cx="9148762" cy="6851650"/>
            <a:chOff x="1" y="0"/>
            <a:chExt cx="5763" cy="4316"/>
          </a:xfrm>
        </p:grpSpPr>
        <p:sp>
          <p:nvSpPr>
            <p:cNvPr id="88166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88166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88166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9227" name="Group 6"/>
            <p:cNvGrpSpPr>
              <a:grpSpLocks/>
            </p:cNvGrpSpPr>
            <p:nvPr/>
          </p:nvGrpSpPr>
          <p:grpSpPr bwMode="auto">
            <a:xfrm>
              <a:off x="288" y="0"/>
              <a:ext cx="5098" cy="4316"/>
              <a:chOff x="288" y="0"/>
              <a:chExt cx="5098" cy="4316"/>
            </a:xfrm>
          </p:grpSpPr>
          <p:sp>
            <p:nvSpPr>
              <p:cNvPr id="88167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88167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88167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88167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88167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88167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88167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88167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88167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88168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88168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88168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88168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88168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88168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88168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881687"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881688"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88168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881690"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881691"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881692"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881693"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881694"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9239" name="Group 31"/>
            <p:cNvGrpSpPr>
              <a:grpSpLocks/>
            </p:cNvGrpSpPr>
            <p:nvPr/>
          </p:nvGrpSpPr>
          <p:grpSpPr bwMode="auto">
            <a:xfrm>
              <a:off x="1" y="392"/>
              <a:ext cx="5758" cy="1571"/>
              <a:chOff x="1" y="392"/>
              <a:chExt cx="5758" cy="1571"/>
            </a:xfrm>
          </p:grpSpPr>
          <p:sp>
            <p:nvSpPr>
              <p:cNvPr id="881696"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881697"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881698"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881699"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881700"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88170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88170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881703"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881704"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pPr>
              <a:defRPr/>
            </a:pPr>
            <a:endParaRPr lang="en-US"/>
          </a:p>
        </p:txBody>
      </p:sp>
      <p:sp>
        <p:nvSpPr>
          <p:cNvPr id="881705"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pPr>
              <a:defRPr/>
            </a:pPr>
            <a:endParaRPr lang="en-US"/>
          </a:p>
        </p:txBody>
      </p:sp>
      <p:sp>
        <p:nvSpPr>
          <p:cNvPr id="881706"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pPr>
              <a:defRPr/>
            </a:pPr>
            <a:fld id="{371CE219-EC3A-45BC-B95D-8E0710E97330}" type="slidenum">
              <a:rPr lang="en-US"/>
              <a:pPr>
                <a:defRPr/>
              </a:pPr>
              <a:t>‹#›</a:t>
            </a:fld>
            <a:endParaRPr lang="en-US"/>
          </a:p>
        </p:txBody>
      </p:sp>
      <p:sp>
        <p:nvSpPr>
          <p:cNvPr id="88170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8056" r:id="rId1"/>
    <p:sldLayoutId id="2147487732" r:id="rId2"/>
    <p:sldLayoutId id="2147487733" r:id="rId3"/>
    <p:sldLayoutId id="2147487734" r:id="rId4"/>
    <p:sldLayoutId id="2147487735" r:id="rId5"/>
    <p:sldLayoutId id="2147487736" r:id="rId6"/>
    <p:sldLayoutId id="2147487737" r:id="rId7"/>
    <p:sldLayoutId id="2147487738" r:id="rId8"/>
    <p:sldLayoutId id="2147487739" r:id="rId9"/>
    <p:sldLayoutId id="2147487740" r:id="rId10"/>
    <p:sldLayoutId id="2147487741" r:id="rId11"/>
  </p:sldLayoutIdLst>
  <p:transition>
    <p:pull dir="rd"/>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226DE"/>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ED72EC74-4032-4679-B8F5-2424C3D1FA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742" r:id="rId1"/>
    <p:sldLayoutId id="2147487743" r:id="rId2"/>
    <p:sldLayoutId id="2147487744" r:id="rId3"/>
    <p:sldLayoutId id="2147487745" r:id="rId4"/>
    <p:sldLayoutId id="2147487746" r:id="rId5"/>
    <p:sldLayoutId id="2147487747" r:id="rId6"/>
    <p:sldLayoutId id="2147487748" r:id="rId7"/>
    <p:sldLayoutId id="2147487749" r:id="rId8"/>
    <p:sldLayoutId id="2147487750" r:id="rId9"/>
    <p:sldLayoutId id="2147487751" r:id="rId10"/>
    <p:sldLayoutId id="2147487752" r:id="rId11"/>
    <p:sldLayoutId id="2147487753" r:id="rId12"/>
    <p:sldLayoutId id="2147487754" r:id="rId13"/>
    <p:sldLayoutId id="2147487755" r:id="rId14"/>
    <p:sldLayoutId id="214748775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2226DE"/>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a:defRPr/>
            </a:pPr>
            <a:fld id="{A0FD26A3-C2F6-4B42-8E54-9E98275644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23" r:id="rId1"/>
    <p:sldLayoutId id="2147487824" r:id="rId2"/>
    <p:sldLayoutId id="2147487825" r:id="rId3"/>
    <p:sldLayoutId id="2147487826" r:id="rId4"/>
    <p:sldLayoutId id="2147487827" r:id="rId5"/>
    <p:sldLayoutId id="2147487828" r:id="rId6"/>
    <p:sldLayoutId id="2147487829" r:id="rId7"/>
    <p:sldLayoutId id="2147487830" r:id="rId8"/>
    <p:sldLayoutId id="2147487831" r:id="rId9"/>
    <p:sldLayoutId id="2147487832" r:id="rId10"/>
    <p:sldLayoutId id="2147487833" r:id="rId11"/>
    <p:sldLayoutId id="2147487834" r:id="rId12"/>
    <p:sldLayoutId id="2147487835" r:id="rId13"/>
    <p:sldLayoutId id="2147487836" r:id="rId14"/>
    <p:sldLayoutId id="214748783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5901F4A2-1975-4B50-82E6-F9C55918E6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92" r:id="rId1"/>
    <p:sldLayoutId id="2147487893" r:id="rId2"/>
    <p:sldLayoutId id="2147487894" r:id="rId3"/>
    <p:sldLayoutId id="2147487895" r:id="rId4"/>
    <p:sldLayoutId id="2147487896" r:id="rId5"/>
    <p:sldLayoutId id="2147487897" r:id="rId6"/>
    <p:sldLayoutId id="2147487898" r:id="rId7"/>
    <p:sldLayoutId id="2147487899" r:id="rId8"/>
    <p:sldLayoutId id="2147487900" r:id="rId9"/>
    <p:sldLayoutId id="2147487901" r:id="rId10"/>
    <p:sldLayoutId id="2147487902" r:id="rId11"/>
    <p:sldLayoutId id="2147487903" r:id="rId12"/>
    <p:sldLayoutId id="214748790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5B1E10D3-3BC7-46EB-8488-5E838A2241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50" r:id="rId1"/>
    <p:sldLayoutId id="2147487951" r:id="rId2"/>
    <p:sldLayoutId id="2147487952" r:id="rId3"/>
    <p:sldLayoutId id="2147487953" r:id="rId4"/>
    <p:sldLayoutId id="2147487954" r:id="rId5"/>
    <p:sldLayoutId id="2147487955" r:id="rId6"/>
    <p:sldLayoutId id="2147487956" r:id="rId7"/>
    <p:sldLayoutId id="2147487957" r:id="rId8"/>
    <p:sldLayoutId id="2147487958" r:id="rId9"/>
    <p:sldLayoutId id="2147487959" r:id="rId10"/>
    <p:sldLayoutId id="2147487960" r:id="rId11"/>
    <p:sldLayoutId id="21474879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Calibri"/>
              </a:defRPr>
            </a:lvl1pPr>
          </a:lstStyle>
          <a:p>
            <a:pPr>
              <a:defRPr/>
            </a:pPr>
            <a:fld id="{508BEE17-FC3C-4608-9B6E-674CE6F3B343}" type="datetimeFigureOut">
              <a:rPr lang="en-US"/>
              <a:pPr>
                <a:defRPr/>
              </a:pPr>
              <a:t>6/21/2016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Calibri"/>
              </a:defRPr>
            </a:lvl1pPr>
          </a:lstStyle>
          <a:p>
            <a:pPr>
              <a:defRPr/>
            </a:pPr>
            <a:fld id="{3F6D1726-20A0-40C7-9CD8-8910ABC312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045" r:id="rId1"/>
    <p:sldLayoutId id="2147488046" r:id="rId2"/>
    <p:sldLayoutId id="2147488047" r:id="rId3"/>
    <p:sldLayoutId id="2147488048" r:id="rId4"/>
    <p:sldLayoutId id="2147488049" r:id="rId5"/>
    <p:sldLayoutId id="2147488050" r:id="rId6"/>
    <p:sldLayoutId id="2147488051" r:id="rId7"/>
    <p:sldLayoutId id="2147488052" r:id="rId8"/>
    <p:sldLayoutId id="2147488053" r:id="rId9"/>
    <p:sldLayoutId id="2147488054" r:id="rId10"/>
    <p:sldLayoutId id="21474880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66"/>
            </a:gs>
            <a:gs pos="100000">
              <a:srgbClr val="043668"/>
            </a:gs>
          </a:gsLst>
          <a:lin ang="5400000" scaled="1"/>
        </a:gradFill>
        <a:effectLst/>
      </p:bgPr>
    </p:bg>
    <p:spTree>
      <p:nvGrpSpPr>
        <p:cNvPr id="1" name=""/>
        <p:cNvGrpSpPr/>
        <p:nvPr/>
      </p:nvGrpSpPr>
      <p:grpSpPr>
        <a:xfrm>
          <a:off x="0" y="0"/>
          <a:ext cx="0" cy="0"/>
          <a:chOff x="0" y="0"/>
          <a:chExt cx="0" cy="0"/>
        </a:xfrm>
      </p:grpSpPr>
      <p:sp>
        <p:nvSpPr>
          <p:cNvPr id="1008642" name="Rectangle 2"/>
          <p:cNvSpPr>
            <a:spLocks noChangeArrowheads="1"/>
          </p:cNvSpPr>
          <p:nvPr userDrawn="1"/>
        </p:nvSpPr>
        <p:spPr bwMode="auto">
          <a:xfrm>
            <a:off x="0" y="0"/>
            <a:ext cx="1143000" cy="6858000"/>
          </a:xfrm>
          <a:prstGeom prst="rect">
            <a:avLst/>
          </a:prstGeom>
          <a:solidFill>
            <a:schemeClr val="tx1"/>
          </a:solidFill>
          <a:ln w="57150">
            <a:noFill/>
            <a:miter lim="800000"/>
            <a:headEnd/>
            <a:tailEnd/>
          </a:ln>
          <a:effectLst/>
        </p:spPr>
        <p:txBody>
          <a:bodyPr wrap="none" anchor="ctr"/>
          <a:lstStyle/>
          <a:p>
            <a:pPr algn="ctr">
              <a:defRPr/>
            </a:pPr>
            <a:r>
              <a:rPr kumimoji="1" lang="en-US" sz="2400">
                <a:solidFill>
                  <a:srgbClr val="FFFFFF"/>
                </a:solidFill>
                <a:latin typeface="Arial" charset="0"/>
              </a:rPr>
              <a:t> </a:t>
            </a:r>
          </a:p>
        </p:txBody>
      </p:sp>
      <p:sp>
        <p:nvSpPr>
          <p:cNvPr id="41987" name="Rectangle 3"/>
          <p:cNvSpPr>
            <a:spLocks noGrp="1" noChangeArrowheads="1"/>
          </p:cNvSpPr>
          <p:nvPr>
            <p:ph type="body" idx="1"/>
          </p:nvPr>
        </p:nvSpPr>
        <p:spPr bwMode="auto">
          <a:xfrm>
            <a:off x="1676400" y="1562100"/>
            <a:ext cx="7086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1"/>
            <a:r>
              <a:rPr lang="en-US" smtClean="0"/>
              <a:t>Fourth level</a:t>
            </a:r>
          </a:p>
          <a:p>
            <a:pPr lvl="2"/>
            <a:r>
              <a:rPr lang="en-US" smtClean="0"/>
              <a:t>Fifth level</a:t>
            </a:r>
          </a:p>
        </p:txBody>
      </p:sp>
      <p:sp>
        <p:nvSpPr>
          <p:cNvPr id="1008644" name="Rectangle 4"/>
          <p:cNvSpPr>
            <a:spLocks noChangeArrowheads="1"/>
          </p:cNvSpPr>
          <p:nvPr/>
        </p:nvSpPr>
        <p:spPr bwMode="auto">
          <a:xfrm>
            <a:off x="0" y="0"/>
            <a:ext cx="1143000" cy="5562600"/>
          </a:xfrm>
          <a:prstGeom prst="rect">
            <a:avLst/>
          </a:prstGeom>
          <a:gradFill rotWithShape="1">
            <a:gsLst>
              <a:gs pos="0">
                <a:srgbClr val="003366"/>
              </a:gs>
              <a:gs pos="100000">
                <a:srgbClr val="FFFFFF"/>
              </a:gs>
            </a:gsLst>
            <a:lin ang="5400000" scaled="1"/>
          </a:gradFill>
          <a:ln w="57150">
            <a:noFill/>
            <a:miter lim="800000"/>
            <a:headEnd/>
            <a:tailEnd/>
          </a:ln>
          <a:effectLst/>
        </p:spPr>
        <p:txBody>
          <a:bodyPr wrap="none" anchor="ctr"/>
          <a:lstStyle/>
          <a:p>
            <a:pPr algn="ctr">
              <a:defRPr/>
            </a:pPr>
            <a:r>
              <a:rPr kumimoji="1" lang="en-US" sz="2400">
                <a:solidFill>
                  <a:srgbClr val="FFFFFF"/>
                </a:solidFill>
                <a:latin typeface="Arial" charset="0"/>
              </a:rPr>
              <a:t> </a:t>
            </a:r>
          </a:p>
        </p:txBody>
      </p:sp>
      <p:sp>
        <p:nvSpPr>
          <p:cNvPr id="41989" name="Rectangle 5"/>
          <p:cNvSpPr>
            <a:spLocks noGrp="1" noChangeArrowheads="1"/>
          </p:cNvSpPr>
          <p:nvPr>
            <p:ph type="title"/>
          </p:nvPr>
        </p:nvSpPr>
        <p:spPr bwMode="auto">
          <a:xfrm>
            <a:off x="1409700" y="101600"/>
            <a:ext cx="7086600" cy="965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08646" name="Rectangle 6"/>
          <p:cNvSpPr>
            <a:spLocks noChangeArrowheads="1"/>
          </p:cNvSpPr>
          <p:nvPr userDrawn="1"/>
        </p:nvSpPr>
        <p:spPr bwMode="auto">
          <a:xfrm rot="5400000">
            <a:off x="4544219" y="-3494881"/>
            <a:ext cx="55562" cy="9144000"/>
          </a:xfrm>
          <a:prstGeom prst="rect">
            <a:avLst/>
          </a:prstGeom>
          <a:gradFill rotWithShape="1">
            <a:gsLst>
              <a:gs pos="0">
                <a:srgbClr val="003366">
                  <a:gamma/>
                  <a:tint val="0"/>
                  <a:invGamma/>
                </a:srgbClr>
              </a:gs>
              <a:gs pos="100000">
                <a:srgbClr val="003366"/>
              </a:gs>
            </a:gsLst>
            <a:lin ang="5400000" scaled="1"/>
          </a:gradFill>
          <a:ln w="57150">
            <a:noFill/>
            <a:miter lim="800000"/>
            <a:headEnd/>
            <a:tailEnd/>
          </a:ln>
          <a:effectLst/>
        </p:spPr>
        <p:txBody>
          <a:bodyPr wrap="none" anchor="ctr"/>
          <a:lstStyle/>
          <a:p>
            <a:pPr algn="ctr">
              <a:defRPr/>
            </a:pPr>
            <a:r>
              <a:rPr kumimoji="1" lang="en-US" sz="2400">
                <a:solidFill>
                  <a:srgbClr val="FFFFFF"/>
                </a:solidFill>
                <a:latin typeface="Arial" charset="0"/>
              </a:rPr>
              <a:t> </a:t>
            </a:r>
          </a:p>
        </p:txBody>
      </p:sp>
      <p:pic>
        <p:nvPicPr>
          <p:cNvPr id="41991" name="Picture 7"/>
          <p:cNvPicPr>
            <a:picLocks noChangeAspect="1" noChangeArrowheads="1"/>
          </p:cNvPicPr>
          <p:nvPr userDrawn="1"/>
        </p:nvPicPr>
        <p:blipFill>
          <a:blip r:embed="rId17" cstate="print"/>
          <a:srcRect/>
          <a:stretch>
            <a:fillRect/>
          </a:stretch>
        </p:blipFill>
        <p:spPr bwMode="auto">
          <a:xfrm>
            <a:off x="38100" y="5795963"/>
            <a:ext cx="1052513" cy="985837"/>
          </a:xfrm>
          <a:prstGeom prst="rect">
            <a:avLst/>
          </a:prstGeom>
          <a:noFill/>
          <a:ln w="25400">
            <a:noFill/>
            <a:miter lim="800000"/>
            <a:headEnd/>
            <a:tailEnd/>
          </a:ln>
        </p:spPr>
      </p:pic>
      <p:pic>
        <p:nvPicPr>
          <p:cNvPr id="41992" name="Picture 8"/>
          <p:cNvPicPr>
            <a:picLocks noChangeAspect="1" noChangeArrowheads="1"/>
          </p:cNvPicPr>
          <p:nvPr userDrawn="1"/>
        </p:nvPicPr>
        <p:blipFill>
          <a:blip r:embed="rId18" cstate="print"/>
          <a:srcRect/>
          <a:stretch>
            <a:fillRect/>
          </a:stretch>
        </p:blipFill>
        <p:spPr bwMode="auto">
          <a:xfrm>
            <a:off x="127000" y="0"/>
            <a:ext cx="900113" cy="1050925"/>
          </a:xfrm>
          <a:prstGeom prst="rect">
            <a:avLst/>
          </a:prstGeom>
          <a:noFill/>
          <a:ln w="57150" algn="ctr">
            <a:noFill/>
            <a:miter lim="800000"/>
            <a:headEnd/>
            <a:tailEnd/>
          </a:ln>
        </p:spPr>
      </p:pic>
    </p:spTree>
  </p:cSld>
  <p:clrMap bg1="dk2" tx1="lt1" bg2="dk1" tx2="lt2" accent1="accent1" accent2="accent2" accent3="accent3" accent4="accent4" accent5="accent5" accent6="accent6" hlink="hlink" folHlink="folHlink"/>
  <p:sldLayoutIdLst>
    <p:sldLayoutId id="2147488101" r:id="rId1"/>
    <p:sldLayoutId id="2147488102" r:id="rId2"/>
    <p:sldLayoutId id="2147488103" r:id="rId3"/>
    <p:sldLayoutId id="2147488104" r:id="rId4"/>
    <p:sldLayoutId id="2147488105" r:id="rId5"/>
    <p:sldLayoutId id="2147488106" r:id="rId6"/>
    <p:sldLayoutId id="2147488107" r:id="rId7"/>
    <p:sldLayoutId id="2147488108" r:id="rId8"/>
    <p:sldLayoutId id="2147488109" r:id="rId9"/>
    <p:sldLayoutId id="2147488110" r:id="rId10"/>
    <p:sldLayoutId id="2147488111" r:id="rId11"/>
    <p:sldLayoutId id="2147488112" r:id="rId12"/>
    <p:sldLayoutId id="2147488113" r:id="rId13"/>
    <p:sldLayoutId id="2147488114" r:id="rId14"/>
    <p:sldLayoutId id="2147488115" r:id="rId15"/>
  </p:sldLayoutIdLst>
  <p:timing>
    <p:tnLst>
      <p:par>
        <p:cTn id="1" dur="indefinite" restart="never" nodeType="tmRoot"/>
      </p:par>
    </p:tnLst>
  </p:timing>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Tahoma" pitchFamily="34" charset="0"/>
        </a:defRPr>
      </a:lvl2pPr>
      <a:lvl3pPr algn="l" rtl="0" eaLnBrk="0" fontAlgn="base" hangingPunct="0">
        <a:spcBef>
          <a:spcPct val="0"/>
        </a:spcBef>
        <a:spcAft>
          <a:spcPct val="0"/>
        </a:spcAft>
        <a:defRPr sz="3600">
          <a:solidFill>
            <a:schemeClr val="tx1"/>
          </a:solidFill>
          <a:latin typeface="Tahoma" pitchFamily="34" charset="0"/>
        </a:defRPr>
      </a:lvl3pPr>
      <a:lvl4pPr algn="l" rtl="0" eaLnBrk="0" fontAlgn="base" hangingPunct="0">
        <a:spcBef>
          <a:spcPct val="0"/>
        </a:spcBef>
        <a:spcAft>
          <a:spcPct val="0"/>
        </a:spcAft>
        <a:defRPr sz="3600">
          <a:solidFill>
            <a:schemeClr val="tx1"/>
          </a:solidFill>
          <a:latin typeface="Tahoma" pitchFamily="34" charset="0"/>
        </a:defRPr>
      </a:lvl4pPr>
      <a:lvl5pPr algn="l" rtl="0" eaLnBrk="0" fontAlgn="base" hangingPunct="0">
        <a:spcBef>
          <a:spcPct val="0"/>
        </a:spcBef>
        <a:spcAft>
          <a:spcPct val="0"/>
        </a:spcAft>
        <a:defRPr sz="3600">
          <a:solidFill>
            <a:schemeClr val="tx1"/>
          </a:solidFill>
          <a:latin typeface="Tahoma" pitchFamily="34" charset="0"/>
        </a:defRPr>
      </a:lvl5pPr>
      <a:lvl6pPr marL="457200" algn="l" rtl="0" fontAlgn="base">
        <a:spcBef>
          <a:spcPct val="0"/>
        </a:spcBef>
        <a:spcAft>
          <a:spcPct val="0"/>
        </a:spcAft>
        <a:defRPr sz="3600">
          <a:solidFill>
            <a:schemeClr val="tx1"/>
          </a:solidFill>
          <a:latin typeface="Tahoma" pitchFamily="34" charset="0"/>
        </a:defRPr>
      </a:lvl6pPr>
      <a:lvl7pPr marL="914400" algn="l" rtl="0" fontAlgn="base">
        <a:spcBef>
          <a:spcPct val="0"/>
        </a:spcBef>
        <a:spcAft>
          <a:spcPct val="0"/>
        </a:spcAft>
        <a:defRPr sz="3600">
          <a:solidFill>
            <a:schemeClr val="tx1"/>
          </a:solidFill>
          <a:latin typeface="Tahoma" pitchFamily="34" charset="0"/>
        </a:defRPr>
      </a:lvl7pPr>
      <a:lvl8pPr marL="1371600" algn="l" rtl="0" fontAlgn="base">
        <a:spcBef>
          <a:spcPct val="0"/>
        </a:spcBef>
        <a:spcAft>
          <a:spcPct val="0"/>
        </a:spcAft>
        <a:defRPr sz="3600">
          <a:solidFill>
            <a:schemeClr val="tx1"/>
          </a:solidFill>
          <a:latin typeface="Tahoma" pitchFamily="34" charset="0"/>
        </a:defRPr>
      </a:lvl8pPr>
      <a:lvl9pPr marL="1828800" algn="l" rtl="0" fontAlgn="base">
        <a:spcBef>
          <a:spcPct val="0"/>
        </a:spcBef>
        <a:spcAft>
          <a:spcPct val="0"/>
        </a:spcAft>
        <a:defRPr sz="3600">
          <a:solidFill>
            <a:schemeClr val="tx1"/>
          </a:solidFill>
          <a:latin typeface="Tahoma"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a:solidFill>
            <a:schemeClr val="tx1"/>
          </a:solidFill>
          <a:latin typeface="+mn-lt"/>
        </a:defRPr>
      </a:lvl4pPr>
      <a:lvl5pPr marL="2057400" indent="-228600" algn="l" rtl="0" eaLnBrk="0" fontAlgn="base" hangingPunct="0">
        <a:spcBef>
          <a:spcPct val="20000"/>
        </a:spcBef>
        <a:spcAft>
          <a:spcPct val="0"/>
        </a:spcAft>
        <a:buClr>
          <a:schemeClr val="accent1"/>
        </a:buClr>
        <a:buSzPct val="75000"/>
        <a:buFont typeface="Wingdings" pitchFamily="2" charset="2"/>
        <a:buChar char="n"/>
        <a:defRPr>
          <a:solidFill>
            <a:schemeClr val="tx1"/>
          </a:solidFill>
          <a:latin typeface="+mn-lt"/>
        </a:defRPr>
      </a:lvl5pPr>
      <a:lvl6pPr marL="2514600" indent="-228600" algn="l" rtl="0" fontAlgn="base">
        <a:spcBef>
          <a:spcPct val="20000"/>
        </a:spcBef>
        <a:spcAft>
          <a:spcPct val="0"/>
        </a:spcAft>
        <a:buClr>
          <a:schemeClr val="accent1"/>
        </a:buClr>
        <a:buSzPct val="75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accent1"/>
        </a:buClr>
        <a:buSzPct val="75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accent1"/>
        </a:buClr>
        <a:buSzPct val="75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accent1"/>
        </a:buClr>
        <a:buSzPct val="75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4.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Microsoft_Excel_97-2003_Worksheet1.xls"/></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www.sciencemag.org/content/vol287/issue5453/images/large/se0208224002.jpe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6.xml"/><Relationship Id="rId1" Type="http://schemas.openxmlformats.org/officeDocument/2006/relationships/slideLayout" Target="../slideLayouts/slideLayout125.xml"/><Relationship Id="rId5" Type="http://schemas.openxmlformats.org/officeDocument/2006/relationships/image" Target="../media/image28.wmf"/><Relationship Id="rId4" Type="http://schemas.openxmlformats.org/officeDocument/2006/relationships/image" Target="../media/image27.wm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slideLayout" Target="../slideLayouts/slideLayout288.xml"/><Relationship Id="rId1" Type="http://schemas.openxmlformats.org/officeDocument/2006/relationships/video" Target="file:///\\localhost\Users\mp\Desktop\mp\My%20Documents\DDrive\Talks\Talks2012\RBNI-Winter-School\Talk\Windle-Spinning.mov" TargetMode="Externa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0.xml"/><Relationship Id="rId7" Type="http://schemas.openxmlformats.org/officeDocument/2006/relationships/image" Target="../media/image44.jpeg"/><Relationship Id="rId2" Type="http://schemas.openxmlformats.org/officeDocument/2006/relationships/slideLayout" Target="../slideLayouts/slideLayout270.xml"/><Relationship Id="rId1" Type="http://schemas.openxmlformats.org/officeDocument/2006/relationships/vmlDrawing" Target="../drawings/vmlDrawing3.v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oleObject" Target="../embeddings/oleObject2.bin"/><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88.xml"/><Relationship Id="rId5" Type="http://schemas.openxmlformats.org/officeDocument/2006/relationships/image" Target="../media/image34.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76.xml"/><Relationship Id="rId6" Type="http://schemas.openxmlformats.org/officeDocument/2006/relationships/image" Target="../media/image35.png"/><Relationship Id="rId5" Type="http://schemas.openxmlformats.org/officeDocument/2006/relationships/image" Target="../media/image49.jpe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76.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35.png"/><Relationship Id="rId4" Type="http://schemas.openxmlformats.org/officeDocument/2006/relationships/image" Target="../media/image52.jpeg"/><Relationship Id="rId9" Type="http://schemas.openxmlformats.org/officeDocument/2006/relationships/image" Target="../media/image56.emf"/></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81.xml"/><Relationship Id="rId1" Type="http://schemas.openxmlformats.org/officeDocument/2006/relationships/video" Target="file:///\\localhost\Users\mp\Desktop\mp\My%20Documents\DDrive\Talks\Talks2012\Goettingen-Christoph-Feb-2012\Talk\multi-hole-movie-4.AVI" TargetMode="Externa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8.emf"/><Relationship Id="rId1" Type="http://schemas.openxmlformats.org/officeDocument/2006/relationships/slideLayout" Target="../slideLayouts/slideLayout27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7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4.xml"/><Relationship Id="rId1" Type="http://schemas.openxmlformats.org/officeDocument/2006/relationships/slideLayout" Target="../slideLayouts/slideLayout219.xml"/><Relationship Id="rId4" Type="http://schemas.openxmlformats.org/officeDocument/2006/relationships/image" Target="../media/image60.wmf"/></Relationships>
</file>

<file path=ppt/slides/_rels/slide31.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1.wmf"/><Relationship Id="rId7"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276.xml"/><Relationship Id="rId6" Type="http://schemas.openxmlformats.org/officeDocument/2006/relationships/image" Target="../media/image63.png"/><Relationship Id="rId5" Type="http://schemas.openxmlformats.org/officeDocument/2006/relationships/image" Target="../media/image35.png"/><Relationship Id="rId10" Type="http://schemas.openxmlformats.org/officeDocument/2006/relationships/image" Target="../media/image34.png"/><Relationship Id="rId4" Type="http://schemas.openxmlformats.org/officeDocument/2006/relationships/image" Target="../media/image62.wmf"/><Relationship Id="rId9" Type="http://schemas.openxmlformats.org/officeDocument/2006/relationships/image" Target="../media/image66.wmf"/></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3.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news.rice.edu/2012/06/20/flattened-nanotubes-are-full-of-potential-2/0622_squish/" TargetMode="Externa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notesSlide" Target="../notesSlides/notesSlide16.xml"/><Relationship Id="rId7" Type="http://schemas.openxmlformats.org/officeDocument/2006/relationships/oleObject" Target="../embeddings/oleObject4.bin"/><Relationship Id="rId2" Type="http://schemas.openxmlformats.org/officeDocument/2006/relationships/slideLayout" Target="../slideLayouts/slideLayout253.xml"/><Relationship Id="rId1" Type="http://schemas.openxmlformats.org/officeDocument/2006/relationships/vmlDrawing" Target="../drawings/vmlDrawing4.vml"/><Relationship Id="rId6" Type="http://schemas.openxmlformats.org/officeDocument/2006/relationships/image" Target="../media/image77.png"/><Relationship Id="rId5" Type="http://schemas.openxmlformats.org/officeDocument/2006/relationships/image" Target="../media/image75.wmf"/><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jpeg"/><Relationship Id="rId1" Type="http://schemas.openxmlformats.org/officeDocument/2006/relationships/slideLayout" Target="../slideLayouts/slideLayout311.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9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329.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0.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78.xml"/><Relationship Id="rId5" Type="http://schemas.openxmlformats.org/officeDocument/2006/relationships/image" Target="../media/image87.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9.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53.xml"/></Relationships>
</file>

<file path=ppt/slides/_rels/slide47.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253.xml"/></Relationships>
</file>

<file path=ppt/slides/_rels/slide4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6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0.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3.png"/><Relationship Id="rId1" Type="http://schemas.openxmlformats.org/officeDocument/2006/relationships/slideLayout" Target="../slideLayouts/slideLayout276.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4.xml"/><Relationship Id="rId4" Type="http://schemas.openxmlformats.org/officeDocument/2006/relationships/hyperlink" Target="http://www.toyobo.co.jp/e/index.htm"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0" y="4889088"/>
            <a:ext cx="9144000" cy="2025170"/>
          </a:xfrm>
          <a:prstGeom prst="rect">
            <a:avLst/>
          </a:prstGeom>
          <a:noFill/>
          <a:ln w="9525">
            <a:noFill/>
            <a:miter lim="800000"/>
            <a:headEnd/>
            <a:tailEnd/>
          </a:ln>
        </p:spPr>
        <p:txBody>
          <a:bodyPr>
            <a:spAutoFit/>
          </a:bodyPr>
          <a:lstStyle/>
          <a:p>
            <a:pPr algn="ctr">
              <a:lnSpc>
                <a:spcPct val="110000"/>
              </a:lnSpc>
              <a:defRPr/>
            </a:pPr>
            <a:r>
              <a:rPr lang="en-US" sz="2400" baseline="30000" dirty="0">
                <a:solidFill>
                  <a:schemeClr val="bg1"/>
                </a:solidFill>
              </a:rPr>
              <a:t>1</a:t>
            </a:r>
            <a:r>
              <a:rPr lang="en-US" sz="2400" u="sng" dirty="0" smtClean="0">
                <a:solidFill>
                  <a:schemeClr val="bg1"/>
                </a:solidFill>
                <a:latin typeface="+mj-lt"/>
              </a:rPr>
              <a:t>W</a:t>
            </a:r>
            <a:r>
              <a:rPr lang="en-US" sz="2400" u="sng" dirty="0">
                <a:solidFill>
                  <a:schemeClr val="bg1"/>
                </a:solidFill>
                <a:latin typeface="+mj-lt"/>
              </a:rPr>
              <a:t>. Wade </a:t>
            </a:r>
            <a:r>
              <a:rPr lang="en-US" sz="2400" u="sng" dirty="0" smtClean="0">
                <a:solidFill>
                  <a:schemeClr val="bg1"/>
                </a:solidFill>
                <a:latin typeface="+mj-lt"/>
              </a:rPr>
              <a:t>Adams</a:t>
            </a:r>
            <a:r>
              <a:rPr lang="en-US" sz="2400" dirty="0" smtClean="0">
                <a:solidFill>
                  <a:schemeClr val="bg1"/>
                </a:solidFill>
                <a:latin typeface="+mj-lt"/>
              </a:rPr>
              <a:t>, </a:t>
            </a:r>
            <a:r>
              <a:rPr lang="en-US" sz="2400" baseline="30000" dirty="0" smtClean="0">
                <a:solidFill>
                  <a:schemeClr val="bg1"/>
                </a:solidFill>
                <a:latin typeface="Arial" charset="0"/>
              </a:rPr>
              <a:t>1</a:t>
            </a:r>
            <a:r>
              <a:rPr lang="en-US" sz="2400" dirty="0" smtClean="0">
                <a:solidFill>
                  <a:schemeClr val="bg1"/>
                </a:solidFill>
                <a:latin typeface="Arial" charset="0"/>
              </a:rPr>
              <a:t>Edwin L. Thomas,</a:t>
            </a:r>
          </a:p>
          <a:p>
            <a:pPr algn="ctr">
              <a:lnSpc>
                <a:spcPct val="110000"/>
              </a:lnSpc>
              <a:defRPr/>
            </a:pPr>
            <a:r>
              <a:rPr lang="en-US" sz="2400" dirty="0" smtClean="0">
                <a:solidFill>
                  <a:schemeClr val="bg1"/>
                </a:solidFill>
                <a:latin typeface="Arial" charset="0"/>
              </a:rPr>
              <a:t>and </a:t>
            </a:r>
            <a:r>
              <a:rPr lang="en-US" sz="2400" baseline="30000" dirty="0">
                <a:solidFill>
                  <a:schemeClr val="bg1"/>
                </a:solidFill>
                <a:latin typeface="Arial" charset="0"/>
              </a:rPr>
              <a:t>2</a:t>
            </a:r>
            <a:r>
              <a:rPr lang="en-US" sz="2400" dirty="0" smtClean="0">
                <a:solidFill>
                  <a:schemeClr val="bg1"/>
                </a:solidFill>
                <a:latin typeface="Arial" charset="0"/>
              </a:rPr>
              <a:t>Satish Kumar</a:t>
            </a:r>
            <a:r>
              <a:rPr lang="en-US" sz="2400" dirty="0">
                <a:solidFill>
                  <a:schemeClr val="bg1"/>
                </a:solidFill>
                <a:latin typeface="+mj-lt"/>
              </a:rPr>
              <a:t/>
            </a:r>
            <a:br>
              <a:rPr lang="en-US" sz="2400" dirty="0">
                <a:solidFill>
                  <a:schemeClr val="bg1"/>
                </a:solidFill>
                <a:latin typeface="+mj-lt"/>
              </a:rPr>
            </a:br>
            <a:r>
              <a:rPr lang="en-US" sz="2400" baseline="30000" dirty="0" smtClean="0">
                <a:solidFill>
                  <a:schemeClr val="bg1"/>
                </a:solidFill>
                <a:latin typeface="+mj-lt"/>
              </a:rPr>
              <a:t>1</a:t>
            </a:r>
            <a:r>
              <a:rPr lang="en-US" sz="2400" dirty="0" smtClean="0">
                <a:solidFill>
                  <a:schemeClr val="bg1"/>
                </a:solidFill>
                <a:latin typeface="Arial" charset="0"/>
              </a:rPr>
              <a:t>Rice </a:t>
            </a:r>
            <a:r>
              <a:rPr lang="en-US" sz="2400" dirty="0">
                <a:solidFill>
                  <a:schemeClr val="bg1"/>
                </a:solidFill>
                <a:latin typeface="Arial" charset="0"/>
              </a:rPr>
              <a:t>University, Houston, </a:t>
            </a:r>
            <a:r>
              <a:rPr lang="en-US" sz="2400" dirty="0" smtClean="0">
                <a:solidFill>
                  <a:schemeClr val="bg1"/>
                </a:solidFill>
                <a:latin typeface="Arial" charset="0"/>
              </a:rPr>
              <a:t>TX</a:t>
            </a:r>
          </a:p>
          <a:p>
            <a:pPr algn="ctr">
              <a:lnSpc>
                <a:spcPct val="110000"/>
              </a:lnSpc>
              <a:defRPr/>
            </a:pPr>
            <a:r>
              <a:rPr lang="en-US" sz="2400" baseline="30000" dirty="0">
                <a:solidFill>
                  <a:schemeClr val="bg1"/>
                </a:solidFill>
                <a:latin typeface="Arial" charset="0"/>
              </a:rPr>
              <a:t>2</a:t>
            </a:r>
            <a:r>
              <a:rPr lang="en-US" sz="2400" dirty="0" smtClean="0">
                <a:solidFill>
                  <a:schemeClr val="bg1"/>
                </a:solidFill>
                <a:latin typeface="Arial" charset="0"/>
              </a:rPr>
              <a:t>Georgia Institute of technology</a:t>
            </a:r>
            <a:endParaRPr lang="en-US" sz="2400" dirty="0">
              <a:solidFill>
                <a:schemeClr val="bg1"/>
              </a:solidFill>
              <a:latin typeface="+mj-lt"/>
            </a:endParaRPr>
          </a:p>
          <a:p>
            <a:pPr>
              <a:defRPr/>
            </a:pPr>
            <a:r>
              <a:rPr lang="en-US" sz="2000" dirty="0">
                <a:solidFill>
                  <a:schemeClr val="bg1"/>
                </a:solidFill>
                <a:latin typeface="+mj-lt"/>
              </a:rPr>
              <a:t>						</a:t>
            </a:r>
            <a:endParaRPr lang="en-US" sz="1600" dirty="0">
              <a:solidFill>
                <a:schemeClr val="bg1"/>
              </a:solidFill>
              <a:latin typeface="+mj-lt"/>
            </a:endParaRPr>
          </a:p>
        </p:txBody>
      </p:sp>
      <p:sp>
        <p:nvSpPr>
          <p:cNvPr id="7171" name="Text Box 4"/>
          <p:cNvSpPr txBox="1">
            <a:spLocks noChangeArrowheads="1"/>
          </p:cNvSpPr>
          <p:nvPr/>
        </p:nvSpPr>
        <p:spPr bwMode="auto">
          <a:xfrm>
            <a:off x="2103541" y="1743327"/>
            <a:ext cx="5515708" cy="2677656"/>
          </a:xfrm>
          <a:prstGeom prst="rect">
            <a:avLst/>
          </a:prstGeom>
          <a:noFill/>
          <a:ln w="9525">
            <a:noFill/>
            <a:miter lim="800000"/>
            <a:headEnd/>
            <a:tailEnd/>
          </a:ln>
        </p:spPr>
        <p:txBody>
          <a:bodyPr wrap="square">
            <a:spAutoFit/>
          </a:bodyPr>
          <a:lstStyle/>
          <a:p>
            <a:pPr>
              <a:defRPr/>
            </a:pPr>
            <a:endParaRPr lang="en-US" sz="2800" b="1" dirty="0">
              <a:solidFill>
                <a:schemeClr val="bg1"/>
              </a:solidFill>
              <a:latin typeface="+mj-lt"/>
            </a:endParaRPr>
          </a:p>
          <a:p>
            <a:pPr>
              <a:defRPr/>
            </a:pPr>
            <a:r>
              <a:rPr lang="en-US" sz="2800" b="1" dirty="0" smtClean="0">
                <a:solidFill>
                  <a:schemeClr val="bg1"/>
                </a:solidFill>
                <a:latin typeface="+mj-lt"/>
              </a:rPr>
              <a:t>Future Prospects for SWCNT Fibers -- Can We Approach the Staudinger Continuous Crystal Limit for</a:t>
            </a:r>
            <a:r>
              <a:rPr lang="en-US" sz="2800" b="1" dirty="0">
                <a:solidFill>
                  <a:schemeClr val="bg1"/>
                </a:solidFill>
                <a:latin typeface="+mj-lt"/>
              </a:rPr>
              <a:t> </a:t>
            </a:r>
            <a:r>
              <a:rPr lang="en-US" sz="2800" b="1" dirty="0" smtClean="0">
                <a:solidFill>
                  <a:schemeClr val="bg1"/>
                </a:solidFill>
                <a:latin typeface="+mj-lt"/>
              </a:rPr>
              <a:t>Single Wall Carbon Nanotube </a:t>
            </a:r>
            <a:r>
              <a:rPr lang="en-US" sz="2800" b="1" dirty="0">
                <a:solidFill>
                  <a:schemeClr val="bg1"/>
                </a:solidFill>
              </a:rPr>
              <a:t>Fibers?</a:t>
            </a:r>
            <a:endParaRPr lang="en-US" sz="2800" b="1" dirty="0">
              <a:solidFill>
                <a:schemeClr val="bg1"/>
              </a:solidFill>
              <a:latin typeface="+mj-lt"/>
            </a:endParaRPr>
          </a:p>
        </p:txBody>
      </p:sp>
      <p:sp>
        <p:nvSpPr>
          <p:cNvPr id="35844" name="Text Box 88"/>
          <p:cNvSpPr txBox="1">
            <a:spLocks noChangeArrowheads="1"/>
          </p:cNvSpPr>
          <p:nvPr/>
        </p:nvSpPr>
        <p:spPr bwMode="auto">
          <a:xfrm>
            <a:off x="700022" y="405516"/>
            <a:ext cx="7391400" cy="1508105"/>
          </a:xfrm>
          <a:prstGeom prst="rect">
            <a:avLst/>
          </a:prstGeom>
          <a:noFill/>
          <a:ln w="9525">
            <a:noFill/>
            <a:miter lim="800000"/>
            <a:headEnd/>
            <a:tailEnd/>
          </a:ln>
        </p:spPr>
        <p:txBody>
          <a:bodyPr>
            <a:spAutoFit/>
          </a:bodyPr>
          <a:lstStyle/>
          <a:p>
            <a:pPr algn="ctr">
              <a:spcBef>
                <a:spcPts val="0"/>
              </a:spcBef>
            </a:pPr>
            <a:r>
              <a:rPr lang="en-US" sz="3200" dirty="0" smtClean="0">
                <a:solidFill>
                  <a:schemeClr val="bg1"/>
                </a:solidFill>
              </a:rPr>
              <a:t>Advanced Aerospace Materials: “Beyond the Next” Workshop</a:t>
            </a:r>
          </a:p>
          <a:p>
            <a:pPr algn="ctr">
              <a:spcBef>
                <a:spcPts val="0"/>
              </a:spcBef>
            </a:pPr>
            <a:r>
              <a:rPr lang="en-US" sz="2800" dirty="0" smtClean="0">
                <a:solidFill>
                  <a:schemeClr val="bg1"/>
                </a:solidFill>
              </a:rPr>
              <a:t>June 21-22, 2016</a:t>
            </a:r>
            <a:endParaRPr lang="en-US" sz="3200" dirty="0">
              <a:solidFill>
                <a:schemeClr val="bg1"/>
              </a:solidFill>
            </a:endParaRPr>
          </a:p>
        </p:txBody>
      </p:sp>
      <p:pic>
        <p:nvPicPr>
          <p:cNvPr id="35845" name="Picture 89"/>
          <p:cNvPicPr>
            <a:picLocks noChangeAspect="1" noChangeArrowheads="1"/>
          </p:cNvPicPr>
          <p:nvPr/>
        </p:nvPicPr>
        <p:blipFill>
          <a:blip r:embed="rId3" cstate="print"/>
          <a:srcRect/>
          <a:stretch>
            <a:fillRect/>
          </a:stretch>
        </p:blipFill>
        <p:spPr bwMode="auto">
          <a:xfrm>
            <a:off x="0" y="2057400"/>
            <a:ext cx="1711569" cy="1999608"/>
          </a:xfrm>
          <a:prstGeom prst="rect">
            <a:avLst/>
          </a:prstGeom>
          <a:noFill/>
          <a:ln w="57150" algn="ctr">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2" cstate="print"/>
          <a:srcRect/>
          <a:stretch>
            <a:fillRect/>
          </a:stretch>
        </p:blipFill>
        <p:spPr bwMode="auto">
          <a:xfrm>
            <a:off x="1673225" y="488950"/>
            <a:ext cx="5715000" cy="571500"/>
          </a:xfrm>
          <a:prstGeom prst="rect">
            <a:avLst/>
          </a:prstGeom>
          <a:noFill/>
          <a:ln w="9525">
            <a:noFill/>
            <a:miter lim="800000"/>
            <a:headEnd/>
            <a:tailEnd/>
          </a:ln>
          <a:effectLst/>
        </p:spPr>
      </p:pic>
      <p:sp>
        <p:nvSpPr>
          <p:cNvPr id="620549" name="Rectangle 5"/>
          <p:cNvSpPr>
            <a:spLocks noChangeArrowheads="1"/>
          </p:cNvSpPr>
          <p:nvPr/>
        </p:nvSpPr>
        <p:spPr bwMode="auto">
          <a:xfrm>
            <a:off x="2244725" y="1233488"/>
            <a:ext cx="4806950" cy="366712"/>
          </a:xfrm>
          <a:prstGeom prst="rect">
            <a:avLst/>
          </a:prstGeom>
          <a:noFill/>
          <a:ln w="9525">
            <a:noFill/>
            <a:miter lim="800000"/>
            <a:headEnd/>
            <a:tailEnd/>
          </a:ln>
          <a:effectLst/>
        </p:spPr>
        <p:txBody>
          <a:bodyPr wrap="none" anchor="ctr">
            <a:spAutoFit/>
          </a:bodyPr>
          <a:lstStyle/>
          <a:p>
            <a:pPr eaLnBrk="0" hangingPunct="0"/>
            <a:r>
              <a:rPr lang="en-US"/>
              <a:t>Producing the Strongest Materials on Earth... </a:t>
            </a:r>
          </a:p>
        </p:txBody>
      </p:sp>
      <p:sp>
        <p:nvSpPr>
          <p:cNvPr id="620550" name="Rectangle 6"/>
          <p:cNvSpPr>
            <a:spLocks noChangeArrowheads="1"/>
          </p:cNvSpPr>
          <p:nvPr/>
        </p:nvSpPr>
        <p:spPr bwMode="auto">
          <a:xfrm>
            <a:off x="1395413" y="1792288"/>
            <a:ext cx="6435725" cy="5065712"/>
          </a:xfrm>
          <a:prstGeom prst="rect">
            <a:avLst/>
          </a:prstGeom>
          <a:noFill/>
          <a:ln w="9525">
            <a:noFill/>
            <a:miter lim="800000"/>
            <a:headEnd/>
            <a:tailEnd/>
          </a:ln>
          <a:effectLst/>
        </p:spPr>
        <p:txBody>
          <a:bodyPr anchor="ctr">
            <a:spAutoFit/>
          </a:bodyPr>
          <a:lstStyle/>
          <a:p>
            <a:pPr eaLnBrk="0" hangingPunct="0"/>
            <a:r>
              <a:rPr lang="en-US" sz="1600" b="1">
                <a:cs typeface="Arial" pitchFamily="34" charset="0"/>
              </a:rPr>
              <a:t>CNT Technologies is producing a carbon nanotube fiber "SuperThread" with a higher specific strength and higher specific modulus than any available engineering material. On a strength-to-weight comparison it is the strongest and stiffest material on earth.</a:t>
            </a:r>
            <a:r>
              <a:rPr lang="en-US" sz="600">
                <a:latin typeface="Book Antiqua" pitchFamily="18" charset="0"/>
              </a:rPr>
              <a:t> </a:t>
            </a:r>
            <a:endParaRPr lang="en-US">
              <a:latin typeface="Book Antiqua" pitchFamily="18" charset="0"/>
            </a:endParaRPr>
          </a:p>
          <a:p>
            <a:pPr eaLnBrk="0" hangingPunct="0"/>
            <a:r>
              <a:rPr lang="en-US">
                <a:latin typeface="Book Antiqua" pitchFamily="18" charset="0"/>
              </a:rPr>
              <a:t>  </a:t>
            </a:r>
            <a:r>
              <a:rPr lang="en-US" sz="600">
                <a:latin typeface="Arial"/>
              </a:rPr>
              <a:t> </a:t>
            </a:r>
            <a:r>
              <a:rPr lang="en-US">
                <a:latin typeface="Arial"/>
              </a:rPr>
              <a:t>                                                                                                                                                                                                       </a:t>
            </a:r>
            <a:endParaRPr lang="en-US">
              <a:latin typeface="Book Antiqua" pitchFamily="18" charset="0"/>
            </a:endParaRPr>
          </a:p>
          <a:p>
            <a:pPr eaLnBrk="0" hangingPunct="0"/>
            <a:r>
              <a:rPr lang="en-US">
                <a:latin typeface="Book Antiqua" pitchFamily="18" charset="0"/>
              </a:rPr>
              <a:t>  </a:t>
            </a:r>
            <a:r>
              <a:rPr lang="en-US" sz="15600">
                <a:latin typeface="Arial"/>
              </a:rPr>
              <a:t> </a:t>
            </a:r>
            <a:r>
              <a:rPr lang="en-US">
                <a:latin typeface="Arial"/>
              </a:rPr>
              <a:t>                                                                                                                                                    </a:t>
            </a:r>
            <a:r>
              <a:rPr lang="en-US">
                <a:latin typeface="Book Antiqua" pitchFamily="18" charset="0"/>
              </a:rPr>
              <a:t> </a:t>
            </a:r>
          </a:p>
          <a:p>
            <a:pPr eaLnBrk="0" hangingPunct="0"/>
            <a:r>
              <a:rPr lang="en-US">
                <a:latin typeface="Arial"/>
              </a:rPr>
              <a:t> </a:t>
            </a:r>
            <a:r>
              <a:rPr lang="en-US">
                <a:latin typeface="Book Antiqua" pitchFamily="18" charset="0"/>
              </a:rPr>
              <a:t> </a:t>
            </a:r>
          </a:p>
        </p:txBody>
      </p:sp>
      <p:pic>
        <p:nvPicPr>
          <p:cNvPr id="620552" name="Picture 8" descr="index"/>
          <p:cNvPicPr>
            <a:picLocks noChangeAspect="1" noChangeArrowheads="1"/>
          </p:cNvPicPr>
          <p:nvPr/>
        </p:nvPicPr>
        <p:blipFill>
          <a:blip r:embed="rId3" cstate="print"/>
          <a:srcRect/>
          <a:stretch>
            <a:fillRect/>
          </a:stretch>
        </p:blipFill>
        <p:spPr bwMode="auto">
          <a:xfrm>
            <a:off x="2127250" y="3984625"/>
            <a:ext cx="4276725" cy="248602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4770" name="Picture 2"/>
          <p:cNvPicPr>
            <a:picLocks noChangeAspect="1" noChangeArrowheads="1"/>
          </p:cNvPicPr>
          <p:nvPr/>
        </p:nvPicPr>
        <p:blipFill>
          <a:blip r:embed="rId2" cstate="print"/>
          <a:srcRect/>
          <a:stretch>
            <a:fillRect/>
          </a:stretch>
        </p:blipFill>
        <p:spPr bwMode="auto">
          <a:xfrm>
            <a:off x="415762" y="245660"/>
            <a:ext cx="8250566" cy="5939971"/>
          </a:xfrm>
          <a:prstGeom prst="rect">
            <a:avLst/>
          </a:prstGeom>
          <a:noFill/>
          <a:ln w="9525">
            <a:noFill/>
            <a:miter lim="800000"/>
            <a:headEnd/>
            <a:tailEnd/>
          </a:ln>
        </p:spPr>
      </p:pic>
      <p:pic>
        <p:nvPicPr>
          <p:cNvPr id="1824771" name="Picture 3"/>
          <p:cNvPicPr>
            <a:picLocks noChangeAspect="1" noChangeArrowheads="1"/>
          </p:cNvPicPr>
          <p:nvPr/>
        </p:nvPicPr>
        <p:blipFill>
          <a:blip r:embed="rId3" cstate="print"/>
          <a:srcRect/>
          <a:stretch>
            <a:fillRect/>
          </a:stretch>
        </p:blipFill>
        <p:spPr bwMode="auto">
          <a:xfrm>
            <a:off x="2990243" y="6272413"/>
            <a:ext cx="4447819" cy="525820"/>
          </a:xfrm>
          <a:prstGeom prst="rect">
            <a:avLst/>
          </a:prstGeom>
          <a:noFill/>
          <a:ln w="9525">
            <a:noFill/>
            <a:miter lim="800000"/>
            <a:headEnd/>
            <a:tailEnd/>
          </a:ln>
        </p:spPr>
      </p:pic>
      <p:sp>
        <p:nvSpPr>
          <p:cNvPr id="5" name="TextBox 4"/>
          <p:cNvSpPr txBox="1"/>
          <p:nvPr/>
        </p:nvSpPr>
        <p:spPr>
          <a:xfrm>
            <a:off x="2088111" y="6155136"/>
            <a:ext cx="1009934" cy="738664"/>
          </a:xfrm>
          <a:prstGeom prst="rect">
            <a:avLst/>
          </a:prstGeom>
          <a:noFill/>
        </p:spPr>
        <p:txBody>
          <a:bodyPr wrap="square" rtlCol="0">
            <a:spAutoFit/>
          </a:bodyPr>
          <a:lstStyle/>
          <a:p>
            <a:r>
              <a:rPr lang="en-US" sz="1400" dirty="0" smtClean="0"/>
              <a:t>NRC Report 2011</a:t>
            </a:r>
            <a:endParaRPr lang="en-US"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idx="4294967295"/>
          </p:nvPr>
        </p:nvSpPr>
        <p:spPr>
          <a:xfrm>
            <a:off x="0" y="309720"/>
            <a:ext cx="9144000" cy="854075"/>
          </a:xfrm>
        </p:spPr>
        <p:txBody>
          <a:bodyPr/>
          <a:lstStyle/>
          <a:p>
            <a:r>
              <a:rPr lang="en-US" sz="4000" b="1" dirty="0" smtClean="0">
                <a:solidFill>
                  <a:schemeClr val="bg1"/>
                </a:solidFill>
              </a:rPr>
              <a:t>Strength of Commercial Organic Fibers - 2012</a:t>
            </a:r>
            <a:endParaRPr lang="en-US" b="1" dirty="0" smtClean="0">
              <a:solidFill>
                <a:schemeClr val="bg1"/>
              </a:solidFill>
            </a:endParaRPr>
          </a:p>
        </p:txBody>
      </p:sp>
      <p:graphicFrame>
        <p:nvGraphicFramePr>
          <p:cNvPr id="661507" name="Object 2"/>
          <p:cNvGraphicFramePr>
            <a:graphicFrameLocks noChangeAspect="1"/>
          </p:cNvGraphicFramePr>
          <p:nvPr/>
        </p:nvGraphicFramePr>
        <p:xfrm>
          <a:off x="1851025" y="1890713"/>
          <a:ext cx="5540375" cy="4616450"/>
        </p:xfrm>
        <a:graphic>
          <a:graphicData uri="http://schemas.openxmlformats.org/presentationml/2006/ole">
            <mc:AlternateContent xmlns:mc="http://schemas.openxmlformats.org/markup-compatibility/2006">
              <mc:Choice xmlns:v="urn:schemas-microsoft-com:vml" Requires="v">
                <p:oleObj spid="_x0000_s661524" name="Chart" r:id="rId4" imgW="4152900" imgH="3457651" progId="Excel.Sheet.8">
                  <p:embed/>
                </p:oleObj>
              </mc:Choice>
              <mc:Fallback>
                <p:oleObj name="Chart" r:id="rId4" imgW="4152900" imgH="3457651"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025" y="1890713"/>
                        <a:ext cx="5540375"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1508" name="Text Box 4"/>
          <p:cNvSpPr txBox="1">
            <a:spLocks noChangeArrowheads="1"/>
          </p:cNvSpPr>
          <p:nvPr/>
        </p:nvSpPr>
        <p:spPr bwMode="auto">
          <a:xfrm>
            <a:off x="4582753" y="6454775"/>
            <a:ext cx="4534959" cy="307777"/>
          </a:xfrm>
          <a:prstGeom prst="rect">
            <a:avLst/>
          </a:prstGeom>
          <a:noFill/>
          <a:ln w="9525">
            <a:noFill/>
            <a:miter lim="800000"/>
            <a:headEnd/>
            <a:tailEnd/>
          </a:ln>
        </p:spPr>
        <p:txBody>
          <a:bodyPr wrap="none">
            <a:spAutoFit/>
          </a:bodyPr>
          <a:lstStyle/>
          <a:p>
            <a:r>
              <a:rPr lang="en-US" sz="1400" b="1" dirty="0" smtClean="0">
                <a:solidFill>
                  <a:schemeClr val="bg1"/>
                </a:solidFill>
              </a:rPr>
              <a:t>Based upon the NRC </a:t>
            </a:r>
            <a:r>
              <a:rPr lang="en-US" sz="1400" b="1" dirty="0">
                <a:solidFill>
                  <a:schemeClr val="bg1"/>
                </a:solidFill>
              </a:rPr>
              <a:t>Report NMAB-458, April 1992.</a:t>
            </a:r>
          </a:p>
        </p:txBody>
      </p:sp>
      <p:sp>
        <p:nvSpPr>
          <p:cNvPr id="661509" name="Text Box 5"/>
          <p:cNvSpPr txBox="1">
            <a:spLocks noChangeArrowheads="1"/>
          </p:cNvSpPr>
          <p:nvPr/>
        </p:nvSpPr>
        <p:spPr bwMode="auto">
          <a:xfrm>
            <a:off x="2819400" y="3581400"/>
            <a:ext cx="685800" cy="396875"/>
          </a:xfrm>
          <a:prstGeom prst="rect">
            <a:avLst/>
          </a:prstGeom>
          <a:noFill/>
          <a:ln w="9525">
            <a:noFill/>
            <a:miter lim="800000"/>
            <a:headEnd/>
            <a:tailEnd/>
          </a:ln>
        </p:spPr>
        <p:txBody>
          <a:bodyPr>
            <a:spAutoFit/>
          </a:bodyPr>
          <a:lstStyle/>
          <a:p>
            <a:pPr>
              <a:spcBef>
                <a:spcPct val="50000"/>
              </a:spcBef>
            </a:pPr>
            <a:r>
              <a:rPr lang="en-US" sz="1000"/>
              <a:t>Natural Fibers</a:t>
            </a:r>
          </a:p>
        </p:txBody>
      </p:sp>
      <p:sp>
        <p:nvSpPr>
          <p:cNvPr id="661510" name="Text Box 6"/>
          <p:cNvSpPr txBox="1">
            <a:spLocks noChangeArrowheads="1"/>
          </p:cNvSpPr>
          <p:nvPr/>
        </p:nvSpPr>
        <p:spPr bwMode="auto">
          <a:xfrm>
            <a:off x="3505200" y="3657600"/>
            <a:ext cx="1066800" cy="396875"/>
          </a:xfrm>
          <a:prstGeom prst="rect">
            <a:avLst/>
          </a:prstGeom>
          <a:noFill/>
          <a:ln w="9525">
            <a:noFill/>
            <a:miter lim="800000"/>
            <a:headEnd/>
            <a:tailEnd/>
          </a:ln>
        </p:spPr>
        <p:txBody>
          <a:bodyPr>
            <a:spAutoFit/>
          </a:bodyPr>
          <a:lstStyle/>
          <a:p>
            <a:pPr>
              <a:spcBef>
                <a:spcPct val="50000"/>
              </a:spcBef>
            </a:pPr>
            <a:r>
              <a:rPr lang="en-US" sz="1000"/>
              <a:t>Wet Spun Cellulose</a:t>
            </a:r>
          </a:p>
        </p:txBody>
      </p:sp>
      <p:sp>
        <p:nvSpPr>
          <p:cNvPr id="661511" name="Text Box 7"/>
          <p:cNvSpPr txBox="1">
            <a:spLocks noChangeArrowheads="1"/>
          </p:cNvSpPr>
          <p:nvPr/>
        </p:nvSpPr>
        <p:spPr bwMode="auto">
          <a:xfrm>
            <a:off x="4529138" y="4094163"/>
            <a:ext cx="914400" cy="396875"/>
          </a:xfrm>
          <a:prstGeom prst="rect">
            <a:avLst/>
          </a:prstGeom>
          <a:noFill/>
          <a:ln w="9525">
            <a:noFill/>
            <a:miter lim="800000"/>
            <a:headEnd/>
            <a:tailEnd/>
          </a:ln>
        </p:spPr>
        <p:txBody>
          <a:bodyPr>
            <a:spAutoFit/>
          </a:bodyPr>
          <a:lstStyle/>
          <a:p>
            <a:pPr>
              <a:spcBef>
                <a:spcPct val="50000"/>
              </a:spcBef>
            </a:pPr>
            <a:r>
              <a:rPr lang="en-US" sz="1000"/>
              <a:t>Melt Spun Nylon</a:t>
            </a:r>
          </a:p>
        </p:txBody>
      </p:sp>
      <p:sp>
        <p:nvSpPr>
          <p:cNvPr id="661512" name="Text Box 8"/>
          <p:cNvSpPr txBox="1">
            <a:spLocks noChangeArrowheads="1"/>
          </p:cNvSpPr>
          <p:nvPr/>
        </p:nvSpPr>
        <p:spPr bwMode="auto">
          <a:xfrm>
            <a:off x="5248275" y="3746500"/>
            <a:ext cx="1143000" cy="396875"/>
          </a:xfrm>
          <a:prstGeom prst="rect">
            <a:avLst/>
          </a:prstGeom>
          <a:noFill/>
          <a:ln w="9525">
            <a:noFill/>
            <a:miter lim="800000"/>
            <a:headEnd/>
            <a:tailEnd/>
          </a:ln>
        </p:spPr>
        <p:txBody>
          <a:bodyPr>
            <a:spAutoFit/>
          </a:bodyPr>
          <a:lstStyle/>
          <a:p>
            <a:r>
              <a:rPr lang="en-US" sz="1000"/>
              <a:t>Liquid Crystal</a:t>
            </a:r>
          </a:p>
          <a:p>
            <a:r>
              <a:rPr lang="en-US" sz="1000"/>
              <a:t>Kevlar</a:t>
            </a:r>
          </a:p>
        </p:txBody>
      </p:sp>
      <p:sp>
        <p:nvSpPr>
          <p:cNvPr id="661513" name="Text Box 9"/>
          <p:cNvSpPr txBox="1">
            <a:spLocks noChangeArrowheads="1"/>
          </p:cNvSpPr>
          <p:nvPr/>
        </p:nvSpPr>
        <p:spPr bwMode="auto">
          <a:xfrm>
            <a:off x="6021388" y="4122738"/>
            <a:ext cx="685800" cy="396875"/>
          </a:xfrm>
          <a:prstGeom prst="rect">
            <a:avLst/>
          </a:prstGeom>
          <a:noFill/>
          <a:ln w="9525">
            <a:noFill/>
            <a:miter lim="800000"/>
            <a:headEnd/>
            <a:tailEnd/>
          </a:ln>
        </p:spPr>
        <p:txBody>
          <a:bodyPr>
            <a:spAutoFit/>
          </a:bodyPr>
          <a:lstStyle/>
          <a:p>
            <a:pPr>
              <a:spcBef>
                <a:spcPct val="50000"/>
              </a:spcBef>
            </a:pPr>
            <a:r>
              <a:rPr lang="en-US" sz="1000"/>
              <a:t>PBO &amp; Graphite</a:t>
            </a:r>
          </a:p>
        </p:txBody>
      </p:sp>
      <p:sp>
        <p:nvSpPr>
          <p:cNvPr id="661514" name="Text Box 10"/>
          <p:cNvSpPr txBox="1">
            <a:spLocks noChangeArrowheads="1"/>
          </p:cNvSpPr>
          <p:nvPr/>
        </p:nvSpPr>
        <p:spPr bwMode="auto">
          <a:xfrm>
            <a:off x="6172200" y="2620963"/>
            <a:ext cx="990600" cy="304800"/>
          </a:xfrm>
          <a:prstGeom prst="rect">
            <a:avLst/>
          </a:prstGeom>
          <a:noFill/>
          <a:ln w="9525">
            <a:noFill/>
            <a:miter lim="800000"/>
            <a:headEnd/>
            <a:tailEnd/>
          </a:ln>
        </p:spPr>
        <p:txBody>
          <a:bodyPr>
            <a:spAutoFit/>
          </a:bodyPr>
          <a:lstStyle/>
          <a:p>
            <a:pPr>
              <a:spcBef>
                <a:spcPct val="50000"/>
              </a:spcBef>
            </a:pPr>
            <a:r>
              <a:rPr lang="en-US" sz="1400" b="1"/>
              <a:t>SWNTs</a:t>
            </a:r>
          </a:p>
        </p:txBody>
      </p:sp>
      <p:sp>
        <p:nvSpPr>
          <p:cNvPr id="661515" name="Line 11"/>
          <p:cNvSpPr>
            <a:spLocks noChangeShapeType="1"/>
          </p:cNvSpPr>
          <p:nvPr/>
        </p:nvSpPr>
        <p:spPr bwMode="auto">
          <a:xfrm flipH="1">
            <a:off x="6696075" y="4929188"/>
            <a:ext cx="685800" cy="0"/>
          </a:xfrm>
          <a:prstGeom prst="line">
            <a:avLst/>
          </a:prstGeom>
          <a:noFill/>
          <a:ln w="28575">
            <a:solidFill>
              <a:schemeClr val="tx1"/>
            </a:solidFill>
            <a:round/>
            <a:headEnd/>
            <a:tailEnd type="triangle" w="med" len="med"/>
          </a:ln>
        </p:spPr>
        <p:txBody>
          <a:bodyPr/>
          <a:lstStyle/>
          <a:p>
            <a:endParaRPr lang="en-US"/>
          </a:p>
        </p:txBody>
      </p:sp>
      <p:sp>
        <p:nvSpPr>
          <p:cNvPr id="661516" name="Line 13"/>
          <p:cNvSpPr>
            <a:spLocks noChangeShapeType="1"/>
          </p:cNvSpPr>
          <p:nvPr/>
        </p:nvSpPr>
        <p:spPr bwMode="auto">
          <a:xfrm flipV="1">
            <a:off x="6934200" y="685800"/>
            <a:ext cx="533400" cy="2438400"/>
          </a:xfrm>
          <a:prstGeom prst="line">
            <a:avLst/>
          </a:prstGeom>
          <a:noFill/>
          <a:ln w="28575">
            <a:solidFill>
              <a:schemeClr val="tx1"/>
            </a:solidFill>
            <a:round/>
            <a:headEnd/>
            <a:tailEnd type="triangle" w="med" len="med"/>
          </a:ln>
        </p:spPr>
        <p:txBody>
          <a:bodyPr/>
          <a:lstStyle/>
          <a:p>
            <a:endParaRPr lang="en-US"/>
          </a:p>
        </p:txBody>
      </p:sp>
      <p:sp>
        <p:nvSpPr>
          <p:cNvPr id="661517" name="Text Box 15"/>
          <p:cNvSpPr txBox="1">
            <a:spLocks noChangeArrowheads="1"/>
          </p:cNvSpPr>
          <p:nvPr/>
        </p:nvSpPr>
        <p:spPr bwMode="auto">
          <a:xfrm>
            <a:off x="7353300" y="4791075"/>
            <a:ext cx="838200" cy="517525"/>
          </a:xfrm>
          <a:prstGeom prst="rect">
            <a:avLst/>
          </a:prstGeom>
          <a:noFill/>
          <a:ln w="9525">
            <a:noFill/>
            <a:miter lim="800000"/>
            <a:headEnd/>
            <a:tailEnd/>
          </a:ln>
        </p:spPr>
        <p:txBody>
          <a:bodyPr>
            <a:spAutoFit/>
          </a:bodyPr>
          <a:lstStyle/>
          <a:p>
            <a:pPr>
              <a:spcBef>
                <a:spcPct val="50000"/>
              </a:spcBef>
            </a:pPr>
            <a:r>
              <a:rPr lang="en-US" sz="1400">
                <a:solidFill>
                  <a:schemeClr val="bg1"/>
                </a:solidFill>
              </a:rPr>
              <a:t>MWNT fibers</a:t>
            </a:r>
          </a:p>
        </p:txBody>
      </p:sp>
      <p:sp>
        <p:nvSpPr>
          <p:cNvPr id="661518" name="Text Box 14"/>
          <p:cNvSpPr txBox="1">
            <a:spLocks noChangeArrowheads="1"/>
          </p:cNvSpPr>
          <p:nvPr/>
        </p:nvSpPr>
        <p:spPr bwMode="auto">
          <a:xfrm rot="5400000">
            <a:off x="2536825" y="5775325"/>
            <a:ext cx="925513" cy="366713"/>
          </a:xfrm>
          <a:prstGeom prst="rect">
            <a:avLst/>
          </a:prstGeom>
          <a:noFill/>
          <a:ln w="9525">
            <a:noFill/>
            <a:miter lim="800000"/>
            <a:headEnd/>
            <a:tailEnd/>
          </a:ln>
          <a:effectLst/>
        </p:spPr>
        <p:txBody>
          <a:bodyPr wrap="none">
            <a:spAutoFit/>
          </a:bodyPr>
          <a:lstStyle/>
          <a:p>
            <a:r>
              <a:rPr lang="en-US"/>
              <a:t>1</a:t>
            </a:r>
            <a:r>
              <a:rPr lang="en-US" baseline="30000"/>
              <a:t>st</a:t>
            </a:r>
            <a:r>
              <a:rPr lang="en-US"/>
              <a:t> Gen</a:t>
            </a:r>
          </a:p>
        </p:txBody>
      </p:sp>
      <p:sp>
        <p:nvSpPr>
          <p:cNvPr id="661519" name="Text Box 15"/>
          <p:cNvSpPr txBox="1">
            <a:spLocks noChangeArrowheads="1"/>
          </p:cNvSpPr>
          <p:nvPr/>
        </p:nvSpPr>
        <p:spPr bwMode="auto">
          <a:xfrm rot="5400000">
            <a:off x="4941094" y="5884069"/>
            <a:ext cx="919162" cy="336550"/>
          </a:xfrm>
          <a:prstGeom prst="rect">
            <a:avLst/>
          </a:prstGeom>
          <a:noFill/>
          <a:ln w="9525">
            <a:noFill/>
            <a:miter lim="800000"/>
            <a:headEnd/>
            <a:tailEnd/>
          </a:ln>
          <a:effectLst/>
        </p:spPr>
        <p:txBody>
          <a:bodyPr wrap="none">
            <a:spAutoFit/>
          </a:bodyPr>
          <a:lstStyle/>
          <a:p>
            <a:r>
              <a:rPr lang="en-US" sz="1600"/>
              <a:t>3rd Gen</a:t>
            </a:r>
          </a:p>
        </p:txBody>
      </p:sp>
      <p:sp>
        <p:nvSpPr>
          <p:cNvPr id="661520" name="Text Box 16"/>
          <p:cNvSpPr txBox="1">
            <a:spLocks noChangeArrowheads="1"/>
          </p:cNvSpPr>
          <p:nvPr/>
        </p:nvSpPr>
        <p:spPr bwMode="auto">
          <a:xfrm rot="5400000">
            <a:off x="3899694" y="5849144"/>
            <a:ext cx="963612" cy="336550"/>
          </a:xfrm>
          <a:prstGeom prst="rect">
            <a:avLst/>
          </a:prstGeom>
          <a:noFill/>
          <a:ln w="9525">
            <a:noFill/>
            <a:miter lim="800000"/>
            <a:headEnd/>
            <a:tailEnd/>
          </a:ln>
          <a:effectLst/>
        </p:spPr>
        <p:txBody>
          <a:bodyPr wrap="none">
            <a:spAutoFit/>
          </a:bodyPr>
          <a:lstStyle/>
          <a:p>
            <a:r>
              <a:rPr lang="en-US" sz="1600"/>
              <a:t>2nd Gen</a:t>
            </a:r>
          </a:p>
        </p:txBody>
      </p:sp>
      <p:sp>
        <p:nvSpPr>
          <p:cNvPr id="661521" name="Text Box 17"/>
          <p:cNvSpPr txBox="1">
            <a:spLocks noChangeArrowheads="1"/>
          </p:cNvSpPr>
          <p:nvPr/>
        </p:nvSpPr>
        <p:spPr bwMode="auto">
          <a:xfrm rot="5400000">
            <a:off x="5742550" y="5925578"/>
            <a:ext cx="908050" cy="336550"/>
          </a:xfrm>
          <a:prstGeom prst="rect">
            <a:avLst/>
          </a:prstGeom>
          <a:noFill/>
          <a:ln w="9525">
            <a:noFill/>
            <a:miter lim="800000"/>
            <a:headEnd/>
            <a:tailEnd/>
          </a:ln>
          <a:effectLst/>
        </p:spPr>
        <p:txBody>
          <a:bodyPr wrap="none">
            <a:spAutoFit/>
          </a:bodyPr>
          <a:lstStyle/>
          <a:p>
            <a:r>
              <a:rPr lang="en-US" sz="1600" dirty="0"/>
              <a:t>4th Gen</a:t>
            </a:r>
          </a:p>
        </p:txBody>
      </p:sp>
      <p:sp>
        <p:nvSpPr>
          <p:cNvPr id="661522" name="Text Box 18"/>
          <p:cNvSpPr txBox="1">
            <a:spLocks noChangeArrowheads="1"/>
          </p:cNvSpPr>
          <p:nvPr/>
        </p:nvSpPr>
        <p:spPr bwMode="auto">
          <a:xfrm rot="5400000">
            <a:off x="6631782" y="5828506"/>
            <a:ext cx="996950" cy="366713"/>
          </a:xfrm>
          <a:prstGeom prst="rect">
            <a:avLst/>
          </a:prstGeom>
          <a:noFill/>
          <a:ln w="9525">
            <a:noFill/>
            <a:miter lim="800000"/>
            <a:headEnd/>
            <a:tailEnd/>
          </a:ln>
          <a:effectLst/>
        </p:spPr>
        <p:txBody>
          <a:bodyPr wrap="none">
            <a:spAutoFit/>
          </a:bodyPr>
          <a:lstStyle/>
          <a:p>
            <a:r>
              <a:rPr lang="en-US"/>
              <a:t>5th Gen</a:t>
            </a:r>
          </a:p>
        </p:txBody>
      </p:sp>
      <p:sp>
        <p:nvSpPr>
          <p:cNvPr id="661523" name="Text Box 10"/>
          <p:cNvSpPr txBox="1">
            <a:spLocks noChangeArrowheads="1"/>
          </p:cNvSpPr>
          <p:nvPr/>
        </p:nvSpPr>
        <p:spPr bwMode="auto">
          <a:xfrm>
            <a:off x="7696200" y="1158875"/>
            <a:ext cx="990600" cy="517525"/>
          </a:xfrm>
          <a:prstGeom prst="rect">
            <a:avLst/>
          </a:prstGeom>
          <a:noFill/>
          <a:ln w="9525">
            <a:noFill/>
            <a:miter lim="800000"/>
            <a:headEnd/>
            <a:tailEnd/>
          </a:ln>
        </p:spPr>
        <p:txBody>
          <a:bodyPr>
            <a:spAutoFit/>
          </a:bodyPr>
          <a:lstStyle/>
          <a:p>
            <a:pPr>
              <a:spcBef>
                <a:spcPct val="50000"/>
              </a:spcBef>
            </a:pPr>
            <a:r>
              <a:rPr lang="en-US" sz="1400" b="1">
                <a:solidFill>
                  <a:schemeClr val="bg1"/>
                </a:solidFill>
              </a:rPr>
              <a:t>MWNTs – XL’d</a:t>
            </a:r>
          </a:p>
        </p:txBody>
      </p:sp>
      <p:sp>
        <p:nvSpPr>
          <p:cNvPr id="661524" name="Line 11"/>
          <p:cNvSpPr>
            <a:spLocks noChangeShapeType="1"/>
          </p:cNvSpPr>
          <p:nvPr/>
        </p:nvSpPr>
        <p:spPr bwMode="auto">
          <a:xfrm flipH="1" flipV="1">
            <a:off x="7543800" y="762000"/>
            <a:ext cx="533400" cy="428625"/>
          </a:xfrm>
          <a:prstGeom prst="line">
            <a:avLst/>
          </a:prstGeom>
          <a:noFill/>
          <a:ln w="28575">
            <a:solidFill>
              <a:schemeClr val="bg1"/>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p:nvPr>
        </p:nvSpPr>
        <p:spPr>
          <a:xfrm>
            <a:off x="-108168" y="-152400"/>
            <a:ext cx="8229600" cy="1143000"/>
          </a:xfrm>
        </p:spPr>
        <p:txBody>
          <a:bodyPr/>
          <a:lstStyle/>
          <a:p>
            <a:r>
              <a:rPr lang="en-GB" dirty="0" smtClean="0">
                <a:solidFill>
                  <a:schemeClr val="bg1"/>
                </a:solidFill>
              </a:rPr>
              <a:t>More recent comparisons ….</a:t>
            </a:r>
            <a:endParaRPr lang="en-US" dirty="0" smtClean="0">
              <a:solidFill>
                <a:schemeClr val="bg1"/>
              </a:solidFill>
            </a:endParaRPr>
          </a:p>
        </p:txBody>
      </p:sp>
      <p:pic>
        <p:nvPicPr>
          <p:cNvPr id="658435" name="Picture 3" descr="Fig4a"/>
          <p:cNvPicPr>
            <a:picLocks noChangeAspect="1" noChangeArrowheads="1"/>
          </p:cNvPicPr>
          <p:nvPr/>
        </p:nvPicPr>
        <p:blipFill>
          <a:blip r:embed="rId2" cstate="print"/>
          <a:srcRect/>
          <a:stretch>
            <a:fillRect/>
          </a:stretch>
        </p:blipFill>
        <p:spPr bwMode="auto">
          <a:xfrm>
            <a:off x="457200" y="900113"/>
            <a:ext cx="7123113" cy="5957887"/>
          </a:xfrm>
          <a:prstGeom prst="rect">
            <a:avLst/>
          </a:prstGeom>
          <a:noFill/>
        </p:spPr>
      </p:pic>
      <p:sp>
        <p:nvSpPr>
          <p:cNvPr id="658436" name="Text Box 4"/>
          <p:cNvSpPr txBox="1">
            <a:spLocks noChangeArrowheads="1"/>
          </p:cNvSpPr>
          <p:nvPr/>
        </p:nvSpPr>
        <p:spPr bwMode="auto">
          <a:xfrm>
            <a:off x="7772400" y="3733800"/>
            <a:ext cx="1371600" cy="1741488"/>
          </a:xfrm>
          <a:prstGeom prst="rect">
            <a:avLst/>
          </a:prstGeom>
          <a:noFill/>
          <a:ln w="9525">
            <a:noFill/>
            <a:miter lim="800000"/>
            <a:headEnd/>
            <a:tailEnd/>
          </a:ln>
          <a:effectLst/>
        </p:spPr>
        <p:txBody>
          <a:bodyPr>
            <a:spAutoFit/>
          </a:bodyPr>
          <a:lstStyle/>
          <a:p>
            <a:pPr>
              <a:spcBef>
                <a:spcPct val="50000"/>
              </a:spcBef>
            </a:pPr>
            <a:r>
              <a:rPr lang="en-US">
                <a:solidFill>
                  <a:schemeClr val="bg1"/>
                </a:solidFill>
              </a:rPr>
              <a:t>Alan Windle, </a:t>
            </a:r>
          </a:p>
          <a:p>
            <a:pPr>
              <a:spcBef>
                <a:spcPct val="50000"/>
              </a:spcBef>
            </a:pPr>
            <a:r>
              <a:rPr lang="en-US">
                <a:solidFill>
                  <a:schemeClr val="bg1"/>
                </a:solidFill>
              </a:rPr>
              <a:t>Cambridge Univ.</a:t>
            </a:r>
          </a:p>
          <a:p>
            <a:pPr>
              <a:spcBef>
                <a:spcPct val="50000"/>
              </a:spcBef>
            </a:pPr>
            <a:r>
              <a:rPr lang="en-US">
                <a:solidFill>
                  <a:schemeClr val="bg1"/>
                </a:solidFill>
              </a:rPr>
              <a:t>July 2008</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40" name="Rectangle 4"/>
          <p:cNvSpPr>
            <a:spLocks noChangeArrowheads="1"/>
          </p:cNvSpPr>
          <p:nvPr/>
        </p:nvSpPr>
        <p:spPr bwMode="auto">
          <a:xfrm>
            <a:off x="647700" y="674688"/>
            <a:ext cx="6089650" cy="6029325"/>
          </a:xfrm>
          <a:prstGeom prst="rect">
            <a:avLst/>
          </a:prstGeom>
          <a:noFill/>
          <a:ln w="9525">
            <a:noFill/>
            <a:miter lim="800000"/>
            <a:headEnd/>
            <a:tailEnd/>
          </a:ln>
          <a:effectLst/>
        </p:spPr>
        <p:txBody>
          <a:bodyPr anchor="ctr">
            <a:spAutoFit/>
          </a:bodyPr>
          <a:lstStyle/>
          <a:p>
            <a:pPr eaLnBrk="0" hangingPunct="0"/>
            <a:r>
              <a:rPr lang="en-US" sz="1600" dirty="0"/>
              <a:t>  </a:t>
            </a:r>
            <a:r>
              <a:rPr lang="en-US" sz="14900" dirty="0"/>
              <a:t> </a:t>
            </a:r>
            <a:r>
              <a:rPr lang="en-US" sz="1600" dirty="0"/>
              <a:t>                                                                                         </a:t>
            </a:r>
            <a:br>
              <a:rPr lang="en-US" sz="1600" dirty="0"/>
            </a:br>
            <a:r>
              <a:rPr lang="en-US" sz="1600" b="1" dirty="0"/>
              <a:t>Schematic structures of various fibers.</a:t>
            </a:r>
            <a:r>
              <a:rPr lang="en-US" sz="1600" dirty="0"/>
              <a:t> With decreasing disorder and defect density, the fiber strength increases (left to right). (</a:t>
            </a:r>
            <a:r>
              <a:rPr lang="en-US" sz="1600" b="1" dirty="0"/>
              <a:t>Left</a:t>
            </a:r>
            <a:r>
              <a:rPr lang="en-US" sz="1600" dirty="0"/>
              <a:t>) Typical </a:t>
            </a:r>
            <a:r>
              <a:rPr lang="en-US" sz="1600" b="1" dirty="0"/>
              <a:t>commodity textile fiber</a:t>
            </a:r>
            <a:r>
              <a:rPr lang="en-US" sz="1600" dirty="0"/>
              <a:t> contains amorphous and crystalline regions as well as voids and foreign particles; tensile strength, ~0.5 </a:t>
            </a:r>
            <a:r>
              <a:rPr lang="en-US" sz="1600" dirty="0" err="1"/>
              <a:t>GPa</a:t>
            </a:r>
            <a:r>
              <a:rPr lang="en-US" sz="1600" dirty="0"/>
              <a:t>. (</a:t>
            </a:r>
            <a:r>
              <a:rPr lang="en-US" sz="1600" b="1" dirty="0"/>
              <a:t>Middle</a:t>
            </a:r>
            <a:r>
              <a:rPr lang="en-US" sz="1600" dirty="0"/>
              <a:t>) </a:t>
            </a:r>
            <a:r>
              <a:rPr lang="en-US" sz="1600" b="1" dirty="0"/>
              <a:t>High-performance polymer fibers</a:t>
            </a:r>
            <a:r>
              <a:rPr lang="en-US" sz="1600" dirty="0"/>
              <a:t> contain chain ends, entanglements, voids, and defects; tensile strength, ~5 </a:t>
            </a:r>
            <a:r>
              <a:rPr lang="en-US" sz="1600" dirty="0" err="1"/>
              <a:t>GPa</a:t>
            </a:r>
            <a:r>
              <a:rPr lang="en-US" sz="1600" dirty="0"/>
              <a:t>. The structure of currently produced carbon </a:t>
            </a:r>
            <a:r>
              <a:rPr lang="en-US" sz="1600" dirty="0" err="1"/>
              <a:t>nanotube</a:t>
            </a:r>
            <a:r>
              <a:rPr lang="en-US" sz="1600" dirty="0"/>
              <a:t> fibers resembles this structure. In addition, carbon </a:t>
            </a:r>
            <a:r>
              <a:rPr lang="en-US" sz="1600" dirty="0" err="1"/>
              <a:t>nanotube</a:t>
            </a:r>
            <a:r>
              <a:rPr lang="en-US" sz="1600" dirty="0"/>
              <a:t> fibers often contain foreign particles in the form of catalysts. (</a:t>
            </a:r>
            <a:r>
              <a:rPr lang="en-US" sz="1600" b="1" dirty="0"/>
              <a:t>Right</a:t>
            </a:r>
            <a:r>
              <a:rPr lang="en-US" sz="1600" dirty="0"/>
              <a:t>) On the basis of predicted strain to failure (</a:t>
            </a:r>
            <a:r>
              <a:rPr lang="en-US" sz="1600" i="1" dirty="0"/>
              <a:t>15</a:t>
            </a:r>
            <a:r>
              <a:rPr lang="en-US" sz="1600" dirty="0"/>
              <a:t>), </a:t>
            </a:r>
            <a:r>
              <a:rPr lang="en-US" sz="1600" b="1" dirty="0"/>
              <a:t>ideal carbon </a:t>
            </a:r>
            <a:r>
              <a:rPr lang="en-US" sz="1600" b="1" dirty="0" err="1"/>
              <a:t>nanotube</a:t>
            </a:r>
            <a:r>
              <a:rPr lang="en-US" sz="1600" b="1" dirty="0"/>
              <a:t> fibers</a:t>
            </a:r>
            <a:r>
              <a:rPr lang="en-US" sz="1600" dirty="0"/>
              <a:t> without defects or entanglements will have a specific tensile strength of 70 N/</a:t>
            </a:r>
            <a:r>
              <a:rPr lang="en-US" sz="1600" dirty="0" err="1"/>
              <a:t>tex</a:t>
            </a:r>
            <a:r>
              <a:rPr lang="en-US" sz="1600" dirty="0"/>
              <a:t>; for a single-wall carbon </a:t>
            </a:r>
            <a:r>
              <a:rPr lang="en-US" sz="1600" dirty="0" err="1"/>
              <a:t>nanotube</a:t>
            </a:r>
            <a:r>
              <a:rPr lang="en-US" sz="1600" dirty="0"/>
              <a:t> fiber </a:t>
            </a:r>
            <a:r>
              <a:rPr lang="en-US" sz="1600" dirty="0" smtClean="0"/>
              <a:t>with a </a:t>
            </a:r>
            <a:r>
              <a:rPr lang="en-US" sz="1600" dirty="0"/>
              <a:t>diameter of 2 nm, this would translate to a tensile strength of 70 </a:t>
            </a:r>
            <a:r>
              <a:rPr lang="en-US" sz="1600" dirty="0" err="1"/>
              <a:t>GPa</a:t>
            </a:r>
            <a:r>
              <a:rPr lang="en-US" sz="1600" dirty="0"/>
              <a:t>.</a:t>
            </a:r>
          </a:p>
        </p:txBody>
      </p:sp>
      <p:pic>
        <p:nvPicPr>
          <p:cNvPr id="577541" name="Picture 5" descr="908-1-med"/>
          <p:cNvPicPr>
            <a:picLocks noChangeAspect="1" noChangeArrowheads="1"/>
          </p:cNvPicPr>
          <p:nvPr/>
        </p:nvPicPr>
        <p:blipFill>
          <a:blip r:embed="rId2" cstate="print"/>
          <a:srcRect/>
          <a:stretch>
            <a:fillRect/>
          </a:stretch>
        </p:blipFill>
        <p:spPr bwMode="auto">
          <a:xfrm>
            <a:off x="1212850" y="282575"/>
            <a:ext cx="5715000" cy="2609850"/>
          </a:xfrm>
          <a:prstGeom prst="rect">
            <a:avLst/>
          </a:prstGeom>
          <a:noFill/>
        </p:spPr>
      </p:pic>
      <p:sp>
        <p:nvSpPr>
          <p:cNvPr id="577542" name="Text Box 6"/>
          <p:cNvSpPr txBox="1">
            <a:spLocks noChangeArrowheads="1"/>
          </p:cNvSpPr>
          <p:nvPr/>
        </p:nvSpPr>
        <p:spPr bwMode="auto">
          <a:xfrm>
            <a:off x="7135813" y="3032125"/>
            <a:ext cx="2006600" cy="3290888"/>
          </a:xfrm>
          <a:prstGeom prst="rect">
            <a:avLst/>
          </a:prstGeom>
          <a:noFill/>
          <a:ln w="9525">
            <a:noFill/>
            <a:miter lim="800000"/>
            <a:headEnd/>
            <a:tailEnd/>
          </a:ln>
          <a:effectLst/>
        </p:spPr>
        <p:txBody>
          <a:bodyPr>
            <a:spAutoFit/>
          </a:bodyPr>
          <a:lstStyle/>
          <a:p>
            <a:pPr>
              <a:spcBef>
                <a:spcPct val="50000"/>
              </a:spcBef>
            </a:pPr>
            <a:r>
              <a:rPr lang="en-US"/>
              <a:t>H.G. Chae and Satish Kumar, Science, </a:t>
            </a:r>
            <a:r>
              <a:rPr lang="en-US" u="sng"/>
              <a:t>319</a:t>
            </a:r>
            <a:r>
              <a:rPr lang="en-US"/>
              <a:t>  pp 908-909,  15 Feb 2008</a:t>
            </a:r>
          </a:p>
          <a:p>
            <a:pPr>
              <a:spcBef>
                <a:spcPct val="50000"/>
              </a:spcBef>
            </a:pPr>
            <a:r>
              <a:rPr lang="en-US" sz="2400"/>
              <a:t>Perspective:</a:t>
            </a:r>
          </a:p>
          <a:p>
            <a:pPr>
              <a:spcBef>
                <a:spcPct val="50000"/>
              </a:spcBef>
            </a:pPr>
            <a:r>
              <a:rPr lang="en-US" sz="2400"/>
              <a:t>“Making Strong Fibers”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4800" y="0"/>
            <a:ext cx="8229600" cy="1143000"/>
          </a:xfrm>
        </p:spPr>
        <p:txBody>
          <a:bodyPr/>
          <a:lstStyle/>
          <a:p>
            <a:r>
              <a:rPr lang="en-US" sz="3600" b="1" smtClean="0">
                <a:solidFill>
                  <a:schemeClr val="bg1"/>
                </a:solidFill>
              </a:rPr>
              <a:t>Measurements on Individual CNTs</a:t>
            </a:r>
          </a:p>
        </p:txBody>
      </p:sp>
      <p:sp>
        <p:nvSpPr>
          <p:cNvPr id="41987" name="Rectangle 3"/>
          <p:cNvSpPr>
            <a:spLocks noGrp="1" noChangeArrowheads="1"/>
          </p:cNvSpPr>
          <p:nvPr>
            <p:ph type="body" idx="1"/>
          </p:nvPr>
        </p:nvSpPr>
        <p:spPr>
          <a:xfrm>
            <a:off x="698500" y="977900"/>
            <a:ext cx="7772400" cy="4114800"/>
          </a:xfrm>
        </p:spPr>
        <p:txBody>
          <a:bodyPr/>
          <a:lstStyle/>
          <a:p>
            <a:r>
              <a:rPr lang="en-US" smtClean="0">
                <a:solidFill>
                  <a:schemeClr val="bg1"/>
                </a:solidFill>
              </a:rPr>
              <a:t>Estimate of ~40-50 GPa tensile strength</a:t>
            </a:r>
          </a:p>
        </p:txBody>
      </p:sp>
      <p:pic>
        <p:nvPicPr>
          <p:cNvPr id="41988" name="Picture 4"/>
          <p:cNvPicPr>
            <a:picLocks noChangeAspect="1" noChangeArrowheads="1"/>
          </p:cNvPicPr>
          <p:nvPr/>
        </p:nvPicPr>
        <p:blipFill>
          <a:blip r:embed="rId3" cstate="print"/>
          <a:srcRect/>
          <a:stretch>
            <a:fillRect/>
          </a:stretch>
        </p:blipFill>
        <p:spPr bwMode="auto">
          <a:xfrm>
            <a:off x="0" y="2419350"/>
            <a:ext cx="9144000" cy="3706813"/>
          </a:xfrm>
          <a:prstGeom prst="rect">
            <a:avLst/>
          </a:prstGeom>
          <a:noFill/>
          <a:ln w="9525">
            <a:noFill/>
            <a:miter lim="800000"/>
            <a:headEnd/>
            <a:tailEnd/>
          </a:ln>
        </p:spPr>
      </p:pic>
      <p:sp>
        <p:nvSpPr>
          <p:cNvPr id="5" name="Text Box 3"/>
          <p:cNvSpPr txBox="1">
            <a:spLocks noChangeArrowheads="1"/>
          </p:cNvSpPr>
          <p:nvPr/>
        </p:nvSpPr>
        <p:spPr bwMode="auto">
          <a:xfrm>
            <a:off x="0" y="6381750"/>
            <a:ext cx="5708650" cy="400050"/>
          </a:xfrm>
          <a:prstGeom prst="rect">
            <a:avLst/>
          </a:prstGeom>
          <a:noFill/>
          <a:ln w="9525">
            <a:noFill/>
            <a:miter lim="800000"/>
            <a:headEnd/>
            <a:tailEnd/>
          </a:ln>
        </p:spPr>
        <p:txBody>
          <a:bodyPr wrap="none">
            <a:spAutoFit/>
          </a:bodyPr>
          <a:lstStyle/>
          <a:p>
            <a:pPr>
              <a:defRPr/>
            </a:pPr>
            <a:r>
              <a:rPr lang="en-US" sz="2000" i="1" dirty="0" err="1">
                <a:solidFill>
                  <a:schemeClr val="bg1"/>
                </a:solidFill>
                <a:latin typeface="+mj-lt"/>
              </a:rPr>
              <a:t>Ruoff</a:t>
            </a:r>
            <a:r>
              <a:rPr lang="en-US" sz="2000" i="1" dirty="0">
                <a:solidFill>
                  <a:schemeClr val="bg1"/>
                </a:solidFill>
                <a:latin typeface="+mj-lt"/>
              </a:rPr>
              <a:t> et al, </a:t>
            </a:r>
            <a:r>
              <a:rPr lang="en-US" sz="2000" i="1" dirty="0" err="1">
                <a:solidFill>
                  <a:schemeClr val="bg1"/>
                </a:solidFill>
                <a:latin typeface="Arial" charset="0"/>
              </a:rPr>
              <a:t>Rev.Adv.Mater.Sci</a:t>
            </a:r>
            <a:r>
              <a:rPr lang="en-US" sz="2000" i="1" dirty="0">
                <a:solidFill>
                  <a:schemeClr val="bg1"/>
                </a:solidFill>
                <a:latin typeface="Arial" charset="0"/>
              </a:rPr>
              <a:t> 10 (2005) 110-117</a:t>
            </a:r>
          </a:p>
        </p:txBody>
      </p:sp>
      <p:pic>
        <p:nvPicPr>
          <p:cNvPr id="41991" name="Picture 7" descr="se0208224002">
            <a:hlinkClick r:id="rId4"/>
          </p:cNvPr>
          <p:cNvPicPr>
            <a:picLocks noChangeAspect="1" noChangeArrowheads="1"/>
          </p:cNvPicPr>
          <p:nvPr/>
        </p:nvPicPr>
        <p:blipFill>
          <a:blip r:embed="rId5" cstate="print"/>
          <a:srcRect t="33803"/>
          <a:stretch>
            <a:fillRect/>
          </a:stretch>
        </p:blipFill>
        <p:spPr bwMode="auto">
          <a:xfrm>
            <a:off x="5584825" y="1654175"/>
            <a:ext cx="3559175" cy="2281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9425" name="Picture 2"/>
          <p:cNvPicPr>
            <a:picLocks noChangeAspect="1" noChangeArrowheads="1"/>
          </p:cNvPicPr>
          <p:nvPr/>
        </p:nvPicPr>
        <p:blipFill>
          <a:blip r:embed="rId3" cstate="print"/>
          <a:srcRect/>
          <a:stretch>
            <a:fillRect/>
          </a:stretch>
        </p:blipFill>
        <p:spPr bwMode="auto">
          <a:xfrm>
            <a:off x="0" y="12700"/>
            <a:ext cx="4983163" cy="6845300"/>
          </a:xfrm>
          <a:prstGeom prst="rect">
            <a:avLst/>
          </a:prstGeom>
          <a:noFill/>
          <a:ln w="9525">
            <a:noFill/>
            <a:miter lim="800000"/>
            <a:headEnd/>
            <a:tailEnd/>
          </a:ln>
        </p:spPr>
      </p:pic>
      <p:pic>
        <p:nvPicPr>
          <p:cNvPr id="2279426" name="Picture 3"/>
          <p:cNvPicPr>
            <a:picLocks noChangeAspect="1" noChangeArrowheads="1"/>
          </p:cNvPicPr>
          <p:nvPr/>
        </p:nvPicPr>
        <p:blipFill>
          <a:blip r:embed="rId4" cstate="print"/>
          <a:srcRect/>
          <a:stretch>
            <a:fillRect/>
          </a:stretch>
        </p:blipFill>
        <p:spPr bwMode="auto">
          <a:xfrm>
            <a:off x="4020892" y="1066800"/>
            <a:ext cx="5187118" cy="1764890"/>
          </a:xfrm>
          <a:prstGeom prst="rect">
            <a:avLst/>
          </a:prstGeom>
          <a:noFill/>
          <a:ln w="9525">
            <a:noFill/>
            <a:miter lim="800000"/>
            <a:headEnd/>
            <a:tailEnd/>
          </a:ln>
        </p:spPr>
      </p:pic>
      <p:pic>
        <p:nvPicPr>
          <p:cNvPr id="2279427" name="Picture 4"/>
          <p:cNvPicPr>
            <a:picLocks noChangeAspect="1" noChangeArrowheads="1"/>
          </p:cNvPicPr>
          <p:nvPr/>
        </p:nvPicPr>
        <p:blipFill>
          <a:blip r:embed="rId5" cstate="print"/>
          <a:srcRect/>
          <a:stretch>
            <a:fillRect/>
          </a:stretch>
        </p:blipFill>
        <p:spPr bwMode="auto">
          <a:xfrm>
            <a:off x="5029200" y="3313113"/>
            <a:ext cx="4114800" cy="3544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msci_fig11"/>
          <p:cNvPicPr>
            <a:picLocks noChangeAspect="1" noChangeArrowheads="1"/>
          </p:cNvPicPr>
          <p:nvPr/>
        </p:nvPicPr>
        <p:blipFill>
          <a:blip r:embed="rId3" cstate="print"/>
          <a:srcRect/>
          <a:stretch>
            <a:fillRect/>
          </a:stretch>
        </p:blipFill>
        <p:spPr bwMode="auto">
          <a:xfrm>
            <a:off x="3382963" y="0"/>
            <a:ext cx="5837237" cy="6934200"/>
          </a:xfrm>
          <a:prstGeom prst="rect">
            <a:avLst/>
          </a:prstGeom>
          <a:noFill/>
          <a:ln w="9525">
            <a:noFill/>
            <a:miter lim="800000"/>
            <a:headEnd/>
            <a:tailEnd/>
          </a:ln>
        </p:spPr>
      </p:pic>
      <p:sp>
        <p:nvSpPr>
          <p:cNvPr id="34819" name="Text Box 3"/>
          <p:cNvSpPr txBox="1">
            <a:spLocks noChangeArrowheads="1"/>
          </p:cNvSpPr>
          <p:nvPr/>
        </p:nvSpPr>
        <p:spPr bwMode="auto">
          <a:xfrm>
            <a:off x="0" y="5637479"/>
            <a:ext cx="2483821" cy="1200329"/>
          </a:xfrm>
          <a:prstGeom prst="rect">
            <a:avLst/>
          </a:prstGeom>
          <a:noFill/>
          <a:ln w="9525">
            <a:noFill/>
            <a:miter lim="800000"/>
            <a:headEnd/>
            <a:tailEnd/>
          </a:ln>
        </p:spPr>
        <p:txBody>
          <a:bodyPr wrap="none">
            <a:spAutoFit/>
          </a:bodyPr>
          <a:lstStyle/>
          <a:p>
            <a:pPr>
              <a:defRPr/>
            </a:pPr>
            <a:r>
              <a:rPr lang="en-US" sz="2400" i="1" dirty="0" smtClean="0">
                <a:solidFill>
                  <a:srgbClr val="FFFFFF"/>
                </a:solidFill>
                <a:latin typeface="+mj-lt"/>
              </a:rPr>
              <a:t>Boris Yakobson, </a:t>
            </a:r>
          </a:p>
          <a:p>
            <a:pPr>
              <a:defRPr/>
            </a:pPr>
            <a:r>
              <a:rPr lang="en-US" sz="2400" i="1" dirty="0" smtClean="0">
                <a:solidFill>
                  <a:srgbClr val="FFFFFF"/>
                </a:solidFill>
                <a:latin typeface="+mj-lt"/>
              </a:rPr>
              <a:t>Comp</a:t>
            </a:r>
            <a:r>
              <a:rPr lang="en-US" sz="2400" i="1" dirty="0">
                <a:solidFill>
                  <a:srgbClr val="FFFFFF"/>
                </a:solidFill>
                <a:latin typeface="+mj-lt"/>
              </a:rPr>
              <a:t>. Mat. Sci.</a:t>
            </a:r>
            <a:r>
              <a:rPr lang="en-US" sz="2400" dirty="0">
                <a:solidFill>
                  <a:srgbClr val="FFFFFF"/>
                </a:solidFill>
                <a:latin typeface="+mj-lt"/>
              </a:rPr>
              <a:t> </a:t>
            </a:r>
          </a:p>
          <a:p>
            <a:pPr>
              <a:defRPr/>
            </a:pPr>
            <a:r>
              <a:rPr lang="en-US" sz="2400" b="1" dirty="0">
                <a:solidFill>
                  <a:srgbClr val="FFFFFF"/>
                </a:solidFill>
                <a:latin typeface="+mj-lt"/>
              </a:rPr>
              <a:t>8</a:t>
            </a:r>
            <a:r>
              <a:rPr lang="en-US" sz="2400" dirty="0">
                <a:solidFill>
                  <a:srgbClr val="FFFFFF"/>
                </a:solidFill>
                <a:latin typeface="+mj-lt"/>
              </a:rPr>
              <a:t>, 341 (1997).</a:t>
            </a:r>
          </a:p>
        </p:txBody>
      </p:sp>
      <p:sp>
        <p:nvSpPr>
          <p:cNvPr id="40964" name="Text Box 4"/>
          <p:cNvSpPr txBox="1">
            <a:spLocks noChangeArrowheads="1"/>
          </p:cNvSpPr>
          <p:nvPr/>
        </p:nvSpPr>
        <p:spPr bwMode="auto">
          <a:xfrm>
            <a:off x="60325" y="301625"/>
            <a:ext cx="3368675" cy="5078413"/>
          </a:xfrm>
          <a:prstGeom prst="rect">
            <a:avLst/>
          </a:prstGeom>
          <a:noFill/>
          <a:ln w="9525">
            <a:noFill/>
            <a:miter lim="800000"/>
            <a:headEnd/>
            <a:tailEnd/>
          </a:ln>
        </p:spPr>
        <p:txBody>
          <a:bodyPr>
            <a:spAutoFit/>
          </a:bodyPr>
          <a:lstStyle/>
          <a:p>
            <a:r>
              <a:rPr lang="en-US" sz="3600">
                <a:solidFill>
                  <a:srgbClr val="FFFFFF"/>
                </a:solidFill>
              </a:rPr>
              <a:t>Predicted</a:t>
            </a:r>
          </a:p>
          <a:p>
            <a:r>
              <a:rPr lang="en-US" sz="3600">
                <a:solidFill>
                  <a:srgbClr val="FFFFFF"/>
                </a:solidFill>
              </a:rPr>
              <a:t>Tensile Strength</a:t>
            </a:r>
          </a:p>
          <a:p>
            <a:r>
              <a:rPr lang="en-US" sz="3600">
                <a:solidFill>
                  <a:srgbClr val="FFFFFF"/>
                </a:solidFill>
              </a:rPr>
              <a:t>of single-wall</a:t>
            </a:r>
          </a:p>
          <a:p>
            <a:r>
              <a:rPr lang="en-US" sz="3600">
                <a:solidFill>
                  <a:srgbClr val="FFFFFF"/>
                </a:solidFill>
              </a:rPr>
              <a:t>Nanotubes</a:t>
            </a:r>
          </a:p>
          <a:p>
            <a:pPr>
              <a:buFont typeface="Wingdings" pitchFamily="2" charset="2"/>
              <a:buNone/>
            </a:pPr>
            <a:r>
              <a:rPr lang="en-US" sz="3600">
                <a:solidFill>
                  <a:srgbClr val="FFFFFF"/>
                </a:solidFill>
              </a:rPr>
              <a:t>&gt;100 GPa</a:t>
            </a:r>
          </a:p>
          <a:p>
            <a:pPr>
              <a:buFont typeface="Wingdings" pitchFamily="2" charset="2"/>
              <a:buChar char="Ø"/>
            </a:pPr>
            <a:endParaRPr lang="en-US" sz="3600">
              <a:solidFill>
                <a:srgbClr val="FFFFFF"/>
              </a:solidFill>
            </a:endParaRPr>
          </a:p>
          <a:p>
            <a:pPr>
              <a:buFont typeface="Wingdings" pitchFamily="2" charset="2"/>
              <a:buNone/>
            </a:pPr>
            <a:r>
              <a:rPr lang="en-US" sz="3600">
                <a:solidFill>
                  <a:srgbClr val="FFFFFF"/>
                </a:solidFill>
              </a:rPr>
              <a:t>&gt;20% strain</a:t>
            </a:r>
          </a:p>
          <a:p>
            <a:pPr>
              <a:buFont typeface="Wingdings" pitchFamily="2" charset="2"/>
              <a:buNone/>
            </a:pPr>
            <a:r>
              <a:rPr lang="en-US" sz="3600">
                <a:solidFill>
                  <a:srgbClr val="FFFFFF"/>
                </a:solidFill>
              </a:rPr>
              <a:t>to failure</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p:txBody>
          <a:bodyPr/>
          <a:lstStyle/>
          <a:p>
            <a:r>
              <a:rPr lang="en-US" sz="4000" smtClean="0">
                <a:solidFill>
                  <a:schemeClr val="bg1"/>
                </a:solidFill>
              </a:rPr>
              <a:t>Professor Richard E. Smalley</a:t>
            </a:r>
            <a:br>
              <a:rPr lang="en-US" sz="4000" smtClean="0">
                <a:solidFill>
                  <a:schemeClr val="bg1"/>
                </a:solidFill>
              </a:rPr>
            </a:br>
            <a:r>
              <a:rPr lang="en-US" sz="4000" smtClean="0">
                <a:solidFill>
                  <a:schemeClr val="bg1"/>
                </a:solidFill>
              </a:rPr>
              <a:t>1943 - 2005</a:t>
            </a:r>
            <a:br>
              <a:rPr lang="en-US" sz="4000" smtClean="0">
                <a:solidFill>
                  <a:schemeClr val="bg1"/>
                </a:solidFill>
              </a:rPr>
            </a:br>
            <a:r>
              <a:rPr lang="en-US" sz="3600" smtClean="0">
                <a:solidFill>
                  <a:schemeClr val="bg1"/>
                </a:solidFill>
              </a:rPr>
              <a:t>Nobel Prize in Chemistry 1996</a:t>
            </a:r>
          </a:p>
        </p:txBody>
      </p:sp>
      <p:graphicFrame>
        <p:nvGraphicFramePr>
          <p:cNvPr id="626691" name="Object 3"/>
          <p:cNvGraphicFramePr>
            <a:graphicFrameLocks noGrp="1" noChangeAspect="1"/>
          </p:cNvGraphicFramePr>
          <p:nvPr>
            <p:ph sz="half" idx="1"/>
          </p:nvPr>
        </p:nvGraphicFramePr>
        <p:xfrm>
          <a:off x="1677988" y="1828800"/>
          <a:ext cx="4948237" cy="5029200"/>
        </p:xfrm>
        <a:graphic>
          <a:graphicData uri="http://schemas.openxmlformats.org/presentationml/2006/ole">
            <mc:AlternateContent xmlns:mc="http://schemas.openxmlformats.org/markup-compatibility/2006">
              <mc:Choice xmlns:v="urn:schemas-microsoft-com:vml" Requires="v">
                <p:oleObj spid="_x0000_s626708" name="Photo Editor Photo" r:id="rId4" imgW="4114286" imgH="4180952" progId="">
                  <p:embed/>
                </p:oleObj>
              </mc:Choice>
              <mc:Fallback>
                <p:oleObj name="Photo Editor Photo" r:id="rId4" imgW="4114286" imgH="4180952"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988" y="1828800"/>
                        <a:ext cx="4948237" cy="502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6692" name="Text Box 4"/>
          <p:cNvSpPr txBox="1">
            <a:spLocks noChangeArrowheads="1"/>
          </p:cNvSpPr>
          <p:nvPr/>
        </p:nvSpPr>
        <p:spPr bwMode="auto">
          <a:xfrm>
            <a:off x="76200" y="2819400"/>
            <a:ext cx="1600200" cy="2565400"/>
          </a:xfrm>
          <a:prstGeom prst="rect">
            <a:avLst/>
          </a:prstGeom>
          <a:noFill/>
          <a:ln w="9525">
            <a:noFill/>
            <a:miter lim="800000"/>
            <a:headEnd/>
            <a:tailEnd/>
          </a:ln>
          <a:effectLst/>
        </p:spPr>
        <p:txBody>
          <a:bodyPr>
            <a:spAutoFit/>
          </a:bodyPr>
          <a:lstStyle/>
          <a:p>
            <a:pPr>
              <a:spcBef>
                <a:spcPct val="50000"/>
              </a:spcBef>
            </a:pPr>
            <a:r>
              <a:rPr lang="en-US">
                <a:solidFill>
                  <a:schemeClr val="bg1"/>
                </a:solidFill>
              </a:rPr>
              <a:t>A 6 week summer project in 1985</a:t>
            </a:r>
          </a:p>
          <a:p>
            <a:pPr>
              <a:spcBef>
                <a:spcPct val="50000"/>
              </a:spcBef>
            </a:pPr>
            <a:r>
              <a:rPr lang="en-US">
                <a:solidFill>
                  <a:schemeClr val="bg1"/>
                </a:solidFill>
              </a:rPr>
              <a:t>2 – page paper in Nature</a:t>
            </a:r>
          </a:p>
          <a:p>
            <a:pPr>
              <a:spcBef>
                <a:spcPct val="50000"/>
              </a:spcBef>
            </a:pPr>
            <a:endParaRPr lang="en-US">
              <a:solidFill>
                <a:schemeClr val="bg1"/>
              </a:solidFill>
            </a:endParaRPr>
          </a:p>
        </p:txBody>
      </p:sp>
      <p:sp>
        <p:nvSpPr>
          <p:cNvPr id="626693" name="Text Box 5"/>
          <p:cNvSpPr txBox="1">
            <a:spLocks noChangeArrowheads="1"/>
          </p:cNvSpPr>
          <p:nvPr/>
        </p:nvSpPr>
        <p:spPr bwMode="auto">
          <a:xfrm>
            <a:off x="7086600" y="3881438"/>
            <a:ext cx="1600200" cy="1604962"/>
          </a:xfrm>
          <a:prstGeom prst="rect">
            <a:avLst/>
          </a:prstGeom>
          <a:noFill/>
          <a:ln w="9525">
            <a:noFill/>
            <a:miter lim="800000"/>
            <a:headEnd/>
            <a:tailEnd/>
          </a:ln>
          <a:effectLst/>
        </p:spPr>
        <p:txBody>
          <a:bodyPr>
            <a:spAutoFit/>
          </a:bodyPr>
          <a:lstStyle/>
          <a:p>
            <a:pPr>
              <a:spcBef>
                <a:spcPct val="50000"/>
              </a:spcBef>
            </a:pPr>
            <a:r>
              <a:rPr lang="en-US">
                <a:solidFill>
                  <a:schemeClr val="bg1"/>
                </a:solidFill>
              </a:rPr>
              <a:t>C60 </a:t>
            </a:r>
          </a:p>
          <a:p>
            <a:pPr>
              <a:spcBef>
                <a:spcPct val="50000"/>
              </a:spcBef>
            </a:pPr>
            <a:r>
              <a:rPr lang="en-US">
                <a:solidFill>
                  <a:schemeClr val="bg1"/>
                </a:solidFill>
              </a:rPr>
              <a:t>Buckminster-</a:t>
            </a:r>
          </a:p>
          <a:p>
            <a:pPr>
              <a:spcBef>
                <a:spcPct val="50000"/>
              </a:spcBef>
            </a:pPr>
            <a:r>
              <a:rPr lang="en-US">
                <a:solidFill>
                  <a:schemeClr val="bg1"/>
                </a:solidFill>
              </a:rPr>
              <a:t>fullerene:</a:t>
            </a:r>
          </a:p>
          <a:p>
            <a:pPr>
              <a:spcBef>
                <a:spcPct val="50000"/>
              </a:spcBef>
            </a:pPr>
            <a:r>
              <a:rPr lang="en-US">
                <a:solidFill>
                  <a:schemeClr val="bg1"/>
                </a:solidFill>
              </a:rPr>
              <a:t>Buckyballs</a:t>
            </a:r>
          </a:p>
        </p:txBody>
      </p:sp>
      <p:pic>
        <p:nvPicPr>
          <p:cNvPr id="626694" name="Picture 6" descr="fullerenes_fig_2"/>
          <p:cNvPicPr>
            <a:picLocks noGrp="1" noChangeAspect="1" noChangeArrowheads="1"/>
          </p:cNvPicPr>
          <p:nvPr>
            <p:ph sz="half" idx="2"/>
          </p:nvPr>
        </p:nvPicPr>
        <p:blipFill>
          <a:blip r:embed="rId6" cstate="print"/>
          <a:srcRect/>
          <a:stretch>
            <a:fillRect/>
          </a:stretch>
        </p:blipFill>
        <p:spPr>
          <a:xfrm>
            <a:off x="7086600" y="1828800"/>
            <a:ext cx="1573213" cy="1600200"/>
          </a:xfrm>
          <a:noFill/>
          <a:ln/>
        </p:spPr>
      </p:pic>
      <p:sp>
        <p:nvSpPr>
          <p:cNvPr id="626695" name="Text Box 7"/>
          <p:cNvSpPr txBox="1">
            <a:spLocks noChangeArrowheads="1"/>
          </p:cNvSpPr>
          <p:nvPr/>
        </p:nvSpPr>
        <p:spPr bwMode="auto">
          <a:xfrm>
            <a:off x="76200" y="5181600"/>
            <a:ext cx="1371600" cy="1190625"/>
          </a:xfrm>
          <a:prstGeom prst="rect">
            <a:avLst/>
          </a:prstGeom>
          <a:noFill/>
          <a:ln w="9525">
            <a:noFill/>
            <a:miter lim="800000"/>
            <a:headEnd/>
            <a:tailEnd/>
          </a:ln>
          <a:effectLst/>
        </p:spPr>
        <p:txBody>
          <a:bodyPr>
            <a:spAutoFit/>
          </a:bodyPr>
          <a:lstStyle/>
          <a:p>
            <a:pPr>
              <a:spcBef>
                <a:spcPct val="50000"/>
              </a:spcBef>
            </a:pPr>
            <a:r>
              <a:rPr lang="en-US">
                <a:solidFill>
                  <a:schemeClr val="bg1"/>
                </a:solidFill>
              </a:rPr>
              <a:t>with Robert F. Curl and Harold Kroto</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ext Box 2"/>
          <p:cNvSpPr txBox="1">
            <a:spLocks noChangeArrowheads="1"/>
          </p:cNvSpPr>
          <p:nvPr/>
        </p:nvSpPr>
        <p:spPr bwMode="auto">
          <a:xfrm>
            <a:off x="501650" y="685800"/>
            <a:ext cx="7270750" cy="304800"/>
          </a:xfrm>
          <a:prstGeom prst="rect">
            <a:avLst/>
          </a:prstGeom>
          <a:noFill/>
          <a:ln w="9525">
            <a:noFill/>
            <a:miter lim="800000"/>
            <a:headEnd/>
            <a:tailEnd/>
          </a:ln>
          <a:effectLst/>
        </p:spPr>
        <p:txBody>
          <a:bodyPr lIns="0" tIns="0" rIns="0" bIns="0">
            <a:spAutoFit/>
          </a:bodyPr>
          <a:lstStyle/>
          <a:p>
            <a:pPr algn="ctr" eaLnBrk="0" hangingPunct="0">
              <a:defRPr/>
            </a:pPr>
            <a:r>
              <a:rPr lang="en-US" sz="2000" b="1">
                <a:solidFill>
                  <a:schemeClr val="bg1"/>
                </a:solidFill>
                <a:effectLst>
                  <a:outerShdw blurRad="38100" dist="38100" dir="2700000" algn="tl">
                    <a:srgbClr val="000000"/>
                  </a:outerShdw>
                </a:effectLst>
                <a:latin typeface="Arial" charset="0"/>
                <a:cs typeface="Arial" pitchFamily="34" charset="0"/>
              </a:rPr>
              <a:t>MOLECULAR PERFECTION &amp; EXTREME PERFORMANCE</a:t>
            </a:r>
          </a:p>
        </p:txBody>
      </p:sp>
      <p:sp>
        <p:nvSpPr>
          <p:cNvPr id="36867" name="Text Box 4"/>
          <p:cNvSpPr txBox="1">
            <a:spLocks noChangeArrowheads="1"/>
          </p:cNvSpPr>
          <p:nvPr/>
        </p:nvSpPr>
        <p:spPr bwMode="auto">
          <a:xfrm>
            <a:off x="1103313" y="1143000"/>
            <a:ext cx="5907087" cy="2651125"/>
          </a:xfrm>
          <a:prstGeom prst="rect">
            <a:avLst/>
          </a:prstGeom>
          <a:noFill/>
          <a:ln w="9525">
            <a:noFill/>
            <a:miter lim="800000"/>
            <a:headEnd/>
            <a:tailEnd/>
          </a:ln>
        </p:spPr>
        <p:txBody>
          <a:bodyPr wrap="none">
            <a:spAutoFit/>
          </a:bodyPr>
          <a:lstStyle/>
          <a:p>
            <a:pPr marL="225425" indent="-225425">
              <a:lnSpc>
                <a:spcPct val="90000"/>
              </a:lnSpc>
              <a:spcBef>
                <a:spcPct val="20000"/>
              </a:spcBef>
              <a:buClr>
                <a:schemeClr val="tx1"/>
              </a:buClr>
            </a:pPr>
            <a:r>
              <a:rPr lang="en-US" sz="2000">
                <a:solidFill>
                  <a:schemeClr val="bg1"/>
                </a:solidFill>
                <a:cs typeface="Arial" pitchFamily="34" charset="0"/>
              </a:rPr>
              <a:t>The Strongest Fiber Possible.</a:t>
            </a:r>
          </a:p>
          <a:p>
            <a:pPr marL="225425" indent="-225425">
              <a:lnSpc>
                <a:spcPct val="90000"/>
              </a:lnSpc>
              <a:spcBef>
                <a:spcPct val="20000"/>
              </a:spcBef>
              <a:buClr>
                <a:schemeClr val="tx1"/>
              </a:buClr>
            </a:pPr>
            <a:r>
              <a:rPr lang="en-US" sz="2000">
                <a:solidFill>
                  <a:schemeClr val="bg1"/>
                </a:solidFill>
              </a:rPr>
              <a:t>Selectable Electrical Properties</a:t>
            </a:r>
          </a:p>
          <a:p>
            <a:pPr lvl="1"/>
            <a:r>
              <a:rPr lang="en-US" sz="2000">
                <a:solidFill>
                  <a:schemeClr val="bg1"/>
                </a:solidFill>
              </a:rPr>
              <a:t>	Metallic Tubes Better Than Copper</a:t>
            </a:r>
          </a:p>
          <a:p>
            <a:pPr lvl="1"/>
            <a:r>
              <a:rPr lang="en-US" sz="2000">
                <a:solidFill>
                  <a:schemeClr val="bg1"/>
                </a:solidFill>
              </a:rPr>
              <a:t>	Semiconductors Better Than InSb or GaAs</a:t>
            </a:r>
            <a:endParaRPr lang="en-US" sz="2000">
              <a:solidFill>
                <a:schemeClr val="bg1"/>
              </a:solidFill>
              <a:cs typeface="Arial" pitchFamily="34" charset="0"/>
            </a:endParaRPr>
          </a:p>
          <a:p>
            <a:pPr marL="225425" indent="-225425">
              <a:lnSpc>
                <a:spcPct val="90000"/>
              </a:lnSpc>
              <a:spcBef>
                <a:spcPct val="20000"/>
              </a:spcBef>
              <a:buClr>
                <a:schemeClr val="tx1"/>
              </a:buClr>
            </a:pPr>
            <a:r>
              <a:rPr lang="en-US" sz="2000">
                <a:solidFill>
                  <a:schemeClr val="bg1"/>
                </a:solidFill>
                <a:cs typeface="Arial" pitchFamily="34" charset="0"/>
              </a:rPr>
              <a:t>Thermal Conductivity of Diamond.</a:t>
            </a:r>
          </a:p>
          <a:p>
            <a:pPr marL="225425" indent="-225425">
              <a:lnSpc>
                <a:spcPct val="90000"/>
              </a:lnSpc>
              <a:spcBef>
                <a:spcPct val="20000"/>
              </a:spcBef>
              <a:buClr>
                <a:schemeClr val="tx1"/>
              </a:buClr>
            </a:pPr>
            <a:r>
              <a:rPr lang="en-US" sz="2000">
                <a:solidFill>
                  <a:schemeClr val="bg1"/>
                </a:solidFill>
                <a:cs typeface="Arial" pitchFamily="34" charset="0"/>
              </a:rPr>
              <a:t>The Unique Chemistry of Carbon.</a:t>
            </a:r>
          </a:p>
          <a:p>
            <a:pPr marL="225425" indent="-225425">
              <a:lnSpc>
                <a:spcPct val="90000"/>
              </a:lnSpc>
              <a:spcBef>
                <a:spcPct val="20000"/>
              </a:spcBef>
              <a:buClr>
                <a:schemeClr val="tx1"/>
              </a:buClr>
            </a:pPr>
            <a:r>
              <a:rPr lang="en-US" sz="2000">
                <a:solidFill>
                  <a:schemeClr val="bg1"/>
                </a:solidFill>
                <a:cs typeface="Arial" pitchFamily="34" charset="0"/>
              </a:rPr>
              <a:t>The Scale and Perfection of DNA.</a:t>
            </a:r>
          </a:p>
          <a:p>
            <a:pPr marL="225425" indent="-225425">
              <a:lnSpc>
                <a:spcPct val="90000"/>
              </a:lnSpc>
              <a:spcBef>
                <a:spcPct val="20000"/>
              </a:spcBef>
              <a:buClr>
                <a:schemeClr val="tx1"/>
              </a:buClr>
            </a:pPr>
            <a:r>
              <a:rPr lang="en-US" sz="2000">
                <a:solidFill>
                  <a:schemeClr val="bg1"/>
                </a:solidFill>
                <a:cs typeface="Arial" pitchFamily="34" charset="0"/>
              </a:rPr>
              <a:t>The Ultimately Versatile Engineering Material.</a:t>
            </a:r>
          </a:p>
        </p:txBody>
      </p:sp>
      <p:pic>
        <p:nvPicPr>
          <p:cNvPr id="36868" name="Picture 6" descr="nanotube vertical"/>
          <p:cNvPicPr>
            <a:picLocks noChangeAspect="1" noChangeArrowheads="1"/>
          </p:cNvPicPr>
          <p:nvPr/>
        </p:nvPicPr>
        <p:blipFill>
          <a:blip r:embed="rId3" cstate="print"/>
          <a:srcRect/>
          <a:stretch>
            <a:fillRect/>
          </a:stretch>
        </p:blipFill>
        <p:spPr bwMode="auto">
          <a:xfrm>
            <a:off x="7818438" y="0"/>
            <a:ext cx="1173162" cy="6858000"/>
          </a:xfrm>
          <a:prstGeom prst="rect">
            <a:avLst/>
          </a:prstGeom>
          <a:noFill/>
          <a:ln w="9525">
            <a:noFill/>
            <a:miter lim="800000"/>
            <a:headEnd/>
            <a:tailEnd/>
          </a:ln>
        </p:spPr>
      </p:pic>
      <p:sp>
        <p:nvSpPr>
          <p:cNvPr id="36869" name="Rectangle 7"/>
          <p:cNvSpPr>
            <a:spLocks noGrp="1" noChangeArrowheads="1"/>
          </p:cNvSpPr>
          <p:nvPr>
            <p:ph type="title" idx="4294967295"/>
          </p:nvPr>
        </p:nvSpPr>
        <p:spPr>
          <a:xfrm>
            <a:off x="-228600" y="-146050"/>
            <a:ext cx="8229600" cy="831850"/>
          </a:xfrm>
        </p:spPr>
        <p:txBody>
          <a:bodyPr/>
          <a:lstStyle/>
          <a:p>
            <a:r>
              <a:rPr lang="en-US" sz="3200" b="1" smtClean="0">
                <a:solidFill>
                  <a:schemeClr val="bg1"/>
                </a:solidFill>
              </a:rPr>
              <a:t>Why Single Wall Carbon Nanotubes?</a:t>
            </a:r>
          </a:p>
        </p:txBody>
      </p:sp>
      <p:pic>
        <p:nvPicPr>
          <p:cNvPr id="36870" name="Picture 8"/>
          <p:cNvPicPr>
            <a:picLocks noChangeAspect="1" noChangeArrowheads="1"/>
          </p:cNvPicPr>
          <p:nvPr/>
        </p:nvPicPr>
        <p:blipFill>
          <a:blip r:embed="rId4" cstate="print"/>
          <a:srcRect/>
          <a:stretch>
            <a:fillRect/>
          </a:stretch>
        </p:blipFill>
        <p:spPr bwMode="auto">
          <a:xfrm>
            <a:off x="304800" y="3886200"/>
            <a:ext cx="2508250" cy="2895600"/>
          </a:xfrm>
          <a:prstGeom prst="rect">
            <a:avLst/>
          </a:prstGeom>
          <a:noFill/>
          <a:ln w="9525">
            <a:noFill/>
            <a:miter lim="800000"/>
            <a:headEnd/>
            <a:tailEnd/>
          </a:ln>
        </p:spPr>
      </p:pic>
      <p:pic>
        <p:nvPicPr>
          <p:cNvPr id="36871" name="Picture 9" descr="allotropes_invert clean labels"/>
          <p:cNvPicPr>
            <a:picLocks noChangeAspect="1" noChangeArrowheads="1"/>
          </p:cNvPicPr>
          <p:nvPr/>
        </p:nvPicPr>
        <p:blipFill>
          <a:blip r:embed="rId5" cstate="print"/>
          <a:srcRect/>
          <a:stretch>
            <a:fillRect/>
          </a:stretch>
        </p:blipFill>
        <p:spPr bwMode="auto">
          <a:xfrm>
            <a:off x="3141663" y="3814763"/>
            <a:ext cx="4325937" cy="304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274638"/>
            <a:ext cx="9144000" cy="1143000"/>
          </a:xfrm>
        </p:spPr>
        <p:txBody>
          <a:bodyPr/>
          <a:lstStyle/>
          <a:p>
            <a:pPr eaLnBrk="1" hangingPunct="1"/>
            <a:r>
              <a:rPr lang="en-US" b="1" smtClean="0">
                <a:latin typeface="Arial" pitchFamily="34" charset="0"/>
                <a:cs typeface="Arial" pitchFamily="34" charset="0"/>
              </a:rPr>
              <a:t>Ultimate Properties of Polymers</a:t>
            </a:r>
          </a:p>
        </p:txBody>
      </p:sp>
      <p:sp>
        <p:nvSpPr>
          <p:cNvPr id="64515" name="Text Box 4"/>
          <p:cNvSpPr txBox="1">
            <a:spLocks noChangeArrowheads="1"/>
          </p:cNvSpPr>
          <p:nvPr/>
        </p:nvSpPr>
        <p:spPr bwMode="auto">
          <a:xfrm>
            <a:off x="6781800" y="5699125"/>
            <a:ext cx="2133600" cy="822325"/>
          </a:xfrm>
          <a:prstGeom prst="rect">
            <a:avLst/>
          </a:prstGeom>
          <a:noFill/>
          <a:ln w="9525">
            <a:noFill/>
            <a:miter lim="800000"/>
            <a:headEnd/>
            <a:tailEnd/>
          </a:ln>
        </p:spPr>
        <p:txBody>
          <a:bodyPr>
            <a:spAutoFit/>
          </a:bodyPr>
          <a:lstStyle/>
          <a:p>
            <a:pPr>
              <a:spcBef>
                <a:spcPct val="50000"/>
              </a:spcBef>
            </a:pPr>
            <a:r>
              <a:rPr lang="en-US" sz="1200" b="1">
                <a:solidFill>
                  <a:srgbClr val="000000"/>
                </a:solidFill>
              </a:rPr>
              <a:t>Hermann Staudinger</a:t>
            </a:r>
            <a:r>
              <a:rPr lang="en-US" sz="1200">
                <a:solidFill>
                  <a:srgbClr val="000000"/>
                </a:solidFill>
              </a:rPr>
              <a:t>, </a:t>
            </a:r>
            <a:r>
              <a:rPr lang="en-US" sz="1200" i="1">
                <a:solidFill>
                  <a:srgbClr val="000000"/>
                </a:solidFill>
              </a:rPr>
              <a:t>Die Hochmolekularen Organischen Verbindungen</a:t>
            </a:r>
            <a:r>
              <a:rPr lang="en-US" sz="1200">
                <a:solidFill>
                  <a:srgbClr val="000000"/>
                </a:solidFill>
              </a:rPr>
              <a:t>, Berlin: Springer p.111 (1932)</a:t>
            </a:r>
          </a:p>
        </p:txBody>
      </p:sp>
      <p:grpSp>
        <p:nvGrpSpPr>
          <p:cNvPr id="64516" name="Group 25"/>
          <p:cNvGrpSpPr>
            <a:grpSpLocks/>
          </p:cNvGrpSpPr>
          <p:nvPr/>
        </p:nvGrpSpPr>
        <p:grpSpPr bwMode="auto">
          <a:xfrm>
            <a:off x="914400" y="2209800"/>
            <a:ext cx="7620000" cy="1371600"/>
            <a:chOff x="576" y="1392"/>
            <a:chExt cx="4800" cy="864"/>
          </a:xfrm>
        </p:grpSpPr>
        <p:sp>
          <p:nvSpPr>
            <p:cNvPr id="64519" name="Line 5"/>
            <p:cNvSpPr>
              <a:spLocks noChangeShapeType="1"/>
            </p:cNvSpPr>
            <p:nvPr/>
          </p:nvSpPr>
          <p:spPr bwMode="auto">
            <a:xfrm>
              <a:off x="576" y="1392"/>
              <a:ext cx="3120" cy="0"/>
            </a:xfrm>
            <a:prstGeom prst="line">
              <a:avLst/>
            </a:prstGeom>
            <a:noFill/>
            <a:ln w="28575">
              <a:solidFill>
                <a:schemeClr val="tx1"/>
              </a:solidFill>
              <a:round/>
              <a:headEnd/>
              <a:tailEnd/>
            </a:ln>
          </p:spPr>
          <p:txBody>
            <a:bodyPr/>
            <a:lstStyle/>
            <a:p>
              <a:endParaRPr lang="en-US"/>
            </a:p>
          </p:txBody>
        </p:sp>
        <p:sp>
          <p:nvSpPr>
            <p:cNvPr id="64520" name="Line 6"/>
            <p:cNvSpPr>
              <a:spLocks noChangeShapeType="1"/>
            </p:cNvSpPr>
            <p:nvPr/>
          </p:nvSpPr>
          <p:spPr bwMode="auto">
            <a:xfrm>
              <a:off x="576" y="1536"/>
              <a:ext cx="1632" cy="0"/>
            </a:xfrm>
            <a:prstGeom prst="line">
              <a:avLst/>
            </a:prstGeom>
            <a:noFill/>
            <a:ln w="28575">
              <a:solidFill>
                <a:schemeClr val="tx1"/>
              </a:solidFill>
              <a:round/>
              <a:headEnd/>
              <a:tailEnd/>
            </a:ln>
          </p:spPr>
          <p:txBody>
            <a:bodyPr/>
            <a:lstStyle/>
            <a:p>
              <a:endParaRPr lang="en-US"/>
            </a:p>
          </p:txBody>
        </p:sp>
        <p:sp>
          <p:nvSpPr>
            <p:cNvPr id="64521" name="Line 7"/>
            <p:cNvSpPr>
              <a:spLocks noChangeShapeType="1"/>
            </p:cNvSpPr>
            <p:nvPr/>
          </p:nvSpPr>
          <p:spPr bwMode="auto">
            <a:xfrm>
              <a:off x="576" y="1680"/>
              <a:ext cx="384" cy="0"/>
            </a:xfrm>
            <a:prstGeom prst="line">
              <a:avLst/>
            </a:prstGeom>
            <a:noFill/>
            <a:ln w="28575">
              <a:solidFill>
                <a:schemeClr val="tx1"/>
              </a:solidFill>
              <a:round/>
              <a:headEnd/>
              <a:tailEnd/>
            </a:ln>
          </p:spPr>
          <p:txBody>
            <a:bodyPr/>
            <a:lstStyle/>
            <a:p>
              <a:endParaRPr lang="en-US"/>
            </a:p>
          </p:txBody>
        </p:sp>
        <p:sp>
          <p:nvSpPr>
            <p:cNvPr id="64522" name="Line 8"/>
            <p:cNvSpPr>
              <a:spLocks noChangeShapeType="1"/>
            </p:cNvSpPr>
            <p:nvPr/>
          </p:nvSpPr>
          <p:spPr bwMode="auto">
            <a:xfrm>
              <a:off x="1104" y="1680"/>
              <a:ext cx="3792" cy="0"/>
            </a:xfrm>
            <a:prstGeom prst="line">
              <a:avLst/>
            </a:prstGeom>
            <a:noFill/>
            <a:ln w="28575">
              <a:solidFill>
                <a:schemeClr val="tx1"/>
              </a:solidFill>
              <a:round/>
              <a:headEnd/>
              <a:tailEnd/>
            </a:ln>
          </p:spPr>
          <p:txBody>
            <a:bodyPr/>
            <a:lstStyle/>
            <a:p>
              <a:endParaRPr lang="en-US"/>
            </a:p>
          </p:txBody>
        </p:sp>
        <p:sp>
          <p:nvSpPr>
            <p:cNvPr id="64523" name="Line 10"/>
            <p:cNvSpPr>
              <a:spLocks noChangeShapeType="1"/>
            </p:cNvSpPr>
            <p:nvPr/>
          </p:nvSpPr>
          <p:spPr bwMode="auto">
            <a:xfrm>
              <a:off x="2304" y="1536"/>
              <a:ext cx="3072" cy="0"/>
            </a:xfrm>
            <a:prstGeom prst="line">
              <a:avLst/>
            </a:prstGeom>
            <a:noFill/>
            <a:ln w="28575">
              <a:solidFill>
                <a:schemeClr val="tx1"/>
              </a:solidFill>
              <a:round/>
              <a:headEnd/>
              <a:tailEnd/>
            </a:ln>
          </p:spPr>
          <p:txBody>
            <a:bodyPr/>
            <a:lstStyle/>
            <a:p>
              <a:endParaRPr lang="en-US"/>
            </a:p>
          </p:txBody>
        </p:sp>
        <p:sp>
          <p:nvSpPr>
            <p:cNvPr id="64524" name="Line 11"/>
            <p:cNvSpPr>
              <a:spLocks noChangeShapeType="1"/>
            </p:cNvSpPr>
            <p:nvPr/>
          </p:nvSpPr>
          <p:spPr bwMode="auto">
            <a:xfrm>
              <a:off x="3744" y="1392"/>
              <a:ext cx="1632" cy="0"/>
            </a:xfrm>
            <a:prstGeom prst="line">
              <a:avLst/>
            </a:prstGeom>
            <a:noFill/>
            <a:ln w="28575">
              <a:solidFill>
                <a:schemeClr val="tx1"/>
              </a:solidFill>
              <a:round/>
              <a:headEnd/>
              <a:tailEnd/>
            </a:ln>
          </p:spPr>
          <p:txBody>
            <a:bodyPr/>
            <a:lstStyle/>
            <a:p>
              <a:endParaRPr lang="en-US"/>
            </a:p>
          </p:txBody>
        </p:sp>
        <p:sp>
          <p:nvSpPr>
            <p:cNvPr id="64525" name="Line 12"/>
            <p:cNvSpPr>
              <a:spLocks noChangeShapeType="1"/>
            </p:cNvSpPr>
            <p:nvPr/>
          </p:nvSpPr>
          <p:spPr bwMode="auto">
            <a:xfrm>
              <a:off x="576" y="1824"/>
              <a:ext cx="2448" cy="0"/>
            </a:xfrm>
            <a:prstGeom prst="line">
              <a:avLst/>
            </a:prstGeom>
            <a:noFill/>
            <a:ln w="28575">
              <a:solidFill>
                <a:schemeClr val="tx1"/>
              </a:solidFill>
              <a:round/>
              <a:headEnd/>
              <a:tailEnd/>
            </a:ln>
          </p:spPr>
          <p:txBody>
            <a:bodyPr/>
            <a:lstStyle/>
            <a:p>
              <a:endParaRPr lang="en-US"/>
            </a:p>
          </p:txBody>
        </p:sp>
        <p:sp>
          <p:nvSpPr>
            <p:cNvPr id="64526" name="Line 13"/>
            <p:cNvSpPr>
              <a:spLocks noChangeShapeType="1"/>
            </p:cNvSpPr>
            <p:nvPr/>
          </p:nvSpPr>
          <p:spPr bwMode="auto">
            <a:xfrm>
              <a:off x="576" y="1968"/>
              <a:ext cx="1488" cy="0"/>
            </a:xfrm>
            <a:prstGeom prst="line">
              <a:avLst/>
            </a:prstGeom>
            <a:noFill/>
            <a:ln w="28575">
              <a:solidFill>
                <a:schemeClr val="tx1"/>
              </a:solidFill>
              <a:round/>
              <a:headEnd/>
              <a:tailEnd/>
            </a:ln>
          </p:spPr>
          <p:txBody>
            <a:bodyPr/>
            <a:lstStyle/>
            <a:p>
              <a:endParaRPr lang="en-US"/>
            </a:p>
          </p:txBody>
        </p:sp>
        <p:sp>
          <p:nvSpPr>
            <p:cNvPr id="64527" name="Line 14"/>
            <p:cNvSpPr>
              <a:spLocks noChangeShapeType="1"/>
            </p:cNvSpPr>
            <p:nvPr/>
          </p:nvSpPr>
          <p:spPr bwMode="auto">
            <a:xfrm>
              <a:off x="576" y="2112"/>
              <a:ext cx="3696" cy="0"/>
            </a:xfrm>
            <a:prstGeom prst="line">
              <a:avLst/>
            </a:prstGeom>
            <a:noFill/>
            <a:ln w="28575">
              <a:solidFill>
                <a:schemeClr val="tx1"/>
              </a:solidFill>
              <a:round/>
              <a:headEnd/>
              <a:tailEnd/>
            </a:ln>
          </p:spPr>
          <p:txBody>
            <a:bodyPr/>
            <a:lstStyle/>
            <a:p>
              <a:endParaRPr lang="en-US"/>
            </a:p>
          </p:txBody>
        </p:sp>
        <p:sp>
          <p:nvSpPr>
            <p:cNvPr id="64528" name="Line 15"/>
            <p:cNvSpPr>
              <a:spLocks noChangeShapeType="1"/>
            </p:cNvSpPr>
            <p:nvPr/>
          </p:nvSpPr>
          <p:spPr bwMode="auto">
            <a:xfrm>
              <a:off x="576" y="2256"/>
              <a:ext cx="2352" cy="0"/>
            </a:xfrm>
            <a:prstGeom prst="line">
              <a:avLst/>
            </a:prstGeom>
            <a:noFill/>
            <a:ln w="28575">
              <a:solidFill>
                <a:schemeClr val="tx1"/>
              </a:solidFill>
              <a:round/>
              <a:headEnd/>
              <a:tailEnd/>
            </a:ln>
          </p:spPr>
          <p:txBody>
            <a:bodyPr/>
            <a:lstStyle/>
            <a:p>
              <a:endParaRPr lang="en-US"/>
            </a:p>
          </p:txBody>
        </p:sp>
        <p:sp>
          <p:nvSpPr>
            <p:cNvPr id="64529" name="Line 16"/>
            <p:cNvSpPr>
              <a:spLocks noChangeShapeType="1"/>
            </p:cNvSpPr>
            <p:nvPr/>
          </p:nvSpPr>
          <p:spPr bwMode="auto">
            <a:xfrm>
              <a:off x="3072" y="2256"/>
              <a:ext cx="2304" cy="0"/>
            </a:xfrm>
            <a:prstGeom prst="line">
              <a:avLst/>
            </a:prstGeom>
            <a:noFill/>
            <a:ln w="28575">
              <a:solidFill>
                <a:schemeClr val="tx1"/>
              </a:solidFill>
              <a:round/>
              <a:headEnd/>
              <a:tailEnd/>
            </a:ln>
          </p:spPr>
          <p:txBody>
            <a:bodyPr/>
            <a:lstStyle/>
            <a:p>
              <a:endParaRPr lang="en-US"/>
            </a:p>
          </p:txBody>
        </p:sp>
        <p:sp>
          <p:nvSpPr>
            <p:cNvPr id="64530" name="Line 17"/>
            <p:cNvSpPr>
              <a:spLocks noChangeShapeType="1"/>
            </p:cNvSpPr>
            <p:nvPr/>
          </p:nvSpPr>
          <p:spPr bwMode="auto">
            <a:xfrm>
              <a:off x="2160" y="1968"/>
              <a:ext cx="1776" cy="0"/>
            </a:xfrm>
            <a:prstGeom prst="line">
              <a:avLst/>
            </a:prstGeom>
            <a:noFill/>
            <a:ln w="28575">
              <a:solidFill>
                <a:schemeClr val="tx1"/>
              </a:solidFill>
              <a:round/>
              <a:headEnd/>
              <a:tailEnd/>
            </a:ln>
          </p:spPr>
          <p:txBody>
            <a:bodyPr/>
            <a:lstStyle/>
            <a:p>
              <a:endParaRPr lang="en-US"/>
            </a:p>
          </p:txBody>
        </p:sp>
        <p:sp>
          <p:nvSpPr>
            <p:cNvPr id="64531" name="Line 18"/>
            <p:cNvSpPr>
              <a:spLocks noChangeShapeType="1"/>
            </p:cNvSpPr>
            <p:nvPr/>
          </p:nvSpPr>
          <p:spPr bwMode="auto">
            <a:xfrm>
              <a:off x="4032" y="1968"/>
              <a:ext cx="1344" cy="0"/>
            </a:xfrm>
            <a:prstGeom prst="line">
              <a:avLst/>
            </a:prstGeom>
            <a:noFill/>
            <a:ln w="28575">
              <a:solidFill>
                <a:schemeClr val="tx1"/>
              </a:solidFill>
              <a:round/>
              <a:headEnd/>
              <a:tailEnd/>
            </a:ln>
          </p:spPr>
          <p:txBody>
            <a:bodyPr/>
            <a:lstStyle/>
            <a:p>
              <a:endParaRPr lang="en-US"/>
            </a:p>
          </p:txBody>
        </p:sp>
        <p:sp>
          <p:nvSpPr>
            <p:cNvPr id="64532" name="Line 20"/>
            <p:cNvSpPr>
              <a:spLocks noChangeShapeType="1"/>
            </p:cNvSpPr>
            <p:nvPr/>
          </p:nvSpPr>
          <p:spPr bwMode="auto">
            <a:xfrm>
              <a:off x="4368" y="2112"/>
              <a:ext cx="1008" cy="0"/>
            </a:xfrm>
            <a:prstGeom prst="line">
              <a:avLst/>
            </a:prstGeom>
            <a:noFill/>
            <a:ln w="28575">
              <a:solidFill>
                <a:schemeClr val="tx1"/>
              </a:solidFill>
              <a:round/>
              <a:headEnd/>
              <a:tailEnd/>
            </a:ln>
          </p:spPr>
          <p:txBody>
            <a:bodyPr/>
            <a:lstStyle/>
            <a:p>
              <a:endParaRPr lang="en-US"/>
            </a:p>
          </p:txBody>
        </p:sp>
        <p:sp>
          <p:nvSpPr>
            <p:cNvPr id="64533" name="Line 21"/>
            <p:cNvSpPr>
              <a:spLocks noChangeShapeType="1"/>
            </p:cNvSpPr>
            <p:nvPr/>
          </p:nvSpPr>
          <p:spPr bwMode="auto">
            <a:xfrm>
              <a:off x="3168" y="1824"/>
              <a:ext cx="2208" cy="0"/>
            </a:xfrm>
            <a:prstGeom prst="line">
              <a:avLst/>
            </a:prstGeom>
            <a:noFill/>
            <a:ln w="28575">
              <a:solidFill>
                <a:schemeClr val="tx1"/>
              </a:solidFill>
              <a:round/>
              <a:headEnd/>
              <a:tailEnd/>
            </a:ln>
          </p:spPr>
          <p:txBody>
            <a:bodyPr/>
            <a:lstStyle/>
            <a:p>
              <a:endParaRPr lang="en-US"/>
            </a:p>
          </p:txBody>
        </p:sp>
        <p:sp>
          <p:nvSpPr>
            <p:cNvPr id="64534" name="Line 22"/>
            <p:cNvSpPr>
              <a:spLocks noChangeShapeType="1"/>
            </p:cNvSpPr>
            <p:nvPr/>
          </p:nvSpPr>
          <p:spPr bwMode="auto">
            <a:xfrm>
              <a:off x="4992" y="1680"/>
              <a:ext cx="384" cy="0"/>
            </a:xfrm>
            <a:prstGeom prst="line">
              <a:avLst/>
            </a:prstGeom>
            <a:noFill/>
            <a:ln w="28575">
              <a:solidFill>
                <a:schemeClr val="tx1"/>
              </a:solidFill>
              <a:round/>
              <a:headEnd/>
              <a:tailEnd/>
            </a:ln>
          </p:spPr>
          <p:txBody>
            <a:bodyPr/>
            <a:lstStyle/>
            <a:p>
              <a:endParaRPr lang="en-US"/>
            </a:p>
          </p:txBody>
        </p:sp>
      </p:grpSp>
      <p:sp>
        <p:nvSpPr>
          <p:cNvPr id="64517" name="Text Box 23"/>
          <p:cNvSpPr txBox="1">
            <a:spLocks noChangeArrowheads="1"/>
          </p:cNvSpPr>
          <p:nvPr/>
        </p:nvSpPr>
        <p:spPr bwMode="auto">
          <a:xfrm>
            <a:off x="990600" y="3886200"/>
            <a:ext cx="5257800" cy="2225675"/>
          </a:xfrm>
          <a:prstGeom prst="rect">
            <a:avLst/>
          </a:prstGeom>
          <a:noFill/>
          <a:ln w="9525">
            <a:noFill/>
            <a:miter lim="800000"/>
            <a:headEnd/>
            <a:tailEnd/>
          </a:ln>
        </p:spPr>
        <p:txBody>
          <a:bodyPr>
            <a:spAutoFit/>
          </a:bodyPr>
          <a:lstStyle/>
          <a:p>
            <a:pPr>
              <a:spcBef>
                <a:spcPct val="50000"/>
              </a:spcBef>
            </a:pPr>
            <a:r>
              <a:rPr lang="en-US" sz="2000" b="1" dirty="0">
                <a:solidFill>
                  <a:srgbClr val="000000"/>
                </a:solidFill>
              </a:rPr>
              <a:t>Perfect orientation</a:t>
            </a:r>
          </a:p>
          <a:p>
            <a:pPr>
              <a:spcBef>
                <a:spcPct val="50000"/>
              </a:spcBef>
            </a:pPr>
            <a:r>
              <a:rPr lang="en-US" sz="2000" b="1" dirty="0">
                <a:solidFill>
                  <a:srgbClr val="000000"/>
                </a:solidFill>
              </a:rPr>
              <a:t>Perfect lateral order</a:t>
            </a:r>
          </a:p>
          <a:p>
            <a:pPr>
              <a:spcBef>
                <a:spcPct val="50000"/>
              </a:spcBef>
            </a:pPr>
            <a:r>
              <a:rPr lang="en-US" sz="2000" b="1" dirty="0">
                <a:solidFill>
                  <a:srgbClr val="000000"/>
                </a:solidFill>
              </a:rPr>
              <a:t>Few chain end defects (HMW)</a:t>
            </a:r>
          </a:p>
          <a:p>
            <a:pPr>
              <a:spcBef>
                <a:spcPct val="50000"/>
              </a:spcBef>
            </a:pPr>
            <a:r>
              <a:rPr lang="en-US" sz="2000" b="1" dirty="0">
                <a:solidFill>
                  <a:srgbClr val="000000"/>
                </a:solidFill>
              </a:rPr>
              <a:t>		+</a:t>
            </a:r>
          </a:p>
          <a:p>
            <a:pPr>
              <a:spcBef>
                <a:spcPct val="50000"/>
              </a:spcBef>
            </a:pPr>
            <a:r>
              <a:rPr lang="en-US" sz="2000" b="1" dirty="0">
                <a:solidFill>
                  <a:srgbClr val="000000"/>
                </a:solidFill>
              </a:rPr>
              <a:t>INTRINSIC CHAIN PROPERTIES</a:t>
            </a:r>
          </a:p>
        </p:txBody>
      </p:sp>
      <p:sp>
        <p:nvSpPr>
          <p:cNvPr id="64518" name="Text Box 24"/>
          <p:cNvSpPr txBox="1">
            <a:spLocks noChangeArrowheads="1"/>
          </p:cNvSpPr>
          <p:nvPr/>
        </p:nvSpPr>
        <p:spPr bwMode="auto">
          <a:xfrm>
            <a:off x="1905000" y="1371600"/>
            <a:ext cx="670560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rPr>
              <a:t>Staudinger Continuous Crystal Model</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0"/>
            <a:ext cx="6590992" cy="612988"/>
          </a:xfrm>
          <a:prstGeom prst="rect">
            <a:avLst/>
          </a:prstGeom>
          <a:noFill/>
          <a:ln w="9525">
            <a:noFill/>
            <a:miter lim="800000"/>
            <a:headEnd/>
            <a:tailEnd/>
          </a:ln>
        </p:spPr>
        <p:txBody>
          <a:bodyPr wrap="none">
            <a:prstTxWarp prst="textNoShape">
              <a:avLst/>
            </a:prstTxWarp>
            <a:spAutoFit/>
          </a:bodyPr>
          <a:lstStyle/>
          <a:p>
            <a:pPr>
              <a:lnSpc>
                <a:spcPct val="125000"/>
              </a:lnSpc>
            </a:pPr>
            <a:r>
              <a:rPr lang="en-US" sz="2800" b="1" dirty="0" smtClean="0">
                <a:solidFill>
                  <a:srgbClr val="000000"/>
                </a:solidFill>
                <a:latin typeface="Calibri" charset="0"/>
                <a:cs typeface="Arial" charset="0"/>
              </a:rPr>
              <a:t>ALTERNATIVE ROUTES FOR MAKING FIBERS</a:t>
            </a:r>
            <a:endParaRPr lang="en-US" sz="2800" b="1" dirty="0">
              <a:solidFill>
                <a:srgbClr val="FF0000"/>
              </a:solidFill>
              <a:latin typeface="Calibri" charset="0"/>
              <a:cs typeface="Arial" charset="0"/>
            </a:endParaRPr>
          </a:p>
        </p:txBody>
      </p:sp>
      <p:pic>
        <p:nvPicPr>
          <p:cNvPr id="3" name="Picture 21"/>
          <p:cNvPicPr>
            <a:picLocks noChangeAspect="1" noChangeArrowheads="1"/>
          </p:cNvPicPr>
          <p:nvPr/>
        </p:nvPicPr>
        <p:blipFill>
          <a:blip r:embed="rId2" cstate="print"/>
          <a:srcRect/>
          <a:stretch>
            <a:fillRect/>
          </a:stretch>
        </p:blipFill>
        <p:spPr bwMode="auto">
          <a:xfrm>
            <a:off x="7397750" y="0"/>
            <a:ext cx="1746250" cy="687388"/>
          </a:xfrm>
          <a:prstGeom prst="rect">
            <a:avLst/>
          </a:prstGeom>
          <a:noFill/>
          <a:ln w="9525">
            <a:noFill/>
            <a:miter lim="800000"/>
            <a:headEnd/>
            <a:tailEnd/>
          </a:ln>
          <a:effectLst/>
        </p:spPr>
      </p:pic>
      <p:sp>
        <p:nvSpPr>
          <p:cNvPr id="4" name="Text Box 25"/>
          <p:cNvSpPr txBox="1">
            <a:spLocks noChangeArrowheads="1"/>
          </p:cNvSpPr>
          <p:nvPr/>
        </p:nvSpPr>
        <p:spPr bwMode="auto">
          <a:xfrm>
            <a:off x="133537" y="587005"/>
            <a:ext cx="8832475" cy="966418"/>
          </a:xfrm>
          <a:prstGeom prst="rect">
            <a:avLst/>
          </a:prstGeom>
          <a:noFill/>
          <a:ln w="9525">
            <a:noFill/>
            <a:miter lim="800000"/>
            <a:headEnd/>
            <a:tailEnd/>
          </a:ln>
          <a:effectLst/>
        </p:spPr>
        <p:txBody>
          <a:bodyPr wrap="square">
            <a:prstTxWarp prst="textNoShape">
              <a:avLst/>
            </a:prstTxWarp>
            <a:spAutoFit/>
          </a:bodyPr>
          <a:lstStyle/>
          <a:p>
            <a:pPr>
              <a:lnSpc>
                <a:spcPct val="120000"/>
              </a:lnSpc>
              <a:buFontTx/>
              <a:buBlip>
                <a:blip r:embed="rId3"/>
              </a:buBlip>
            </a:pPr>
            <a:r>
              <a:rPr lang="en-US" sz="2400" dirty="0">
                <a:solidFill>
                  <a:srgbClr val="000000"/>
                </a:solidFill>
                <a:latin typeface="Calibri" charset="0"/>
                <a:cs typeface="Arial" charset="0"/>
              </a:rPr>
              <a:t> </a:t>
            </a:r>
            <a:r>
              <a:rPr lang="en-US" sz="2400" dirty="0" smtClean="0">
                <a:solidFill>
                  <a:srgbClr val="000000"/>
                </a:solidFill>
                <a:latin typeface="Calibri" charset="0"/>
                <a:cs typeface="Arial" charset="0"/>
              </a:rPr>
              <a:t> By ~2002-2003, the difficulties of making fibers by fluid methods were so frustrating that solid-state methods were introduced</a:t>
            </a:r>
          </a:p>
        </p:txBody>
      </p:sp>
      <p:sp>
        <p:nvSpPr>
          <p:cNvPr id="34" name="Rectangle 16"/>
          <p:cNvSpPr>
            <a:spLocks noChangeArrowheads="1"/>
          </p:cNvSpPr>
          <p:nvPr/>
        </p:nvSpPr>
        <p:spPr bwMode="auto">
          <a:xfrm>
            <a:off x="0" y="6457890"/>
            <a:ext cx="9144000" cy="400110"/>
          </a:xfrm>
          <a:prstGeom prst="rect">
            <a:avLst/>
          </a:prstGeom>
          <a:noFill/>
          <a:ln w="9525">
            <a:noFill/>
            <a:miter lim="800000"/>
            <a:headEnd/>
            <a:tailEnd/>
          </a:ln>
          <a:effectLst/>
        </p:spPr>
        <p:txBody>
          <a:bodyPr wrap="square">
            <a:spAutoFit/>
          </a:bodyPr>
          <a:lstStyle/>
          <a:p>
            <a:pPr algn="just" fontAlgn="auto">
              <a:spcBef>
                <a:spcPts val="0"/>
              </a:spcBef>
              <a:spcAft>
                <a:spcPts val="0"/>
              </a:spcAft>
              <a:defRPr/>
            </a:pPr>
            <a:r>
              <a:rPr lang="fr-FR" sz="2000" kern="0" dirty="0" err="1" smtClean="0">
                <a:solidFill>
                  <a:srgbClr val="000000"/>
                </a:solidFill>
                <a:latin typeface="Calibri"/>
              </a:rPr>
              <a:t>Baughman’s</a:t>
            </a:r>
            <a:r>
              <a:rPr lang="fr-FR" sz="2000" kern="0" dirty="0" smtClean="0">
                <a:solidFill>
                  <a:srgbClr val="000000"/>
                </a:solidFill>
                <a:latin typeface="Calibri"/>
              </a:rPr>
              <a:t> group: Zhang </a:t>
            </a:r>
            <a:r>
              <a:rPr lang="fr-FR" sz="2000" i="1" kern="0" dirty="0">
                <a:solidFill>
                  <a:srgbClr val="000000"/>
                </a:solidFill>
                <a:latin typeface="Calibri"/>
              </a:rPr>
              <a:t>et al,</a:t>
            </a:r>
            <a:r>
              <a:rPr lang="fr-FR" sz="2000" kern="0" dirty="0">
                <a:solidFill>
                  <a:srgbClr val="000000"/>
                </a:solidFill>
                <a:latin typeface="Calibri"/>
              </a:rPr>
              <a:t> </a:t>
            </a:r>
            <a:r>
              <a:rPr lang="fr-FR" sz="2000" i="1" kern="0" dirty="0">
                <a:solidFill>
                  <a:srgbClr val="000000"/>
                </a:solidFill>
                <a:latin typeface="Calibri"/>
              </a:rPr>
              <a:t>Science</a:t>
            </a:r>
            <a:r>
              <a:rPr lang="fr-FR" sz="2000" kern="0" dirty="0">
                <a:solidFill>
                  <a:srgbClr val="000000"/>
                </a:solidFill>
                <a:latin typeface="Calibri"/>
              </a:rPr>
              <a:t>, </a:t>
            </a:r>
            <a:r>
              <a:rPr lang="fr-FR" sz="2000" b="1" kern="0" dirty="0">
                <a:solidFill>
                  <a:srgbClr val="000000"/>
                </a:solidFill>
                <a:latin typeface="Calibri"/>
              </a:rPr>
              <a:t>306</a:t>
            </a:r>
            <a:r>
              <a:rPr lang="fr-FR" sz="2000" kern="0" dirty="0">
                <a:solidFill>
                  <a:srgbClr val="000000"/>
                </a:solidFill>
                <a:latin typeface="Calibri"/>
              </a:rPr>
              <a:t>, 1358 </a:t>
            </a:r>
            <a:r>
              <a:rPr lang="fr-FR" sz="2000" kern="0" dirty="0" smtClean="0">
                <a:solidFill>
                  <a:srgbClr val="000000"/>
                </a:solidFill>
                <a:latin typeface="Calibri"/>
              </a:rPr>
              <a:t>, 2004; CNT Tech, General Nano…</a:t>
            </a:r>
            <a:endParaRPr lang="en-US" sz="2000" kern="0" dirty="0">
              <a:solidFill>
                <a:srgbClr val="000000"/>
              </a:solidFill>
              <a:latin typeface="Calibri"/>
            </a:endParaRPr>
          </a:p>
        </p:txBody>
      </p:sp>
      <p:grpSp>
        <p:nvGrpSpPr>
          <p:cNvPr id="5" name="Group 27"/>
          <p:cNvGrpSpPr>
            <a:grpSpLocks/>
          </p:cNvGrpSpPr>
          <p:nvPr/>
        </p:nvGrpSpPr>
        <p:grpSpPr bwMode="auto">
          <a:xfrm>
            <a:off x="232952" y="1706274"/>
            <a:ext cx="2387600" cy="4750596"/>
            <a:chOff x="421372" y="1726683"/>
            <a:chExt cx="2389007" cy="4791038"/>
          </a:xfrm>
        </p:grpSpPr>
        <p:sp>
          <p:nvSpPr>
            <p:cNvPr id="38" name="Rectangle 26"/>
            <p:cNvSpPr>
              <a:spLocks noChangeArrowheads="1"/>
            </p:cNvSpPr>
            <p:nvPr/>
          </p:nvSpPr>
          <p:spPr bwMode="auto">
            <a:xfrm>
              <a:off x="421372" y="1726683"/>
              <a:ext cx="2389007" cy="4791038"/>
            </a:xfrm>
            <a:prstGeom prst="rect">
              <a:avLst/>
            </a:prstGeom>
            <a:solidFill>
              <a:sysClr val="window" lastClr="FFFFFF"/>
            </a:solidFill>
            <a:ln w="44450">
              <a:solidFill>
                <a:srgbClr val="800000"/>
              </a:solidFill>
              <a:round/>
              <a:headEnd/>
              <a:tailEnd/>
            </a:ln>
          </p:spPr>
          <p:txBody>
            <a:bodyPr/>
            <a:lstStyle/>
            <a:p>
              <a:pPr fontAlgn="auto">
                <a:spcBef>
                  <a:spcPts val="0"/>
                </a:spcBef>
                <a:spcAft>
                  <a:spcPts val="0"/>
                </a:spcAft>
                <a:defRPr/>
              </a:pPr>
              <a:endParaRPr lang="en-US" sz="2400" kern="0">
                <a:solidFill>
                  <a:sysClr val="windowText" lastClr="000000"/>
                </a:solidFill>
                <a:latin typeface="Calibri" charset="0"/>
                <a:cs typeface="Arial" charset="0"/>
              </a:endParaRPr>
            </a:p>
          </p:txBody>
        </p:sp>
        <p:pic>
          <p:nvPicPr>
            <p:cNvPr id="39" name="Picture 13" descr="BaughmanTwist"/>
            <p:cNvPicPr>
              <a:picLocks noChangeAspect="1" noChangeArrowheads="1"/>
            </p:cNvPicPr>
            <p:nvPr/>
          </p:nvPicPr>
          <p:blipFill>
            <a:blip r:embed="rId4" cstate="print"/>
            <a:srcRect/>
            <a:stretch>
              <a:fillRect/>
            </a:stretch>
          </p:blipFill>
          <p:spPr bwMode="auto">
            <a:xfrm>
              <a:off x="496322" y="1794597"/>
              <a:ext cx="2259013" cy="3352801"/>
            </a:xfrm>
            <a:prstGeom prst="rect">
              <a:avLst/>
            </a:prstGeom>
            <a:noFill/>
            <a:ln w="9525">
              <a:noFill/>
              <a:miter lim="800000"/>
              <a:headEnd/>
              <a:tailEnd/>
            </a:ln>
          </p:spPr>
        </p:pic>
        <p:pic>
          <p:nvPicPr>
            <p:cNvPr id="40" name="Picture 22"/>
            <p:cNvPicPr>
              <a:picLocks noChangeAspect="1" noChangeArrowheads="1"/>
            </p:cNvPicPr>
            <p:nvPr/>
          </p:nvPicPr>
          <p:blipFill>
            <a:blip r:embed="rId5" cstate="print"/>
            <a:srcRect/>
            <a:stretch>
              <a:fillRect/>
            </a:stretch>
          </p:blipFill>
          <p:spPr bwMode="auto">
            <a:xfrm>
              <a:off x="492392" y="5035515"/>
              <a:ext cx="2235200" cy="1384300"/>
            </a:xfrm>
            <a:prstGeom prst="rect">
              <a:avLst/>
            </a:prstGeom>
            <a:noFill/>
            <a:ln w="9525">
              <a:noFill/>
              <a:miter lim="800000"/>
              <a:headEnd/>
              <a:tailEnd/>
            </a:ln>
          </p:spPr>
        </p:pic>
        <p:sp>
          <p:nvSpPr>
            <p:cNvPr id="41" name="Text Box 25"/>
            <p:cNvSpPr txBox="1">
              <a:spLocks noChangeArrowheads="1"/>
            </p:cNvSpPr>
            <p:nvPr/>
          </p:nvSpPr>
          <p:spPr bwMode="auto">
            <a:xfrm>
              <a:off x="835718" y="4722470"/>
              <a:ext cx="182670" cy="366633"/>
            </a:xfrm>
            <a:prstGeom prst="rect">
              <a:avLst/>
            </a:prstGeom>
            <a:noFill/>
            <a:ln w="9525">
              <a:noFill/>
              <a:miter lim="800000"/>
              <a:headEnd/>
              <a:tailEnd/>
            </a:ln>
            <a:effectLst/>
          </p:spPr>
          <p:txBody>
            <a:bodyPr wrap="none">
              <a:spAutoFit/>
            </a:bodyPr>
            <a:lstStyle>
              <a:lvl1pPr>
                <a:defRPr sz="2000">
                  <a:solidFill>
                    <a:schemeClr val="tx1"/>
                  </a:solidFill>
                  <a:latin typeface="Arial" charset="0"/>
                  <a:ea typeface="ＭＳ Ｐゴシック" charset="0"/>
                  <a:cs typeface="ＭＳ Ｐゴシック" charset="0"/>
                </a:defRPr>
              </a:lvl1pPr>
              <a:lvl2pPr marL="37931725" indent="-37474525">
                <a:defRPr sz="20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fontAlgn="auto">
                <a:spcBef>
                  <a:spcPts val="0"/>
                </a:spcBef>
                <a:spcAft>
                  <a:spcPts val="0"/>
                </a:spcAft>
                <a:defRPr/>
              </a:pPr>
              <a:endParaRPr lang="en-US" sz="1800" u="sng" kern="0" smtClean="0">
                <a:solidFill>
                  <a:sysClr val="windowText" lastClr="000000"/>
                </a:solidFill>
                <a:effectLst>
                  <a:outerShdw blurRad="38100" dist="38100" dir="2700000" algn="tl">
                    <a:srgbClr val="DDDDDD"/>
                  </a:outerShdw>
                </a:effectLst>
              </a:endParaRPr>
            </a:p>
          </p:txBody>
        </p:sp>
      </p:grpSp>
      <p:grpSp>
        <p:nvGrpSpPr>
          <p:cNvPr id="6" name="Group 4"/>
          <p:cNvGrpSpPr>
            <a:grpSpLocks/>
          </p:cNvGrpSpPr>
          <p:nvPr/>
        </p:nvGrpSpPr>
        <p:grpSpPr bwMode="auto">
          <a:xfrm flipV="1">
            <a:off x="845595" y="1006815"/>
            <a:ext cx="8153400" cy="74613"/>
            <a:chOff x="685800" y="828902"/>
            <a:chExt cx="8153400" cy="74612"/>
          </a:xfrm>
        </p:grpSpPr>
        <p:sp>
          <p:nvSpPr>
            <p:cNvPr id="45" name="Line 5"/>
            <p:cNvSpPr>
              <a:spLocks noChangeShapeType="1"/>
            </p:cNvSpPr>
            <p:nvPr/>
          </p:nvSpPr>
          <p:spPr bwMode="auto">
            <a:xfrm>
              <a:off x="528" y="864"/>
              <a:ext cx="4944" cy="0"/>
            </a:xfrm>
            <a:prstGeom prst="line">
              <a:avLst/>
            </a:prstGeom>
            <a:noFill/>
            <a:ln w="12700">
              <a:solidFill>
                <a:srgbClr val="003399"/>
              </a:solidFill>
              <a:round/>
              <a:headEnd/>
              <a:tailEnd/>
            </a:ln>
          </p:spPr>
          <p:txBody>
            <a:bodyPr/>
            <a:lstStyle/>
            <a:p>
              <a:pPr fontAlgn="auto">
                <a:spcBef>
                  <a:spcPts val="0"/>
                </a:spcBef>
                <a:spcAft>
                  <a:spcPts val="0"/>
                </a:spcAft>
                <a:defRPr/>
              </a:pPr>
              <a:endParaRPr lang="en-US" kern="0">
                <a:solidFill>
                  <a:sysClr val="windowText" lastClr="000000"/>
                </a:solidFill>
                <a:latin typeface="Calibri" charset="0"/>
                <a:cs typeface="Arial" charset="0"/>
              </a:endParaRPr>
            </a:p>
          </p:txBody>
        </p:sp>
        <p:sp>
          <p:nvSpPr>
            <p:cNvPr id="46" name="Line 6"/>
            <p:cNvSpPr>
              <a:spLocks noChangeShapeType="1"/>
            </p:cNvSpPr>
            <p:nvPr/>
          </p:nvSpPr>
          <p:spPr bwMode="auto">
            <a:xfrm>
              <a:off x="4464" y="864"/>
              <a:ext cx="1008" cy="0"/>
            </a:xfrm>
            <a:prstGeom prst="line">
              <a:avLst/>
            </a:prstGeom>
            <a:noFill/>
            <a:ln w="50800">
              <a:solidFill>
                <a:srgbClr val="003399"/>
              </a:solidFill>
              <a:round/>
              <a:headEnd/>
              <a:tailEnd/>
            </a:ln>
          </p:spPr>
          <p:txBody>
            <a:bodyPr/>
            <a:lstStyle/>
            <a:p>
              <a:pPr fontAlgn="auto">
                <a:spcBef>
                  <a:spcPts val="0"/>
                </a:spcBef>
                <a:spcAft>
                  <a:spcPts val="0"/>
                </a:spcAft>
                <a:defRPr/>
              </a:pPr>
              <a:endParaRPr lang="en-US" kern="0">
                <a:solidFill>
                  <a:sysClr val="windowText" lastClr="000000"/>
                </a:solidFill>
                <a:latin typeface="Calibri" charset="0"/>
                <a:cs typeface="Arial" charset="0"/>
              </a:endParaRPr>
            </a:p>
          </p:txBody>
        </p:sp>
      </p:grpSp>
      <p:pic>
        <p:nvPicPr>
          <p:cNvPr id="66" name="Picture 65"/>
          <p:cNvPicPr>
            <a:picLocks noChangeAspect="1"/>
          </p:cNvPicPr>
          <p:nvPr/>
        </p:nvPicPr>
        <p:blipFill>
          <a:blip r:embed="rId6" cstate="print"/>
          <a:stretch>
            <a:fillRect/>
          </a:stretch>
        </p:blipFill>
        <p:spPr>
          <a:xfrm>
            <a:off x="2739998" y="1640885"/>
            <a:ext cx="6136640" cy="3576320"/>
          </a:xfrm>
          <a:prstGeom prst="rect">
            <a:avLst/>
          </a:prstGeom>
        </p:spPr>
      </p:pic>
      <p:sp>
        <p:nvSpPr>
          <p:cNvPr id="67" name="Text Box 25"/>
          <p:cNvSpPr txBox="1">
            <a:spLocks noChangeArrowheads="1"/>
          </p:cNvSpPr>
          <p:nvPr/>
        </p:nvSpPr>
        <p:spPr bwMode="auto">
          <a:xfrm>
            <a:off x="2883017" y="5147447"/>
            <a:ext cx="5347310" cy="1299843"/>
          </a:xfrm>
          <a:prstGeom prst="rect">
            <a:avLst/>
          </a:prstGeom>
          <a:noFill/>
          <a:ln w="9525">
            <a:noFill/>
            <a:miter lim="800000"/>
            <a:headEnd/>
            <a:tailEnd/>
          </a:ln>
          <a:effectLst/>
        </p:spPr>
        <p:txBody>
          <a:bodyPr wrap="square">
            <a:prstTxWarp prst="textNoShape">
              <a:avLst/>
            </a:prstTxWarp>
            <a:spAutoFit/>
          </a:bodyPr>
          <a:lstStyle/>
          <a:p>
            <a:pPr>
              <a:lnSpc>
                <a:spcPct val="120000"/>
              </a:lnSpc>
              <a:buFontTx/>
              <a:buBlip>
                <a:blip r:embed="rId3"/>
              </a:buBlip>
            </a:pPr>
            <a:r>
              <a:rPr lang="en-US" sz="2200" dirty="0" smtClean="0">
                <a:solidFill>
                  <a:srgbClr val="000000"/>
                </a:solidFill>
                <a:latin typeface="Calibri" charset="0"/>
                <a:cs typeface="Arial" charset="0"/>
              </a:rPr>
              <a:t> Textile-like method</a:t>
            </a:r>
          </a:p>
          <a:p>
            <a:pPr>
              <a:lnSpc>
                <a:spcPct val="120000"/>
              </a:lnSpc>
              <a:buFontTx/>
              <a:buBlip>
                <a:blip r:embed="rId3"/>
              </a:buBlip>
            </a:pPr>
            <a:r>
              <a:rPr lang="en-US" sz="2200" dirty="0" smtClean="0">
                <a:solidFill>
                  <a:srgbClr val="000000"/>
                </a:solidFill>
                <a:latin typeface="Calibri" charset="0"/>
                <a:cs typeface="Arial" charset="0"/>
              </a:rPr>
              <a:t> Slow growth, slow spinning</a:t>
            </a:r>
          </a:p>
          <a:p>
            <a:pPr>
              <a:lnSpc>
                <a:spcPct val="120000"/>
              </a:lnSpc>
              <a:buFontTx/>
              <a:buBlip>
                <a:blip r:embed="rId3"/>
              </a:buBlip>
            </a:pPr>
            <a:r>
              <a:rPr lang="en-US" sz="2200" dirty="0" smtClean="0">
                <a:solidFill>
                  <a:srgbClr val="000000"/>
                </a:solidFill>
                <a:latin typeface="Calibri" charset="0"/>
                <a:cs typeface="Arial" charset="0"/>
              </a:rPr>
              <a:t> Poor CNT alignment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0"/>
            <a:ext cx="6590992" cy="612988"/>
          </a:xfrm>
          <a:prstGeom prst="rect">
            <a:avLst/>
          </a:prstGeom>
          <a:noFill/>
          <a:ln w="9525">
            <a:noFill/>
            <a:miter lim="800000"/>
            <a:headEnd/>
            <a:tailEnd/>
          </a:ln>
        </p:spPr>
        <p:txBody>
          <a:bodyPr wrap="none">
            <a:prstTxWarp prst="textNoShape">
              <a:avLst/>
            </a:prstTxWarp>
            <a:spAutoFit/>
          </a:bodyPr>
          <a:lstStyle/>
          <a:p>
            <a:pPr>
              <a:lnSpc>
                <a:spcPct val="125000"/>
              </a:lnSpc>
            </a:pPr>
            <a:r>
              <a:rPr lang="en-US" sz="2800" b="1" dirty="0" smtClean="0">
                <a:solidFill>
                  <a:srgbClr val="000000"/>
                </a:solidFill>
                <a:latin typeface="Calibri" charset="0"/>
                <a:cs typeface="Arial" charset="0"/>
              </a:rPr>
              <a:t>ALTERNATIVE ROUTES FOR MAKING FIBERS</a:t>
            </a:r>
            <a:endParaRPr lang="en-US" sz="2800" b="1" dirty="0">
              <a:solidFill>
                <a:srgbClr val="FF0000"/>
              </a:solidFill>
              <a:latin typeface="Calibri" charset="0"/>
              <a:cs typeface="Arial" charset="0"/>
            </a:endParaRPr>
          </a:p>
        </p:txBody>
      </p:sp>
      <p:pic>
        <p:nvPicPr>
          <p:cNvPr id="3" name="Picture 21"/>
          <p:cNvPicPr>
            <a:picLocks noChangeAspect="1" noChangeArrowheads="1"/>
          </p:cNvPicPr>
          <p:nvPr/>
        </p:nvPicPr>
        <p:blipFill>
          <a:blip r:embed="rId3" cstate="print"/>
          <a:srcRect/>
          <a:stretch>
            <a:fillRect/>
          </a:stretch>
        </p:blipFill>
        <p:spPr bwMode="auto">
          <a:xfrm>
            <a:off x="7397750" y="0"/>
            <a:ext cx="1746250" cy="687388"/>
          </a:xfrm>
          <a:prstGeom prst="rect">
            <a:avLst/>
          </a:prstGeom>
          <a:noFill/>
          <a:ln w="9525">
            <a:noFill/>
            <a:miter lim="800000"/>
            <a:headEnd/>
            <a:tailEnd/>
          </a:ln>
          <a:effectLst/>
        </p:spPr>
      </p:pic>
      <p:sp>
        <p:nvSpPr>
          <p:cNvPr id="4" name="Text Box 25"/>
          <p:cNvSpPr txBox="1">
            <a:spLocks noChangeArrowheads="1"/>
          </p:cNvSpPr>
          <p:nvPr/>
        </p:nvSpPr>
        <p:spPr bwMode="auto">
          <a:xfrm>
            <a:off x="133537" y="587005"/>
            <a:ext cx="8832475" cy="523220"/>
          </a:xfrm>
          <a:prstGeom prst="rect">
            <a:avLst/>
          </a:prstGeom>
          <a:noFill/>
          <a:ln w="9525">
            <a:noFill/>
            <a:miter lim="800000"/>
            <a:headEnd/>
            <a:tailEnd/>
          </a:ln>
          <a:effectLst/>
        </p:spPr>
        <p:txBody>
          <a:bodyPr wrap="square">
            <a:prstTxWarp prst="textNoShape">
              <a:avLst/>
            </a:prstTxWarp>
            <a:spAutoFit/>
          </a:bodyPr>
          <a:lstStyle/>
          <a:p>
            <a:pPr>
              <a:lnSpc>
                <a:spcPct val="120000"/>
              </a:lnSpc>
              <a:buFontTx/>
              <a:buBlip>
                <a:blip r:embed="rId4"/>
              </a:buBlip>
            </a:pPr>
            <a:r>
              <a:rPr lang="en-US" sz="2400" dirty="0">
                <a:solidFill>
                  <a:srgbClr val="000000"/>
                </a:solidFill>
                <a:latin typeface="Calibri" charset="0"/>
                <a:cs typeface="Arial" charset="0"/>
              </a:rPr>
              <a:t> </a:t>
            </a:r>
            <a:r>
              <a:rPr lang="en-US" sz="2400" dirty="0" smtClean="0">
                <a:solidFill>
                  <a:srgbClr val="000000"/>
                </a:solidFill>
                <a:latin typeface="Calibri" charset="0"/>
                <a:cs typeface="Arial" charset="0"/>
              </a:rPr>
              <a:t> Direct spinning alternative (also: </a:t>
            </a:r>
            <a:r>
              <a:rPr lang="en-US" sz="2400" dirty="0" err="1" smtClean="0">
                <a:solidFill>
                  <a:srgbClr val="000000"/>
                </a:solidFill>
                <a:latin typeface="Calibri" charset="0"/>
                <a:cs typeface="Arial" charset="0"/>
              </a:rPr>
              <a:t>Nanocomp</a:t>
            </a:r>
            <a:r>
              <a:rPr lang="en-US" sz="2400" dirty="0" smtClean="0">
                <a:solidFill>
                  <a:srgbClr val="000000"/>
                </a:solidFill>
                <a:latin typeface="Calibri" charset="0"/>
                <a:cs typeface="Arial" charset="0"/>
              </a:rPr>
              <a:t>, NH, USA)</a:t>
            </a:r>
          </a:p>
        </p:txBody>
      </p:sp>
      <p:sp>
        <p:nvSpPr>
          <p:cNvPr id="43" name="Rectangle 41"/>
          <p:cNvSpPr>
            <a:spLocks noChangeArrowheads="1"/>
          </p:cNvSpPr>
          <p:nvPr/>
        </p:nvSpPr>
        <p:spPr bwMode="auto">
          <a:xfrm>
            <a:off x="2713703" y="6519446"/>
            <a:ext cx="6430297" cy="400110"/>
          </a:xfrm>
          <a:prstGeom prst="rect">
            <a:avLst/>
          </a:prstGeom>
          <a:noFill/>
          <a:ln w="9525">
            <a:noFill/>
            <a:miter lim="800000"/>
            <a:headEnd/>
            <a:tailEnd/>
          </a:ln>
          <a:effectLst/>
        </p:spPr>
        <p:txBody>
          <a:bodyPr wrap="square">
            <a:spAutoFit/>
          </a:bodyPr>
          <a:lstStyle/>
          <a:p>
            <a:pPr algn="just">
              <a:defRPr/>
            </a:pPr>
            <a:r>
              <a:rPr lang="it-IT" sz="2000" dirty="0" smtClean="0">
                <a:solidFill>
                  <a:srgbClr val="000000"/>
                </a:solidFill>
                <a:latin typeface="Calibri"/>
                <a:cs typeface="Calibri"/>
              </a:rPr>
              <a:t>Alan Windle’s group: Li </a:t>
            </a:r>
            <a:r>
              <a:rPr lang="it-IT" sz="2000" i="1" dirty="0">
                <a:solidFill>
                  <a:srgbClr val="000000"/>
                </a:solidFill>
                <a:latin typeface="Calibri"/>
                <a:cs typeface="Calibri"/>
              </a:rPr>
              <a:t>et al</a:t>
            </a:r>
            <a:r>
              <a:rPr lang="it-IT" sz="2000" dirty="0">
                <a:solidFill>
                  <a:srgbClr val="000000"/>
                </a:solidFill>
                <a:latin typeface="Calibri"/>
                <a:cs typeface="Calibri"/>
              </a:rPr>
              <a:t>, </a:t>
            </a:r>
            <a:r>
              <a:rPr lang="it-IT" sz="2000" i="1" dirty="0">
                <a:solidFill>
                  <a:srgbClr val="000000"/>
                </a:solidFill>
                <a:latin typeface="Calibri"/>
                <a:cs typeface="Calibri"/>
              </a:rPr>
              <a:t>Science</a:t>
            </a:r>
            <a:r>
              <a:rPr lang="it-IT" sz="2000" dirty="0">
                <a:solidFill>
                  <a:srgbClr val="000000"/>
                </a:solidFill>
                <a:latin typeface="Calibri"/>
                <a:cs typeface="Calibri"/>
              </a:rPr>
              <a:t>, </a:t>
            </a:r>
            <a:r>
              <a:rPr lang="it-IT" sz="2000" b="1" dirty="0" smtClean="0">
                <a:solidFill>
                  <a:srgbClr val="000000"/>
                </a:solidFill>
                <a:latin typeface="Calibri"/>
                <a:cs typeface="Calibri"/>
              </a:rPr>
              <a:t>304</a:t>
            </a:r>
            <a:r>
              <a:rPr lang="it-IT" sz="2000" dirty="0" smtClean="0">
                <a:solidFill>
                  <a:srgbClr val="000000"/>
                </a:solidFill>
                <a:latin typeface="Calibri"/>
                <a:cs typeface="Calibri"/>
              </a:rPr>
              <a:t>, 276, 2004</a:t>
            </a:r>
            <a:endParaRPr lang="en-US" sz="2000" dirty="0">
              <a:solidFill>
                <a:srgbClr val="000000"/>
              </a:solidFill>
              <a:latin typeface="Calibri"/>
              <a:cs typeface="Calibri"/>
            </a:endParaRPr>
          </a:p>
        </p:txBody>
      </p:sp>
      <p:grpSp>
        <p:nvGrpSpPr>
          <p:cNvPr id="5" name="Group 4"/>
          <p:cNvGrpSpPr>
            <a:grpSpLocks/>
          </p:cNvGrpSpPr>
          <p:nvPr/>
        </p:nvGrpSpPr>
        <p:grpSpPr bwMode="auto">
          <a:xfrm flipV="1">
            <a:off x="845595" y="1006815"/>
            <a:ext cx="8153400" cy="74613"/>
            <a:chOff x="685800" y="828902"/>
            <a:chExt cx="8153400" cy="74612"/>
          </a:xfrm>
        </p:grpSpPr>
        <p:sp>
          <p:nvSpPr>
            <p:cNvPr id="45" name="Line 5"/>
            <p:cNvSpPr>
              <a:spLocks noChangeShapeType="1"/>
            </p:cNvSpPr>
            <p:nvPr/>
          </p:nvSpPr>
          <p:spPr bwMode="auto">
            <a:xfrm>
              <a:off x="528" y="864"/>
              <a:ext cx="4944" cy="0"/>
            </a:xfrm>
            <a:prstGeom prst="line">
              <a:avLst/>
            </a:prstGeom>
            <a:noFill/>
            <a:ln w="12700">
              <a:solidFill>
                <a:srgbClr val="003399"/>
              </a:solidFill>
              <a:round/>
              <a:headEnd/>
              <a:tailEnd/>
            </a:ln>
          </p:spPr>
          <p:txBody>
            <a:bodyPr/>
            <a:lstStyle/>
            <a:p>
              <a:pPr fontAlgn="auto">
                <a:spcBef>
                  <a:spcPts val="0"/>
                </a:spcBef>
                <a:spcAft>
                  <a:spcPts val="0"/>
                </a:spcAft>
                <a:defRPr/>
              </a:pPr>
              <a:endParaRPr lang="en-US" kern="0">
                <a:solidFill>
                  <a:sysClr val="windowText" lastClr="000000"/>
                </a:solidFill>
                <a:latin typeface="Calibri" charset="0"/>
                <a:cs typeface="Arial" charset="0"/>
              </a:endParaRPr>
            </a:p>
          </p:txBody>
        </p:sp>
        <p:sp>
          <p:nvSpPr>
            <p:cNvPr id="46" name="Line 6"/>
            <p:cNvSpPr>
              <a:spLocks noChangeShapeType="1"/>
            </p:cNvSpPr>
            <p:nvPr/>
          </p:nvSpPr>
          <p:spPr bwMode="auto">
            <a:xfrm>
              <a:off x="4464" y="864"/>
              <a:ext cx="1008" cy="0"/>
            </a:xfrm>
            <a:prstGeom prst="line">
              <a:avLst/>
            </a:prstGeom>
            <a:noFill/>
            <a:ln w="50800">
              <a:solidFill>
                <a:srgbClr val="003399"/>
              </a:solidFill>
              <a:round/>
              <a:headEnd/>
              <a:tailEnd/>
            </a:ln>
          </p:spPr>
          <p:txBody>
            <a:bodyPr/>
            <a:lstStyle/>
            <a:p>
              <a:pPr fontAlgn="auto">
                <a:spcBef>
                  <a:spcPts val="0"/>
                </a:spcBef>
                <a:spcAft>
                  <a:spcPts val="0"/>
                </a:spcAft>
                <a:defRPr/>
              </a:pPr>
              <a:endParaRPr lang="en-US" kern="0">
                <a:solidFill>
                  <a:sysClr val="windowText" lastClr="000000"/>
                </a:solidFill>
                <a:latin typeface="Calibri" charset="0"/>
                <a:cs typeface="Arial" charset="0"/>
              </a:endParaRPr>
            </a:p>
          </p:txBody>
        </p:sp>
      </p:grpSp>
      <p:pic>
        <p:nvPicPr>
          <p:cNvPr id="49" name="Picture 33" descr="WindleWindUp"/>
          <p:cNvPicPr>
            <a:picLocks noChangeAspect="1" noChangeArrowheads="1"/>
          </p:cNvPicPr>
          <p:nvPr/>
        </p:nvPicPr>
        <p:blipFill>
          <a:blip r:embed="rId5" cstate="print"/>
          <a:srcRect/>
          <a:stretch>
            <a:fillRect/>
          </a:stretch>
        </p:blipFill>
        <p:spPr bwMode="auto">
          <a:xfrm>
            <a:off x="0" y="1063993"/>
            <a:ext cx="2406015" cy="3686175"/>
          </a:xfrm>
          <a:prstGeom prst="rect">
            <a:avLst/>
          </a:prstGeom>
          <a:noFill/>
          <a:ln w="9525">
            <a:noFill/>
            <a:miter lim="800000"/>
            <a:headEnd/>
            <a:tailEnd/>
          </a:ln>
        </p:spPr>
      </p:pic>
      <p:pic>
        <p:nvPicPr>
          <p:cNvPr id="64" name="Windle-Spinning.mov">
            <a:hlinkClick r:id="" action="ppaction://media"/>
          </p:cNvPr>
          <p:cNvPicPr/>
          <p:nvPr>
            <a:videoFile r:link="rId1"/>
          </p:nvPr>
        </p:nvPicPr>
        <p:blipFill>
          <a:blip r:embed="rId6" cstate="print"/>
          <a:stretch>
            <a:fillRect/>
          </a:stretch>
        </p:blipFill>
        <p:spPr>
          <a:xfrm>
            <a:off x="2625540" y="1209821"/>
            <a:ext cx="3707888" cy="2779059"/>
          </a:xfrm>
          <a:prstGeom prst="rect">
            <a:avLst/>
          </a:prstGeom>
        </p:spPr>
      </p:pic>
      <p:pic>
        <p:nvPicPr>
          <p:cNvPr id="22" name="Picture 21"/>
          <p:cNvPicPr>
            <a:picLocks noChangeAspect="1"/>
          </p:cNvPicPr>
          <p:nvPr/>
        </p:nvPicPr>
        <p:blipFill>
          <a:blip r:embed="rId7" cstate="print"/>
          <a:stretch>
            <a:fillRect/>
          </a:stretch>
        </p:blipFill>
        <p:spPr>
          <a:xfrm>
            <a:off x="6544812" y="1163834"/>
            <a:ext cx="2522982" cy="5364480"/>
          </a:xfrm>
          <a:prstGeom prst="rect">
            <a:avLst/>
          </a:prstGeom>
        </p:spPr>
      </p:pic>
      <p:sp>
        <p:nvSpPr>
          <p:cNvPr id="23" name="Text Box 25"/>
          <p:cNvSpPr txBox="1">
            <a:spLocks noChangeArrowheads="1"/>
          </p:cNvSpPr>
          <p:nvPr/>
        </p:nvSpPr>
        <p:spPr bwMode="auto">
          <a:xfrm>
            <a:off x="142562" y="4813260"/>
            <a:ext cx="6302757" cy="1706108"/>
          </a:xfrm>
          <a:prstGeom prst="rect">
            <a:avLst/>
          </a:prstGeom>
          <a:noFill/>
          <a:ln w="9525">
            <a:noFill/>
            <a:miter lim="800000"/>
            <a:headEnd/>
            <a:tailEnd/>
          </a:ln>
          <a:effectLst/>
        </p:spPr>
        <p:txBody>
          <a:bodyPr wrap="square">
            <a:prstTxWarp prst="textNoShape">
              <a:avLst/>
            </a:prstTxWarp>
            <a:spAutoFit/>
          </a:bodyPr>
          <a:lstStyle/>
          <a:p>
            <a:pPr>
              <a:lnSpc>
                <a:spcPct val="120000"/>
              </a:lnSpc>
              <a:buFontTx/>
              <a:buBlip>
                <a:blip r:embed="rId4"/>
              </a:buBlip>
            </a:pPr>
            <a:r>
              <a:rPr lang="en-US" sz="2200" dirty="0" smtClean="0">
                <a:solidFill>
                  <a:srgbClr val="000000"/>
                </a:solidFill>
                <a:latin typeface="Calibri" charset="0"/>
                <a:cs typeface="Arial" charset="0"/>
              </a:rPr>
              <a:t> One-step process</a:t>
            </a:r>
          </a:p>
          <a:p>
            <a:pPr>
              <a:lnSpc>
                <a:spcPct val="120000"/>
              </a:lnSpc>
              <a:buFontTx/>
              <a:buBlip>
                <a:blip r:embed="rId4"/>
              </a:buBlip>
            </a:pPr>
            <a:r>
              <a:rPr lang="en-US" sz="2200" dirty="0" smtClean="0">
                <a:solidFill>
                  <a:srgbClr val="000000"/>
                </a:solidFill>
                <a:latin typeface="Calibri" charset="0"/>
                <a:cs typeface="Arial" charset="0"/>
              </a:rPr>
              <a:t> Porous microstructure</a:t>
            </a:r>
          </a:p>
          <a:p>
            <a:pPr>
              <a:lnSpc>
                <a:spcPct val="120000"/>
              </a:lnSpc>
              <a:buFontTx/>
              <a:buBlip>
                <a:blip r:embed="rId4"/>
              </a:buBlip>
            </a:pPr>
            <a:r>
              <a:rPr lang="en-US" sz="2200" dirty="0" smtClean="0">
                <a:solidFill>
                  <a:srgbClr val="000000"/>
                </a:solidFill>
                <a:latin typeface="Calibri" charset="0"/>
                <a:cs typeface="Arial" charset="0"/>
              </a:rPr>
              <a:t> Unknown scalability, currently attempted by joint venture of Q-Flo and </a:t>
            </a:r>
            <a:r>
              <a:rPr lang="en-US" sz="2200" dirty="0" err="1" smtClean="0">
                <a:solidFill>
                  <a:srgbClr val="000000"/>
                </a:solidFill>
                <a:latin typeface="Calibri" charset="0"/>
                <a:cs typeface="Arial" charset="0"/>
              </a:rPr>
              <a:t>Plasan</a:t>
            </a:r>
            <a:r>
              <a:rPr lang="en-US" sz="2200" dirty="0" smtClean="0">
                <a:solidFill>
                  <a:srgbClr val="000000"/>
                </a:solidFill>
                <a:latin typeface="Calibri" charset="0"/>
                <a:cs typeface="Arial" charset="0"/>
              </a:rPr>
              <a:t> </a:t>
            </a:r>
            <a:r>
              <a:rPr lang="en-US" sz="2200" dirty="0" err="1" smtClean="0">
                <a:solidFill>
                  <a:srgbClr val="000000"/>
                </a:solidFill>
                <a:latin typeface="Calibri" charset="0"/>
                <a:cs typeface="Arial" charset="0"/>
              </a:rPr>
              <a:t>Sasa</a:t>
            </a:r>
            <a:endParaRPr lang="en-US" sz="2200" dirty="0" smtClean="0">
              <a:solidFill>
                <a:srgbClr val="000000"/>
              </a:solidFill>
              <a:latin typeface="Calibri" charset="0"/>
              <a:cs typeface="Arial"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4"/>
                                        </p:tgtEl>
                                      </p:cBhvr>
                                    </p:cmd>
                                  </p:childTnLst>
                                </p:cTn>
                              </p:par>
                            </p:childTnLst>
                          </p:cTn>
                        </p:par>
                      </p:childTnLst>
                    </p:cTn>
                  </p:par>
                </p:childTnLst>
              </p:cTn>
              <p:nextCondLst>
                <p:cond evt="onClick" delay="0">
                  <p:tgtEl>
                    <p:spTgt spid="64"/>
                  </p:tgtEl>
                </p:cond>
              </p:nextCondLst>
            </p:seq>
            <p:video>
              <p:cMediaNode>
                <p:cTn id="7" fill="hold" display="0">
                  <p:stCondLst>
                    <p:cond delay="indefinite"/>
                  </p:stCondLst>
                  <p:endCondLst>
                    <p:cond evt="onNext" delay="0">
                      <p:tgtEl>
                        <p:sldTgt/>
                      </p:tgtEl>
                    </p:cond>
                    <p:cond evt="onPrev" delay="0">
                      <p:tgtEl>
                        <p:sldTgt/>
                      </p:tgtEl>
                    </p:cond>
                  </p:endCondLst>
                </p:cTn>
                <p:tgtEl>
                  <p:spTgt spid="6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701965"/>
            <a:ext cx="9144000" cy="1099275"/>
          </a:xfrm>
        </p:spPr>
        <p:txBody>
          <a:bodyPr/>
          <a:lstStyle/>
          <a:p>
            <a:pPr eaLnBrk="1" hangingPunct="1"/>
            <a:r>
              <a:rPr lang="en-US" sz="3000" dirty="0" smtClean="0">
                <a:solidFill>
                  <a:srgbClr val="3333FF"/>
                </a:solidFill>
                <a:latin typeface="Calibri" charset="0"/>
              </a:rPr>
              <a:t>Challenges and Barriers to going from </a:t>
            </a:r>
            <a:r>
              <a:rPr lang="en-US" sz="3000" dirty="0" err="1" smtClean="0">
                <a:solidFill>
                  <a:srgbClr val="3333FF"/>
                </a:solidFill>
                <a:latin typeface="Calibri" charset="0"/>
              </a:rPr>
              <a:t>Nanoscale</a:t>
            </a:r>
            <a:r>
              <a:rPr lang="en-US" sz="3000" dirty="0" smtClean="0">
                <a:solidFill>
                  <a:srgbClr val="3333FF"/>
                </a:solidFill>
                <a:latin typeface="Calibri" charset="0"/>
              </a:rPr>
              <a:t> to </a:t>
            </a:r>
            <a:r>
              <a:rPr lang="en-US" sz="3000" dirty="0" err="1" smtClean="0">
                <a:solidFill>
                  <a:srgbClr val="3333FF"/>
                </a:solidFill>
                <a:latin typeface="Calibri" charset="0"/>
              </a:rPr>
              <a:t>Microscale</a:t>
            </a:r>
            <a:r>
              <a:rPr lang="en-US" sz="3000" dirty="0" smtClean="0">
                <a:solidFill>
                  <a:srgbClr val="3333FF"/>
                </a:solidFill>
                <a:latin typeface="Calibri" charset="0"/>
              </a:rPr>
              <a:t> Assemblages – Tubes to Sheets, Yarns, Fibers </a:t>
            </a:r>
            <a:endParaRPr lang="en-US" sz="3000" dirty="0">
              <a:solidFill>
                <a:srgbClr val="3333FF"/>
              </a:solidFill>
              <a:latin typeface="Calibri" charset="0"/>
            </a:endParaRPr>
          </a:p>
        </p:txBody>
      </p:sp>
      <p:sp>
        <p:nvSpPr>
          <p:cNvPr id="4100" name="Rectangle 4"/>
          <p:cNvSpPr>
            <a:spLocks noChangeArrowheads="1"/>
          </p:cNvSpPr>
          <p:nvPr/>
        </p:nvSpPr>
        <p:spPr bwMode="auto">
          <a:xfrm>
            <a:off x="2743436" y="3628983"/>
            <a:ext cx="3543300" cy="579437"/>
          </a:xfrm>
          <a:prstGeom prst="rect">
            <a:avLst/>
          </a:prstGeom>
          <a:noFill/>
          <a:ln w="9525">
            <a:noFill/>
            <a:miter lim="800000"/>
            <a:headEnd/>
            <a:tailEnd/>
          </a:ln>
          <a:effectLst/>
        </p:spPr>
        <p:txBody>
          <a:bodyPr anchor="ctr">
            <a:prstTxWarp prst="textNoShape">
              <a:avLst/>
            </a:prstTxWarp>
            <a:spAutoFit/>
          </a:bodyPr>
          <a:lstStyle/>
          <a:p>
            <a:pPr algn="ctr" eaLnBrk="0" hangingPunct="0"/>
            <a:r>
              <a:rPr lang="en-US" sz="3200" dirty="0" err="1">
                <a:solidFill>
                  <a:srgbClr val="3333FF"/>
                </a:solidFill>
                <a:latin typeface="Calibri" charset="0"/>
              </a:rPr>
              <a:t>Matteo</a:t>
            </a:r>
            <a:r>
              <a:rPr lang="en-US" sz="3200" dirty="0">
                <a:solidFill>
                  <a:srgbClr val="3333FF"/>
                </a:solidFill>
                <a:latin typeface="Calibri" charset="0"/>
              </a:rPr>
              <a:t> </a:t>
            </a:r>
            <a:r>
              <a:rPr lang="en-US" sz="3200" dirty="0" err="1" smtClean="0">
                <a:solidFill>
                  <a:srgbClr val="3333FF"/>
                </a:solidFill>
                <a:latin typeface="Calibri" charset="0"/>
              </a:rPr>
              <a:t>Pasquali</a:t>
            </a:r>
            <a:r>
              <a:rPr lang="en-US" sz="3200" dirty="0" smtClean="0">
                <a:solidFill>
                  <a:srgbClr val="3333FF"/>
                </a:solidFill>
                <a:latin typeface="Calibri" charset="0"/>
              </a:rPr>
              <a:t> </a:t>
            </a:r>
            <a:endParaRPr lang="en-US" sz="3200" dirty="0">
              <a:solidFill>
                <a:srgbClr val="3333FF"/>
              </a:solidFill>
              <a:latin typeface="Calibri" charset="0"/>
            </a:endParaRPr>
          </a:p>
        </p:txBody>
      </p:sp>
      <p:sp>
        <p:nvSpPr>
          <p:cNvPr id="4102" name="Text Box 6"/>
          <p:cNvSpPr txBox="1">
            <a:spLocks noChangeArrowheads="1"/>
          </p:cNvSpPr>
          <p:nvPr/>
        </p:nvSpPr>
        <p:spPr bwMode="auto">
          <a:xfrm>
            <a:off x="834749" y="4228178"/>
            <a:ext cx="7398304" cy="1323439"/>
          </a:xfrm>
          <a:prstGeom prst="rect">
            <a:avLst/>
          </a:prstGeom>
          <a:noFill/>
          <a:ln w="9525">
            <a:noFill/>
            <a:miter lim="800000"/>
            <a:headEnd/>
            <a:tailEnd/>
          </a:ln>
          <a:effectLst/>
        </p:spPr>
        <p:txBody>
          <a:bodyPr wrap="none">
            <a:prstTxWarp prst="textNoShape">
              <a:avLst/>
            </a:prstTxWarp>
            <a:spAutoFit/>
          </a:bodyPr>
          <a:lstStyle/>
          <a:p>
            <a:pPr algn="ctr"/>
            <a:r>
              <a:rPr lang="en-US" sz="2000" dirty="0" smtClean="0">
                <a:solidFill>
                  <a:srgbClr val="000000"/>
                </a:solidFill>
                <a:latin typeface="Calibri" charset="0"/>
              </a:rPr>
              <a:t>Departments </a:t>
            </a:r>
            <a:r>
              <a:rPr lang="en-US" sz="2000" dirty="0">
                <a:solidFill>
                  <a:srgbClr val="000000"/>
                </a:solidFill>
                <a:latin typeface="Calibri" charset="0"/>
              </a:rPr>
              <a:t>of Chemical &amp; </a:t>
            </a:r>
            <a:r>
              <a:rPr lang="en-US" sz="2000" dirty="0" err="1">
                <a:solidFill>
                  <a:srgbClr val="000000"/>
                </a:solidFill>
                <a:latin typeface="Calibri" charset="0"/>
              </a:rPr>
              <a:t>Biomolecular</a:t>
            </a:r>
            <a:r>
              <a:rPr lang="en-US" sz="2000" dirty="0">
                <a:solidFill>
                  <a:srgbClr val="000000"/>
                </a:solidFill>
                <a:latin typeface="Calibri" charset="0"/>
              </a:rPr>
              <a:t> </a:t>
            </a:r>
            <a:r>
              <a:rPr lang="en-US" sz="2000" dirty="0" smtClean="0">
                <a:solidFill>
                  <a:srgbClr val="000000"/>
                </a:solidFill>
                <a:latin typeface="Calibri" charset="0"/>
              </a:rPr>
              <a:t>Engineering and Chemistry</a:t>
            </a:r>
            <a:r>
              <a:rPr lang="en-US" sz="2000" dirty="0">
                <a:solidFill>
                  <a:srgbClr val="000000"/>
                </a:solidFill>
                <a:latin typeface="Calibri" charset="0"/>
              </a:rPr>
              <a:t>,</a:t>
            </a:r>
          </a:p>
          <a:p>
            <a:pPr algn="ctr"/>
            <a:r>
              <a:rPr lang="en-US" sz="2000" dirty="0">
                <a:solidFill>
                  <a:srgbClr val="000000"/>
                </a:solidFill>
                <a:latin typeface="Calibri" charset="0"/>
              </a:rPr>
              <a:t>The Smalley Institute for </a:t>
            </a:r>
            <a:r>
              <a:rPr lang="en-US" sz="2000" dirty="0" err="1">
                <a:solidFill>
                  <a:srgbClr val="000000"/>
                </a:solidFill>
                <a:latin typeface="Calibri" charset="0"/>
              </a:rPr>
              <a:t>Nanoscale</a:t>
            </a:r>
            <a:r>
              <a:rPr lang="en-US" sz="2000" dirty="0">
                <a:solidFill>
                  <a:srgbClr val="000000"/>
                </a:solidFill>
                <a:latin typeface="Calibri" charset="0"/>
              </a:rPr>
              <a:t> Science &amp; Technology</a:t>
            </a:r>
          </a:p>
          <a:p>
            <a:pPr algn="ctr"/>
            <a:r>
              <a:rPr lang="en-US" sz="2000" dirty="0">
                <a:solidFill>
                  <a:srgbClr val="000000"/>
                </a:solidFill>
                <a:latin typeface="Calibri" charset="0"/>
              </a:rPr>
              <a:t>The Ken Kennedy Institute for Information Technology</a:t>
            </a:r>
          </a:p>
          <a:p>
            <a:pPr algn="ctr"/>
            <a:r>
              <a:rPr lang="en-US" sz="2000" dirty="0">
                <a:solidFill>
                  <a:srgbClr val="000000"/>
                </a:solidFill>
                <a:latin typeface="Calibri" charset="0"/>
              </a:rPr>
              <a:t>Rice University, Houston, </a:t>
            </a:r>
            <a:r>
              <a:rPr lang="en-US" sz="2000" dirty="0" smtClean="0">
                <a:solidFill>
                  <a:srgbClr val="000000"/>
                </a:solidFill>
                <a:latin typeface="Calibri" charset="0"/>
              </a:rPr>
              <a:t>TX;  </a:t>
            </a:r>
            <a:r>
              <a:rPr lang="en-US" sz="2000" dirty="0" err="1" smtClean="0">
                <a:solidFill>
                  <a:srgbClr val="0000FF"/>
                </a:solidFill>
                <a:latin typeface="Calibri" charset="0"/>
              </a:rPr>
              <a:t>mp</a:t>
            </a:r>
            <a:r>
              <a:rPr lang="en-US" sz="2000" dirty="0" err="1">
                <a:solidFill>
                  <a:srgbClr val="0000FF"/>
                </a:solidFill>
                <a:latin typeface="Calibri" charset="0"/>
              </a:rPr>
              <a:t>@rice.edu</a:t>
            </a:r>
            <a:endParaRPr lang="en-US" sz="2000" dirty="0">
              <a:solidFill>
                <a:srgbClr val="0000FF"/>
              </a:solidFill>
              <a:latin typeface="Calibri" charset="0"/>
            </a:endParaRPr>
          </a:p>
        </p:txBody>
      </p:sp>
      <p:graphicFrame>
        <p:nvGraphicFramePr>
          <p:cNvPr id="4103" name="Object 7"/>
          <p:cNvGraphicFramePr>
            <a:graphicFrameLocks noChangeAspect="1"/>
          </p:cNvGraphicFramePr>
          <p:nvPr/>
        </p:nvGraphicFramePr>
        <p:xfrm>
          <a:off x="159925" y="2101214"/>
          <a:ext cx="1673225" cy="1171575"/>
        </p:xfrm>
        <a:graphic>
          <a:graphicData uri="http://schemas.openxmlformats.org/presentationml/2006/ole">
            <mc:AlternateContent xmlns:mc="http://schemas.openxmlformats.org/markup-compatibility/2006">
              <mc:Choice xmlns:v="urn:schemas-microsoft-com:vml" Requires="v">
                <p:oleObj spid="_x0000_s1814547" name="Photo Editor Photo" r:id="rId4" imgW="12838095" imgH="8992855" progId="">
                  <p:embed/>
                </p:oleObj>
              </mc:Choice>
              <mc:Fallback>
                <p:oleObj name="Photo Editor Photo" r:id="rId4" imgW="12838095" imgH="899285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925" y="2101214"/>
                        <a:ext cx="167322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8"/>
          <p:cNvGrpSpPr>
            <a:grpSpLocks noChangeAspect="1"/>
          </p:cNvGrpSpPr>
          <p:nvPr/>
        </p:nvGrpSpPr>
        <p:grpSpPr bwMode="auto">
          <a:xfrm>
            <a:off x="1871133" y="1962211"/>
            <a:ext cx="1706880" cy="1645920"/>
            <a:chOff x="4272" y="1296"/>
            <a:chExt cx="1344" cy="1296"/>
          </a:xfrm>
        </p:grpSpPr>
        <p:sp>
          <p:nvSpPr>
            <p:cNvPr id="4105" name="Oval 9"/>
            <p:cNvSpPr>
              <a:spLocks noChangeArrowheads="1"/>
            </p:cNvSpPr>
            <p:nvPr/>
          </p:nvSpPr>
          <p:spPr bwMode="auto">
            <a:xfrm>
              <a:off x="4272" y="1296"/>
              <a:ext cx="1344" cy="1296"/>
            </a:xfrm>
            <a:prstGeom prst="ellipse">
              <a:avLst/>
            </a:prstGeom>
            <a:solidFill>
              <a:srgbClr val="FFFFFF"/>
            </a:solidFill>
            <a:ln w="9525">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nvGrpSpPr>
            <p:cNvPr id="3" name="Group 10"/>
            <p:cNvGrpSpPr>
              <a:grpSpLocks/>
            </p:cNvGrpSpPr>
            <p:nvPr/>
          </p:nvGrpSpPr>
          <p:grpSpPr bwMode="auto">
            <a:xfrm rot="533021">
              <a:off x="4944" y="1392"/>
              <a:ext cx="48" cy="624"/>
              <a:chOff x="1008" y="3072"/>
              <a:chExt cx="48" cy="624"/>
            </a:xfrm>
          </p:grpSpPr>
          <p:sp>
            <p:nvSpPr>
              <p:cNvPr id="4107" name="Rectangle 11"/>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08" name="Oval 12"/>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09" name="Oval 13"/>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nvGrpSpPr>
            <p:cNvPr id="4" name="Group 14"/>
            <p:cNvGrpSpPr>
              <a:grpSpLocks/>
            </p:cNvGrpSpPr>
            <p:nvPr/>
          </p:nvGrpSpPr>
          <p:grpSpPr bwMode="auto">
            <a:xfrm rot="-1276117">
              <a:off x="4608" y="1536"/>
              <a:ext cx="48" cy="624"/>
              <a:chOff x="1008" y="3072"/>
              <a:chExt cx="48" cy="624"/>
            </a:xfrm>
          </p:grpSpPr>
          <p:sp>
            <p:nvSpPr>
              <p:cNvPr id="4111" name="Rectangle 15"/>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12" name="Oval 16"/>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13" name="Oval 17"/>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nvGrpSpPr>
            <p:cNvPr id="5" name="Group 18"/>
            <p:cNvGrpSpPr>
              <a:grpSpLocks/>
            </p:cNvGrpSpPr>
            <p:nvPr/>
          </p:nvGrpSpPr>
          <p:grpSpPr bwMode="auto">
            <a:xfrm rot="837073">
              <a:off x="4656" y="1776"/>
              <a:ext cx="48" cy="624"/>
              <a:chOff x="1008" y="3072"/>
              <a:chExt cx="48" cy="624"/>
            </a:xfrm>
          </p:grpSpPr>
          <p:sp>
            <p:nvSpPr>
              <p:cNvPr id="4115" name="Rectangle 19"/>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16" name="Oval 20"/>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17" name="Oval 21"/>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nvGrpSpPr>
            <p:cNvPr id="6" name="Group 22"/>
            <p:cNvGrpSpPr>
              <a:grpSpLocks/>
            </p:cNvGrpSpPr>
            <p:nvPr/>
          </p:nvGrpSpPr>
          <p:grpSpPr bwMode="auto">
            <a:xfrm rot="-793661">
              <a:off x="4416" y="1776"/>
              <a:ext cx="48" cy="624"/>
              <a:chOff x="1008" y="3072"/>
              <a:chExt cx="48" cy="624"/>
            </a:xfrm>
          </p:grpSpPr>
          <p:sp>
            <p:nvSpPr>
              <p:cNvPr id="4119" name="Rectangle 23"/>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20" name="Oval 24"/>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21" name="Oval 25"/>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nvGrpSpPr>
            <p:cNvPr id="7" name="Group 26"/>
            <p:cNvGrpSpPr>
              <a:grpSpLocks/>
            </p:cNvGrpSpPr>
            <p:nvPr/>
          </p:nvGrpSpPr>
          <p:grpSpPr bwMode="auto">
            <a:xfrm rot="395657">
              <a:off x="4512" y="1536"/>
              <a:ext cx="48" cy="624"/>
              <a:chOff x="1008" y="3072"/>
              <a:chExt cx="48" cy="624"/>
            </a:xfrm>
          </p:grpSpPr>
          <p:sp>
            <p:nvSpPr>
              <p:cNvPr id="4123" name="Rectangle 27"/>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24" name="Oval 28"/>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25" name="Oval 29"/>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nvGrpSpPr>
            <p:cNvPr id="8" name="Group 30"/>
            <p:cNvGrpSpPr>
              <a:grpSpLocks/>
            </p:cNvGrpSpPr>
            <p:nvPr/>
          </p:nvGrpSpPr>
          <p:grpSpPr bwMode="auto">
            <a:xfrm rot="-1168266">
              <a:off x="5088" y="1776"/>
              <a:ext cx="48" cy="624"/>
              <a:chOff x="1008" y="3072"/>
              <a:chExt cx="48" cy="624"/>
            </a:xfrm>
          </p:grpSpPr>
          <p:sp>
            <p:nvSpPr>
              <p:cNvPr id="4127" name="Rectangle 31"/>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28" name="Oval 32"/>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29" name="Oval 33"/>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nvGrpSpPr>
            <p:cNvPr id="9" name="Group 34"/>
            <p:cNvGrpSpPr>
              <a:grpSpLocks/>
            </p:cNvGrpSpPr>
            <p:nvPr/>
          </p:nvGrpSpPr>
          <p:grpSpPr bwMode="auto">
            <a:xfrm>
              <a:off x="4944" y="1920"/>
              <a:ext cx="48" cy="624"/>
              <a:chOff x="1008" y="3072"/>
              <a:chExt cx="48" cy="624"/>
            </a:xfrm>
          </p:grpSpPr>
          <p:sp>
            <p:nvSpPr>
              <p:cNvPr id="4131" name="Rectangle 35"/>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32" name="Oval 36"/>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33" name="Oval 37"/>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nvGrpSpPr>
            <p:cNvPr id="10" name="Group 38"/>
            <p:cNvGrpSpPr>
              <a:grpSpLocks/>
            </p:cNvGrpSpPr>
            <p:nvPr/>
          </p:nvGrpSpPr>
          <p:grpSpPr bwMode="auto">
            <a:xfrm rot="-921946">
              <a:off x="5328" y="1584"/>
              <a:ext cx="48" cy="624"/>
              <a:chOff x="1008" y="3072"/>
              <a:chExt cx="48" cy="624"/>
            </a:xfrm>
          </p:grpSpPr>
          <p:sp>
            <p:nvSpPr>
              <p:cNvPr id="4135" name="Rectangle 39"/>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36" name="Oval 40"/>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37" name="Oval 41"/>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nvGrpSpPr>
            <p:cNvPr id="11" name="Group 42"/>
            <p:cNvGrpSpPr>
              <a:grpSpLocks/>
            </p:cNvGrpSpPr>
            <p:nvPr/>
          </p:nvGrpSpPr>
          <p:grpSpPr bwMode="auto">
            <a:xfrm>
              <a:off x="5184" y="1536"/>
              <a:ext cx="48" cy="624"/>
              <a:chOff x="1008" y="3072"/>
              <a:chExt cx="48" cy="624"/>
            </a:xfrm>
          </p:grpSpPr>
          <p:sp>
            <p:nvSpPr>
              <p:cNvPr id="4139" name="Rectangle 43"/>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40" name="Oval 44"/>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41" name="Oval 45"/>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nvGrpSpPr>
            <p:cNvPr id="12" name="Group 46"/>
            <p:cNvGrpSpPr>
              <a:grpSpLocks/>
            </p:cNvGrpSpPr>
            <p:nvPr/>
          </p:nvGrpSpPr>
          <p:grpSpPr bwMode="auto">
            <a:xfrm rot="560681">
              <a:off x="5328" y="1680"/>
              <a:ext cx="48" cy="624"/>
              <a:chOff x="1008" y="3072"/>
              <a:chExt cx="48" cy="624"/>
            </a:xfrm>
          </p:grpSpPr>
          <p:sp>
            <p:nvSpPr>
              <p:cNvPr id="4143" name="Rectangle 47"/>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44" name="Oval 48"/>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45" name="Oval 49"/>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nvGrpSpPr>
            <p:cNvPr id="13" name="Group 50"/>
            <p:cNvGrpSpPr>
              <a:grpSpLocks/>
            </p:cNvGrpSpPr>
            <p:nvPr/>
          </p:nvGrpSpPr>
          <p:grpSpPr bwMode="auto">
            <a:xfrm rot="230974">
              <a:off x="5040" y="1584"/>
              <a:ext cx="48" cy="624"/>
              <a:chOff x="1008" y="3072"/>
              <a:chExt cx="48" cy="624"/>
            </a:xfrm>
          </p:grpSpPr>
          <p:sp>
            <p:nvSpPr>
              <p:cNvPr id="4147" name="Rectangle 51"/>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48" name="Oval 52"/>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49" name="Oval 53"/>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nvGrpSpPr>
            <p:cNvPr id="14" name="Group 54"/>
            <p:cNvGrpSpPr>
              <a:grpSpLocks/>
            </p:cNvGrpSpPr>
            <p:nvPr/>
          </p:nvGrpSpPr>
          <p:grpSpPr bwMode="auto">
            <a:xfrm rot="-330842">
              <a:off x="4800" y="1440"/>
              <a:ext cx="48" cy="624"/>
              <a:chOff x="1008" y="3072"/>
              <a:chExt cx="48" cy="624"/>
            </a:xfrm>
          </p:grpSpPr>
          <p:sp>
            <p:nvSpPr>
              <p:cNvPr id="4151" name="Rectangle 55"/>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52" name="Oval 56"/>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53" name="Oval 57"/>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nvGrpSpPr>
            <p:cNvPr id="15" name="Group 58"/>
            <p:cNvGrpSpPr>
              <a:grpSpLocks/>
            </p:cNvGrpSpPr>
            <p:nvPr/>
          </p:nvGrpSpPr>
          <p:grpSpPr bwMode="auto">
            <a:xfrm rot="640069">
              <a:off x="4800" y="1680"/>
              <a:ext cx="48" cy="624"/>
              <a:chOff x="1008" y="3072"/>
              <a:chExt cx="48" cy="624"/>
            </a:xfrm>
          </p:grpSpPr>
          <p:sp>
            <p:nvSpPr>
              <p:cNvPr id="4155" name="Rectangle 59"/>
              <p:cNvSpPr>
                <a:spLocks noChangeArrowheads="1"/>
              </p:cNvSpPr>
              <p:nvPr/>
            </p:nvSpPr>
            <p:spPr bwMode="auto">
              <a:xfrm>
                <a:off x="1008" y="3096"/>
                <a:ext cx="48" cy="576"/>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56" name="Oval 60"/>
              <p:cNvSpPr>
                <a:spLocks noChangeArrowheads="1"/>
              </p:cNvSpPr>
              <p:nvPr/>
            </p:nvSpPr>
            <p:spPr bwMode="auto">
              <a:xfrm>
                <a:off x="1008" y="3648"/>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57" name="Oval 61"/>
              <p:cNvSpPr>
                <a:spLocks noChangeArrowheads="1"/>
              </p:cNvSpPr>
              <p:nvPr/>
            </p:nvSpPr>
            <p:spPr bwMode="auto">
              <a:xfrm>
                <a:off x="1008" y="3072"/>
                <a:ext cx="48" cy="48"/>
              </a:xfrm>
              <a:prstGeom prst="ellipse">
                <a:avLst/>
              </a:prstGeom>
              <a:solidFill>
                <a:srgbClr val="FFFFFF"/>
              </a:solidFill>
              <a:ln w="25400">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endParaRPr>
              </a:p>
            </p:txBody>
          </p:sp>
        </p:grpSp>
      </p:grpSp>
      <p:sp>
        <p:nvSpPr>
          <p:cNvPr id="4158" name="AutoShape 62"/>
          <p:cNvSpPr>
            <a:spLocks noChangeAspect="1" noChangeArrowheads="1"/>
          </p:cNvSpPr>
          <p:nvPr/>
        </p:nvSpPr>
        <p:spPr bwMode="auto">
          <a:xfrm rot="20759414">
            <a:off x="1106850" y="2356935"/>
            <a:ext cx="904240" cy="426720"/>
          </a:xfrm>
          <a:prstGeom prst="rightArrow">
            <a:avLst>
              <a:gd name="adj1" fmla="val 50000"/>
              <a:gd name="adj2" fmla="val 52976"/>
            </a:avLst>
          </a:prstGeom>
          <a:solidFill>
            <a:srgbClr val="FFFF00"/>
          </a:solidFill>
          <a:ln w="38100">
            <a:solidFill>
              <a:srgbClr val="FF0000"/>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pic>
        <p:nvPicPr>
          <p:cNvPr id="4159" name="Picture 63" descr="fiber spool"/>
          <p:cNvPicPr>
            <a:picLocks noChangeAspect="1" noChangeArrowheads="1"/>
          </p:cNvPicPr>
          <p:nvPr/>
        </p:nvPicPr>
        <p:blipFill>
          <a:blip r:embed="rId6" cstate="print"/>
          <a:srcRect/>
          <a:stretch>
            <a:fillRect/>
          </a:stretch>
        </p:blipFill>
        <p:spPr bwMode="auto">
          <a:xfrm>
            <a:off x="6800678" y="2244434"/>
            <a:ext cx="2230438" cy="1387475"/>
          </a:xfrm>
          <a:prstGeom prst="rect">
            <a:avLst/>
          </a:prstGeom>
          <a:noFill/>
          <a:ln w="9525">
            <a:noFill/>
            <a:miter lim="800000"/>
            <a:headEnd/>
            <a:tailEnd/>
          </a:ln>
        </p:spPr>
      </p:pic>
      <p:pic>
        <p:nvPicPr>
          <p:cNvPr id="4160" name="Picture 7" descr="E:\183_6_12chlorodope_06_dec_07\183_6_13chlorodope_63_2_5_fullycross4.JPG"/>
          <p:cNvPicPr>
            <a:picLocks noChangeAspect="1" noChangeArrowheads="1"/>
          </p:cNvPicPr>
          <p:nvPr/>
        </p:nvPicPr>
        <p:blipFill>
          <a:blip r:embed="rId7" cstate="print"/>
          <a:srcRect/>
          <a:stretch>
            <a:fillRect/>
          </a:stretch>
        </p:blipFill>
        <p:spPr bwMode="auto">
          <a:xfrm>
            <a:off x="3885732" y="1936402"/>
            <a:ext cx="2407444" cy="1607344"/>
          </a:xfrm>
          <a:prstGeom prst="rect">
            <a:avLst/>
          </a:prstGeom>
          <a:noFill/>
          <a:ln w="9525">
            <a:noFill/>
            <a:miter lim="800000"/>
            <a:headEnd/>
            <a:tailEnd/>
          </a:ln>
        </p:spPr>
      </p:pic>
      <p:sp>
        <p:nvSpPr>
          <p:cNvPr id="4161" name="AutoShape 65"/>
          <p:cNvSpPr>
            <a:spLocks noChangeAspect="1" noChangeArrowheads="1"/>
          </p:cNvSpPr>
          <p:nvPr/>
        </p:nvSpPr>
        <p:spPr bwMode="auto">
          <a:xfrm>
            <a:off x="3189581" y="2109436"/>
            <a:ext cx="904240" cy="426720"/>
          </a:xfrm>
          <a:prstGeom prst="rightArrow">
            <a:avLst>
              <a:gd name="adj1" fmla="val 50000"/>
              <a:gd name="adj2" fmla="val 52976"/>
            </a:avLst>
          </a:prstGeom>
          <a:solidFill>
            <a:srgbClr val="FFFF00"/>
          </a:solidFill>
          <a:ln w="38100">
            <a:solidFill>
              <a:srgbClr val="FF0000"/>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62" name="AutoShape 66"/>
          <p:cNvSpPr>
            <a:spLocks noChangeAspect="1" noChangeArrowheads="1"/>
          </p:cNvSpPr>
          <p:nvPr/>
        </p:nvSpPr>
        <p:spPr bwMode="auto">
          <a:xfrm rot="1181540">
            <a:off x="6119108" y="2212470"/>
            <a:ext cx="904240" cy="426720"/>
          </a:xfrm>
          <a:prstGeom prst="rightArrow">
            <a:avLst>
              <a:gd name="adj1" fmla="val 50000"/>
              <a:gd name="adj2" fmla="val 52976"/>
            </a:avLst>
          </a:prstGeom>
          <a:solidFill>
            <a:srgbClr val="FFFF00"/>
          </a:solidFill>
          <a:ln w="38100">
            <a:solidFill>
              <a:srgbClr val="FF0000"/>
            </a:solidFill>
            <a:miter lim="800000"/>
            <a:headEnd/>
            <a:tailEnd/>
          </a:ln>
          <a:effectLst/>
        </p:spPr>
        <p:txBody>
          <a:bodyPr wrap="none" anchor="ctr">
            <a:prstTxWarp prst="textNoShape">
              <a:avLst/>
            </a:prstTxWarp>
          </a:bodyPr>
          <a:lstStyle/>
          <a:p>
            <a:endParaRPr lang="en-US" sz="2000" b="1">
              <a:solidFill>
                <a:srgbClr val="000000"/>
              </a:solidFill>
              <a:latin typeface="Calibri" charset="0"/>
            </a:endParaRPr>
          </a:p>
        </p:txBody>
      </p:sp>
      <p:sp>
        <p:nvSpPr>
          <p:cNvPr id="4163" name="Text Box 67"/>
          <p:cNvSpPr txBox="1">
            <a:spLocks noChangeArrowheads="1"/>
          </p:cNvSpPr>
          <p:nvPr/>
        </p:nvSpPr>
        <p:spPr bwMode="auto">
          <a:xfrm>
            <a:off x="2380410" y="61913"/>
            <a:ext cx="4727714" cy="646331"/>
          </a:xfrm>
          <a:prstGeom prst="rect">
            <a:avLst/>
          </a:prstGeom>
          <a:noFill/>
          <a:ln w="9525">
            <a:noFill/>
            <a:miter lim="800000"/>
            <a:headEnd/>
            <a:tailEnd/>
          </a:ln>
          <a:effectLst/>
        </p:spPr>
        <p:txBody>
          <a:bodyPr wrap="none">
            <a:prstTxWarp prst="textNoShape">
              <a:avLst/>
            </a:prstTxWarp>
            <a:spAutoFit/>
          </a:bodyPr>
          <a:lstStyle/>
          <a:p>
            <a:pPr algn="ctr"/>
            <a:r>
              <a:rPr lang="en-US" dirty="0" err="1" smtClean="0">
                <a:solidFill>
                  <a:srgbClr val="000000"/>
                </a:solidFill>
                <a:latin typeface="Calibri" charset="0"/>
              </a:rPr>
              <a:t>Nanotube</a:t>
            </a:r>
            <a:r>
              <a:rPr lang="en-US" dirty="0" smtClean="0">
                <a:solidFill>
                  <a:srgbClr val="000000"/>
                </a:solidFill>
                <a:latin typeface="Calibri" charset="0"/>
              </a:rPr>
              <a:t> Assemblages for Structures Workshop</a:t>
            </a:r>
          </a:p>
          <a:p>
            <a:pPr algn="ctr"/>
            <a:r>
              <a:rPr lang="en-US" dirty="0" smtClean="0">
                <a:solidFill>
                  <a:srgbClr val="000000"/>
                </a:solidFill>
                <a:latin typeface="Calibri" charset="0"/>
              </a:rPr>
              <a:t>Georgia Tech, Atlanta (GA), 17 April 2012</a:t>
            </a:r>
            <a:endParaRPr lang="en-US" dirty="0">
              <a:solidFill>
                <a:srgbClr val="000000"/>
              </a:solidFill>
              <a:latin typeface="Calibri" charset="0"/>
            </a:endParaRPr>
          </a:p>
        </p:txBody>
      </p:sp>
      <p:pic>
        <p:nvPicPr>
          <p:cNvPr id="4164" name="Picture 68"/>
          <p:cNvPicPr>
            <a:picLocks noChangeAspect="1" noChangeArrowheads="1"/>
          </p:cNvPicPr>
          <p:nvPr/>
        </p:nvPicPr>
        <p:blipFill>
          <a:blip r:embed="rId8" cstate="print"/>
          <a:srcRect/>
          <a:stretch>
            <a:fillRect/>
          </a:stretch>
        </p:blipFill>
        <p:spPr bwMode="auto">
          <a:xfrm>
            <a:off x="7397750" y="0"/>
            <a:ext cx="1746250" cy="687388"/>
          </a:xfrm>
          <a:prstGeom prst="rect">
            <a:avLst/>
          </a:prstGeom>
          <a:noFill/>
          <a:ln w="9525">
            <a:noFill/>
            <a:miter lim="800000"/>
            <a:headEnd/>
            <a:tailEnd/>
          </a:ln>
          <a:effectLst/>
        </p:spPr>
      </p:pic>
      <p:pic>
        <p:nvPicPr>
          <p:cNvPr id="67" name="Picture 2" descr="C:\Users\Francesca\Documents\PhD new computer\meetings and presentations\matteo 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595355"/>
            <a:ext cx="9143999" cy="12626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3"/>
          <p:cNvSpPr txBox="1">
            <a:spLocks noChangeArrowheads="1"/>
          </p:cNvSpPr>
          <p:nvPr/>
        </p:nvSpPr>
        <p:spPr bwMode="auto">
          <a:xfrm>
            <a:off x="0" y="0"/>
            <a:ext cx="5022850" cy="625475"/>
          </a:xfrm>
          <a:prstGeom prst="rect">
            <a:avLst/>
          </a:prstGeom>
          <a:noFill/>
          <a:ln w="9525">
            <a:noFill/>
            <a:miter lim="800000"/>
            <a:headEnd/>
            <a:tailEnd/>
          </a:ln>
        </p:spPr>
        <p:txBody>
          <a:bodyPr wrap="none">
            <a:prstTxWarp prst="textNoShape">
              <a:avLst/>
            </a:prstTxWarp>
            <a:spAutoFit/>
          </a:bodyPr>
          <a:lstStyle/>
          <a:p>
            <a:pPr>
              <a:lnSpc>
                <a:spcPct val="125000"/>
              </a:lnSpc>
            </a:pPr>
            <a:r>
              <a:rPr lang="en-US" sz="2800" b="1" dirty="0">
                <a:solidFill>
                  <a:srgbClr val="000000"/>
                </a:solidFill>
                <a:latin typeface="Calibri" charset="0"/>
                <a:cs typeface="Arial" charset="0"/>
              </a:rPr>
              <a:t>SWNT </a:t>
            </a:r>
            <a:r>
              <a:rPr lang="en-US" sz="2800" b="1" dirty="0" smtClean="0">
                <a:solidFill>
                  <a:srgbClr val="000000"/>
                </a:solidFill>
                <a:latin typeface="Calibri" charset="0"/>
                <a:cs typeface="Arial" charset="0"/>
              </a:rPr>
              <a:t>DISPERSION </a:t>
            </a:r>
            <a:r>
              <a:rPr lang="en-US" sz="2800" b="1" dirty="0">
                <a:solidFill>
                  <a:srgbClr val="000000"/>
                </a:solidFill>
                <a:latin typeface="Calibri" charset="0"/>
                <a:cs typeface="Arial" charset="0"/>
              </a:rPr>
              <a:t>CHALLENGES</a:t>
            </a:r>
            <a:endParaRPr lang="en-US" sz="2800" b="1" dirty="0">
              <a:solidFill>
                <a:srgbClr val="FF0000"/>
              </a:solidFill>
              <a:latin typeface="Calibri" charset="0"/>
              <a:cs typeface="Arial" charset="0"/>
            </a:endParaRPr>
          </a:p>
        </p:txBody>
      </p:sp>
      <p:grpSp>
        <p:nvGrpSpPr>
          <p:cNvPr id="2" name="Group 50"/>
          <p:cNvGrpSpPr/>
          <p:nvPr/>
        </p:nvGrpSpPr>
        <p:grpSpPr>
          <a:xfrm>
            <a:off x="3576932" y="737215"/>
            <a:ext cx="1802267" cy="1496066"/>
            <a:chOff x="4883403" y="737215"/>
            <a:chExt cx="1802267" cy="1496066"/>
          </a:xfrm>
        </p:grpSpPr>
        <p:pic>
          <p:nvPicPr>
            <p:cNvPr id="97286" name="Picture 6" descr="HiPco"/>
            <p:cNvPicPr>
              <a:picLocks noChangeAspect="1" noChangeArrowheads="1"/>
            </p:cNvPicPr>
            <p:nvPr/>
          </p:nvPicPr>
          <p:blipFill>
            <a:blip r:embed="rId3" cstate="print"/>
            <a:srcRect t="25674"/>
            <a:stretch>
              <a:fillRect/>
            </a:stretch>
          </p:blipFill>
          <p:spPr bwMode="auto">
            <a:xfrm>
              <a:off x="4884212" y="737215"/>
              <a:ext cx="1801458" cy="1458652"/>
            </a:xfrm>
            <a:prstGeom prst="rect">
              <a:avLst/>
            </a:prstGeom>
            <a:noFill/>
            <a:ln w="9525">
              <a:noFill/>
              <a:miter lim="800000"/>
              <a:headEnd/>
              <a:tailEnd/>
            </a:ln>
          </p:spPr>
        </p:pic>
        <p:sp>
          <p:nvSpPr>
            <p:cNvPr id="97288" name="Text Box 8"/>
            <p:cNvSpPr txBox="1">
              <a:spLocks noChangeArrowheads="1"/>
            </p:cNvSpPr>
            <p:nvPr/>
          </p:nvSpPr>
          <p:spPr bwMode="auto">
            <a:xfrm>
              <a:off x="4883403" y="1894727"/>
              <a:ext cx="665066" cy="338554"/>
            </a:xfrm>
            <a:prstGeom prst="rect">
              <a:avLst/>
            </a:prstGeom>
            <a:solidFill>
              <a:schemeClr val="bg1"/>
            </a:solidFill>
            <a:ln w="9525">
              <a:noFill/>
              <a:miter lim="800000"/>
              <a:headEnd/>
              <a:tailEnd/>
            </a:ln>
          </p:spPr>
          <p:txBody>
            <a:bodyPr wrap="none">
              <a:prstTxWarp prst="textNoShape">
                <a:avLst/>
              </a:prstTxWarp>
              <a:spAutoFit/>
            </a:bodyPr>
            <a:lstStyle/>
            <a:p>
              <a:r>
                <a:rPr lang="en-US" sz="1600" b="1" dirty="0" err="1">
                  <a:solidFill>
                    <a:srgbClr val="000000"/>
                  </a:solidFill>
                  <a:latin typeface="Calibri" charset="0"/>
                  <a:cs typeface="Arial" charset="0"/>
                </a:rPr>
                <a:t>HiPco</a:t>
              </a:r>
              <a:endParaRPr lang="en-US" sz="1600" b="1" dirty="0">
                <a:solidFill>
                  <a:srgbClr val="000000"/>
                </a:solidFill>
                <a:latin typeface="Calibri" charset="0"/>
                <a:cs typeface="Arial" charset="0"/>
              </a:endParaRPr>
            </a:p>
          </p:txBody>
        </p:sp>
      </p:grpSp>
      <p:grpSp>
        <p:nvGrpSpPr>
          <p:cNvPr id="3" name="Group 51"/>
          <p:cNvGrpSpPr/>
          <p:nvPr/>
        </p:nvGrpSpPr>
        <p:grpSpPr>
          <a:xfrm>
            <a:off x="5492126" y="753933"/>
            <a:ext cx="1648437" cy="1743943"/>
            <a:chOff x="6931452" y="890713"/>
            <a:chExt cx="1648437" cy="1743943"/>
          </a:xfrm>
        </p:grpSpPr>
        <p:pic>
          <p:nvPicPr>
            <p:cNvPr id="97285" name="Picture 5" descr="LO"/>
            <p:cNvPicPr>
              <a:picLocks noChangeAspect="1" noChangeArrowheads="1"/>
            </p:cNvPicPr>
            <p:nvPr/>
          </p:nvPicPr>
          <p:blipFill>
            <a:blip r:embed="rId4" cstate="print"/>
            <a:srcRect/>
            <a:stretch>
              <a:fillRect/>
            </a:stretch>
          </p:blipFill>
          <p:spPr bwMode="auto">
            <a:xfrm>
              <a:off x="7020460" y="890713"/>
              <a:ext cx="1559429" cy="1686911"/>
            </a:xfrm>
            <a:prstGeom prst="rect">
              <a:avLst/>
            </a:prstGeom>
            <a:noFill/>
            <a:ln w="9525">
              <a:noFill/>
              <a:miter lim="800000"/>
              <a:headEnd/>
              <a:tailEnd/>
            </a:ln>
          </p:spPr>
        </p:pic>
        <p:sp>
          <p:nvSpPr>
            <p:cNvPr id="97289" name="Text Box 9"/>
            <p:cNvSpPr txBox="1">
              <a:spLocks noChangeArrowheads="1"/>
            </p:cNvSpPr>
            <p:nvPr/>
          </p:nvSpPr>
          <p:spPr bwMode="auto">
            <a:xfrm>
              <a:off x="6931452" y="2296102"/>
              <a:ext cx="1124527" cy="338554"/>
            </a:xfrm>
            <a:prstGeom prst="rect">
              <a:avLst/>
            </a:prstGeom>
            <a:solidFill>
              <a:schemeClr val="bg1"/>
            </a:solidFill>
            <a:ln w="9525">
              <a:noFill/>
              <a:miter lim="800000"/>
              <a:headEnd/>
              <a:tailEnd/>
            </a:ln>
          </p:spPr>
          <p:txBody>
            <a:bodyPr wrap="none">
              <a:prstTxWarp prst="textNoShape">
                <a:avLst/>
              </a:prstTxWarp>
              <a:spAutoFit/>
            </a:bodyPr>
            <a:lstStyle/>
            <a:p>
              <a:r>
                <a:rPr lang="en-US" sz="1600" b="1" dirty="0">
                  <a:solidFill>
                    <a:srgbClr val="000000"/>
                  </a:solidFill>
                  <a:latin typeface="Calibri" charset="0"/>
                  <a:cs typeface="Arial" charset="0"/>
                </a:rPr>
                <a:t>Laser Oven</a:t>
              </a:r>
            </a:p>
          </p:txBody>
        </p:sp>
      </p:grpSp>
      <p:grpSp>
        <p:nvGrpSpPr>
          <p:cNvPr id="4" name="Group 10"/>
          <p:cNvGrpSpPr>
            <a:grpSpLocks noChangeAspect="1"/>
          </p:cNvGrpSpPr>
          <p:nvPr/>
        </p:nvGrpSpPr>
        <p:grpSpPr bwMode="auto">
          <a:xfrm>
            <a:off x="6515100" y="49213"/>
            <a:ext cx="685800" cy="661987"/>
            <a:chOff x="96" y="1296"/>
            <a:chExt cx="1344" cy="1296"/>
          </a:xfrm>
        </p:grpSpPr>
        <p:sp>
          <p:nvSpPr>
            <p:cNvPr id="97291" name="Oval 11"/>
            <p:cNvSpPr>
              <a:spLocks noChangeAspect="1" noChangeArrowheads="1"/>
            </p:cNvSpPr>
            <p:nvPr/>
          </p:nvSpPr>
          <p:spPr bwMode="auto">
            <a:xfrm>
              <a:off x="96" y="1296"/>
              <a:ext cx="1344" cy="1296"/>
            </a:xfrm>
            <a:prstGeom prst="ellipse">
              <a:avLst/>
            </a:prstGeom>
            <a:solidFill>
              <a:srgbClr val="FFFFFF"/>
            </a:solidFill>
            <a:ln w="9525">
              <a:solidFill>
                <a:schemeClr val="tx1"/>
              </a:solidFill>
              <a:round/>
              <a:headEnd/>
              <a:tailEnd/>
            </a:ln>
            <a:effectLst/>
          </p:spPr>
          <p:txBody>
            <a:bodyPr wrap="none" anchor="ctr">
              <a:prstTxWarp prst="textNoShape">
                <a:avLst/>
              </a:prstTxWarp>
            </a:bodyPr>
            <a:lstStyle/>
            <a:p>
              <a:endParaRPr lang="en-US" sz="2000" b="1">
                <a:solidFill>
                  <a:srgbClr val="000000"/>
                </a:solidFill>
                <a:latin typeface="Calibri" charset="0"/>
                <a:cs typeface="Arial" charset="0"/>
              </a:endParaRPr>
            </a:p>
          </p:txBody>
        </p:sp>
        <p:grpSp>
          <p:nvGrpSpPr>
            <p:cNvPr id="5" name="Group 12"/>
            <p:cNvGrpSpPr>
              <a:grpSpLocks noChangeAspect="1"/>
            </p:cNvGrpSpPr>
            <p:nvPr/>
          </p:nvGrpSpPr>
          <p:grpSpPr bwMode="auto">
            <a:xfrm rot="1787575">
              <a:off x="432" y="1440"/>
              <a:ext cx="48" cy="672"/>
              <a:chOff x="1728" y="3120"/>
              <a:chExt cx="48" cy="672"/>
            </a:xfrm>
          </p:grpSpPr>
          <p:sp>
            <p:nvSpPr>
              <p:cNvPr id="97293" name="Rectangle 13"/>
              <p:cNvSpPr>
                <a:spLocks noChangeAspect="1" noChangeArrowheads="1"/>
              </p:cNvSpPr>
              <p:nvPr/>
            </p:nvSpPr>
            <p:spPr bwMode="auto">
              <a:xfrm>
                <a:off x="1728" y="3120"/>
                <a:ext cx="48" cy="672"/>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sz="2000" b="1">
                  <a:solidFill>
                    <a:srgbClr val="000000"/>
                  </a:solidFill>
                  <a:latin typeface="Calibri" charset="0"/>
                  <a:cs typeface="Arial" charset="0"/>
                </a:endParaRPr>
              </a:p>
            </p:txBody>
          </p:sp>
          <p:sp>
            <p:nvSpPr>
              <p:cNvPr id="97294" name="Line 14"/>
              <p:cNvSpPr>
                <a:spLocks noChangeAspect="1" noChangeShapeType="1"/>
              </p:cNvSpPr>
              <p:nvPr/>
            </p:nvSpPr>
            <p:spPr bwMode="auto">
              <a:xfrm>
                <a:off x="1752" y="3120"/>
                <a:ext cx="0" cy="672"/>
              </a:xfrm>
              <a:prstGeom prst="line">
                <a:avLst/>
              </a:prstGeom>
              <a:noFill/>
              <a:ln w="25400">
                <a:solidFill>
                  <a:schemeClr val="tx1"/>
                </a:solidFill>
                <a:round/>
                <a:headEnd/>
                <a:tailEnd/>
              </a:ln>
              <a:effectLst/>
            </p:spPr>
            <p:txBody>
              <a:bodyPr>
                <a:prstTxWarp prst="textNoShape">
                  <a:avLst/>
                </a:prstTxWarp>
              </a:bodyPr>
              <a:lstStyle/>
              <a:p>
                <a:endParaRPr lang="en-US" sz="2000" b="1">
                  <a:solidFill>
                    <a:srgbClr val="000000"/>
                  </a:solidFill>
                  <a:latin typeface="Calibri" charset="0"/>
                  <a:cs typeface="Arial" charset="0"/>
                </a:endParaRPr>
              </a:p>
            </p:txBody>
          </p:sp>
        </p:grpSp>
        <p:grpSp>
          <p:nvGrpSpPr>
            <p:cNvPr id="6" name="Group 15"/>
            <p:cNvGrpSpPr>
              <a:grpSpLocks noChangeAspect="1"/>
            </p:cNvGrpSpPr>
            <p:nvPr/>
          </p:nvGrpSpPr>
          <p:grpSpPr bwMode="auto">
            <a:xfrm rot="16424736">
              <a:off x="744" y="1896"/>
              <a:ext cx="48" cy="672"/>
              <a:chOff x="1728" y="3120"/>
              <a:chExt cx="48" cy="672"/>
            </a:xfrm>
          </p:grpSpPr>
          <p:sp>
            <p:nvSpPr>
              <p:cNvPr id="97296" name="Rectangle 16"/>
              <p:cNvSpPr>
                <a:spLocks noChangeAspect="1" noChangeArrowheads="1"/>
              </p:cNvSpPr>
              <p:nvPr/>
            </p:nvSpPr>
            <p:spPr bwMode="auto">
              <a:xfrm>
                <a:off x="1728" y="3120"/>
                <a:ext cx="48" cy="672"/>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sz="2000" b="1">
                  <a:solidFill>
                    <a:srgbClr val="000000"/>
                  </a:solidFill>
                  <a:latin typeface="Calibri" charset="0"/>
                  <a:cs typeface="Arial" charset="0"/>
                </a:endParaRPr>
              </a:p>
            </p:txBody>
          </p:sp>
          <p:sp>
            <p:nvSpPr>
              <p:cNvPr id="97297" name="Line 17"/>
              <p:cNvSpPr>
                <a:spLocks noChangeAspect="1" noChangeShapeType="1"/>
              </p:cNvSpPr>
              <p:nvPr/>
            </p:nvSpPr>
            <p:spPr bwMode="auto">
              <a:xfrm>
                <a:off x="1752" y="3120"/>
                <a:ext cx="0" cy="672"/>
              </a:xfrm>
              <a:prstGeom prst="line">
                <a:avLst/>
              </a:prstGeom>
              <a:noFill/>
              <a:ln w="25400">
                <a:solidFill>
                  <a:schemeClr val="tx1"/>
                </a:solidFill>
                <a:round/>
                <a:headEnd/>
                <a:tailEnd/>
              </a:ln>
              <a:effectLst/>
            </p:spPr>
            <p:txBody>
              <a:bodyPr>
                <a:prstTxWarp prst="textNoShape">
                  <a:avLst/>
                </a:prstTxWarp>
              </a:bodyPr>
              <a:lstStyle/>
              <a:p>
                <a:endParaRPr lang="en-US" sz="2000" b="1">
                  <a:solidFill>
                    <a:srgbClr val="000000"/>
                  </a:solidFill>
                  <a:latin typeface="Calibri" charset="0"/>
                  <a:cs typeface="Arial" charset="0"/>
                </a:endParaRPr>
              </a:p>
            </p:txBody>
          </p:sp>
        </p:grpSp>
        <p:grpSp>
          <p:nvGrpSpPr>
            <p:cNvPr id="7" name="Group 18"/>
            <p:cNvGrpSpPr>
              <a:grpSpLocks noChangeAspect="1"/>
            </p:cNvGrpSpPr>
            <p:nvPr/>
          </p:nvGrpSpPr>
          <p:grpSpPr bwMode="auto">
            <a:xfrm rot="-1530664">
              <a:off x="1200" y="1440"/>
              <a:ext cx="48" cy="672"/>
              <a:chOff x="1728" y="3120"/>
              <a:chExt cx="48" cy="672"/>
            </a:xfrm>
          </p:grpSpPr>
          <p:sp>
            <p:nvSpPr>
              <p:cNvPr id="97299" name="Rectangle 19"/>
              <p:cNvSpPr>
                <a:spLocks noChangeAspect="1" noChangeArrowheads="1"/>
              </p:cNvSpPr>
              <p:nvPr/>
            </p:nvSpPr>
            <p:spPr bwMode="auto">
              <a:xfrm>
                <a:off x="1728" y="3120"/>
                <a:ext cx="48" cy="672"/>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sz="2000" b="1">
                  <a:solidFill>
                    <a:srgbClr val="000000"/>
                  </a:solidFill>
                  <a:latin typeface="Calibri" charset="0"/>
                  <a:cs typeface="Arial" charset="0"/>
                </a:endParaRPr>
              </a:p>
            </p:txBody>
          </p:sp>
          <p:sp>
            <p:nvSpPr>
              <p:cNvPr id="97300" name="Line 20"/>
              <p:cNvSpPr>
                <a:spLocks noChangeAspect="1" noChangeShapeType="1"/>
              </p:cNvSpPr>
              <p:nvPr/>
            </p:nvSpPr>
            <p:spPr bwMode="auto">
              <a:xfrm>
                <a:off x="1752" y="3120"/>
                <a:ext cx="0" cy="672"/>
              </a:xfrm>
              <a:prstGeom prst="line">
                <a:avLst/>
              </a:prstGeom>
              <a:noFill/>
              <a:ln w="25400">
                <a:solidFill>
                  <a:schemeClr val="tx1"/>
                </a:solidFill>
                <a:round/>
                <a:headEnd/>
                <a:tailEnd/>
              </a:ln>
              <a:effectLst/>
            </p:spPr>
            <p:txBody>
              <a:bodyPr>
                <a:prstTxWarp prst="textNoShape">
                  <a:avLst/>
                </a:prstTxWarp>
              </a:bodyPr>
              <a:lstStyle/>
              <a:p>
                <a:endParaRPr lang="en-US" sz="2000" b="1">
                  <a:solidFill>
                    <a:srgbClr val="000000"/>
                  </a:solidFill>
                  <a:latin typeface="Calibri" charset="0"/>
                  <a:cs typeface="Arial" charset="0"/>
                </a:endParaRPr>
              </a:p>
            </p:txBody>
          </p:sp>
        </p:grpSp>
      </p:grpSp>
      <p:pic>
        <p:nvPicPr>
          <p:cNvPr id="97301" name="Picture 21"/>
          <p:cNvPicPr>
            <a:picLocks noChangeAspect="1" noChangeArrowheads="1"/>
          </p:cNvPicPr>
          <p:nvPr/>
        </p:nvPicPr>
        <p:blipFill>
          <a:blip r:embed="rId5" cstate="print"/>
          <a:srcRect/>
          <a:stretch>
            <a:fillRect/>
          </a:stretch>
        </p:blipFill>
        <p:spPr bwMode="auto">
          <a:xfrm>
            <a:off x="7397750" y="0"/>
            <a:ext cx="1746250" cy="687388"/>
          </a:xfrm>
          <a:prstGeom prst="rect">
            <a:avLst/>
          </a:prstGeom>
          <a:noFill/>
          <a:ln w="9525">
            <a:noFill/>
            <a:miter lim="800000"/>
            <a:headEnd/>
            <a:tailEnd/>
          </a:ln>
          <a:effectLst/>
        </p:spPr>
      </p:pic>
      <p:sp>
        <p:nvSpPr>
          <p:cNvPr id="21" name="TextBox 20"/>
          <p:cNvSpPr txBox="1"/>
          <p:nvPr/>
        </p:nvSpPr>
        <p:spPr>
          <a:xfrm>
            <a:off x="300006" y="1022705"/>
            <a:ext cx="2952226" cy="1554272"/>
          </a:xfrm>
          <a:prstGeom prst="rect">
            <a:avLst/>
          </a:prstGeom>
          <a:noFill/>
        </p:spPr>
        <p:txBody>
          <a:bodyPr wrap="none" rtlCol="0">
            <a:spAutoFit/>
          </a:bodyPr>
          <a:lstStyle/>
          <a:p>
            <a:pPr>
              <a:spcAft>
                <a:spcPts val="600"/>
              </a:spcAft>
              <a:buFont typeface="Arial"/>
              <a:buChar char="•"/>
            </a:pPr>
            <a:r>
              <a:rPr lang="en-US" sz="2000" dirty="0" smtClean="0">
                <a:solidFill>
                  <a:srgbClr val="FF0000"/>
                </a:solidFill>
                <a:latin typeface="Calibri" charset="0"/>
                <a:cs typeface="Arial" charset="0"/>
              </a:rPr>
              <a:t> Spontaneous bundling</a:t>
            </a:r>
          </a:p>
          <a:p>
            <a:pPr>
              <a:spcAft>
                <a:spcPts val="600"/>
              </a:spcAft>
              <a:buFont typeface="Arial"/>
              <a:buChar char="•"/>
            </a:pPr>
            <a:r>
              <a:rPr lang="en-US" sz="2000" dirty="0" smtClean="0">
                <a:solidFill>
                  <a:srgbClr val="FF0000"/>
                </a:solidFill>
                <a:latin typeface="Calibri" charset="0"/>
                <a:cs typeface="Arial" charset="0"/>
              </a:rPr>
              <a:t> Difficult to disperse</a:t>
            </a:r>
          </a:p>
          <a:p>
            <a:pPr>
              <a:spcAft>
                <a:spcPts val="600"/>
              </a:spcAft>
              <a:buFont typeface="Arial"/>
              <a:buChar char="•"/>
            </a:pPr>
            <a:r>
              <a:rPr lang="en-US" sz="2000" dirty="0" smtClean="0">
                <a:solidFill>
                  <a:srgbClr val="FF0000"/>
                </a:solidFill>
                <a:latin typeface="Calibri" charset="0"/>
                <a:cs typeface="Arial" charset="0"/>
              </a:rPr>
              <a:t> Requires special solvents </a:t>
            </a:r>
          </a:p>
          <a:p>
            <a:pPr>
              <a:spcAft>
                <a:spcPts val="600"/>
              </a:spcAft>
            </a:pPr>
            <a:r>
              <a:rPr lang="en-US" sz="2000" dirty="0" smtClean="0">
                <a:solidFill>
                  <a:srgbClr val="FF0000"/>
                </a:solidFill>
                <a:latin typeface="Calibri" charset="0"/>
                <a:cs typeface="Arial" charset="0"/>
              </a:rPr>
              <a:t>  (similar to PPTA and PBO) </a:t>
            </a:r>
            <a:endParaRPr lang="en-US" sz="2000" dirty="0">
              <a:solidFill>
                <a:srgbClr val="FF0000"/>
              </a:solidFill>
              <a:latin typeface="Calibri" charset="0"/>
              <a:cs typeface="Arial" charset="0"/>
            </a:endParaRPr>
          </a:p>
        </p:txBody>
      </p:sp>
      <p:sp>
        <p:nvSpPr>
          <p:cNvPr id="24" name="TextBox 23"/>
          <p:cNvSpPr txBox="1"/>
          <p:nvPr/>
        </p:nvSpPr>
        <p:spPr>
          <a:xfrm>
            <a:off x="4445414" y="3272261"/>
            <a:ext cx="1291740" cy="707886"/>
          </a:xfrm>
          <a:prstGeom prst="rect">
            <a:avLst/>
          </a:prstGeom>
          <a:noFill/>
        </p:spPr>
        <p:txBody>
          <a:bodyPr wrap="none" rtlCol="0">
            <a:spAutoFit/>
          </a:bodyPr>
          <a:lstStyle/>
          <a:p>
            <a:pPr algn="ctr"/>
            <a:r>
              <a:rPr lang="en-US" sz="2000" dirty="0" smtClean="0">
                <a:solidFill>
                  <a:srgbClr val="000000"/>
                </a:solidFill>
                <a:latin typeface="Calibri"/>
                <a:cs typeface="Calibri"/>
              </a:rPr>
              <a:t>High shear</a:t>
            </a:r>
          </a:p>
          <a:p>
            <a:pPr algn="ctr"/>
            <a:r>
              <a:rPr lang="en-US" sz="2000" dirty="0" smtClean="0">
                <a:solidFill>
                  <a:srgbClr val="000000"/>
                </a:solidFill>
                <a:latin typeface="Calibri"/>
                <a:cs typeface="Calibri"/>
              </a:rPr>
              <a:t>mixing</a:t>
            </a:r>
            <a:endParaRPr lang="en-US" sz="2000" dirty="0">
              <a:solidFill>
                <a:srgbClr val="000000"/>
              </a:solidFill>
              <a:latin typeface="Calibri"/>
              <a:cs typeface="Calibri"/>
            </a:endParaRPr>
          </a:p>
        </p:txBody>
      </p:sp>
      <p:cxnSp>
        <p:nvCxnSpPr>
          <p:cNvPr id="25" name="Straight Connector 24"/>
          <p:cNvCxnSpPr/>
          <p:nvPr/>
        </p:nvCxnSpPr>
        <p:spPr>
          <a:xfrm rot="5400000">
            <a:off x="4616492" y="2772933"/>
            <a:ext cx="890239" cy="18823"/>
          </a:xfrm>
          <a:prstGeom prst="line">
            <a:avLst/>
          </a:prstGeom>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222565" y="3245491"/>
            <a:ext cx="1436386" cy="707886"/>
          </a:xfrm>
          <a:prstGeom prst="rect">
            <a:avLst/>
          </a:prstGeom>
        </p:spPr>
        <p:txBody>
          <a:bodyPr wrap="none">
            <a:spAutoFit/>
          </a:bodyPr>
          <a:lstStyle/>
          <a:p>
            <a:pPr algn="ctr"/>
            <a:r>
              <a:rPr lang="en-US" sz="2000" cap="all" dirty="0" smtClean="0">
                <a:solidFill>
                  <a:srgbClr val="000000"/>
                </a:solidFill>
                <a:latin typeface="Calibri"/>
                <a:cs typeface="Calibri"/>
              </a:rPr>
              <a:t>Dispersion</a:t>
            </a:r>
          </a:p>
          <a:p>
            <a:pPr algn="ctr"/>
            <a:r>
              <a:rPr lang="en-US" sz="2000" cap="all" dirty="0" smtClean="0">
                <a:solidFill>
                  <a:srgbClr val="000000"/>
                </a:solidFill>
                <a:latin typeface="Calibri"/>
                <a:cs typeface="Calibri"/>
              </a:rPr>
              <a:t>options:</a:t>
            </a:r>
            <a:endParaRPr lang="en-US" sz="2000" cap="all" dirty="0">
              <a:solidFill>
                <a:srgbClr val="000000"/>
              </a:solidFill>
              <a:latin typeface="Calibri"/>
              <a:cs typeface="Calibri"/>
            </a:endParaRPr>
          </a:p>
        </p:txBody>
      </p:sp>
      <p:sp>
        <p:nvSpPr>
          <p:cNvPr id="28" name="TextBox 27"/>
          <p:cNvSpPr txBox="1"/>
          <p:nvPr/>
        </p:nvSpPr>
        <p:spPr>
          <a:xfrm>
            <a:off x="1639067" y="3258751"/>
            <a:ext cx="2119498" cy="707886"/>
          </a:xfrm>
          <a:prstGeom prst="rect">
            <a:avLst/>
          </a:prstGeom>
          <a:noFill/>
        </p:spPr>
        <p:txBody>
          <a:bodyPr wrap="square" rtlCol="0">
            <a:spAutoFit/>
          </a:bodyPr>
          <a:lstStyle/>
          <a:p>
            <a:pPr algn="ctr"/>
            <a:r>
              <a:rPr lang="en-US" sz="2000" dirty="0" smtClean="0">
                <a:solidFill>
                  <a:srgbClr val="000000"/>
                </a:solidFill>
                <a:latin typeface="Calibri"/>
                <a:cs typeface="Calibri"/>
              </a:rPr>
              <a:t>Surfactant</a:t>
            </a:r>
          </a:p>
          <a:p>
            <a:pPr algn="ctr"/>
            <a:r>
              <a:rPr lang="en-US" sz="2000" dirty="0" smtClean="0">
                <a:solidFill>
                  <a:srgbClr val="000000"/>
                </a:solidFill>
                <a:latin typeface="Calibri"/>
                <a:cs typeface="Calibri"/>
              </a:rPr>
              <a:t>+ </a:t>
            </a:r>
            <a:r>
              <a:rPr lang="en-US" sz="2000" dirty="0" err="1" smtClean="0">
                <a:solidFill>
                  <a:srgbClr val="000000"/>
                </a:solidFill>
                <a:latin typeface="Calibri"/>
                <a:cs typeface="Calibri"/>
              </a:rPr>
              <a:t>Sonication</a:t>
            </a:r>
            <a:endParaRPr lang="en-US" sz="2000" dirty="0">
              <a:solidFill>
                <a:srgbClr val="000000"/>
              </a:solidFill>
              <a:latin typeface="Calibri"/>
              <a:cs typeface="Calibri"/>
            </a:endParaRPr>
          </a:p>
        </p:txBody>
      </p:sp>
      <p:cxnSp>
        <p:nvCxnSpPr>
          <p:cNvPr id="29" name="Straight Connector 28"/>
          <p:cNvCxnSpPr/>
          <p:nvPr/>
        </p:nvCxnSpPr>
        <p:spPr>
          <a:xfrm rot="5400000">
            <a:off x="2607299" y="2984991"/>
            <a:ext cx="455444" cy="2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835021" y="2756128"/>
            <a:ext cx="3830373"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8" name="Group 86"/>
          <p:cNvGrpSpPr/>
          <p:nvPr/>
        </p:nvGrpSpPr>
        <p:grpSpPr>
          <a:xfrm>
            <a:off x="6681919" y="2760098"/>
            <a:ext cx="1829122" cy="930115"/>
            <a:chOff x="5207844" y="1908970"/>
            <a:chExt cx="1829122" cy="930115"/>
          </a:xfrm>
        </p:grpSpPr>
        <p:sp>
          <p:nvSpPr>
            <p:cNvPr id="35" name="TextBox 34"/>
            <p:cNvSpPr txBox="1"/>
            <p:nvPr/>
          </p:nvSpPr>
          <p:spPr>
            <a:xfrm>
              <a:off x="5207844" y="2469753"/>
              <a:ext cx="1829122" cy="369332"/>
            </a:xfrm>
            <a:prstGeom prst="rect">
              <a:avLst/>
            </a:prstGeom>
            <a:noFill/>
          </p:spPr>
          <p:txBody>
            <a:bodyPr wrap="none" rtlCol="0">
              <a:spAutoFit/>
            </a:bodyPr>
            <a:lstStyle/>
            <a:p>
              <a:pPr algn="ctr"/>
              <a:r>
                <a:rPr lang="en-US" b="1" dirty="0" smtClean="0">
                  <a:solidFill>
                    <a:srgbClr val="000000"/>
                  </a:solidFill>
                  <a:latin typeface="Calibri"/>
                  <a:cs typeface="Calibri"/>
                </a:rPr>
                <a:t>Functionalization</a:t>
              </a:r>
              <a:endParaRPr lang="en-US" b="1" dirty="0">
                <a:solidFill>
                  <a:srgbClr val="000000"/>
                </a:solidFill>
                <a:latin typeface="Calibri"/>
                <a:cs typeface="Calibri"/>
              </a:endParaRPr>
            </a:p>
          </p:txBody>
        </p:sp>
        <p:cxnSp>
          <p:nvCxnSpPr>
            <p:cNvPr id="36" name="Straight Connector 35"/>
            <p:cNvCxnSpPr/>
            <p:nvPr/>
          </p:nvCxnSpPr>
          <p:spPr>
            <a:xfrm rot="5400000">
              <a:off x="5894683" y="2135104"/>
              <a:ext cx="453856" cy="1588"/>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34" name="Straight Connector 33"/>
          <p:cNvCxnSpPr/>
          <p:nvPr/>
        </p:nvCxnSpPr>
        <p:spPr>
          <a:xfrm>
            <a:off x="6667370" y="2754540"/>
            <a:ext cx="925723" cy="1588"/>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678374" y="4022784"/>
            <a:ext cx="2040893" cy="707886"/>
          </a:xfrm>
          <a:prstGeom prst="rect">
            <a:avLst/>
          </a:prstGeom>
          <a:noFill/>
        </p:spPr>
        <p:txBody>
          <a:bodyPr wrap="none" rtlCol="0">
            <a:spAutoFit/>
          </a:bodyPr>
          <a:lstStyle/>
          <a:p>
            <a:pPr algn="ctr"/>
            <a:r>
              <a:rPr lang="en-US" sz="2000" dirty="0" smtClean="0">
                <a:solidFill>
                  <a:srgbClr val="0000FF"/>
                </a:solidFill>
                <a:latin typeface="Calibri"/>
                <a:cs typeface="Calibri"/>
              </a:rPr>
              <a:t>Known to shorten</a:t>
            </a:r>
          </a:p>
          <a:p>
            <a:pPr algn="ctr"/>
            <a:r>
              <a:rPr lang="en-US" sz="2000" dirty="0" err="1" smtClean="0">
                <a:solidFill>
                  <a:srgbClr val="0000FF"/>
                </a:solidFill>
                <a:latin typeface="Calibri"/>
                <a:cs typeface="Calibri"/>
              </a:rPr>
              <a:t>nanotubes</a:t>
            </a:r>
            <a:endParaRPr lang="en-US" sz="2000" dirty="0">
              <a:solidFill>
                <a:srgbClr val="0000FF"/>
              </a:solidFill>
              <a:latin typeface="Calibri"/>
              <a:cs typeface="Calibri"/>
            </a:endParaRPr>
          </a:p>
        </p:txBody>
      </p:sp>
      <p:sp>
        <p:nvSpPr>
          <p:cNvPr id="43" name="TextBox 42"/>
          <p:cNvSpPr txBox="1"/>
          <p:nvPr/>
        </p:nvSpPr>
        <p:spPr>
          <a:xfrm>
            <a:off x="4184176" y="4001744"/>
            <a:ext cx="2049743" cy="707886"/>
          </a:xfrm>
          <a:prstGeom prst="rect">
            <a:avLst/>
          </a:prstGeom>
          <a:noFill/>
        </p:spPr>
        <p:txBody>
          <a:bodyPr wrap="square" rtlCol="0">
            <a:spAutoFit/>
          </a:bodyPr>
          <a:lstStyle/>
          <a:p>
            <a:pPr algn="ctr"/>
            <a:r>
              <a:rPr lang="en-US" sz="2000" dirty="0" smtClean="0">
                <a:solidFill>
                  <a:srgbClr val="0000FF"/>
                </a:solidFill>
                <a:latin typeface="Calibri"/>
                <a:cs typeface="Calibri"/>
              </a:rPr>
              <a:t>Ineffective at small length scale</a:t>
            </a:r>
            <a:endParaRPr lang="en-US" sz="2000" dirty="0">
              <a:solidFill>
                <a:srgbClr val="0000FF"/>
              </a:solidFill>
              <a:latin typeface="Calibri"/>
              <a:cs typeface="Calibri"/>
            </a:endParaRPr>
          </a:p>
        </p:txBody>
      </p:sp>
      <p:sp>
        <p:nvSpPr>
          <p:cNvPr id="44" name="TextBox 43"/>
          <p:cNvSpPr txBox="1"/>
          <p:nvPr/>
        </p:nvSpPr>
        <p:spPr>
          <a:xfrm>
            <a:off x="6412850" y="4008582"/>
            <a:ext cx="2351600" cy="707886"/>
          </a:xfrm>
          <a:prstGeom prst="rect">
            <a:avLst/>
          </a:prstGeom>
          <a:noFill/>
        </p:spPr>
        <p:txBody>
          <a:bodyPr wrap="none" rtlCol="0">
            <a:spAutoFit/>
          </a:bodyPr>
          <a:lstStyle/>
          <a:p>
            <a:pPr algn="ctr"/>
            <a:r>
              <a:rPr lang="en-US" sz="2000" dirty="0" smtClean="0">
                <a:solidFill>
                  <a:srgbClr val="0000FF"/>
                </a:solidFill>
                <a:latin typeface="Calibri"/>
                <a:cs typeface="Calibri"/>
              </a:rPr>
              <a:t>Possible loss of</a:t>
            </a:r>
          </a:p>
          <a:p>
            <a:pPr algn="ctr"/>
            <a:r>
              <a:rPr lang="en-US" sz="2000" dirty="0" smtClean="0">
                <a:solidFill>
                  <a:srgbClr val="0000FF"/>
                </a:solidFill>
                <a:latin typeface="Calibri"/>
                <a:cs typeface="Calibri"/>
              </a:rPr>
              <a:t>electronic properties </a:t>
            </a:r>
            <a:endParaRPr lang="en-US" sz="2000" dirty="0">
              <a:solidFill>
                <a:srgbClr val="0000FF"/>
              </a:solidFill>
              <a:latin typeface="Calibri"/>
              <a:cs typeface="Calibri"/>
            </a:endParaRPr>
          </a:p>
        </p:txBody>
      </p:sp>
      <p:sp>
        <p:nvSpPr>
          <p:cNvPr id="46" name="Rectangle 45"/>
          <p:cNvSpPr/>
          <p:nvPr/>
        </p:nvSpPr>
        <p:spPr>
          <a:xfrm>
            <a:off x="358133" y="4140939"/>
            <a:ext cx="1165253" cy="400110"/>
          </a:xfrm>
          <a:prstGeom prst="rect">
            <a:avLst/>
          </a:prstGeom>
        </p:spPr>
        <p:txBody>
          <a:bodyPr wrap="none">
            <a:spAutoFit/>
          </a:bodyPr>
          <a:lstStyle/>
          <a:p>
            <a:pPr algn="ctr"/>
            <a:r>
              <a:rPr lang="en-US" sz="2000" cap="all" dirty="0" smtClean="0">
                <a:solidFill>
                  <a:srgbClr val="0000FF"/>
                </a:solidFill>
                <a:latin typeface="Calibri"/>
                <a:cs typeface="Calibri"/>
              </a:rPr>
              <a:t>Caveats:</a:t>
            </a:r>
            <a:endParaRPr lang="en-US" sz="2000" cap="all" dirty="0">
              <a:solidFill>
                <a:srgbClr val="0000FF"/>
              </a:solidFill>
              <a:latin typeface="Calibri"/>
              <a:cs typeface="Calibri"/>
            </a:endParaRPr>
          </a:p>
        </p:txBody>
      </p:sp>
      <p:sp>
        <p:nvSpPr>
          <p:cNvPr id="47" name="TextBox 46"/>
          <p:cNvSpPr txBox="1"/>
          <p:nvPr/>
        </p:nvSpPr>
        <p:spPr>
          <a:xfrm>
            <a:off x="287712" y="4830407"/>
            <a:ext cx="7688898" cy="1785104"/>
          </a:xfrm>
          <a:prstGeom prst="rect">
            <a:avLst/>
          </a:prstGeom>
          <a:noFill/>
        </p:spPr>
        <p:txBody>
          <a:bodyPr wrap="square" rtlCol="0">
            <a:spAutoFit/>
          </a:bodyPr>
          <a:lstStyle/>
          <a:p>
            <a:pPr>
              <a:spcAft>
                <a:spcPts val="600"/>
              </a:spcAft>
            </a:pPr>
            <a:r>
              <a:rPr lang="en-US" b="1" dirty="0" smtClean="0">
                <a:solidFill>
                  <a:srgbClr val="000000"/>
                </a:solidFill>
                <a:latin typeface="Calibri" charset="0"/>
                <a:cs typeface="Arial" charset="0"/>
              </a:rPr>
              <a:t>CNT solution concentration achievable using ordinary liquids and surfactants:</a:t>
            </a:r>
          </a:p>
          <a:p>
            <a:pPr>
              <a:spcAft>
                <a:spcPts val="600"/>
              </a:spcAft>
            </a:pPr>
            <a:r>
              <a:rPr lang="en-US" dirty="0" err="1" smtClean="0">
                <a:solidFill>
                  <a:srgbClr val="000000"/>
                </a:solidFill>
                <a:latin typeface="Calibri" charset="0"/>
                <a:cs typeface="Arial" charset="0"/>
              </a:rPr>
              <a:t>Cylcohexyl-pyrrolidone</a:t>
            </a:r>
            <a:r>
              <a:rPr lang="en-US" dirty="0" smtClean="0">
                <a:solidFill>
                  <a:srgbClr val="000000"/>
                </a:solidFill>
                <a:latin typeface="Calibri" charset="0"/>
                <a:cs typeface="Arial" charset="0"/>
              </a:rPr>
              <a:t> (CHP): 3.5 mg/</a:t>
            </a:r>
            <a:r>
              <a:rPr lang="en-US" dirty="0" err="1" smtClean="0">
                <a:solidFill>
                  <a:srgbClr val="000000"/>
                </a:solidFill>
                <a:latin typeface="Calibri" charset="0"/>
                <a:cs typeface="Arial" charset="0"/>
              </a:rPr>
              <a:t>mL</a:t>
            </a:r>
            <a:endParaRPr lang="en-US" dirty="0" smtClean="0">
              <a:solidFill>
                <a:srgbClr val="000000"/>
              </a:solidFill>
              <a:latin typeface="Calibri" charset="0"/>
              <a:cs typeface="Arial" charset="0"/>
            </a:endParaRPr>
          </a:p>
          <a:p>
            <a:pPr>
              <a:spcAft>
                <a:spcPts val="600"/>
              </a:spcAft>
            </a:pPr>
            <a:r>
              <a:rPr lang="en-US" dirty="0" err="1" smtClean="0">
                <a:solidFill>
                  <a:srgbClr val="000000"/>
                </a:solidFill>
                <a:latin typeface="Calibri" charset="0"/>
                <a:cs typeface="Arial" charset="0"/>
              </a:rPr>
              <a:t>Dimethylformamide</a:t>
            </a:r>
            <a:r>
              <a:rPr lang="en-US" dirty="0" smtClean="0">
                <a:solidFill>
                  <a:srgbClr val="000000"/>
                </a:solidFill>
                <a:latin typeface="Calibri" charset="0"/>
                <a:cs typeface="Arial" charset="0"/>
              </a:rPr>
              <a:t> (DMF): ~0.125 mg/</a:t>
            </a:r>
            <a:r>
              <a:rPr lang="en-US" dirty="0" err="1" smtClean="0">
                <a:solidFill>
                  <a:srgbClr val="000000"/>
                </a:solidFill>
                <a:latin typeface="Calibri" charset="0"/>
                <a:cs typeface="Arial" charset="0"/>
              </a:rPr>
              <a:t>mL</a:t>
            </a:r>
            <a:endParaRPr lang="en-US" dirty="0" smtClean="0">
              <a:solidFill>
                <a:srgbClr val="000000"/>
              </a:solidFill>
              <a:latin typeface="Calibri" charset="0"/>
              <a:cs typeface="Arial" charset="0"/>
            </a:endParaRPr>
          </a:p>
          <a:p>
            <a:pPr>
              <a:spcAft>
                <a:spcPts val="600"/>
              </a:spcAft>
            </a:pPr>
            <a:r>
              <a:rPr lang="en-US" dirty="0" smtClean="0">
                <a:solidFill>
                  <a:srgbClr val="000000"/>
                </a:solidFill>
                <a:latin typeface="Calibri" charset="0"/>
                <a:cs typeface="Arial" charset="0"/>
              </a:rPr>
              <a:t>1,2-Dichlorobenzene: ~0.1 mg/</a:t>
            </a:r>
            <a:r>
              <a:rPr lang="en-US" dirty="0" err="1" smtClean="0">
                <a:solidFill>
                  <a:srgbClr val="000000"/>
                </a:solidFill>
                <a:latin typeface="Calibri" charset="0"/>
                <a:cs typeface="Arial" charset="0"/>
              </a:rPr>
              <a:t>mL</a:t>
            </a:r>
            <a:endParaRPr lang="en-US" dirty="0" smtClean="0">
              <a:solidFill>
                <a:srgbClr val="000000"/>
              </a:solidFill>
              <a:latin typeface="Calibri" charset="0"/>
              <a:cs typeface="Arial" charset="0"/>
            </a:endParaRPr>
          </a:p>
          <a:p>
            <a:pPr>
              <a:spcAft>
                <a:spcPts val="600"/>
              </a:spcAft>
            </a:pPr>
            <a:r>
              <a:rPr lang="en-US" dirty="0" smtClean="0">
                <a:solidFill>
                  <a:srgbClr val="000000"/>
                </a:solidFill>
                <a:latin typeface="Calibri" charset="0"/>
                <a:cs typeface="Arial" charset="0"/>
              </a:rPr>
              <a:t>Surfactants such as SDS and SDBS: 0.4 – 0.6 mg/</a:t>
            </a:r>
            <a:r>
              <a:rPr lang="en-US" dirty="0" err="1" smtClean="0">
                <a:solidFill>
                  <a:srgbClr val="000000"/>
                </a:solidFill>
                <a:latin typeface="Calibri" charset="0"/>
                <a:cs typeface="Arial" charset="0"/>
              </a:rPr>
              <a:t>mL</a:t>
            </a:r>
            <a:r>
              <a:rPr lang="en-US" dirty="0" smtClean="0">
                <a:solidFill>
                  <a:srgbClr val="000000"/>
                </a:solidFill>
                <a:latin typeface="Calibri" charset="0"/>
                <a:cs typeface="Arial" charset="0"/>
              </a:rPr>
              <a:t> </a:t>
            </a:r>
          </a:p>
        </p:txBody>
      </p:sp>
      <p:sp>
        <p:nvSpPr>
          <p:cNvPr id="48" name="Rectangle 47"/>
          <p:cNvSpPr/>
          <p:nvPr/>
        </p:nvSpPr>
        <p:spPr>
          <a:xfrm>
            <a:off x="6228286" y="6119336"/>
            <a:ext cx="2915714" cy="738664"/>
          </a:xfrm>
          <a:prstGeom prst="rect">
            <a:avLst/>
          </a:prstGeom>
        </p:spPr>
        <p:txBody>
          <a:bodyPr wrap="square">
            <a:spAutoFit/>
          </a:bodyPr>
          <a:lstStyle/>
          <a:p>
            <a:r>
              <a:rPr lang="en-US" sz="1400" i="1" dirty="0" smtClean="0">
                <a:solidFill>
                  <a:srgbClr val="FFFFFF">
                    <a:lumMod val="50000"/>
                  </a:srgbClr>
                </a:solidFill>
                <a:latin typeface="Calibri" charset="0"/>
                <a:cs typeface="Arial" charset="0"/>
              </a:rPr>
              <a:t>Bergin &amp; Coleman:</a:t>
            </a:r>
          </a:p>
          <a:p>
            <a:r>
              <a:rPr lang="en-US" sz="1400" i="1" dirty="0" smtClean="0">
                <a:solidFill>
                  <a:srgbClr val="FFFFFF">
                    <a:lumMod val="50000"/>
                  </a:srgbClr>
                </a:solidFill>
                <a:latin typeface="Calibri" charset="0"/>
                <a:cs typeface="Arial" charset="0"/>
              </a:rPr>
              <a:t>ACS </a:t>
            </a:r>
            <a:r>
              <a:rPr lang="en-US" sz="1400" i="1" dirty="0" err="1" smtClean="0">
                <a:solidFill>
                  <a:srgbClr val="FFFFFF">
                    <a:lumMod val="50000"/>
                  </a:srgbClr>
                </a:solidFill>
                <a:latin typeface="Calibri" charset="0"/>
                <a:cs typeface="Arial" charset="0"/>
              </a:rPr>
              <a:t>Nano</a:t>
            </a:r>
            <a:r>
              <a:rPr lang="en-US" sz="1400" i="1" dirty="0" smtClean="0">
                <a:solidFill>
                  <a:srgbClr val="FFFFFF">
                    <a:lumMod val="50000"/>
                  </a:srgbClr>
                </a:solidFill>
                <a:latin typeface="Calibri" charset="0"/>
                <a:cs typeface="Arial" charset="0"/>
              </a:rPr>
              <a:t>, 3(8), 2340, 2009</a:t>
            </a:r>
          </a:p>
          <a:p>
            <a:r>
              <a:rPr lang="en-US" sz="1400" i="1" dirty="0" smtClean="0">
                <a:solidFill>
                  <a:srgbClr val="FFFFFF">
                    <a:lumMod val="50000"/>
                  </a:srgbClr>
                </a:solidFill>
                <a:latin typeface="Calibri" charset="0"/>
                <a:cs typeface="Arial" charset="0"/>
              </a:rPr>
              <a:t>J. Phys. Chem. 114(1), 231, 2010</a:t>
            </a:r>
          </a:p>
        </p:txBody>
      </p:sp>
      <p:sp>
        <p:nvSpPr>
          <p:cNvPr id="49" name="TextBox 48"/>
          <p:cNvSpPr txBox="1"/>
          <p:nvPr/>
        </p:nvSpPr>
        <p:spPr>
          <a:xfrm>
            <a:off x="5580306" y="5674188"/>
            <a:ext cx="2742863" cy="369332"/>
          </a:xfrm>
          <a:prstGeom prst="rect">
            <a:avLst/>
          </a:prstGeom>
          <a:noFill/>
        </p:spPr>
        <p:txBody>
          <a:bodyPr wrap="square" rtlCol="0">
            <a:spAutoFit/>
          </a:bodyPr>
          <a:lstStyle/>
          <a:p>
            <a:r>
              <a:rPr lang="en-US" b="1" dirty="0" smtClean="0">
                <a:solidFill>
                  <a:srgbClr val="FF0000"/>
                </a:solidFill>
                <a:latin typeface="Calibri" charset="0"/>
                <a:cs typeface="Arial" charset="0"/>
              </a:rPr>
              <a:t>NO SOLVENT!!!</a:t>
            </a:r>
            <a:endParaRPr lang="en-US" b="1" dirty="0">
              <a:solidFill>
                <a:srgbClr val="FF0000"/>
              </a:solidFill>
              <a:latin typeface="Calibri" charset="0"/>
              <a:cs typeface="Arial" charset="0"/>
            </a:endParaRPr>
          </a:p>
        </p:txBody>
      </p:sp>
      <p:sp>
        <p:nvSpPr>
          <p:cNvPr id="50" name="Right Brace 49"/>
          <p:cNvSpPr/>
          <p:nvPr/>
        </p:nvSpPr>
        <p:spPr>
          <a:xfrm>
            <a:off x="5161442" y="5322929"/>
            <a:ext cx="445884" cy="1175368"/>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b="1">
              <a:solidFill>
                <a:srgbClr val="000000"/>
              </a:solidFill>
            </a:endParaRPr>
          </a:p>
        </p:txBody>
      </p:sp>
      <p:sp>
        <p:nvSpPr>
          <p:cNvPr id="53" name="Text Box 7"/>
          <p:cNvSpPr txBox="1">
            <a:spLocks noChangeArrowheads="1"/>
          </p:cNvSpPr>
          <p:nvPr/>
        </p:nvSpPr>
        <p:spPr bwMode="auto">
          <a:xfrm>
            <a:off x="3524740" y="729539"/>
            <a:ext cx="1240831" cy="276999"/>
          </a:xfrm>
          <a:prstGeom prst="rect">
            <a:avLst/>
          </a:prstGeom>
          <a:noFill/>
          <a:ln w="9525">
            <a:noFill/>
            <a:miter lim="800000"/>
            <a:headEnd/>
            <a:tailEnd/>
          </a:ln>
        </p:spPr>
        <p:txBody>
          <a:bodyPr wrap="none">
            <a:prstTxWarp prst="textNoShape">
              <a:avLst/>
            </a:prstTxWarp>
            <a:spAutoFit/>
          </a:bodyPr>
          <a:lstStyle/>
          <a:p>
            <a:r>
              <a:rPr lang="en-US" sz="1200" b="1" i="1" dirty="0" err="1">
                <a:solidFill>
                  <a:srgbClr val="FFFFFF"/>
                </a:solidFill>
                <a:latin typeface="Arial" charset="0"/>
                <a:cs typeface="Arial" charset="0"/>
              </a:rPr>
              <a:t>Nikolaev</a:t>
            </a:r>
            <a:r>
              <a:rPr lang="en-US" sz="1200" b="1" i="1" dirty="0">
                <a:solidFill>
                  <a:srgbClr val="FFFFFF"/>
                </a:solidFill>
                <a:latin typeface="Arial" charset="0"/>
                <a:cs typeface="Arial" charset="0"/>
              </a:rPr>
              <a:t> 1999</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5" descr="C:\Users\Micah Green\Documents\Rice Research\Data\TEM\1883-nick-chloro-1500ppm-20081006\#24_BCG.jpg"/>
          <p:cNvPicPr>
            <a:picLocks noChangeAspect="1" noChangeArrowheads="1"/>
          </p:cNvPicPr>
          <p:nvPr/>
        </p:nvPicPr>
        <p:blipFill>
          <a:blip r:embed="rId3" cstate="print"/>
          <a:srcRect t="49394" r="47575"/>
          <a:stretch>
            <a:fillRect/>
          </a:stretch>
        </p:blipFill>
        <p:spPr bwMode="auto">
          <a:xfrm>
            <a:off x="4957762" y="1660286"/>
            <a:ext cx="4186238" cy="4040188"/>
          </a:xfrm>
          <a:prstGeom prst="rect">
            <a:avLst/>
          </a:prstGeom>
          <a:noFill/>
          <a:ln w="9525">
            <a:noFill/>
            <a:miter lim="800000"/>
            <a:headEnd/>
            <a:tailEnd/>
          </a:ln>
        </p:spPr>
      </p:pic>
      <p:sp>
        <p:nvSpPr>
          <p:cNvPr id="132100" name="Text Box 4"/>
          <p:cNvSpPr txBox="1">
            <a:spLocks noChangeArrowheads="1"/>
          </p:cNvSpPr>
          <p:nvPr/>
        </p:nvSpPr>
        <p:spPr bwMode="auto">
          <a:xfrm>
            <a:off x="6724" y="8595"/>
            <a:ext cx="5724644"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000000"/>
                </a:solidFill>
                <a:latin typeface="Calibri" charset="0"/>
              </a:rPr>
              <a:t>CRYO-TEM OF ISOTROPIC SOLUTIONS</a:t>
            </a:r>
          </a:p>
        </p:txBody>
      </p:sp>
      <p:sp>
        <p:nvSpPr>
          <p:cNvPr id="132103" name="Text Box 7"/>
          <p:cNvSpPr txBox="1">
            <a:spLocks noChangeArrowheads="1"/>
          </p:cNvSpPr>
          <p:nvPr/>
        </p:nvSpPr>
        <p:spPr bwMode="auto">
          <a:xfrm>
            <a:off x="2963284" y="1963807"/>
            <a:ext cx="2005599" cy="1323439"/>
          </a:xfrm>
          <a:prstGeom prst="rect">
            <a:avLst/>
          </a:prstGeom>
          <a:noFill/>
          <a:ln w="9525">
            <a:noFill/>
            <a:miter lim="800000"/>
            <a:headEnd/>
            <a:tailEnd/>
          </a:ln>
          <a:effectLst/>
        </p:spPr>
        <p:txBody>
          <a:bodyPr wrap="square">
            <a:prstTxWarp prst="textNoShape">
              <a:avLst/>
            </a:prstTxWarp>
            <a:spAutoFit/>
          </a:bodyPr>
          <a:lstStyle/>
          <a:p>
            <a:pPr algn="r"/>
            <a:r>
              <a:rPr lang="en-US" sz="2000" dirty="0" err="1">
                <a:solidFill>
                  <a:srgbClr val="000000"/>
                </a:solidFill>
                <a:latin typeface="Calibri" charset="0"/>
              </a:rPr>
              <a:t>HiPco</a:t>
            </a:r>
            <a:r>
              <a:rPr lang="en-US" sz="2000" dirty="0">
                <a:solidFill>
                  <a:srgbClr val="000000"/>
                </a:solidFill>
                <a:latin typeface="Calibri" charset="0"/>
              </a:rPr>
              <a:t> </a:t>
            </a:r>
            <a:r>
              <a:rPr lang="en-US" sz="2000" dirty="0" err="1" smtClean="0">
                <a:solidFill>
                  <a:srgbClr val="000000"/>
                </a:solidFill>
                <a:latin typeface="Calibri" charset="0"/>
              </a:rPr>
              <a:t>SWNTs</a:t>
            </a:r>
            <a:r>
              <a:rPr lang="en-US" sz="2000" dirty="0">
                <a:solidFill>
                  <a:srgbClr val="000000"/>
                </a:solidFill>
                <a:latin typeface="Calibri" charset="0"/>
              </a:rPr>
              <a:t> </a:t>
            </a:r>
            <a:r>
              <a:rPr lang="en-US" sz="2000" dirty="0" smtClean="0">
                <a:solidFill>
                  <a:srgbClr val="000000"/>
                </a:solidFill>
                <a:latin typeface="Calibri" charset="0"/>
              </a:rPr>
              <a:t>1100 </a:t>
            </a:r>
            <a:r>
              <a:rPr lang="en-US" sz="2000" dirty="0" err="1">
                <a:solidFill>
                  <a:srgbClr val="000000"/>
                </a:solidFill>
                <a:latin typeface="Calibri" charset="0"/>
              </a:rPr>
              <a:t>ppm</a:t>
            </a:r>
            <a:endParaRPr lang="en-US" sz="2000" dirty="0">
              <a:solidFill>
                <a:srgbClr val="000000"/>
              </a:solidFill>
              <a:latin typeface="Calibri" charset="0"/>
            </a:endParaRPr>
          </a:p>
          <a:p>
            <a:pPr algn="r"/>
            <a:r>
              <a:rPr lang="en-US" sz="2000" dirty="0" err="1">
                <a:solidFill>
                  <a:srgbClr val="000000"/>
                </a:solidFill>
                <a:latin typeface="Calibri" charset="0"/>
              </a:rPr>
              <a:t>Chlorosulfonic</a:t>
            </a:r>
            <a:r>
              <a:rPr lang="en-US" sz="2000" dirty="0">
                <a:solidFill>
                  <a:srgbClr val="000000"/>
                </a:solidFill>
                <a:latin typeface="Calibri" charset="0"/>
              </a:rPr>
              <a:t> acid</a:t>
            </a:r>
          </a:p>
        </p:txBody>
      </p:sp>
      <p:sp>
        <p:nvSpPr>
          <p:cNvPr id="132104" name="Text Box 27"/>
          <p:cNvSpPr txBox="1">
            <a:spLocks noChangeArrowheads="1"/>
          </p:cNvSpPr>
          <p:nvPr/>
        </p:nvSpPr>
        <p:spPr bwMode="auto">
          <a:xfrm>
            <a:off x="3597289" y="6457890"/>
            <a:ext cx="5546711" cy="400110"/>
          </a:xfrm>
          <a:prstGeom prst="rect">
            <a:avLst/>
          </a:prstGeom>
          <a:noFill/>
          <a:ln w="9525">
            <a:noFill/>
            <a:miter lim="800000"/>
            <a:headEnd/>
            <a:tailEnd/>
          </a:ln>
        </p:spPr>
        <p:txBody>
          <a:bodyPr wrap="none">
            <a:prstTxWarp prst="textNoShape">
              <a:avLst/>
            </a:prstTxWarp>
            <a:spAutoFit/>
          </a:bodyPr>
          <a:lstStyle/>
          <a:p>
            <a:r>
              <a:rPr lang="en-US" sz="2000" dirty="0" smtClean="0">
                <a:solidFill>
                  <a:srgbClr val="000000"/>
                </a:solidFill>
                <a:latin typeface="Calibri" charset="0"/>
              </a:rPr>
              <a:t>Davis, </a:t>
            </a:r>
            <a:r>
              <a:rPr lang="en-US" sz="2000" dirty="0" err="1" smtClean="0">
                <a:solidFill>
                  <a:srgbClr val="000000"/>
                </a:solidFill>
                <a:latin typeface="Calibri" charset="0"/>
              </a:rPr>
              <a:t>Pasquali</a:t>
            </a:r>
            <a:r>
              <a:rPr lang="en-US" sz="2000" dirty="0" smtClean="0">
                <a:solidFill>
                  <a:srgbClr val="000000"/>
                </a:solidFill>
                <a:latin typeface="Calibri" charset="0"/>
              </a:rPr>
              <a:t> </a:t>
            </a:r>
            <a:r>
              <a:rPr lang="en-US" sz="2000" dirty="0">
                <a:solidFill>
                  <a:srgbClr val="000000"/>
                </a:solidFill>
                <a:latin typeface="Calibri" charset="0"/>
              </a:rPr>
              <a:t>et al, </a:t>
            </a:r>
            <a:r>
              <a:rPr lang="en-US" sz="2000" i="1" dirty="0">
                <a:solidFill>
                  <a:srgbClr val="000000"/>
                </a:solidFill>
                <a:latin typeface="Calibri" charset="0"/>
              </a:rPr>
              <a:t>Nature Nanotech</a:t>
            </a:r>
            <a:r>
              <a:rPr lang="en-US" sz="2000" dirty="0">
                <a:solidFill>
                  <a:srgbClr val="000000"/>
                </a:solidFill>
                <a:latin typeface="Calibri" charset="0"/>
              </a:rPr>
              <a:t>, </a:t>
            </a:r>
            <a:r>
              <a:rPr lang="en-US" sz="2000" b="1" dirty="0">
                <a:solidFill>
                  <a:srgbClr val="000000"/>
                </a:solidFill>
                <a:latin typeface="Calibri" charset="0"/>
              </a:rPr>
              <a:t>4</a:t>
            </a:r>
            <a:r>
              <a:rPr lang="en-US" sz="2000" dirty="0">
                <a:solidFill>
                  <a:srgbClr val="000000"/>
                </a:solidFill>
                <a:latin typeface="Calibri" charset="0"/>
              </a:rPr>
              <a:t>, 830, 2009</a:t>
            </a:r>
          </a:p>
        </p:txBody>
      </p:sp>
      <p:sp>
        <p:nvSpPr>
          <p:cNvPr id="132105" name="Text Box 9"/>
          <p:cNvSpPr txBox="1">
            <a:spLocks noChangeArrowheads="1"/>
          </p:cNvSpPr>
          <p:nvPr/>
        </p:nvSpPr>
        <p:spPr bwMode="auto">
          <a:xfrm>
            <a:off x="4968885" y="5653002"/>
            <a:ext cx="4175115" cy="707886"/>
          </a:xfrm>
          <a:prstGeom prst="rect">
            <a:avLst/>
          </a:prstGeom>
          <a:noFill/>
          <a:ln w="9525">
            <a:noFill/>
            <a:miter lim="800000"/>
            <a:headEnd/>
            <a:tailEnd/>
          </a:ln>
          <a:effectLst/>
        </p:spPr>
        <p:txBody>
          <a:bodyPr wrap="square">
            <a:prstTxWarp prst="textNoShape">
              <a:avLst/>
            </a:prstTxWarp>
            <a:spAutoFit/>
          </a:bodyPr>
          <a:lstStyle/>
          <a:p>
            <a:pPr algn="ctr"/>
            <a:r>
              <a:rPr lang="en-US" sz="2000" dirty="0">
                <a:solidFill>
                  <a:srgbClr val="000000"/>
                </a:solidFill>
                <a:latin typeface="Calibri" charset="0"/>
              </a:rPr>
              <a:t>Collaboration </a:t>
            </a:r>
            <a:r>
              <a:rPr lang="en-US" sz="2000" dirty="0" smtClean="0">
                <a:solidFill>
                  <a:srgbClr val="000000"/>
                </a:solidFill>
                <a:latin typeface="Calibri" charset="0"/>
              </a:rPr>
              <a:t>with </a:t>
            </a:r>
            <a:r>
              <a:rPr lang="en-US" sz="2000" dirty="0" err="1" smtClean="0">
                <a:solidFill>
                  <a:srgbClr val="000000"/>
                </a:solidFill>
                <a:latin typeface="Calibri" charset="0"/>
              </a:rPr>
              <a:t>Ishi</a:t>
            </a:r>
            <a:r>
              <a:rPr lang="en-US" sz="2000" dirty="0" smtClean="0">
                <a:solidFill>
                  <a:srgbClr val="000000"/>
                </a:solidFill>
                <a:latin typeface="Calibri" charset="0"/>
              </a:rPr>
              <a:t> </a:t>
            </a:r>
            <a:r>
              <a:rPr lang="en-US" sz="2000" dirty="0" err="1">
                <a:solidFill>
                  <a:srgbClr val="000000"/>
                </a:solidFill>
                <a:latin typeface="Calibri" charset="0"/>
              </a:rPr>
              <a:t>Talmon</a:t>
            </a:r>
            <a:r>
              <a:rPr lang="en-US" sz="2000" dirty="0">
                <a:solidFill>
                  <a:srgbClr val="000000"/>
                </a:solidFill>
                <a:latin typeface="Calibri" charset="0"/>
              </a:rPr>
              <a:t> &amp; </a:t>
            </a:r>
            <a:r>
              <a:rPr lang="en-US" sz="2000" dirty="0" err="1">
                <a:solidFill>
                  <a:srgbClr val="000000"/>
                </a:solidFill>
                <a:latin typeface="Calibri" charset="0"/>
              </a:rPr>
              <a:t>Yachin</a:t>
            </a:r>
            <a:r>
              <a:rPr lang="en-US" sz="2000" dirty="0">
                <a:solidFill>
                  <a:srgbClr val="000000"/>
                </a:solidFill>
                <a:latin typeface="Calibri" charset="0"/>
              </a:rPr>
              <a:t> </a:t>
            </a:r>
            <a:r>
              <a:rPr lang="en-US" sz="2000" dirty="0" smtClean="0">
                <a:solidFill>
                  <a:srgbClr val="000000"/>
                </a:solidFill>
                <a:latin typeface="Calibri" charset="0"/>
              </a:rPr>
              <a:t>Cohen </a:t>
            </a:r>
            <a:r>
              <a:rPr lang="en-US" sz="2000" dirty="0" err="1" smtClean="0">
                <a:solidFill>
                  <a:srgbClr val="000000"/>
                </a:solidFill>
                <a:latin typeface="Calibri" charset="0"/>
              </a:rPr>
              <a:t>Technion</a:t>
            </a:r>
            <a:r>
              <a:rPr lang="en-US" sz="2000" dirty="0" smtClean="0">
                <a:solidFill>
                  <a:srgbClr val="000000"/>
                </a:solidFill>
                <a:latin typeface="Calibri" charset="0"/>
              </a:rPr>
              <a:t> </a:t>
            </a:r>
            <a:r>
              <a:rPr lang="en-US" sz="2000" dirty="0">
                <a:solidFill>
                  <a:srgbClr val="000000"/>
                </a:solidFill>
                <a:latin typeface="Calibri" charset="0"/>
              </a:rPr>
              <a:t>(Israel)</a:t>
            </a:r>
          </a:p>
        </p:txBody>
      </p:sp>
      <p:pic>
        <p:nvPicPr>
          <p:cNvPr id="132106" name="Picture 10"/>
          <p:cNvPicPr>
            <a:picLocks noChangeAspect="1" noChangeArrowheads="1"/>
          </p:cNvPicPr>
          <p:nvPr/>
        </p:nvPicPr>
        <p:blipFill>
          <a:blip r:embed="rId4" cstate="print"/>
          <a:srcRect/>
          <a:stretch>
            <a:fillRect/>
          </a:stretch>
        </p:blipFill>
        <p:spPr bwMode="auto">
          <a:xfrm>
            <a:off x="7397750" y="0"/>
            <a:ext cx="1746250" cy="687388"/>
          </a:xfrm>
          <a:prstGeom prst="rect">
            <a:avLst/>
          </a:prstGeom>
          <a:noFill/>
          <a:ln w="9525">
            <a:noFill/>
            <a:miter lim="800000"/>
            <a:headEnd/>
            <a:tailEnd/>
          </a:ln>
          <a:effectLst/>
        </p:spPr>
      </p:pic>
      <p:pic>
        <p:nvPicPr>
          <p:cNvPr id="9" name="Picture 2" descr="C:\Users\Micah Green\Documents\Rice Research\Rice Papers\VADavisScience paper\Images-VADpaper\fiber-dissolution\Fiber-Chloro-1h.JPG"/>
          <p:cNvPicPr>
            <a:picLocks noChangeAspect="1" noChangeArrowheads="1"/>
          </p:cNvPicPr>
          <p:nvPr/>
        </p:nvPicPr>
        <p:blipFill>
          <a:blip r:embed="rId5" cstate="print"/>
          <a:srcRect l="35388" r="35388" b="9749"/>
          <a:stretch>
            <a:fillRect/>
          </a:stretch>
        </p:blipFill>
        <p:spPr bwMode="auto">
          <a:xfrm>
            <a:off x="0" y="1619318"/>
            <a:ext cx="2261082" cy="5238682"/>
          </a:xfrm>
          <a:prstGeom prst="rect">
            <a:avLst/>
          </a:prstGeom>
          <a:noFill/>
          <a:ln w="9525">
            <a:noFill/>
            <a:miter lim="800000"/>
            <a:headEnd/>
            <a:tailEnd/>
          </a:ln>
        </p:spPr>
      </p:pic>
      <p:sp>
        <p:nvSpPr>
          <p:cNvPr id="10" name="TextBox 9"/>
          <p:cNvSpPr txBox="1">
            <a:spLocks noChangeArrowheads="1"/>
          </p:cNvSpPr>
          <p:nvPr/>
        </p:nvSpPr>
        <p:spPr bwMode="auto">
          <a:xfrm>
            <a:off x="0" y="1704943"/>
            <a:ext cx="1193800" cy="396875"/>
          </a:xfrm>
          <a:prstGeom prst="rect">
            <a:avLst/>
          </a:prstGeom>
          <a:noFill/>
          <a:ln w="9525">
            <a:noFill/>
            <a:miter lim="800000"/>
            <a:headEnd/>
            <a:tailEnd/>
          </a:ln>
        </p:spPr>
        <p:txBody>
          <a:bodyPr>
            <a:prstTxWarp prst="textNoShape">
              <a:avLst/>
            </a:prstTxWarp>
            <a:spAutoFit/>
          </a:bodyPr>
          <a:lstStyle/>
          <a:p>
            <a:r>
              <a:rPr lang="en-US" sz="2000" dirty="0">
                <a:solidFill>
                  <a:srgbClr val="FFFF00"/>
                </a:solidFill>
                <a:latin typeface="Arial" charset="0"/>
              </a:rPr>
              <a:t>60 min</a:t>
            </a:r>
          </a:p>
        </p:txBody>
      </p:sp>
      <p:sp>
        <p:nvSpPr>
          <p:cNvPr id="11" name="Text Box 7"/>
          <p:cNvSpPr txBox="1">
            <a:spLocks noChangeArrowheads="1"/>
          </p:cNvSpPr>
          <p:nvPr/>
        </p:nvSpPr>
        <p:spPr bwMode="auto">
          <a:xfrm>
            <a:off x="2281358" y="4007430"/>
            <a:ext cx="1167198" cy="707886"/>
          </a:xfrm>
          <a:prstGeom prst="rect">
            <a:avLst/>
          </a:prstGeom>
          <a:noFill/>
          <a:ln w="9525">
            <a:noFill/>
            <a:miter lim="800000"/>
            <a:headEnd/>
            <a:tailEnd/>
          </a:ln>
          <a:effectLst/>
        </p:spPr>
        <p:txBody>
          <a:bodyPr wrap="square">
            <a:prstTxWarp prst="textNoShape">
              <a:avLst/>
            </a:prstTxWarp>
            <a:spAutoFit/>
          </a:bodyPr>
          <a:lstStyle/>
          <a:p>
            <a:r>
              <a:rPr lang="en-US" sz="2000" dirty="0" smtClean="0">
                <a:solidFill>
                  <a:srgbClr val="000000"/>
                </a:solidFill>
                <a:latin typeface="Calibri" charset="0"/>
              </a:rPr>
              <a:t>Dissolved fiber</a:t>
            </a:r>
          </a:p>
        </p:txBody>
      </p:sp>
      <p:sp>
        <p:nvSpPr>
          <p:cNvPr id="12" name="Text Box 4"/>
          <p:cNvSpPr txBox="1">
            <a:spLocks noChangeArrowheads="1"/>
          </p:cNvSpPr>
          <p:nvPr/>
        </p:nvSpPr>
        <p:spPr bwMode="auto">
          <a:xfrm>
            <a:off x="-2" y="544715"/>
            <a:ext cx="8558729" cy="898707"/>
          </a:xfrm>
          <a:prstGeom prst="rect">
            <a:avLst/>
          </a:prstGeom>
          <a:noFill/>
          <a:ln w="9525">
            <a:noFill/>
            <a:miter lim="800000"/>
            <a:headEnd/>
            <a:tailEnd/>
          </a:ln>
        </p:spPr>
        <p:txBody>
          <a:bodyPr wrap="square">
            <a:prstTxWarp prst="textNoShape">
              <a:avLst/>
            </a:prstTxWarp>
            <a:spAutoFit/>
          </a:bodyPr>
          <a:lstStyle/>
          <a:p>
            <a:pPr marL="231775" indent="-176213">
              <a:lnSpc>
                <a:spcPct val="110000"/>
              </a:lnSpc>
              <a:buFontTx/>
              <a:buBlip>
                <a:blip r:embed="rId6"/>
              </a:buBlip>
            </a:pPr>
            <a:r>
              <a:rPr lang="en-US" sz="2400" dirty="0" smtClean="0">
                <a:solidFill>
                  <a:srgbClr val="000000"/>
                </a:solidFill>
                <a:latin typeface="Calibri" charset="0"/>
              </a:rPr>
              <a:t> First </a:t>
            </a:r>
            <a:r>
              <a:rPr lang="en-US" sz="2400" dirty="0" err="1" smtClean="0">
                <a:solidFill>
                  <a:srgbClr val="000000"/>
                </a:solidFill>
                <a:latin typeface="Calibri" charset="0"/>
              </a:rPr>
              <a:t>cryo</a:t>
            </a:r>
            <a:r>
              <a:rPr lang="en-US" sz="2400" dirty="0" smtClean="0">
                <a:solidFill>
                  <a:srgbClr val="000000"/>
                </a:solidFill>
                <a:latin typeface="Calibri" charset="0"/>
              </a:rPr>
              <a:t>-TEM imaging of </a:t>
            </a:r>
            <a:r>
              <a:rPr lang="en-US" sz="2400" dirty="0" err="1" smtClean="0">
                <a:solidFill>
                  <a:srgbClr val="000000"/>
                </a:solidFill>
                <a:latin typeface="Calibri" charset="0"/>
              </a:rPr>
              <a:t>superacids</a:t>
            </a:r>
            <a:endParaRPr lang="en-US" sz="2400" dirty="0" smtClean="0">
              <a:solidFill>
                <a:srgbClr val="000000"/>
              </a:solidFill>
              <a:latin typeface="Calibri" charset="0"/>
            </a:endParaRPr>
          </a:p>
          <a:p>
            <a:pPr marL="231775" indent="-176213">
              <a:lnSpc>
                <a:spcPct val="110000"/>
              </a:lnSpc>
              <a:buFontTx/>
              <a:buBlip>
                <a:blip r:embed="rId6"/>
              </a:buBlip>
            </a:pPr>
            <a:r>
              <a:rPr lang="en-US" sz="2400" dirty="0" smtClean="0">
                <a:solidFill>
                  <a:srgbClr val="000000"/>
                </a:solidFill>
                <a:latin typeface="Calibri" charset="0"/>
              </a:rPr>
              <a:t> Conclusive evidence of individual SWNT dispersion: </a:t>
            </a:r>
            <a:r>
              <a:rPr lang="en-US" sz="2400" dirty="0" smtClean="0">
                <a:solidFill>
                  <a:srgbClr val="FF0000"/>
                </a:solidFill>
                <a:latin typeface="Calibri" charset="0"/>
              </a:rPr>
              <a:t>true solvent! </a:t>
            </a:r>
            <a:endParaRPr lang="en-US" sz="2400" dirty="0">
              <a:solidFill>
                <a:srgbClr val="FF0000"/>
              </a:solidFill>
              <a:latin typeface="Calibri"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DSC01281"/>
          <p:cNvPicPr>
            <a:picLocks noChangeAspect="1" noChangeArrowheads="1"/>
          </p:cNvPicPr>
          <p:nvPr/>
        </p:nvPicPr>
        <p:blipFill>
          <a:blip r:embed="rId2" cstate="print"/>
          <a:srcRect/>
          <a:stretch>
            <a:fillRect/>
          </a:stretch>
        </p:blipFill>
        <p:spPr bwMode="auto">
          <a:xfrm>
            <a:off x="6898024" y="2611438"/>
            <a:ext cx="2200275" cy="2570162"/>
          </a:xfrm>
          <a:prstGeom prst="rect">
            <a:avLst/>
          </a:prstGeom>
          <a:noFill/>
          <a:ln w="9525">
            <a:noFill/>
            <a:miter lim="800000"/>
            <a:headEnd/>
            <a:tailEnd/>
          </a:ln>
        </p:spPr>
      </p:pic>
      <p:sp>
        <p:nvSpPr>
          <p:cNvPr id="4" name="TextBox 3"/>
          <p:cNvSpPr txBox="1"/>
          <p:nvPr/>
        </p:nvSpPr>
        <p:spPr>
          <a:xfrm>
            <a:off x="3221806" y="1136650"/>
            <a:ext cx="1295400" cy="5222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Fresh Nanotubes</a:t>
            </a:r>
          </a:p>
        </p:txBody>
      </p:sp>
      <p:sp>
        <p:nvSpPr>
          <p:cNvPr id="5" name="TextBox 4"/>
          <p:cNvSpPr txBox="1"/>
          <p:nvPr/>
        </p:nvSpPr>
        <p:spPr>
          <a:xfrm>
            <a:off x="1493018" y="1125538"/>
            <a:ext cx="1223963" cy="3063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Acid</a:t>
            </a:r>
          </a:p>
        </p:txBody>
      </p:sp>
      <p:sp>
        <p:nvSpPr>
          <p:cNvPr id="6" name="TextBox 5"/>
          <p:cNvSpPr txBox="1"/>
          <p:nvPr/>
        </p:nvSpPr>
        <p:spPr>
          <a:xfrm>
            <a:off x="1493018" y="1990725"/>
            <a:ext cx="1223963" cy="307975"/>
          </a:xfrm>
          <a:prstGeom prst="rect">
            <a:avLst/>
          </a:prstGeom>
          <a:solidFill>
            <a:schemeClr val="accent6">
              <a:lumMod val="25000"/>
              <a:lumOff val="7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Mixing</a:t>
            </a:r>
          </a:p>
        </p:txBody>
      </p:sp>
      <p:sp>
        <p:nvSpPr>
          <p:cNvPr id="7" name="TextBox 6"/>
          <p:cNvSpPr txBox="1"/>
          <p:nvPr/>
        </p:nvSpPr>
        <p:spPr>
          <a:xfrm>
            <a:off x="1493018" y="3625850"/>
            <a:ext cx="1223963" cy="523875"/>
          </a:xfrm>
          <a:prstGeom prst="rect">
            <a:avLst/>
          </a:prstGeom>
          <a:solidFill>
            <a:schemeClr val="accent6">
              <a:lumMod val="25000"/>
              <a:lumOff val="7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Filtration</a:t>
            </a:r>
            <a:br>
              <a:rPr lang="en-US" sz="1400" b="1" dirty="0">
                <a:solidFill>
                  <a:srgbClr val="000000"/>
                </a:solidFill>
              </a:rPr>
            </a:br>
            <a:r>
              <a:rPr lang="en-US" sz="1400" b="1" dirty="0">
                <a:solidFill>
                  <a:srgbClr val="000000"/>
                </a:solidFill>
              </a:rPr>
              <a:t>(Offline)</a:t>
            </a:r>
          </a:p>
        </p:txBody>
      </p:sp>
      <p:sp>
        <p:nvSpPr>
          <p:cNvPr id="8" name="TextBox 7"/>
          <p:cNvSpPr txBox="1"/>
          <p:nvPr/>
        </p:nvSpPr>
        <p:spPr>
          <a:xfrm>
            <a:off x="1493018" y="4562475"/>
            <a:ext cx="1223963" cy="307975"/>
          </a:xfrm>
          <a:prstGeom prst="rect">
            <a:avLst/>
          </a:prstGeom>
          <a:solidFill>
            <a:schemeClr val="accent6">
              <a:lumMod val="25000"/>
              <a:lumOff val="7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Extrusion</a:t>
            </a:r>
          </a:p>
        </p:txBody>
      </p:sp>
      <p:sp>
        <p:nvSpPr>
          <p:cNvPr id="9" name="TextBox 8"/>
          <p:cNvSpPr txBox="1"/>
          <p:nvPr/>
        </p:nvSpPr>
        <p:spPr>
          <a:xfrm>
            <a:off x="3221806" y="4562475"/>
            <a:ext cx="1295400" cy="307975"/>
          </a:xfrm>
          <a:prstGeom prst="rect">
            <a:avLst/>
          </a:prstGeom>
          <a:solidFill>
            <a:schemeClr val="accent6">
              <a:lumMod val="25000"/>
              <a:lumOff val="7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Coagulation</a:t>
            </a:r>
          </a:p>
        </p:txBody>
      </p:sp>
      <p:cxnSp>
        <p:nvCxnSpPr>
          <p:cNvPr id="10" name="Straight Arrow Connector 9"/>
          <p:cNvCxnSpPr>
            <a:stCxn id="5" idx="2"/>
            <a:endCxn id="6" idx="0"/>
          </p:cNvCxnSpPr>
          <p:nvPr/>
        </p:nvCxnSpPr>
        <p:spPr>
          <a:xfrm>
            <a:off x="2105793" y="1431925"/>
            <a:ext cx="0" cy="558800"/>
          </a:xfrm>
          <a:prstGeom prst="straightConnector1">
            <a:avLst/>
          </a:prstGeom>
          <a:ln w="3492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4" idx="1"/>
            <a:endCxn id="6" idx="3"/>
          </p:cNvCxnSpPr>
          <p:nvPr/>
        </p:nvCxnSpPr>
        <p:spPr>
          <a:xfrm flipH="1">
            <a:off x="2716981" y="1397000"/>
            <a:ext cx="504825" cy="7477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2"/>
            <a:endCxn id="38" idx="0"/>
          </p:cNvCxnSpPr>
          <p:nvPr/>
        </p:nvCxnSpPr>
        <p:spPr>
          <a:xfrm>
            <a:off x="2105793" y="2298700"/>
            <a:ext cx="0" cy="525463"/>
          </a:xfrm>
          <a:prstGeom prst="straightConnector1">
            <a:avLst/>
          </a:prstGeom>
          <a:ln w="3492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2"/>
            <a:endCxn id="8" idx="0"/>
          </p:cNvCxnSpPr>
          <p:nvPr/>
        </p:nvCxnSpPr>
        <p:spPr>
          <a:xfrm>
            <a:off x="2105793" y="4149725"/>
            <a:ext cx="0" cy="412750"/>
          </a:xfrm>
          <a:prstGeom prst="straightConnector1">
            <a:avLst/>
          </a:prstGeom>
          <a:ln w="3492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3"/>
            <a:endCxn id="9" idx="1"/>
          </p:cNvCxnSpPr>
          <p:nvPr/>
        </p:nvCxnSpPr>
        <p:spPr>
          <a:xfrm>
            <a:off x="2716981" y="4716463"/>
            <a:ext cx="504825" cy="0"/>
          </a:xfrm>
          <a:prstGeom prst="straightConnector1">
            <a:avLst/>
          </a:prstGeom>
          <a:ln w="3492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21806" y="1882775"/>
            <a:ext cx="1295400" cy="5238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Recovered</a:t>
            </a:r>
            <a:br>
              <a:rPr lang="en-US" sz="1400" b="1" dirty="0">
                <a:solidFill>
                  <a:srgbClr val="000000"/>
                </a:solidFill>
              </a:rPr>
            </a:br>
            <a:r>
              <a:rPr lang="en-US" sz="1400" b="1" dirty="0">
                <a:solidFill>
                  <a:srgbClr val="000000"/>
                </a:solidFill>
              </a:rPr>
              <a:t>Nanotubes</a:t>
            </a:r>
          </a:p>
        </p:txBody>
      </p:sp>
      <p:sp>
        <p:nvSpPr>
          <p:cNvPr id="16" name="TextBox 15"/>
          <p:cNvSpPr txBox="1"/>
          <p:nvPr/>
        </p:nvSpPr>
        <p:spPr>
          <a:xfrm>
            <a:off x="4949006" y="1241425"/>
            <a:ext cx="1296987" cy="307975"/>
          </a:xfrm>
          <a:prstGeom prst="rect">
            <a:avLst/>
          </a:prstGeom>
          <a:solidFill>
            <a:schemeClr val="accent6">
              <a:lumMod val="25000"/>
              <a:lumOff val="7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Quenching</a:t>
            </a:r>
          </a:p>
        </p:txBody>
      </p:sp>
      <p:sp>
        <p:nvSpPr>
          <p:cNvPr id="17" name="TextBox 16"/>
          <p:cNvSpPr txBox="1"/>
          <p:nvPr/>
        </p:nvSpPr>
        <p:spPr>
          <a:xfrm>
            <a:off x="4949006" y="1876425"/>
            <a:ext cx="1296987" cy="3079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Dope waste</a:t>
            </a:r>
          </a:p>
        </p:txBody>
      </p:sp>
      <p:cxnSp>
        <p:nvCxnSpPr>
          <p:cNvPr id="18" name="Straight Arrow Connector 17"/>
          <p:cNvCxnSpPr>
            <a:stCxn id="15" idx="1"/>
            <a:endCxn id="6" idx="3"/>
          </p:cNvCxnSpPr>
          <p:nvPr/>
        </p:nvCxnSpPr>
        <p:spPr>
          <a:xfrm flipH="1">
            <a:off x="2716981" y="2144713"/>
            <a:ext cx="50482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 idx="3"/>
            <a:endCxn id="16" idx="1"/>
          </p:cNvCxnSpPr>
          <p:nvPr/>
        </p:nvCxnSpPr>
        <p:spPr>
          <a:xfrm flipV="1">
            <a:off x="4517206" y="1395413"/>
            <a:ext cx="43180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1"/>
            <a:endCxn id="15" idx="3"/>
          </p:cNvCxnSpPr>
          <p:nvPr/>
        </p:nvCxnSpPr>
        <p:spPr>
          <a:xfrm flipH="1">
            <a:off x="4517206" y="1395413"/>
            <a:ext cx="431800" cy="749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0"/>
            <a:endCxn id="16" idx="2"/>
          </p:cNvCxnSpPr>
          <p:nvPr/>
        </p:nvCxnSpPr>
        <p:spPr>
          <a:xfrm flipV="1">
            <a:off x="5598293" y="1549400"/>
            <a:ext cx="0" cy="3270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022031" y="4559300"/>
            <a:ext cx="1295400" cy="307975"/>
          </a:xfrm>
          <a:prstGeom prst="rect">
            <a:avLst/>
          </a:prstGeom>
          <a:solidFill>
            <a:schemeClr val="accent6">
              <a:lumMod val="25000"/>
              <a:lumOff val="7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Winding</a:t>
            </a:r>
          </a:p>
        </p:txBody>
      </p:sp>
      <p:sp>
        <p:nvSpPr>
          <p:cNvPr id="23" name="TextBox 22"/>
          <p:cNvSpPr txBox="1"/>
          <p:nvPr/>
        </p:nvSpPr>
        <p:spPr>
          <a:xfrm>
            <a:off x="6650374" y="4437063"/>
            <a:ext cx="1223962" cy="523875"/>
          </a:xfrm>
          <a:prstGeom prst="rect">
            <a:avLst/>
          </a:prstGeom>
          <a:solidFill>
            <a:schemeClr val="accent6">
              <a:lumMod val="25000"/>
              <a:lumOff val="7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Washing</a:t>
            </a:r>
          </a:p>
          <a:p>
            <a:pPr algn="ctr">
              <a:defRPr/>
            </a:pPr>
            <a:r>
              <a:rPr lang="en-US" sz="1400" b="1" dirty="0">
                <a:solidFill>
                  <a:srgbClr val="000000"/>
                </a:solidFill>
              </a:rPr>
              <a:t>(Offline)</a:t>
            </a:r>
          </a:p>
        </p:txBody>
      </p:sp>
      <p:sp>
        <p:nvSpPr>
          <p:cNvPr id="24" name="TextBox 23"/>
          <p:cNvSpPr txBox="1"/>
          <p:nvPr/>
        </p:nvSpPr>
        <p:spPr>
          <a:xfrm>
            <a:off x="6650374" y="3429000"/>
            <a:ext cx="1223962" cy="522288"/>
          </a:xfrm>
          <a:prstGeom prst="rect">
            <a:avLst/>
          </a:prstGeom>
          <a:solidFill>
            <a:schemeClr val="accent6">
              <a:lumMod val="25000"/>
              <a:lumOff val="7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Drying</a:t>
            </a:r>
          </a:p>
          <a:p>
            <a:pPr algn="ctr">
              <a:defRPr/>
            </a:pPr>
            <a:r>
              <a:rPr lang="en-US" sz="1400" b="1" dirty="0">
                <a:solidFill>
                  <a:srgbClr val="000000"/>
                </a:solidFill>
              </a:rPr>
              <a:t>(Offline)</a:t>
            </a:r>
          </a:p>
        </p:txBody>
      </p:sp>
      <p:cxnSp>
        <p:nvCxnSpPr>
          <p:cNvPr id="25" name="Straight Arrow Connector 24"/>
          <p:cNvCxnSpPr>
            <a:stCxn id="9" idx="3"/>
            <a:endCxn id="22" idx="1"/>
          </p:cNvCxnSpPr>
          <p:nvPr/>
        </p:nvCxnSpPr>
        <p:spPr>
          <a:xfrm flipV="1">
            <a:off x="4517206" y="4713288"/>
            <a:ext cx="504825" cy="3175"/>
          </a:xfrm>
          <a:prstGeom prst="straightConnector1">
            <a:avLst/>
          </a:prstGeom>
          <a:ln w="3492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23" idx="1"/>
          </p:cNvCxnSpPr>
          <p:nvPr/>
        </p:nvCxnSpPr>
        <p:spPr>
          <a:xfrm flipV="1">
            <a:off x="6358319" y="4699001"/>
            <a:ext cx="292055" cy="8265"/>
          </a:xfrm>
          <a:prstGeom prst="straightConnector1">
            <a:avLst/>
          </a:prstGeom>
          <a:ln w="3492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3" idx="0"/>
            <a:endCxn id="24" idx="2"/>
          </p:cNvCxnSpPr>
          <p:nvPr/>
        </p:nvCxnSpPr>
        <p:spPr>
          <a:xfrm flipV="1">
            <a:off x="7261561" y="3951288"/>
            <a:ext cx="0" cy="485775"/>
          </a:xfrm>
          <a:prstGeom prst="straightConnector1">
            <a:avLst/>
          </a:prstGeom>
          <a:ln w="3492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50374" y="5281613"/>
            <a:ext cx="1223962" cy="5238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Offline; water</a:t>
            </a:r>
          </a:p>
        </p:txBody>
      </p:sp>
      <p:cxnSp>
        <p:nvCxnSpPr>
          <p:cNvPr id="29" name="Straight Arrow Connector 28"/>
          <p:cNvCxnSpPr>
            <a:stCxn id="28" idx="0"/>
            <a:endCxn id="23" idx="2"/>
          </p:cNvCxnSpPr>
          <p:nvPr/>
        </p:nvCxnSpPr>
        <p:spPr>
          <a:xfrm flipV="1">
            <a:off x="7261561" y="4960938"/>
            <a:ext cx="0" cy="3206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77343" y="5281613"/>
            <a:ext cx="1584325" cy="5238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Coagulant (Water, acetone)</a:t>
            </a:r>
          </a:p>
        </p:txBody>
      </p:sp>
      <p:cxnSp>
        <p:nvCxnSpPr>
          <p:cNvPr id="31" name="Straight Arrow Connector 30"/>
          <p:cNvCxnSpPr>
            <a:stCxn id="30" idx="0"/>
            <a:endCxn id="9" idx="2"/>
          </p:cNvCxnSpPr>
          <p:nvPr/>
        </p:nvCxnSpPr>
        <p:spPr>
          <a:xfrm flipV="1">
            <a:off x="3869506" y="4870450"/>
            <a:ext cx="0" cy="411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2" name="Picture 3" descr="CCNI-batch2-hand-grinded.jpg"/>
          <p:cNvPicPr>
            <a:picLocks noChangeAspect="1"/>
          </p:cNvPicPr>
          <p:nvPr/>
        </p:nvPicPr>
        <p:blipFill>
          <a:blip r:embed="rId3" cstate="print">
            <a:lum bright="12000" contrast="12000"/>
          </a:blip>
          <a:srcRect/>
          <a:stretch>
            <a:fillRect/>
          </a:stretch>
        </p:blipFill>
        <p:spPr bwMode="auto">
          <a:xfrm>
            <a:off x="6378911" y="854075"/>
            <a:ext cx="1471613" cy="981075"/>
          </a:xfrm>
          <a:prstGeom prst="rect">
            <a:avLst/>
          </a:prstGeom>
          <a:noFill/>
          <a:ln w="9525">
            <a:noFill/>
            <a:miter lim="800000"/>
            <a:headEnd/>
            <a:tailEnd/>
          </a:ln>
        </p:spPr>
      </p:pic>
      <p:pic>
        <p:nvPicPr>
          <p:cNvPr id="33" name="Picture 68" descr="2010dec16_DWNT_CNT-tech_DopeP1000973"/>
          <p:cNvPicPr>
            <a:picLocks noChangeAspect="1" noChangeArrowheads="1"/>
          </p:cNvPicPr>
          <p:nvPr/>
        </p:nvPicPr>
        <p:blipFill>
          <a:blip r:embed="rId4" cstate="print"/>
          <a:srcRect t="3873" r="16707"/>
          <a:stretch>
            <a:fillRect/>
          </a:stretch>
        </p:blipFill>
        <p:spPr bwMode="auto">
          <a:xfrm>
            <a:off x="289357" y="646895"/>
            <a:ext cx="965200" cy="1706563"/>
          </a:xfrm>
          <a:prstGeom prst="rect">
            <a:avLst/>
          </a:prstGeom>
          <a:noFill/>
          <a:ln w="9525">
            <a:noFill/>
            <a:miter lim="800000"/>
            <a:headEnd/>
            <a:tailEnd/>
          </a:ln>
        </p:spPr>
      </p:pic>
      <p:pic>
        <p:nvPicPr>
          <p:cNvPr id="34" name="Picture 59" descr="P1010103"/>
          <p:cNvPicPr>
            <a:picLocks noChangeAspect="1" noChangeArrowheads="1"/>
          </p:cNvPicPr>
          <p:nvPr/>
        </p:nvPicPr>
        <p:blipFill>
          <a:blip r:embed="rId5" cstate="print"/>
          <a:srcRect l="-76"/>
          <a:stretch>
            <a:fillRect/>
          </a:stretch>
        </p:blipFill>
        <p:spPr bwMode="auto">
          <a:xfrm>
            <a:off x="251257" y="3750043"/>
            <a:ext cx="1003300" cy="1557337"/>
          </a:xfrm>
          <a:prstGeom prst="rect">
            <a:avLst/>
          </a:prstGeom>
          <a:noFill/>
          <a:ln w="9525">
            <a:noFill/>
            <a:miter lim="800000"/>
            <a:headEnd/>
            <a:tailEnd/>
          </a:ln>
        </p:spPr>
      </p:pic>
      <p:sp>
        <p:nvSpPr>
          <p:cNvPr id="35" name="TextBox 34"/>
          <p:cNvSpPr txBox="1"/>
          <p:nvPr/>
        </p:nvSpPr>
        <p:spPr>
          <a:xfrm>
            <a:off x="6650374" y="2257425"/>
            <a:ext cx="1223962" cy="523875"/>
          </a:xfrm>
          <a:prstGeom prst="rect">
            <a:avLst/>
          </a:prstGeom>
          <a:solidFill>
            <a:schemeClr val="accent1">
              <a:lumMod val="60000"/>
              <a:lumOff val="40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Further processing</a:t>
            </a:r>
          </a:p>
        </p:txBody>
      </p:sp>
      <p:cxnSp>
        <p:nvCxnSpPr>
          <p:cNvPr id="36" name="Straight Arrow Connector 35"/>
          <p:cNvCxnSpPr>
            <a:stCxn id="24" idx="0"/>
            <a:endCxn id="35" idx="2"/>
          </p:cNvCxnSpPr>
          <p:nvPr/>
        </p:nvCxnSpPr>
        <p:spPr>
          <a:xfrm flipV="1">
            <a:off x="7261561" y="2781300"/>
            <a:ext cx="0" cy="647700"/>
          </a:xfrm>
          <a:prstGeom prst="straightConnector1">
            <a:avLst/>
          </a:prstGeom>
          <a:ln w="34925">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3" descr="C:\DATA\nanotubes\2011-04-bezoek_rice\spinning_xbc1002_6wt%\P1010375.JPG"/>
          <p:cNvPicPr>
            <a:picLocks noChangeAspect="1" noChangeArrowheads="1"/>
          </p:cNvPicPr>
          <p:nvPr/>
        </p:nvPicPr>
        <p:blipFill>
          <a:blip r:embed="rId6" cstate="print"/>
          <a:srcRect l="16391" t="29018" r="18581" b="28532"/>
          <a:stretch>
            <a:fillRect/>
          </a:stretch>
        </p:blipFill>
        <p:spPr bwMode="auto">
          <a:xfrm>
            <a:off x="295635" y="5406450"/>
            <a:ext cx="2259013" cy="1106487"/>
          </a:xfrm>
          <a:prstGeom prst="rect">
            <a:avLst/>
          </a:prstGeom>
          <a:noFill/>
          <a:ln w="9525">
            <a:noFill/>
            <a:miter lim="800000"/>
            <a:headEnd/>
            <a:tailEnd/>
          </a:ln>
        </p:spPr>
      </p:pic>
      <p:sp>
        <p:nvSpPr>
          <p:cNvPr id="38" name="TextBox 37"/>
          <p:cNvSpPr txBox="1"/>
          <p:nvPr/>
        </p:nvSpPr>
        <p:spPr>
          <a:xfrm>
            <a:off x="1493018" y="2824163"/>
            <a:ext cx="1223963" cy="522287"/>
          </a:xfrm>
          <a:prstGeom prst="rect">
            <a:avLst/>
          </a:prstGeom>
          <a:solidFill>
            <a:schemeClr val="accent6">
              <a:lumMod val="25000"/>
              <a:lumOff val="75000"/>
            </a:schemeClr>
          </a:solidFill>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1400" b="1" dirty="0">
                <a:solidFill>
                  <a:srgbClr val="000000"/>
                </a:solidFill>
              </a:rPr>
              <a:t>Spin dope loading</a:t>
            </a:r>
          </a:p>
        </p:txBody>
      </p:sp>
      <p:cxnSp>
        <p:nvCxnSpPr>
          <p:cNvPr id="39" name="Straight Arrow Connector 38"/>
          <p:cNvCxnSpPr>
            <a:stCxn id="38" idx="2"/>
            <a:endCxn id="7" idx="0"/>
          </p:cNvCxnSpPr>
          <p:nvPr/>
        </p:nvCxnSpPr>
        <p:spPr>
          <a:xfrm>
            <a:off x="2105793" y="3346450"/>
            <a:ext cx="0" cy="279400"/>
          </a:xfrm>
          <a:prstGeom prst="straightConnector1">
            <a:avLst/>
          </a:prstGeom>
          <a:ln w="34925">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4" descr="P:\CNT fiber\bezoeken\2011-06_VisitRice_Ron\110623_Spinning_15%CCNI-1002\Spinning_Water.JPG"/>
          <p:cNvPicPr>
            <a:picLocks noChangeAspect="1" noChangeArrowheads="1"/>
          </p:cNvPicPr>
          <p:nvPr/>
        </p:nvPicPr>
        <p:blipFill>
          <a:blip r:embed="rId7" cstate="print"/>
          <a:srcRect l="14684" t="24248" r="36243" b="27385"/>
          <a:stretch>
            <a:fillRect/>
          </a:stretch>
        </p:blipFill>
        <p:spPr bwMode="auto">
          <a:xfrm>
            <a:off x="3221806" y="2611438"/>
            <a:ext cx="3024187" cy="1830387"/>
          </a:xfrm>
          <a:prstGeom prst="rect">
            <a:avLst/>
          </a:prstGeom>
          <a:noFill/>
          <a:ln w="9525">
            <a:noFill/>
            <a:miter lim="800000"/>
            <a:headEnd/>
            <a:tailEnd/>
          </a:ln>
        </p:spPr>
      </p:pic>
      <p:sp>
        <p:nvSpPr>
          <p:cNvPr id="41" name="Right Arrow 40"/>
          <p:cNvSpPr/>
          <p:nvPr/>
        </p:nvSpPr>
        <p:spPr>
          <a:xfrm rot="10800000">
            <a:off x="7998161" y="1060450"/>
            <a:ext cx="1008063" cy="5984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sz="2000" b="1">
              <a:solidFill>
                <a:srgbClr val="FFFFFF"/>
              </a:solidFill>
            </a:endParaRPr>
          </a:p>
        </p:txBody>
      </p:sp>
      <p:grpSp>
        <p:nvGrpSpPr>
          <p:cNvPr id="3" name="Group 12"/>
          <p:cNvGrpSpPr>
            <a:grpSpLocks noChangeAspect="1"/>
          </p:cNvGrpSpPr>
          <p:nvPr/>
        </p:nvGrpSpPr>
        <p:grpSpPr bwMode="auto">
          <a:xfrm>
            <a:off x="6324600" y="-12700"/>
            <a:ext cx="804863" cy="776288"/>
            <a:chOff x="4272" y="1296"/>
            <a:chExt cx="1344" cy="1296"/>
          </a:xfrm>
        </p:grpSpPr>
        <p:sp>
          <p:nvSpPr>
            <p:cNvPr id="43" name="Oval 13"/>
            <p:cNvSpPr>
              <a:spLocks noChangeAspect="1" noChangeArrowheads="1"/>
            </p:cNvSpPr>
            <p:nvPr/>
          </p:nvSpPr>
          <p:spPr bwMode="auto">
            <a:xfrm>
              <a:off x="4272" y="1296"/>
              <a:ext cx="1344" cy="1296"/>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nvGrpSpPr>
            <p:cNvPr id="42" name="Group 14"/>
            <p:cNvGrpSpPr>
              <a:grpSpLocks noChangeAspect="1"/>
            </p:cNvGrpSpPr>
            <p:nvPr/>
          </p:nvGrpSpPr>
          <p:grpSpPr bwMode="auto">
            <a:xfrm rot="533021">
              <a:off x="4944" y="1392"/>
              <a:ext cx="48" cy="624"/>
              <a:chOff x="1008" y="3072"/>
              <a:chExt cx="48" cy="624"/>
            </a:xfrm>
          </p:grpSpPr>
          <p:sp>
            <p:nvSpPr>
              <p:cNvPr id="93" name="Rectangle 15"/>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94" name="Oval 16"/>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95" name="Oval 17"/>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nvGrpSpPr>
            <p:cNvPr id="44" name="Group 18"/>
            <p:cNvGrpSpPr>
              <a:grpSpLocks noChangeAspect="1"/>
            </p:cNvGrpSpPr>
            <p:nvPr/>
          </p:nvGrpSpPr>
          <p:grpSpPr bwMode="auto">
            <a:xfrm rot="-1276117">
              <a:off x="4608" y="1536"/>
              <a:ext cx="48" cy="624"/>
              <a:chOff x="1008" y="3072"/>
              <a:chExt cx="48" cy="624"/>
            </a:xfrm>
          </p:grpSpPr>
          <p:sp>
            <p:nvSpPr>
              <p:cNvPr id="90" name="Rectangle 19"/>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91" name="Oval 20"/>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92" name="Oval 21"/>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nvGrpSpPr>
            <p:cNvPr id="45" name="Group 22"/>
            <p:cNvGrpSpPr>
              <a:grpSpLocks noChangeAspect="1"/>
            </p:cNvGrpSpPr>
            <p:nvPr/>
          </p:nvGrpSpPr>
          <p:grpSpPr bwMode="auto">
            <a:xfrm rot="837073">
              <a:off x="4656" y="1776"/>
              <a:ext cx="48" cy="624"/>
              <a:chOff x="1008" y="3072"/>
              <a:chExt cx="48" cy="624"/>
            </a:xfrm>
          </p:grpSpPr>
          <p:sp>
            <p:nvSpPr>
              <p:cNvPr id="87" name="Rectangle 23"/>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88" name="Oval 24"/>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89" name="Oval 25"/>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nvGrpSpPr>
            <p:cNvPr id="46" name="Group 26"/>
            <p:cNvGrpSpPr>
              <a:grpSpLocks noChangeAspect="1"/>
            </p:cNvGrpSpPr>
            <p:nvPr/>
          </p:nvGrpSpPr>
          <p:grpSpPr bwMode="auto">
            <a:xfrm rot="-793661">
              <a:off x="4416" y="1776"/>
              <a:ext cx="48" cy="624"/>
              <a:chOff x="1008" y="3072"/>
              <a:chExt cx="48" cy="624"/>
            </a:xfrm>
          </p:grpSpPr>
          <p:sp>
            <p:nvSpPr>
              <p:cNvPr id="84" name="Rectangle 27"/>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85" name="Oval 28"/>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86" name="Oval 29"/>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nvGrpSpPr>
            <p:cNvPr id="47" name="Group 30"/>
            <p:cNvGrpSpPr>
              <a:grpSpLocks noChangeAspect="1"/>
            </p:cNvGrpSpPr>
            <p:nvPr/>
          </p:nvGrpSpPr>
          <p:grpSpPr bwMode="auto">
            <a:xfrm rot="395657">
              <a:off x="4512" y="1536"/>
              <a:ext cx="48" cy="624"/>
              <a:chOff x="1008" y="3072"/>
              <a:chExt cx="48" cy="624"/>
            </a:xfrm>
          </p:grpSpPr>
          <p:sp>
            <p:nvSpPr>
              <p:cNvPr id="81" name="Rectangle 31"/>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82" name="Oval 32"/>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83" name="Oval 33"/>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nvGrpSpPr>
            <p:cNvPr id="48" name="Group 34"/>
            <p:cNvGrpSpPr>
              <a:grpSpLocks noChangeAspect="1"/>
            </p:cNvGrpSpPr>
            <p:nvPr/>
          </p:nvGrpSpPr>
          <p:grpSpPr bwMode="auto">
            <a:xfrm rot="-1168266">
              <a:off x="5088" y="1776"/>
              <a:ext cx="48" cy="624"/>
              <a:chOff x="1008" y="3072"/>
              <a:chExt cx="48" cy="624"/>
            </a:xfrm>
          </p:grpSpPr>
          <p:sp>
            <p:nvSpPr>
              <p:cNvPr id="78" name="Rectangle 35"/>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79" name="Oval 36"/>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80" name="Oval 37"/>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nvGrpSpPr>
            <p:cNvPr id="49" name="Group 38"/>
            <p:cNvGrpSpPr>
              <a:grpSpLocks noChangeAspect="1"/>
            </p:cNvGrpSpPr>
            <p:nvPr/>
          </p:nvGrpSpPr>
          <p:grpSpPr bwMode="auto">
            <a:xfrm>
              <a:off x="4944" y="1920"/>
              <a:ext cx="48" cy="624"/>
              <a:chOff x="1008" y="3072"/>
              <a:chExt cx="48" cy="624"/>
            </a:xfrm>
          </p:grpSpPr>
          <p:sp>
            <p:nvSpPr>
              <p:cNvPr id="75" name="Rectangle 39"/>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76" name="Oval 40"/>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77" name="Oval 41"/>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nvGrpSpPr>
            <p:cNvPr id="50" name="Group 42"/>
            <p:cNvGrpSpPr>
              <a:grpSpLocks noChangeAspect="1"/>
            </p:cNvGrpSpPr>
            <p:nvPr/>
          </p:nvGrpSpPr>
          <p:grpSpPr bwMode="auto">
            <a:xfrm rot="-921946">
              <a:off x="5328" y="1584"/>
              <a:ext cx="48" cy="624"/>
              <a:chOff x="1008" y="3072"/>
              <a:chExt cx="48" cy="624"/>
            </a:xfrm>
          </p:grpSpPr>
          <p:sp>
            <p:nvSpPr>
              <p:cNvPr id="72" name="Rectangle 43"/>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73" name="Oval 44"/>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74" name="Oval 45"/>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nvGrpSpPr>
            <p:cNvPr id="51" name="Group 46"/>
            <p:cNvGrpSpPr>
              <a:grpSpLocks noChangeAspect="1"/>
            </p:cNvGrpSpPr>
            <p:nvPr/>
          </p:nvGrpSpPr>
          <p:grpSpPr bwMode="auto">
            <a:xfrm>
              <a:off x="5184" y="1536"/>
              <a:ext cx="48" cy="624"/>
              <a:chOff x="1008" y="3072"/>
              <a:chExt cx="48" cy="624"/>
            </a:xfrm>
          </p:grpSpPr>
          <p:sp>
            <p:nvSpPr>
              <p:cNvPr id="69" name="Rectangle 47"/>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70" name="Oval 48"/>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71" name="Oval 49"/>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nvGrpSpPr>
            <p:cNvPr id="52" name="Group 50"/>
            <p:cNvGrpSpPr>
              <a:grpSpLocks noChangeAspect="1"/>
            </p:cNvGrpSpPr>
            <p:nvPr/>
          </p:nvGrpSpPr>
          <p:grpSpPr bwMode="auto">
            <a:xfrm rot="560681">
              <a:off x="5328" y="1680"/>
              <a:ext cx="48" cy="624"/>
              <a:chOff x="1008" y="3072"/>
              <a:chExt cx="48" cy="624"/>
            </a:xfrm>
          </p:grpSpPr>
          <p:sp>
            <p:nvSpPr>
              <p:cNvPr id="66" name="Rectangle 51"/>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67" name="Oval 52"/>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68" name="Oval 53"/>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nvGrpSpPr>
            <p:cNvPr id="53" name="Group 54"/>
            <p:cNvGrpSpPr>
              <a:grpSpLocks noChangeAspect="1"/>
            </p:cNvGrpSpPr>
            <p:nvPr/>
          </p:nvGrpSpPr>
          <p:grpSpPr bwMode="auto">
            <a:xfrm rot="230974">
              <a:off x="5040" y="1584"/>
              <a:ext cx="48" cy="624"/>
              <a:chOff x="1008" y="3072"/>
              <a:chExt cx="48" cy="624"/>
            </a:xfrm>
          </p:grpSpPr>
          <p:sp>
            <p:nvSpPr>
              <p:cNvPr id="63" name="Rectangle 55"/>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64" name="Oval 56"/>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65" name="Oval 57"/>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nvGrpSpPr>
            <p:cNvPr id="54" name="Group 58"/>
            <p:cNvGrpSpPr>
              <a:grpSpLocks noChangeAspect="1"/>
            </p:cNvGrpSpPr>
            <p:nvPr/>
          </p:nvGrpSpPr>
          <p:grpSpPr bwMode="auto">
            <a:xfrm rot="-330842">
              <a:off x="4800" y="1440"/>
              <a:ext cx="48" cy="624"/>
              <a:chOff x="1008" y="3072"/>
              <a:chExt cx="48" cy="624"/>
            </a:xfrm>
          </p:grpSpPr>
          <p:sp>
            <p:nvSpPr>
              <p:cNvPr id="60" name="Rectangle 59"/>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61" name="Oval 60"/>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62" name="Oval 61"/>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nvGrpSpPr>
            <p:cNvPr id="55" name="Group 62"/>
            <p:cNvGrpSpPr>
              <a:grpSpLocks noChangeAspect="1"/>
            </p:cNvGrpSpPr>
            <p:nvPr/>
          </p:nvGrpSpPr>
          <p:grpSpPr bwMode="auto">
            <a:xfrm rot="640069">
              <a:off x="4800" y="1680"/>
              <a:ext cx="48" cy="624"/>
              <a:chOff x="1008" y="3072"/>
              <a:chExt cx="48" cy="624"/>
            </a:xfrm>
          </p:grpSpPr>
          <p:sp>
            <p:nvSpPr>
              <p:cNvPr id="57" name="Rectangle 63"/>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58" name="Oval 64"/>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sp>
            <p:nvSpPr>
              <p:cNvPr id="59" name="Oval 65"/>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Arial" charset="0"/>
                </a:endParaRPr>
              </a:p>
            </p:txBody>
          </p:sp>
        </p:grpSp>
      </p:grpSp>
      <p:sp>
        <p:nvSpPr>
          <p:cNvPr id="96" name="Text Box 4"/>
          <p:cNvSpPr txBox="1">
            <a:spLocks noChangeArrowheads="1"/>
          </p:cNvSpPr>
          <p:nvPr/>
        </p:nvSpPr>
        <p:spPr bwMode="auto">
          <a:xfrm>
            <a:off x="6724" y="-744"/>
            <a:ext cx="5378395" cy="523220"/>
          </a:xfrm>
          <a:prstGeom prst="rect">
            <a:avLst/>
          </a:prstGeom>
          <a:noFill/>
          <a:ln w="9525">
            <a:noFill/>
            <a:miter lim="800000"/>
            <a:headEnd/>
            <a:tailEnd/>
          </a:ln>
        </p:spPr>
        <p:txBody>
          <a:bodyPr wrap="none">
            <a:prstTxWarp prst="textNoShape">
              <a:avLst/>
            </a:prstTxWarp>
            <a:spAutoFit/>
          </a:bodyPr>
          <a:lstStyle/>
          <a:p>
            <a:r>
              <a:rPr lang="en-US" sz="2800" b="1" dirty="0" smtClean="0">
                <a:solidFill>
                  <a:srgbClr val="000000"/>
                </a:solidFill>
                <a:latin typeface="Calibri" charset="0"/>
              </a:rPr>
              <a:t>CNT/ACID WET SPINNING PROCESS</a:t>
            </a:r>
            <a:endParaRPr lang="en-US" sz="2800" b="1" dirty="0">
              <a:solidFill>
                <a:srgbClr val="000000"/>
              </a:solidFill>
              <a:latin typeface="Calibri" charset="0"/>
            </a:endParaRPr>
          </a:p>
        </p:txBody>
      </p:sp>
      <p:pic>
        <p:nvPicPr>
          <p:cNvPr id="97" name="Picture 220"/>
          <p:cNvPicPr>
            <a:picLocks noChangeAspect="1" noChangeArrowheads="1"/>
          </p:cNvPicPr>
          <p:nvPr/>
        </p:nvPicPr>
        <p:blipFill>
          <a:blip r:embed="rId8" cstate="print"/>
          <a:srcRect/>
          <a:stretch>
            <a:fillRect/>
          </a:stretch>
        </p:blipFill>
        <p:spPr bwMode="auto">
          <a:xfrm>
            <a:off x="7397750" y="0"/>
            <a:ext cx="1746250" cy="687388"/>
          </a:xfrm>
          <a:prstGeom prst="rect">
            <a:avLst/>
          </a:prstGeom>
          <a:noFill/>
          <a:ln w="9525">
            <a:noFill/>
            <a:miter lim="800000"/>
            <a:headEnd/>
            <a:tailEnd/>
          </a:ln>
          <a:effectLst/>
        </p:spPr>
      </p:pic>
      <p:pic>
        <p:nvPicPr>
          <p:cNvPr id="98" name="Picture 97"/>
          <p:cNvPicPr>
            <a:picLocks noChangeAspect="1"/>
          </p:cNvPicPr>
          <p:nvPr/>
        </p:nvPicPr>
        <p:blipFill>
          <a:blip r:embed="rId9" cstate="print"/>
          <a:srcRect l="24000" t="2667" r="25714" b="62667"/>
          <a:stretch>
            <a:fillRect/>
          </a:stretch>
        </p:blipFill>
        <p:spPr bwMode="auto">
          <a:xfrm>
            <a:off x="138895" y="2480771"/>
            <a:ext cx="1341128" cy="1188697"/>
          </a:xfrm>
          <a:prstGeom prst="rect">
            <a:avLst/>
          </a:prstGeom>
          <a:noFill/>
          <a:ln w="9525">
            <a:noFill/>
            <a:miter lim="800000"/>
            <a:headEnd/>
            <a:tailEnd/>
          </a:ln>
        </p:spPr>
      </p:pic>
      <p:sp>
        <p:nvSpPr>
          <p:cNvPr id="99" name="Rectangle 3"/>
          <p:cNvSpPr>
            <a:spLocks noChangeArrowheads="1"/>
          </p:cNvSpPr>
          <p:nvPr/>
        </p:nvSpPr>
        <p:spPr bwMode="auto">
          <a:xfrm>
            <a:off x="2972492" y="6206333"/>
            <a:ext cx="6012765" cy="544248"/>
          </a:xfrm>
          <a:prstGeom prst="rect">
            <a:avLst/>
          </a:prstGeom>
          <a:noFill/>
          <a:ln w="9525">
            <a:noFill/>
            <a:miter lim="800000"/>
            <a:headEnd/>
            <a:tailEnd/>
          </a:ln>
        </p:spPr>
        <p:txBody>
          <a:bodyPr>
            <a:prstTxWarp prst="textNoShape">
              <a:avLst/>
            </a:prstTxWarp>
          </a:bodyPr>
          <a:lstStyle/>
          <a:p>
            <a:pPr marL="342900" indent="-342900">
              <a:spcBef>
                <a:spcPct val="20000"/>
              </a:spcBef>
              <a:buFontTx/>
              <a:buBlip>
                <a:blip r:embed="rId10"/>
              </a:buBlip>
            </a:pPr>
            <a:r>
              <a:rPr lang="en-US" sz="2200" dirty="0" smtClean="0">
                <a:solidFill>
                  <a:srgbClr val="000000"/>
                </a:solidFill>
                <a:latin typeface="Calibri" charset="0"/>
              </a:rPr>
              <a:t>Very similar to Kevlar (DuPont) &amp; </a:t>
            </a:r>
            <a:r>
              <a:rPr lang="en-US" sz="2200" dirty="0" err="1" smtClean="0">
                <a:solidFill>
                  <a:srgbClr val="000000"/>
                </a:solidFill>
                <a:latin typeface="Calibri" charset="0"/>
              </a:rPr>
              <a:t>Twaron</a:t>
            </a:r>
            <a:r>
              <a:rPr lang="en-US" sz="2200" dirty="0" smtClean="0">
                <a:solidFill>
                  <a:srgbClr val="000000"/>
                </a:solidFill>
                <a:latin typeface="Calibri" charset="0"/>
              </a:rPr>
              <a:t> (Teijin)</a:t>
            </a:r>
            <a:endParaRPr lang="en-US" sz="2200" dirty="0">
              <a:solidFill>
                <a:srgbClr val="000000"/>
              </a:solidFill>
              <a:latin typeface="Calibri"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2"/>
          <p:cNvSpPr>
            <a:spLocks noChangeArrowheads="1"/>
          </p:cNvSpPr>
          <p:nvPr/>
        </p:nvSpPr>
        <p:spPr bwMode="auto">
          <a:xfrm>
            <a:off x="0" y="4849"/>
            <a:ext cx="5855110" cy="508771"/>
          </a:xfrm>
          <a:prstGeom prst="rect">
            <a:avLst/>
          </a:prstGeom>
          <a:noFill/>
          <a:ln w="9525">
            <a:noFill/>
            <a:miter lim="800000"/>
            <a:headEnd/>
            <a:tailEnd/>
          </a:ln>
        </p:spPr>
        <p:txBody>
          <a:bodyPr anchor="ctr">
            <a:prstTxWarp prst="textNoShape">
              <a:avLst/>
            </a:prstTxWarp>
          </a:bodyPr>
          <a:lstStyle/>
          <a:p>
            <a:r>
              <a:rPr lang="en-US" sz="2800" b="1" dirty="0" smtClean="0">
                <a:solidFill>
                  <a:srgbClr val="000000"/>
                </a:solidFill>
                <a:latin typeface="Calibri" charset="0"/>
              </a:rPr>
              <a:t>FIBER SPINNING AT RICE UNIVERSITY</a:t>
            </a:r>
            <a:endParaRPr lang="en-US" sz="2800" b="1" dirty="0">
              <a:solidFill>
                <a:srgbClr val="000000"/>
              </a:solidFill>
              <a:latin typeface="Calibri" charset="0"/>
            </a:endParaRPr>
          </a:p>
        </p:txBody>
      </p:sp>
      <p:grpSp>
        <p:nvGrpSpPr>
          <p:cNvPr id="2" name="Group 9"/>
          <p:cNvGrpSpPr>
            <a:grpSpLocks noChangeAspect="1"/>
          </p:cNvGrpSpPr>
          <p:nvPr/>
        </p:nvGrpSpPr>
        <p:grpSpPr bwMode="auto">
          <a:xfrm>
            <a:off x="6324600" y="0"/>
            <a:ext cx="804863" cy="776288"/>
            <a:chOff x="4272" y="1296"/>
            <a:chExt cx="1344" cy="1296"/>
          </a:xfrm>
        </p:grpSpPr>
        <p:sp>
          <p:nvSpPr>
            <p:cNvPr id="257030" name="Oval 10"/>
            <p:cNvSpPr>
              <a:spLocks noChangeAspect="1" noChangeArrowheads="1"/>
            </p:cNvSpPr>
            <p:nvPr/>
          </p:nvSpPr>
          <p:spPr bwMode="auto">
            <a:xfrm>
              <a:off x="4272" y="1296"/>
              <a:ext cx="1344" cy="1296"/>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nvGrpSpPr>
            <p:cNvPr id="3" name="Group 11"/>
            <p:cNvGrpSpPr>
              <a:grpSpLocks noChangeAspect="1"/>
            </p:cNvGrpSpPr>
            <p:nvPr/>
          </p:nvGrpSpPr>
          <p:grpSpPr bwMode="auto">
            <a:xfrm rot="533021">
              <a:off x="4944" y="1392"/>
              <a:ext cx="48" cy="624"/>
              <a:chOff x="1008" y="3072"/>
              <a:chExt cx="48" cy="624"/>
            </a:xfrm>
          </p:grpSpPr>
          <p:sp>
            <p:nvSpPr>
              <p:cNvPr id="257032" name="Rectangle 12"/>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33" name="Oval 13"/>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34" name="Oval 14"/>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nvGrpSpPr>
            <p:cNvPr id="4" name="Group 15"/>
            <p:cNvGrpSpPr>
              <a:grpSpLocks noChangeAspect="1"/>
            </p:cNvGrpSpPr>
            <p:nvPr/>
          </p:nvGrpSpPr>
          <p:grpSpPr bwMode="auto">
            <a:xfrm rot="-1276117">
              <a:off x="4608" y="1536"/>
              <a:ext cx="48" cy="624"/>
              <a:chOff x="1008" y="3072"/>
              <a:chExt cx="48" cy="624"/>
            </a:xfrm>
          </p:grpSpPr>
          <p:sp>
            <p:nvSpPr>
              <p:cNvPr id="257036" name="Rectangle 16"/>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37" name="Oval 17"/>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38" name="Oval 18"/>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nvGrpSpPr>
            <p:cNvPr id="5" name="Group 19"/>
            <p:cNvGrpSpPr>
              <a:grpSpLocks noChangeAspect="1"/>
            </p:cNvGrpSpPr>
            <p:nvPr/>
          </p:nvGrpSpPr>
          <p:grpSpPr bwMode="auto">
            <a:xfrm rot="837073">
              <a:off x="4656" y="1776"/>
              <a:ext cx="48" cy="624"/>
              <a:chOff x="1008" y="3072"/>
              <a:chExt cx="48" cy="624"/>
            </a:xfrm>
          </p:grpSpPr>
          <p:sp>
            <p:nvSpPr>
              <p:cNvPr id="257040" name="Rectangle 20"/>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41" name="Oval 21"/>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42" name="Oval 22"/>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nvGrpSpPr>
            <p:cNvPr id="6" name="Group 23"/>
            <p:cNvGrpSpPr>
              <a:grpSpLocks noChangeAspect="1"/>
            </p:cNvGrpSpPr>
            <p:nvPr/>
          </p:nvGrpSpPr>
          <p:grpSpPr bwMode="auto">
            <a:xfrm rot="-793661">
              <a:off x="4416" y="1776"/>
              <a:ext cx="48" cy="624"/>
              <a:chOff x="1008" y="3072"/>
              <a:chExt cx="48" cy="624"/>
            </a:xfrm>
          </p:grpSpPr>
          <p:sp>
            <p:nvSpPr>
              <p:cNvPr id="257044" name="Rectangle 24"/>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45" name="Oval 25"/>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46" name="Oval 26"/>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nvGrpSpPr>
            <p:cNvPr id="7" name="Group 27"/>
            <p:cNvGrpSpPr>
              <a:grpSpLocks noChangeAspect="1"/>
            </p:cNvGrpSpPr>
            <p:nvPr/>
          </p:nvGrpSpPr>
          <p:grpSpPr bwMode="auto">
            <a:xfrm rot="395657">
              <a:off x="4512" y="1536"/>
              <a:ext cx="48" cy="624"/>
              <a:chOff x="1008" y="3072"/>
              <a:chExt cx="48" cy="624"/>
            </a:xfrm>
          </p:grpSpPr>
          <p:sp>
            <p:nvSpPr>
              <p:cNvPr id="257048" name="Rectangle 28"/>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49" name="Oval 29"/>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50" name="Oval 30"/>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nvGrpSpPr>
            <p:cNvPr id="8" name="Group 31"/>
            <p:cNvGrpSpPr>
              <a:grpSpLocks noChangeAspect="1"/>
            </p:cNvGrpSpPr>
            <p:nvPr/>
          </p:nvGrpSpPr>
          <p:grpSpPr bwMode="auto">
            <a:xfrm rot="-1168266">
              <a:off x="5088" y="1776"/>
              <a:ext cx="48" cy="624"/>
              <a:chOff x="1008" y="3072"/>
              <a:chExt cx="48" cy="624"/>
            </a:xfrm>
          </p:grpSpPr>
          <p:sp>
            <p:nvSpPr>
              <p:cNvPr id="257052" name="Rectangle 32"/>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53" name="Oval 33"/>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54" name="Oval 34"/>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nvGrpSpPr>
            <p:cNvPr id="9" name="Group 35"/>
            <p:cNvGrpSpPr>
              <a:grpSpLocks noChangeAspect="1"/>
            </p:cNvGrpSpPr>
            <p:nvPr/>
          </p:nvGrpSpPr>
          <p:grpSpPr bwMode="auto">
            <a:xfrm>
              <a:off x="4944" y="1920"/>
              <a:ext cx="48" cy="624"/>
              <a:chOff x="1008" y="3072"/>
              <a:chExt cx="48" cy="624"/>
            </a:xfrm>
          </p:grpSpPr>
          <p:sp>
            <p:nvSpPr>
              <p:cNvPr id="257056" name="Rectangle 36"/>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57" name="Oval 37"/>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58" name="Oval 38"/>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nvGrpSpPr>
            <p:cNvPr id="10" name="Group 39"/>
            <p:cNvGrpSpPr>
              <a:grpSpLocks noChangeAspect="1"/>
            </p:cNvGrpSpPr>
            <p:nvPr/>
          </p:nvGrpSpPr>
          <p:grpSpPr bwMode="auto">
            <a:xfrm rot="-921946">
              <a:off x="5328" y="1584"/>
              <a:ext cx="48" cy="624"/>
              <a:chOff x="1008" y="3072"/>
              <a:chExt cx="48" cy="624"/>
            </a:xfrm>
          </p:grpSpPr>
          <p:sp>
            <p:nvSpPr>
              <p:cNvPr id="257060" name="Rectangle 40"/>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61" name="Oval 41"/>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62" name="Oval 42"/>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nvGrpSpPr>
            <p:cNvPr id="11" name="Group 43"/>
            <p:cNvGrpSpPr>
              <a:grpSpLocks noChangeAspect="1"/>
            </p:cNvGrpSpPr>
            <p:nvPr/>
          </p:nvGrpSpPr>
          <p:grpSpPr bwMode="auto">
            <a:xfrm>
              <a:off x="5184" y="1536"/>
              <a:ext cx="48" cy="624"/>
              <a:chOff x="1008" y="3072"/>
              <a:chExt cx="48" cy="624"/>
            </a:xfrm>
          </p:grpSpPr>
          <p:sp>
            <p:nvSpPr>
              <p:cNvPr id="257064" name="Rectangle 44"/>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65" name="Oval 45"/>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66" name="Oval 46"/>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nvGrpSpPr>
            <p:cNvPr id="12" name="Group 47"/>
            <p:cNvGrpSpPr>
              <a:grpSpLocks noChangeAspect="1"/>
            </p:cNvGrpSpPr>
            <p:nvPr/>
          </p:nvGrpSpPr>
          <p:grpSpPr bwMode="auto">
            <a:xfrm rot="560681">
              <a:off x="5328" y="1680"/>
              <a:ext cx="48" cy="624"/>
              <a:chOff x="1008" y="3072"/>
              <a:chExt cx="48" cy="624"/>
            </a:xfrm>
          </p:grpSpPr>
          <p:sp>
            <p:nvSpPr>
              <p:cNvPr id="257068" name="Rectangle 48"/>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69" name="Oval 49"/>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70" name="Oval 50"/>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nvGrpSpPr>
            <p:cNvPr id="13" name="Group 51"/>
            <p:cNvGrpSpPr>
              <a:grpSpLocks noChangeAspect="1"/>
            </p:cNvGrpSpPr>
            <p:nvPr/>
          </p:nvGrpSpPr>
          <p:grpSpPr bwMode="auto">
            <a:xfrm rot="230974">
              <a:off x="5040" y="1584"/>
              <a:ext cx="48" cy="624"/>
              <a:chOff x="1008" y="3072"/>
              <a:chExt cx="48" cy="624"/>
            </a:xfrm>
          </p:grpSpPr>
          <p:sp>
            <p:nvSpPr>
              <p:cNvPr id="257072" name="Rectangle 52"/>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73" name="Oval 53"/>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74" name="Oval 54"/>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nvGrpSpPr>
            <p:cNvPr id="14" name="Group 55"/>
            <p:cNvGrpSpPr>
              <a:grpSpLocks noChangeAspect="1"/>
            </p:cNvGrpSpPr>
            <p:nvPr/>
          </p:nvGrpSpPr>
          <p:grpSpPr bwMode="auto">
            <a:xfrm rot="-330842">
              <a:off x="4800" y="1440"/>
              <a:ext cx="48" cy="624"/>
              <a:chOff x="1008" y="3072"/>
              <a:chExt cx="48" cy="624"/>
            </a:xfrm>
          </p:grpSpPr>
          <p:sp>
            <p:nvSpPr>
              <p:cNvPr id="257076" name="Rectangle 56"/>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77" name="Oval 57"/>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78" name="Oval 58"/>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nvGrpSpPr>
            <p:cNvPr id="15" name="Group 59"/>
            <p:cNvGrpSpPr>
              <a:grpSpLocks noChangeAspect="1"/>
            </p:cNvGrpSpPr>
            <p:nvPr/>
          </p:nvGrpSpPr>
          <p:grpSpPr bwMode="auto">
            <a:xfrm rot="640069">
              <a:off x="4800" y="1680"/>
              <a:ext cx="48" cy="624"/>
              <a:chOff x="1008" y="3072"/>
              <a:chExt cx="48" cy="624"/>
            </a:xfrm>
          </p:grpSpPr>
          <p:sp>
            <p:nvSpPr>
              <p:cNvPr id="257080" name="Rectangle 60"/>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81" name="Oval 61"/>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sp>
            <p:nvSpPr>
              <p:cNvPr id="257082" name="Oval 62"/>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sz="2400" b="1">
                  <a:solidFill>
                    <a:srgbClr val="000000"/>
                  </a:solidFill>
                  <a:latin typeface="Calibri" charset="0"/>
                </a:endParaRPr>
              </a:p>
            </p:txBody>
          </p:sp>
        </p:grpSp>
      </p:grpSp>
      <p:sp>
        <p:nvSpPr>
          <p:cNvPr id="257083" name="Rectangle 65"/>
          <p:cNvSpPr>
            <a:spLocks noChangeArrowheads="1"/>
          </p:cNvSpPr>
          <p:nvPr/>
        </p:nvSpPr>
        <p:spPr bwMode="auto">
          <a:xfrm>
            <a:off x="0" y="6457890"/>
            <a:ext cx="9369778" cy="400110"/>
          </a:xfrm>
          <a:prstGeom prst="rect">
            <a:avLst/>
          </a:prstGeom>
          <a:noFill/>
          <a:ln w="9525">
            <a:noFill/>
            <a:miter lim="800000"/>
            <a:headEnd/>
            <a:tailEnd/>
          </a:ln>
        </p:spPr>
        <p:txBody>
          <a:bodyPr wrap="square">
            <a:prstTxWarp prst="textNoShape">
              <a:avLst/>
            </a:prstTxWarp>
            <a:spAutoFit/>
          </a:bodyPr>
          <a:lstStyle/>
          <a:p>
            <a:pPr marL="0" lvl="1"/>
            <a:r>
              <a:rPr lang="en-US" sz="2000" dirty="0" smtClean="0">
                <a:solidFill>
                  <a:srgbClr val="0000FF"/>
                </a:solidFill>
                <a:latin typeface="Calibri" charset="0"/>
              </a:rPr>
              <a:t>Collaboration with Teijin, manufacturers of </a:t>
            </a:r>
            <a:r>
              <a:rPr lang="en-US" sz="2000" dirty="0" err="1" smtClean="0">
                <a:solidFill>
                  <a:srgbClr val="0000FF"/>
                </a:solidFill>
                <a:latin typeface="Calibri" charset="0"/>
              </a:rPr>
              <a:t>Twaron</a:t>
            </a:r>
            <a:r>
              <a:rPr lang="en-US" sz="2000" dirty="0" smtClean="0">
                <a:solidFill>
                  <a:srgbClr val="0000FF"/>
                </a:solidFill>
                <a:latin typeface="Calibri" charset="0"/>
              </a:rPr>
              <a:t> (PPTA) and Toho </a:t>
            </a:r>
            <a:r>
              <a:rPr lang="en-US" sz="2000" dirty="0" err="1" smtClean="0">
                <a:solidFill>
                  <a:srgbClr val="0000FF"/>
                </a:solidFill>
                <a:latin typeface="Calibri" charset="0"/>
              </a:rPr>
              <a:t>Tenax</a:t>
            </a:r>
            <a:r>
              <a:rPr lang="en-US" sz="2000" dirty="0" smtClean="0">
                <a:solidFill>
                  <a:srgbClr val="0000FF"/>
                </a:solidFill>
                <a:latin typeface="Calibri" charset="0"/>
              </a:rPr>
              <a:t> (C fibers)</a:t>
            </a:r>
          </a:p>
        </p:txBody>
      </p:sp>
      <p:pic>
        <p:nvPicPr>
          <p:cNvPr id="257084" name="Picture 60"/>
          <p:cNvPicPr>
            <a:picLocks noChangeAspect="1" noChangeArrowheads="1"/>
          </p:cNvPicPr>
          <p:nvPr/>
        </p:nvPicPr>
        <p:blipFill>
          <a:blip r:embed="rId3" cstate="print"/>
          <a:srcRect/>
          <a:stretch>
            <a:fillRect/>
          </a:stretch>
        </p:blipFill>
        <p:spPr bwMode="auto">
          <a:xfrm>
            <a:off x="7397750" y="0"/>
            <a:ext cx="1746250" cy="687388"/>
          </a:xfrm>
          <a:prstGeom prst="rect">
            <a:avLst/>
          </a:prstGeom>
          <a:noFill/>
          <a:ln w="9525">
            <a:noFill/>
            <a:miter lim="800000"/>
            <a:headEnd/>
            <a:tailEnd/>
          </a:ln>
          <a:effectLst/>
        </p:spPr>
      </p:pic>
      <p:pic>
        <p:nvPicPr>
          <p:cNvPr id="62" name="multi-hole-movie-4.AVI">
            <a:hlinkClick r:id="" action="ppaction://media"/>
          </p:cNvPr>
          <p:cNvPicPr/>
          <p:nvPr>
            <a:videoFile r:link="rId1"/>
          </p:nvPr>
        </p:nvPicPr>
        <p:blipFill>
          <a:blip r:embed="rId4" cstate="print"/>
          <a:stretch>
            <a:fillRect/>
          </a:stretch>
        </p:blipFill>
        <p:spPr>
          <a:xfrm>
            <a:off x="1166521" y="849020"/>
            <a:ext cx="7403630" cy="555272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4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2"/>
                </p:tgtEl>
              </p:cMediaNode>
            </p:video>
            <p:seq concurrent="1" nextAc="seek">
              <p:cTn id="8" restart="whenNotActive" fill="hold" evtFilter="cancelBubble" nodeType="interactiveSeq">
                <p:stCondLst>
                  <p:cond evt="onClick" delay="0">
                    <p:tgtEl>
                      <p:spTgt spid="6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2"/>
                                        </p:tgtEl>
                                      </p:cBhvr>
                                    </p:cmd>
                                  </p:childTnLst>
                                </p:cTn>
                              </p:par>
                            </p:childTnLst>
                          </p:cTn>
                        </p:par>
                      </p:childTnLst>
                    </p:cTn>
                  </p:par>
                </p:childTnLst>
              </p:cTn>
              <p:nextCondLst>
                <p:cond evt="onClick" delay="0">
                  <p:tgtEl>
                    <p:spTgt spid="6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l="4811" t="2323" r="8018" b="65806"/>
          <a:stretch>
            <a:fillRect/>
          </a:stretch>
        </p:blipFill>
        <p:spPr bwMode="auto">
          <a:xfrm>
            <a:off x="261517" y="458717"/>
            <a:ext cx="8450278" cy="6399283"/>
          </a:xfrm>
          <a:prstGeom prst="rect">
            <a:avLst/>
          </a:prstGeom>
          <a:noFill/>
          <a:ln>
            <a:noFill/>
          </a:ln>
        </p:spPr>
      </p:pic>
      <p:sp>
        <p:nvSpPr>
          <p:cNvPr id="5" name="Rectangle 30"/>
          <p:cNvSpPr>
            <a:spLocks noChangeArrowheads="1"/>
          </p:cNvSpPr>
          <p:nvPr/>
        </p:nvSpPr>
        <p:spPr bwMode="auto">
          <a:xfrm>
            <a:off x="0" y="-10827"/>
            <a:ext cx="7467600" cy="523220"/>
          </a:xfrm>
          <a:prstGeom prst="rect">
            <a:avLst/>
          </a:prstGeom>
          <a:noFill/>
          <a:ln w="9525">
            <a:noFill/>
            <a:miter lim="800000"/>
            <a:headEnd/>
            <a:tailEnd/>
          </a:ln>
        </p:spPr>
        <p:txBody>
          <a:bodyPr>
            <a:prstTxWarp prst="textNoShape">
              <a:avLst/>
            </a:prstTxWarp>
            <a:spAutoFit/>
          </a:bodyPr>
          <a:lstStyle/>
          <a:p>
            <a:r>
              <a:rPr lang="en-US" sz="2800" b="1" dirty="0" smtClean="0">
                <a:solidFill>
                  <a:srgbClr val="000000"/>
                </a:solidFill>
                <a:latin typeface="Calibri" charset="0"/>
              </a:rPr>
              <a:t>MULTIFUNCTIONALITY</a:t>
            </a:r>
          </a:p>
        </p:txBody>
      </p:sp>
      <p:pic>
        <p:nvPicPr>
          <p:cNvPr id="6" name="Picture 12"/>
          <p:cNvPicPr>
            <a:picLocks noChangeAspect="1" noChangeArrowheads="1"/>
          </p:cNvPicPr>
          <p:nvPr/>
        </p:nvPicPr>
        <p:blipFill>
          <a:blip r:embed="rId3" cstate="print"/>
          <a:srcRect/>
          <a:stretch>
            <a:fillRect/>
          </a:stretch>
        </p:blipFill>
        <p:spPr bwMode="auto">
          <a:xfrm>
            <a:off x="7397750" y="0"/>
            <a:ext cx="1746250" cy="687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4332" name="Group 108"/>
          <p:cNvGraphicFramePr>
            <a:graphicFrameLocks noGrp="1"/>
          </p:cNvGraphicFramePr>
          <p:nvPr/>
        </p:nvGraphicFramePr>
        <p:xfrm>
          <a:off x="28647" y="773272"/>
          <a:ext cx="9096256" cy="5452910"/>
        </p:xfrm>
        <a:graphic>
          <a:graphicData uri="http://schemas.openxmlformats.org/drawingml/2006/table">
            <a:tbl>
              <a:tblPr/>
              <a:tblGrid>
                <a:gridCol w="1989204"/>
                <a:gridCol w="1120134"/>
                <a:gridCol w="1129790"/>
                <a:gridCol w="917351"/>
                <a:gridCol w="1139444"/>
                <a:gridCol w="1216698"/>
                <a:gridCol w="1583635"/>
              </a:tblGrid>
              <a:tr h="56209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Property</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Units</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Best CNT fiber</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Ideal single CNT</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Fraction</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Best fiber material</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444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Density</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g/cm</a:t>
                      </a:r>
                      <a:r>
                        <a:rPr kumimoji="0" lang="en-US" sz="2200" b="0" i="0" u="none" strike="noStrike" cap="none" normalizeH="0" baseline="30000" dirty="0" smtClean="0">
                          <a:ln>
                            <a:noFill/>
                          </a:ln>
                          <a:solidFill>
                            <a:schemeClr val="tx1"/>
                          </a:solidFill>
                          <a:effectLst/>
                          <a:latin typeface="Calibri"/>
                          <a:ea typeface="Arial" charset="0"/>
                          <a:cs typeface="Calibri"/>
                        </a:rPr>
                        <a:t>3</a:t>
                      </a:r>
                      <a:endParaRPr kumimoji="0" lang="en-US" sz="2200" b="0" i="0" u="none" strike="noStrike" cap="none" normalizeH="0" baseline="3000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0.8-1.3</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1.6</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1.6-1.8</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PPTA, C fiber</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207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Tensile strength</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err="1">
                          <a:ln>
                            <a:noFill/>
                          </a:ln>
                          <a:solidFill>
                            <a:schemeClr val="tx1"/>
                          </a:solidFill>
                          <a:effectLst/>
                          <a:latin typeface="Calibri"/>
                          <a:ea typeface="Arial" charset="0"/>
                          <a:cs typeface="Calibri"/>
                        </a:rPr>
                        <a:t>GPa</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1.8</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37</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4.9%</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6</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C fiber (PAN)</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553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Young modulus</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chemeClr val="tx1"/>
                          </a:solidFill>
                          <a:effectLst/>
                          <a:latin typeface="Calibri"/>
                          <a:ea typeface="Arial" charset="0"/>
                          <a:cs typeface="Calibri"/>
                        </a:rPr>
                        <a:t>TPa</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0.2</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1</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20%</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1</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G fiber (pitch)</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563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Thermal cond.</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kW/</a:t>
                      </a:r>
                      <a:r>
                        <a:rPr kumimoji="0" lang="en-US" sz="2200" b="0" i="0" u="none" strike="noStrike" cap="none" normalizeH="0" baseline="0" dirty="0" err="1" smtClean="0">
                          <a:ln>
                            <a:noFill/>
                          </a:ln>
                          <a:solidFill>
                            <a:schemeClr val="tx1"/>
                          </a:solidFill>
                          <a:effectLst/>
                          <a:latin typeface="Calibri"/>
                          <a:ea typeface="Arial" charset="0"/>
                          <a:cs typeface="Calibri"/>
                        </a:rPr>
                        <a:t>m</a:t>
                      </a:r>
                      <a:r>
                        <a:rPr kumimoji="0" lang="en-US" sz="2200" b="0" i="0" u="none" strike="noStrike" cap="none" normalizeH="0" baseline="0" dirty="0" smtClean="0">
                          <a:ln>
                            <a:noFill/>
                          </a:ln>
                          <a:solidFill>
                            <a:schemeClr val="tx1"/>
                          </a:solidFill>
                          <a:effectLst/>
                          <a:latin typeface="Calibri"/>
                          <a:ea typeface="Arial" charset="0"/>
                          <a:cs typeface="Calibri"/>
                        </a:rPr>
                        <a:t> </a:t>
                      </a:r>
                      <a:r>
                        <a:rPr kumimoji="0" lang="en-US" sz="2200" b="0" i="0" u="none" strike="noStrike" cap="none" normalizeH="0" baseline="0" dirty="0">
                          <a:ln>
                            <a:noFill/>
                          </a:ln>
                          <a:solidFill>
                            <a:schemeClr val="tx1"/>
                          </a:solidFill>
                          <a:effectLst/>
                          <a:latin typeface="Calibri"/>
                          <a:ea typeface="Arial" charset="0"/>
                          <a:cs typeface="Calibri"/>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0.6</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3</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20%</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1</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G fiber (pitch)</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563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Electrical cond.</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MS/</a:t>
                      </a:r>
                      <a:r>
                        <a:rPr kumimoji="0" lang="en-US" sz="2200" b="0" i="0" u="none" strike="noStrike" cap="none" normalizeH="0" baseline="0" dirty="0" err="1" smtClean="0">
                          <a:ln>
                            <a:noFill/>
                          </a:ln>
                          <a:solidFill>
                            <a:schemeClr val="tx1"/>
                          </a:solidFill>
                          <a:effectLst/>
                          <a:latin typeface="Calibri"/>
                          <a:ea typeface="Arial" charset="0"/>
                          <a:cs typeface="Calibri"/>
                        </a:rPr>
                        <a:t>m</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5.5</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100</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5.5%</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200" b="0" i="0" u="none" strike="noStrike" cap="none" normalizeH="0" baseline="0" dirty="0" smtClean="0">
                          <a:ln>
                            <a:noFill/>
                          </a:ln>
                          <a:solidFill>
                            <a:schemeClr val="tx1"/>
                          </a:solidFill>
                          <a:effectLst/>
                          <a:latin typeface="Calibri"/>
                          <a:ea typeface="Arial" charset="0"/>
                          <a:cs typeface="Calibri"/>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200" b="0" i="0" u="none" strike="noStrike" cap="none" normalizeH="0" baseline="0" dirty="0" smtClean="0">
                          <a:ln>
                            <a:noFill/>
                          </a:ln>
                          <a:solidFill>
                            <a:schemeClr val="tx1"/>
                          </a:solidFill>
                          <a:effectLst/>
                          <a:latin typeface="Calibri"/>
                          <a:ea typeface="Arial" charset="0"/>
                          <a:cs typeface="Calibri"/>
                        </a:rPr>
                        <a:t>Silver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503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Electrical resistivity</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err="1">
                          <a:ln>
                            <a:noFill/>
                          </a:ln>
                          <a:solidFill>
                            <a:schemeClr val="tx1"/>
                          </a:solidFill>
                          <a:effectLst/>
                          <a:latin typeface="Symbol" charset="2"/>
                          <a:ea typeface="Arial" charset="0"/>
                          <a:cs typeface="Symbol" charset="2"/>
                        </a:rPr>
                        <a:t>mW</a:t>
                      </a:r>
                      <a:r>
                        <a:rPr kumimoji="0" lang="en-US" sz="2200" b="0" i="0" u="none" strike="noStrike" cap="none" normalizeH="0" baseline="0" dirty="0">
                          <a:ln>
                            <a:noFill/>
                          </a:ln>
                          <a:solidFill>
                            <a:schemeClr val="tx1"/>
                          </a:solidFill>
                          <a:effectLst/>
                          <a:latin typeface="Calibri"/>
                          <a:ea typeface="Arial" charset="0"/>
                          <a:cs typeface="Calibri"/>
                        </a:rPr>
                        <a:t> cm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18</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1</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1.55</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chemeClr val="tx1"/>
                          </a:solidFill>
                          <a:effectLst/>
                          <a:latin typeface="Calibri"/>
                          <a:ea typeface="Arial" charset="0"/>
                          <a:cs typeface="Calibri"/>
                        </a:rPr>
                        <a:t>Silver</a:t>
                      </a:r>
                      <a:endParaRPr kumimoji="0" lang="en-US" sz="2200" b="0" i="0" u="none" strike="noStrike" cap="none" normalizeH="0" baseline="0" dirty="0">
                        <a:ln>
                          <a:noFill/>
                        </a:ln>
                        <a:solidFill>
                          <a:schemeClr val="tx1"/>
                        </a:solidFill>
                        <a:effectLst/>
                        <a:latin typeface="Calibri"/>
                        <a:ea typeface="Arial" charset="0"/>
                        <a:cs typeface="Calibri"/>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8338" name="Text Box 18"/>
          <p:cNvSpPr txBox="1">
            <a:spLocks noChangeArrowheads="1"/>
          </p:cNvSpPr>
          <p:nvPr/>
        </p:nvSpPr>
        <p:spPr bwMode="auto">
          <a:xfrm>
            <a:off x="33338" y="-36513"/>
            <a:ext cx="2713253" cy="612988"/>
          </a:xfrm>
          <a:prstGeom prst="rect">
            <a:avLst/>
          </a:prstGeom>
          <a:noFill/>
          <a:ln w="9525">
            <a:noFill/>
            <a:miter lim="800000"/>
            <a:headEnd/>
            <a:tailEnd/>
          </a:ln>
        </p:spPr>
        <p:txBody>
          <a:bodyPr wrap="none">
            <a:prstTxWarp prst="textNoShape">
              <a:avLst/>
            </a:prstTxWarp>
            <a:spAutoFit/>
          </a:bodyPr>
          <a:lstStyle/>
          <a:p>
            <a:pPr>
              <a:lnSpc>
                <a:spcPct val="125000"/>
              </a:lnSpc>
            </a:pPr>
            <a:r>
              <a:rPr lang="en-US" sz="2800" b="1" dirty="0" smtClean="0">
                <a:solidFill>
                  <a:srgbClr val="000000"/>
                </a:solidFill>
                <a:latin typeface="Calibri" charset="0"/>
              </a:rPr>
              <a:t>WHERE ARE WE?</a:t>
            </a:r>
            <a:endParaRPr lang="en-US" sz="2800" b="1" dirty="0">
              <a:solidFill>
                <a:srgbClr val="000000"/>
              </a:solidFill>
              <a:latin typeface="Calibri" charset="0"/>
            </a:endParaRPr>
          </a:p>
        </p:txBody>
      </p:sp>
      <p:pic>
        <p:nvPicPr>
          <p:cNvPr id="268339" name="Picture 51"/>
          <p:cNvPicPr>
            <a:picLocks noChangeAspect="1" noChangeArrowheads="1"/>
          </p:cNvPicPr>
          <p:nvPr/>
        </p:nvPicPr>
        <p:blipFill>
          <a:blip r:embed="rId3" cstate="print"/>
          <a:srcRect/>
          <a:stretch>
            <a:fillRect/>
          </a:stretch>
        </p:blipFill>
        <p:spPr bwMode="auto">
          <a:xfrm>
            <a:off x="7397750" y="0"/>
            <a:ext cx="1746250" cy="687388"/>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9148" y="206490"/>
            <a:ext cx="6735910" cy="7940635"/>
          </a:xfrm>
          <a:prstGeom prst="rect">
            <a:avLst/>
          </a:prstGeom>
          <a:noFill/>
        </p:spPr>
        <p:txBody>
          <a:bodyPr wrap="square" rtlCol="0">
            <a:spAutoFit/>
          </a:bodyPr>
          <a:lstStyle/>
          <a:p>
            <a:r>
              <a:rPr lang="en-US" sz="2400" dirty="0" smtClean="0"/>
              <a:t>How could we make stronger SWNT Fibers?</a:t>
            </a:r>
          </a:p>
          <a:p>
            <a:endParaRPr lang="en-US" dirty="0" smtClean="0"/>
          </a:p>
          <a:p>
            <a:r>
              <a:rPr lang="en-US" b="1" dirty="0" smtClean="0"/>
              <a:t>Longer </a:t>
            </a:r>
            <a:r>
              <a:rPr lang="en-US" b="1" dirty="0" err="1" smtClean="0"/>
              <a:t>nanotubes</a:t>
            </a:r>
            <a:endParaRPr lang="en-US" b="1" dirty="0" smtClean="0"/>
          </a:p>
          <a:p>
            <a:endParaRPr lang="en-US" dirty="0" smtClean="0"/>
          </a:p>
          <a:p>
            <a:r>
              <a:rPr lang="en-US" b="1" dirty="0" smtClean="0"/>
              <a:t>Perfect </a:t>
            </a:r>
            <a:r>
              <a:rPr lang="en-US" b="1" dirty="0" err="1" smtClean="0"/>
              <a:t>nanotubes</a:t>
            </a:r>
            <a:endParaRPr lang="en-US" b="1" dirty="0" smtClean="0"/>
          </a:p>
          <a:p>
            <a:endParaRPr lang="en-US" dirty="0" smtClean="0"/>
          </a:p>
          <a:p>
            <a:r>
              <a:rPr lang="en-US" b="1" dirty="0" smtClean="0"/>
              <a:t>Flatter </a:t>
            </a:r>
            <a:r>
              <a:rPr lang="en-US" b="1" dirty="0" err="1" smtClean="0"/>
              <a:t>nanotubes</a:t>
            </a:r>
            <a:endParaRPr lang="en-US" b="1" dirty="0" smtClean="0"/>
          </a:p>
          <a:p>
            <a:endParaRPr lang="en-US" dirty="0" smtClean="0"/>
          </a:p>
          <a:p>
            <a:r>
              <a:rPr lang="en-US" b="1" dirty="0" smtClean="0"/>
              <a:t>Lumpy </a:t>
            </a:r>
            <a:r>
              <a:rPr lang="en-US" b="1" dirty="0" err="1" smtClean="0"/>
              <a:t>nanotubes</a:t>
            </a:r>
            <a:endParaRPr lang="en-US" b="1" dirty="0" smtClean="0"/>
          </a:p>
          <a:p>
            <a:endParaRPr lang="en-US" dirty="0" smtClean="0"/>
          </a:p>
          <a:p>
            <a:r>
              <a:rPr lang="en-US" dirty="0" smtClean="0"/>
              <a:t>Different solvents with easier/better/slower coagulation</a:t>
            </a:r>
          </a:p>
          <a:p>
            <a:endParaRPr lang="en-US" dirty="0" smtClean="0"/>
          </a:p>
          <a:p>
            <a:r>
              <a:rPr lang="en-US" dirty="0" smtClean="0"/>
              <a:t>Purer solutions</a:t>
            </a:r>
          </a:p>
          <a:p>
            <a:endParaRPr lang="en-US" dirty="0" smtClean="0"/>
          </a:p>
          <a:p>
            <a:r>
              <a:rPr lang="en-US" dirty="0" smtClean="0"/>
              <a:t>Uniform diameter </a:t>
            </a:r>
            <a:r>
              <a:rPr lang="en-US" dirty="0" err="1" smtClean="0"/>
              <a:t>nanotubes</a:t>
            </a:r>
            <a:endParaRPr lang="en-US" dirty="0" smtClean="0"/>
          </a:p>
          <a:p>
            <a:endParaRPr lang="en-US" dirty="0" smtClean="0"/>
          </a:p>
          <a:p>
            <a:r>
              <a:rPr lang="en-US" b="1" dirty="0" smtClean="0"/>
              <a:t>Uniform </a:t>
            </a:r>
            <a:r>
              <a:rPr lang="en-US" b="1" dirty="0" err="1" smtClean="0"/>
              <a:t>chirality</a:t>
            </a:r>
            <a:r>
              <a:rPr lang="en-US" b="1" dirty="0" smtClean="0"/>
              <a:t> </a:t>
            </a:r>
            <a:r>
              <a:rPr lang="en-US" b="1" dirty="0" err="1" smtClean="0"/>
              <a:t>nanotubes</a:t>
            </a:r>
            <a:endParaRPr lang="en-US" b="1" dirty="0" smtClean="0"/>
          </a:p>
          <a:p>
            <a:endParaRPr lang="en-US" dirty="0" smtClean="0"/>
          </a:p>
          <a:p>
            <a:r>
              <a:rPr lang="en-US" dirty="0" smtClean="0"/>
              <a:t>Better alignment</a:t>
            </a:r>
          </a:p>
          <a:p>
            <a:endParaRPr lang="en-US" dirty="0" smtClean="0"/>
          </a:p>
          <a:p>
            <a:r>
              <a:rPr lang="en-US" dirty="0" smtClean="0"/>
              <a:t>Smaller diameter fibers</a:t>
            </a:r>
          </a:p>
          <a:p>
            <a:endParaRPr lang="en-US" dirty="0" smtClean="0"/>
          </a:p>
          <a:p>
            <a:r>
              <a:rPr lang="en-US" b="1" dirty="0" err="1" smtClean="0"/>
              <a:t>Crosslinked</a:t>
            </a:r>
            <a:r>
              <a:rPr lang="en-US" b="1" dirty="0" smtClean="0"/>
              <a:t> </a:t>
            </a:r>
            <a:r>
              <a:rPr lang="en-US" b="1" dirty="0" err="1" smtClean="0"/>
              <a:t>nanotubes</a:t>
            </a:r>
            <a:endParaRPr lang="en-US" b="1" dirty="0" smtClean="0"/>
          </a:p>
          <a:p>
            <a:endParaRPr lang="en-US" dirty="0" smtClean="0"/>
          </a:p>
          <a:p>
            <a:endParaRPr lang="en-US" dirty="0" smtClean="0"/>
          </a:p>
          <a:p>
            <a:endParaRPr lang="en-US" dirty="0" smtClean="0"/>
          </a:p>
          <a:p>
            <a:endParaRPr lang="en-US" dirty="0" smtClean="0"/>
          </a:p>
          <a:p>
            <a:endParaRPr lang="en-US" dirty="0"/>
          </a:p>
        </p:txBody>
      </p:sp>
      <p:sp>
        <p:nvSpPr>
          <p:cNvPr id="3" name="TextBox 2"/>
          <p:cNvSpPr txBox="1"/>
          <p:nvPr/>
        </p:nvSpPr>
        <p:spPr>
          <a:xfrm>
            <a:off x="4636961" y="884146"/>
            <a:ext cx="4352474" cy="1754326"/>
          </a:xfrm>
          <a:prstGeom prst="rect">
            <a:avLst/>
          </a:prstGeom>
          <a:noFill/>
          <a:ln>
            <a:solidFill>
              <a:schemeClr val="tx1"/>
            </a:solidFill>
          </a:ln>
        </p:spPr>
        <p:txBody>
          <a:bodyPr wrap="none" rtlCol="0">
            <a:spAutoFit/>
          </a:bodyPr>
          <a:lstStyle/>
          <a:p>
            <a:pPr>
              <a:spcBef>
                <a:spcPct val="50000"/>
              </a:spcBef>
            </a:pPr>
            <a:r>
              <a:rPr lang="en-US" b="1" dirty="0" smtClean="0">
                <a:solidFill>
                  <a:srgbClr val="000000"/>
                </a:solidFill>
              </a:rPr>
              <a:t>     Perfect </a:t>
            </a:r>
            <a:r>
              <a:rPr lang="en-US" b="1" dirty="0">
                <a:solidFill>
                  <a:srgbClr val="000000"/>
                </a:solidFill>
              </a:rPr>
              <a:t>orientation</a:t>
            </a:r>
          </a:p>
          <a:p>
            <a:pPr>
              <a:spcBef>
                <a:spcPct val="50000"/>
              </a:spcBef>
            </a:pPr>
            <a:r>
              <a:rPr lang="en-US" b="1" dirty="0" smtClean="0">
                <a:solidFill>
                  <a:srgbClr val="000000"/>
                </a:solidFill>
              </a:rPr>
              <a:t>     Perfect </a:t>
            </a:r>
            <a:r>
              <a:rPr lang="en-US" b="1" dirty="0">
                <a:solidFill>
                  <a:srgbClr val="000000"/>
                </a:solidFill>
              </a:rPr>
              <a:t>lateral order</a:t>
            </a:r>
          </a:p>
          <a:p>
            <a:pPr>
              <a:spcBef>
                <a:spcPct val="50000"/>
              </a:spcBef>
            </a:pPr>
            <a:r>
              <a:rPr lang="en-US" b="1" dirty="0" smtClean="0">
                <a:solidFill>
                  <a:srgbClr val="000000"/>
                </a:solidFill>
              </a:rPr>
              <a:t>     Few </a:t>
            </a:r>
            <a:r>
              <a:rPr lang="en-US" b="1" dirty="0">
                <a:solidFill>
                  <a:srgbClr val="000000"/>
                </a:solidFill>
              </a:rPr>
              <a:t>chain end defects </a:t>
            </a:r>
            <a:r>
              <a:rPr lang="en-US" b="1" dirty="0" smtClean="0">
                <a:solidFill>
                  <a:srgbClr val="000000"/>
                </a:solidFill>
              </a:rPr>
              <a:t>(long tubes)</a:t>
            </a:r>
            <a:endParaRPr lang="en-US" b="1" dirty="0">
              <a:solidFill>
                <a:srgbClr val="000000"/>
              </a:solidFill>
            </a:endParaRPr>
          </a:p>
          <a:p>
            <a:endParaRPr lang="en-US" b="1" dirty="0" smtClean="0"/>
          </a:p>
          <a:p>
            <a:r>
              <a:rPr lang="en-US" b="1" dirty="0"/>
              <a:t> </a:t>
            </a:r>
            <a:r>
              <a:rPr lang="en-US" b="1" dirty="0" smtClean="0"/>
              <a:t>    Intrinsic chain properties   </a:t>
            </a:r>
            <a:endParaRPr lang="en-US" b="1" dirty="0"/>
          </a:p>
        </p:txBody>
      </p:sp>
      <p:sp>
        <p:nvSpPr>
          <p:cNvPr id="4" name="Plus 3"/>
          <p:cNvSpPr/>
          <p:nvPr/>
        </p:nvSpPr>
        <p:spPr>
          <a:xfrm>
            <a:off x="4725749" y="2314322"/>
            <a:ext cx="258945" cy="291312"/>
          </a:xfrm>
          <a:prstGeom prst="mathPlu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inus 4"/>
          <p:cNvSpPr/>
          <p:nvPr/>
        </p:nvSpPr>
        <p:spPr>
          <a:xfrm>
            <a:off x="4693383" y="930586"/>
            <a:ext cx="291313" cy="275129"/>
          </a:xfrm>
          <a:prstGeom prst="mathMinus">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inus 5"/>
          <p:cNvSpPr/>
          <p:nvPr/>
        </p:nvSpPr>
        <p:spPr>
          <a:xfrm>
            <a:off x="4708219" y="1762714"/>
            <a:ext cx="291313" cy="275129"/>
          </a:xfrm>
          <a:prstGeom prst="mathMinus">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inus 6"/>
          <p:cNvSpPr/>
          <p:nvPr/>
        </p:nvSpPr>
        <p:spPr>
          <a:xfrm>
            <a:off x="4706871" y="1340582"/>
            <a:ext cx="291313" cy="275129"/>
          </a:xfrm>
          <a:prstGeom prst="mathMinus">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bg1"/>
                </a:solidFill>
              </a:rPr>
              <a:t>80 Years Ago…</a:t>
            </a:r>
          </a:p>
        </p:txBody>
      </p:sp>
      <p:sp>
        <p:nvSpPr>
          <p:cNvPr id="54275" name="Content Placeholder 2"/>
          <p:cNvSpPr>
            <a:spLocks noGrp="1"/>
          </p:cNvSpPr>
          <p:nvPr>
            <p:ph idx="1"/>
          </p:nvPr>
        </p:nvSpPr>
        <p:spPr>
          <a:xfrm>
            <a:off x="457200" y="2195513"/>
            <a:ext cx="8686800" cy="4525962"/>
          </a:xfrm>
        </p:spPr>
        <p:txBody>
          <a:bodyPr/>
          <a:lstStyle/>
          <a:p>
            <a:pPr>
              <a:buFontTx/>
              <a:buNone/>
            </a:pPr>
            <a:r>
              <a:rPr lang="en-US" sz="2800" dirty="0" smtClean="0">
                <a:solidFill>
                  <a:schemeClr val="bg1"/>
                </a:solidFill>
              </a:rPr>
              <a:t>“We recognized in the 30’s that the best polymer would be a rigid rod…</a:t>
            </a:r>
          </a:p>
          <a:p>
            <a:pPr>
              <a:buFontTx/>
              <a:buNone/>
            </a:pPr>
            <a:r>
              <a:rPr lang="en-US" sz="2800" dirty="0" smtClean="0">
                <a:solidFill>
                  <a:schemeClr val="bg1"/>
                </a:solidFill>
              </a:rPr>
              <a:t>but we just did not know how to make one!”</a:t>
            </a:r>
          </a:p>
          <a:p>
            <a:pPr>
              <a:buFontTx/>
              <a:buNone/>
            </a:pPr>
            <a:endParaRPr lang="en-US" sz="2800" dirty="0" smtClean="0">
              <a:solidFill>
                <a:schemeClr val="bg1"/>
              </a:solidFill>
            </a:endParaRPr>
          </a:p>
          <a:p>
            <a:pPr>
              <a:buFontTx/>
              <a:buNone/>
            </a:pPr>
            <a:r>
              <a:rPr lang="en-US" sz="2800" i="1" dirty="0" smtClean="0">
                <a:solidFill>
                  <a:schemeClr val="bg1"/>
                </a:solidFill>
              </a:rPr>
              <a:t>			Herman F. Mark, to Wade Adams at the</a:t>
            </a:r>
          </a:p>
          <a:p>
            <a:pPr>
              <a:buFontTx/>
              <a:buNone/>
            </a:pPr>
            <a:r>
              <a:rPr lang="en-US" sz="2800" i="1" dirty="0" smtClean="0">
                <a:solidFill>
                  <a:schemeClr val="bg1"/>
                </a:solidFill>
              </a:rPr>
              <a:t>			MRS Meeting, December 1988,</a:t>
            </a:r>
            <a:endParaRPr lang="en-US" sz="2800" dirty="0" smtClean="0">
              <a:solidFill>
                <a:schemeClr val="bg1"/>
              </a:solidFill>
            </a:endParaRPr>
          </a:p>
          <a:p>
            <a:pPr>
              <a:buFontTx/>
              <a:buNone/>
            </a:pPr>
            <a:r>
              <a:rPr lang="en-US" sz="2800" dirty="0" smtClean="0">
                <a:solidFill>
                  <a:schemeClr val="bg1"/>
                </a:solidFill>
              </a:rPr>
              <a:t>			</a:t>
            </a:r>
            <a:r>
              <a:rPr lang="en-US" sz="2400" dirty="0" smtClean="0">
                <a:solidFill>
                  <a:schemeClr val="bg1"/>
                </a:solidFill>
              </a:rPr>
              <a:t>First Ever Symposium on  Rigid Rod Polymers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 Box 18"/>
          <p:cNvSpPr txBox="1">
            <a:spLocks noChangeArrowheads="1"/>
          </p:cNvSpPr>
          <p:nvPr/>
        </p:nvSpPr>
        <p:spPr bwMode="auto">
          <a:xfrm>
            <a:off x="33338" y="92586"/>
            <a:ext cx="9110662" cy="612988"/>
          </a:xfrm>
          <a:prstGeom prst="rect">
            <a:avLst/>
          </a:prstGeom>
          <a:noFill/>
          <a:ln w="9525">
            <a:noFill/>
            <a:miter lim="800000"/>
            <a:headEnd/>
            <a:tailEnd/>
          </a:ln>
        </p:spPr>
        <p:txBody>
          <a:bodyPr>
            <a:spAutoFit/>
          </a:bodyPr>
          <a:lstStyle/>
          <a:p>
            <a:pPr>
              <a:lnSpc>
                <a:spcPct val="125000"/>
              </a:lnSpc>
            </a:pPr>
            <a:r>
              <a:rPr lang="en-US" sz="2800" b="1" dirty="0">
                <a:solidFill>
                  <a:prstClr val="white"/>
                </a:solidFill>
                <a:latin typeface="Arial"/>
                <a:ea typeface="ＭＳ Ｐゴシック" charset="-128"/>
                <a:cs typeface="Arial"/>
              </a:rPr>
              <a:t>CNT Length </a:t>
            </a:r>
            <a:r>
              <a:rPr lang="en-US" sz="2800" b="1" i="1" dirty="0">
                <a:solidFill>
                  <a:prstClr val="white"/>
                </a:solidFill>
                <a:latin typeface="Arial"/>
                <a:ea typeface="ＭＳ Ｐゴシック" charset="-128"/>
                <a:cs typeface="Arial"/>
              </a:rPr>
              <a:t>vs.</a:t>
            </a:r>
            <a:r>
              <a:rPr lang="en-US" sz="2800" b="1" dirty="0">
                <a:solidFill>
                  <a:prstClr val="white"/>
                </a:solidFill>
                <a:latin typeface="Arial"/>
                <a:ea typeface="ＭＳ Ｐゴシック" charset="-128"/>
                <a:cs typeface="Arial"/>
              </a:rPr>
              <a:t> strength</a:t>
            </a:r>
          </a:p>
        </p:txBody>
      </p:sp>
      <p:pic>
        <p:nvPicPr>
          <p:cNvPr id="2" name="Picture 1" descr="Review-Fig-5-Theory-Yakobson.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362939"/>
            <a:ext cx="6934200" cy="4199661"/>
          </a:xfrm>
          <a:prstGeom prst="rect">
            <a:avLst/>
          </a:prstGeom>
        </p:spPr>
      </p:pic>
      <p:sp>
        <p:nvSpPr>
          <p:cNvPr id="3" name="TextBox 2"/>
          <p:cNvSpPr txBox="1"/>
          <p:nvPr/>
        </p:nvSpPr>
        <p:spPr>
          <a:xfrm>
            <a:off x="0" y="6504801"/>
            <a:ext cx="4038600" cy="276999"/>
          </a:xfrm>
          <a:prstGeom prst="rect">
            <a:avLst/>
          </a:prstGeom>
          <a:noFill/>
        </p:spPr>
        <p:txBody>
          <a:bodyPr wrap="square" rtlCol="0">
            <a:spAutoFit/>
          </a:bodyPr>
          <a:lstStyle/>
          <a:p>
            <a:pPr defTabSz="457200"/>
            <a:r>
              <a:rPr lang="en-US" sz="1200" dirty="0" err="1">
                <a:solidFill>
                  <a:srgbClr val="7F7F7F"/>
                </a:solidFill>
                <a:ea typeface="ＭＳ Ｐゴシック" charset="-128"/>
              </a:rPr>
              <a:t>Yakobson</a:t>
            </a:r>
            <a:r>
              <a:rPr lang="en-US" sz="1200" dirty="0">
                <a:solidFill>
                  <a:srgbClr val="7F7F7F"/>
                </a:solidFill>
                <a:ea typeface="ＭＳ Ｐゴシック" charset="-128"/>
              </a:rPr>
              <a:t>, B.I., </a:t>
            </a:r>
            <a:r>
              <a:rPr lang="en-US" sz="1200" i="1" dirty="0">
                <a:solidFill>
                  <a:srgbClr val="7F7F7F"/>
                </a:solidFill>
                <a:ea typeface="ＭＳ Ｐゴシック" charset="-128"/>
              </a:rPr>
              <a:t>et al.</a:t>
            </a:r>
            <a:r>
              <a:rPr lang="en-US" sz="1200" dirty="0">
                <a:solidFill>
                  <a:srgbClr val="7F7F7F"/>
                </a:solidFill>
                <a:ea typeface="ＭＳ Ｐゴシック" charset="-128"/>
              </a:rPr>
              <a:t>, </a:t>
            </a:r>
            <a:r>
              <a:rPr lang="en-US" sz="1200" i="1" dirty="0">
                <a:solidFill>
                  <a:srgbClr val="7F7F7F"/>
                </a:solidFill>
                <a:ea typeface="ＭＳ Ｐゴシック" charset="-128"/>
              </a:rPr>
              <a:t>Carbon</a:t>
            </a:r>
            <a:r>
              <a:rPr lang="en-US" sz="1200" dirty="0">
                <a:solidFill>
                  <a:srgbClr val="7F7F7F"/>
                </a:solidFill>
                <a:ea typeface="ＭＳ Ｐゴシック" charset="-128"/>
              </a:rPr>
              <a:t>, </a:t>
            </a:r>
            <a:r>
              <a:rPr lang="en-US" sz="1200" b="1" dirty="0">
                <a:solidFill>
                  <a:srgbClr val="7F7F7F"/>
                </a:solidFill>
                <a:ea typeface="ＭＳ Ｐゴシック" charset="-128"/>
              </a:rPr>
              <a:t>38</a:t>
            </a:r>
            <a:r>
              <a:rPr lang="en-US" sz="1200" dirty="0">
                <a:solidFill>
                  <a:srgbClr val="7F7F7F"/>
                </a:solidFill>
                <a:ea typeface="ＭＳ Ｐゴシック" charset="-128"/>
              </a:rPr>
              <a:t>, 1675, 2000.</a:t>
            </a:r>
          </a:p>
        </p:txBody>
      </p:sp>
      <p:sp>
        <p:nvSpPr>
          <p:cNvPr id="5" name="Text Box 37"/>
          <p:cNvSpPr txBox="1">
            <a:spLocks noChangeArrowheads="1"/>
          </p:cNvSpPr>
          <p:nvPr/>
        </p:nvSpPr>
        <p:spPr bwMode="auto">
          <a:xfrm>
            <a:off x="3761173" y="5867953"/>
            <a:ext cx="5235403" cy="861774"/>
          </a:xfrm>
          <a:prstGeom prst="rect">
            <a:avLst/>
          </a:prstGeom>
          <a:noFill/>
          <a:ln w="47625">
            <a:noFill/>
            <a:miter lim="800000"/>
            <a:headEnd/>
            <a:tailEnd/>
          </a:ln>
          <a:effectLst>
            <a:glow rad="279400">
              <a:srgbClr val="800000">
                <a:alpha val="12000"/>
              </a:srgbClr>
            </a:glow>
            <a:outerShdw blurRad="365125" dist="38100" dir="2700000" sx="98000" sy="98000" algn="tl" rotWithShape="0">
              <a:srgbClr val="800000">
                <a:alpha val="61000"/>
              </a:srgbClr>
            </a:outerShdw>
          </a:effectLst>
        </p:spPr>
        <p:txBody>
          <a:bodyPr>
            <a:spAutoFit/>
          </a:bodyPr>
          <a:lstStyle/>
          <a:p>
            <a:pPr indent="287338" eaLnBrk="0" hangingPunct="0">
              <a:buFont typeface="Wingdings" pitchFamily="2" charset="2"/>
              <a:buChar char="q"/>
              <a:tabLst>
                <a:tab pos="347663" algn="l"/>
              </a:tabLst>
              <a:defRPr/>
            </a:pPr>
            <a:r>
              <a:rPr lang="en-US" dirty="0">
                <a:solidFill>
                  <a:srgbClr val="000000"/>
                </a:solidFill>
                <a:latin typeface="Arial" charset="0"/>
                <a:ea typeface="MS PGothic" pitchFamily="34" charset="-128"/>
              </a:rPr>
              <a:t> </a:t>
            </a:r>
            <a:r>
              <a:rPr lang="en-US" sz="1600" dirty="0">
                <a:solidFill>
                  <a:srgbClr val="000000"/>
                </a:solidFill>
                <a:latin typeface="Arial" charset="0"/>
                <a:ea typeface="MS PGothic" pitchFamily="34" charset="-128"/>
              </a:rPr>
              <a:t>Failure can occur due to inter-rod slippage</a:t>
            </a:r>
          </a:p>
          <a:p>
            <a:pPr indent="287338" eaLnBrk="0" hangingPunct="0">
              <a:buFont typeface="Wingdings" pitchFamily="2" charset="2"/>
              <a:buChar char="q"/>
              <a:tabLst>
                <a:tab pos="347663" algn="l"/>
              </a:tabLst>
              <a:defRPr/>
            </a:pPr>
            <a:r>
              <a:rPr lang="en-US" sz="1600" dirty="0" smtClean="0">
                <a:solidFill>
                  <a:srgbClr val="000000"/>
                </a:solidFill>
                <a:latin typeface="Arial" charset="0"/>
                <a:ea typeface="MS PGothic" pitchFamily="34" charset="-128"/>
              </a:rPr>
              <a:t>&gt;10 </a:t>
            </a:r>
            <a:r>
              <a:rPr lang="en-US" sz="1600" dirty="0">
                <a:solidFill>
                  <a:srgbClr val="000000"/>
                </a:solidFill>
                <a:latin typeface="Symbol" pitchFamily="18" charset="2"/>
                <a:ea typeface="MS PGothic" pitchFamily="34" charset="-128"/>
              </a:rPr>
              <a:t>m</a:t>
            </a:r>
            <a:r>
              <a:rPr lang="en-US" sz="1600" dirty="0">
                <a:solidFill>
                  <a:srgbClr val="000000"/>
                </a:solidFill>
                <a:latin typeface="Arial" charset="0"/>
                <a:ea typeface="MS PGothic" pitchFamily="34" charset="-128"/>
              </a:rPr>
              <a:t>m (1nm diameter) is the ultimate length estimated by Yakobson and coworkers.</a:t>
            </a:r>
          </a:p>
        </p:txBody>
      </p:sp>
      <p:pic>
        <p:nvPicPr>
          <p:cNvPr id="6" name="Picture 14"/>
          <p:cNvPicPr>
            <a:picLocks noChangeAspect="1" noChangeArrowheads="1"/>
          </p:cNvPicPr>
          <p:nvPr/>
        </p:nvPicPr>
        <p:blipFill>
          <a:blip r:embed="rId4" cstate="print"/>
          <a:srcRect/>
          <a:stretch>
            <a:fillRect/>
          </a:stretch>
        </p:blipFill>
        <p:spPr bwMode="auto">
          <a:xfrm>
            <a:off x="5141416" y="2836863"/>
            <a:ext cx="2535237" cy="1870075"/>
          </a:xfrm>
          <a:prstGeom prst="rect">
            <a:avLst/>
          </a:prstGeom>
          <a:noFill/>
          <a:ln w="9525">
            <a:noFill/>
            <a:miter lim="800000"/>
            <a:headEnd/>
            <a:tailEnd/>
          </a:ln>
        </p:spPr>
      </p:pic>
    </p:spTree>
    <p:extLst>
      <p:ext uri="{BB962C8B-B14F-4D97-AF65-F5344CB8AC3E}">
        <p14:creationId xmlns:p14="http://schemas.microsoft.com/office/powerpoint/2010/main" val="274582177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98"/>
          <p:cNvPicPr>
            <a:picLocks noChangeAspect="1" noChangeArrowheads="1"/>
          </p:cNvPicPr>
          <p:nvPr/>
        </p:nvPicPr>
        <p:blipFill>
          <a:blip r:embed="rId3" cstate="print">
            <a:lum bright="6000"/>
          </a:blip>
          <a:srcRect l="3951" t="3534"/>
          <a:stretch>
            <a:fillRect/>
          </a:stretch>
        </p:blipFill>
        <p:spPr bwMode="auto">
          <a:xfrm>
            <a:off x="14288" y="2798763"/>
            <a:ext cx="6832600" cy="3986212"/>
          </a:xfrm>
          <a:prstGeom prst="rect">
            <a:avLst/>
          </a:prstGeom>
          <a:noFill/>
          <a:ln w="9525">
            <a:noFill/>
            <a:miter lim="800000"/>
            <a:headEnd/>
            <a:tailEnd/>
          </a:ln>
        </p:spPr>
      </p:pic>
      <p:pic>
        <p:nvPicPr>
          <p:cNvPr id="263171" name="Picture 95"/>
          <p:cNvPicPr>
            <a:picLocks noChangeAspect="1" noChangeArrowheads="1"/>
          </p:cNvPicPr>
          <p:nvPr/>
        </p:nvPicPr>
        <p:blipFill>
          <a:blip r:embed="rId4" cstate="print"/>
          <a:srcRect/>
          <a:stretch>
            <a:fillRect/>
          </a:stretch>
        </p:blipFill>
        <p:spPr bwMode="auto">
          <a:xfrm>
            <a:off x="3833813" y="622300"/>
            <a:ext cx="5256212" cy="2954338"/>
          </a:xfrm>
          <a:prstGeom prst="rect">
            <a:avLst/>
          </a:prstGeom>
          <a:noFill/>
          <a:ln w="9525">
            <a:noFill/>
            <a:miter lim="800000"/>
            <a:headEnd/>
            <a:tailEnd/>
          </a:ln>
        </p:spPr>
      </p:pic>
      <p:sp>
        <p:nvSpPr>
          <p:cNvPr id="263173" name="Rectangle 3"/>
          <p:cNvSpPr>
            <a:spLocks noChangeArrowheads="1"/>
          </p:cNvSpPr>
          <p:nvPr/>
        </p:nvSpPr>
        <p:spPr bwMode="auto">
          <a:xfrm>
            <a:off x="127000" y="738188"/>
            <a:ext cx="8432800" cy="1624012"/>
          </a:xfrm>
          <a:prstGeom prst="rect">
            <a:avLst/>
          </a:prstGeom>
          <a:noFill/>
          <a:ln w="9525">
            <a:noFill/>
            <a:miter lim="800000"/>
            <a:headEnd/>
            <a:tailEnd/>
          </a:ln>
        </p:spPr>
        <p:txBody>
          <a:bodyPr>
            <a:prstTxWarp prst="textNoShape">
              <a:avLst/>
            </a:prstTxWarp>
          </a:bodyPr>
          <a:lstStyle/>
          <a:p>
            <a:pPr marL="342900" indent="-342900">
              <a:spcBef>
                <a:spcPct val="20000"/>
              </a:spcBef>
              <a:buFontTx/>
              <a:buBlip>
                <a:blip r:embed="rId5"/>
              </a:buBlip>
            </a:pPr>
            <a:r>
              <a:rPr lang="en-US" sz="2200" dirty="0">
                <a:solidFill>
                  <a:srgbClr val="000000"/>
                </a:solidFill>
                <a:latin typeface="Calibri" charset="0"/>
              </a:rPr>
              <a:t>Longer </a:t>
            </a:r>
            <a:r>
              <a:rPr lang="en-US" sz="2200" dirty="0" err="1">
                <a:solidFill>
                  <a:srgbClr val="000000"/>
                </a:solidFill>
                <a:latin typeface="Calibri" charset="0"/>
              </a:rPr>
              <a:t>CNTs</a:t>
            </a:r>
            <a:endParaRPr lang="en-US" sz="2200" dirty="0">
              <a:solidFill>
                <a:srgbClr val="000000"/>
              </a:solidFill>
              <a:latin typeface="Calibri" charset="0"/>
            </a:endParaRPr>
          </a:p>
          <a:p>
            <a:pPr marL="342900" indent="-342900">
              <a:spcBef>
                <a:spcPct val="20000"/>
              </a:spcBef>
              <a:buFontTx/>
              <a:buBlip>
                <a:blip r:embed="rId5"/>
              </a:buBlip>
            </a:pPr>
            <a:r>
              <a:rPr lang="en-US" sz="2200" dirty="0">
                <a:solidFill>
                  <a:srgbClr val="000000"/>
                </a:solidFill>
                <a:latin typeface="Calibri" charset="0"/>
              </a:rPr>
              <a:t>Higher spinning concentration</a:t>
            </a:r>
          </a:p>
          <a:p>
            <a:pPr marL="742950" lvl="1" indent="-285750">
              <a:spcBef>
                <a:spcPct val="20000"/>
              </a:spcBef>
            </a:pPr>
            <a:r>
              <a:rPr lang="en-US" sz="2200" dirty="0" err="1">
                <a:solidFill>
                  <a:srgbClr val="000000"/>
                </a:solidFill>
                <a:latin typeface="Calibri" charset="0"/>
              </a:rPr>
              <a:t>Behabtu</a:t>
            </a:r>
            <a:r>
              <a:rPr lang="en-US" sz="2200" dirty="0">
                <a:solidFill>
                  <a:srgbClr val="000000"/>
                </a:solidFill>
                <a:latin typeface="Calibri" charset="0"/>
              </a:rPr>
              <a:t>, </a:t>
            </a:r>
            <a:r>
              <a:rPr lang="en-US" sz="2200" dirty="0" err="1">
                <a:solidFill>
                  <a:srgbClr val="000000"/>
                </a:solidFill>
                <a:latin typeface="Calibri" charset="0"/>
              </a:rPr>
              <a:t>Pasquali</a:t>
            </a:r>
            <a:r>
              <a:rPr lang="en-US" sz="2200" dirty="0">
                <a:solidFill>
                  <a:srgbClr val="000000"/>
                </a:solidFill>
                <a:latin typeface="Calibri" charset="0"/>
              </a:rPr>
              <a:t>, </a:t>
            </a:r>
            <a:r>
              <a:rPr lang="en-US" sz="2200" i="1" dirty="0">
                <a:solidFill>
                  <a:srgbClr val="000000"/>
                </a:solidFill>
                <a:latin typeface="Calibri" charset="0"/>
              </a:rPr>
              <a:t>et al.</a:t>
            </a:r>
            <a:r>
              <a:rPr lang="en-US" sz="2200" dirty="0">
                <a:solidFill>
                  <a:srgbClr val="000000"/>
                </a:solidFill>
                <a:latin typeface="Calibri" charset="0"/>
              </a:rPr>
              <a:t>,</a:t>
            </a:r>
          </a:p>
          <a:p>
            <a:pPr marL="742950" lvl="1" indent="-285750">
              <a:spcBef>
                <a:spcPct val="20000"/>
              </a:spcBef>
            </a:pPr>
            <a:r>
              <a:rPr lang="en-US" sz="2200" dirty="0">
                <a:solidFill>
                  <a:srgbClr val="000000"/>
                </a:solidFill>
                <a:latin typeface="Calibri" charset="0"/>
              </a:rPr>
              <a:t>	</a:t>
            </a:r>
            <a:r>
              <a:rPr lang="en-US" sz="2200" dirty="0" err="1">
                <a:solidFill>
                  <a:srgbClr val="000000"/>
                </a:solidFill>
                <a:latin typeface="Calibri" charset="0"/>
              </a:rPr>
              <a:t>Nano</a:t>
            </a:r>
            <a:r>
              <a:rPr lang="en-US" sz="2200" dirty="0">
                <a:solidFill>
                  <a:srgbClr val="000000"/>
                </a:solidFill>
                <a:latin typeface="Calibri" charset="0"/>
              </a:rPr>
              <a:t> Today (2008)</a:t>
            </a:r>
          </a:p>
        </p:txBody>
      </p:sp>
      <p:grpSp>
        <p:nvGrpSpPr>
          <p:cNvPr id="2" name="Group 39"/>
          <p:cNvGrpSpPr>
            <a:grpSpLocks noChangeAspect="1"/>
          </p:cNvGrpSpPr>
          <p:nvPr/>
        </p:nvGrpSpPr>
        <p:grpSpPr bwMode="auto">
          <a:xfrm>
            <a:off x="6489700" y="0"/>
            <a:ext cx="804863" cy="776288"/>
            <a:chOff x="4272" y="1296"/>
            <a:chExt cx="1344" cy="1296"/>
          </a:xfrm>
        </p:grpSpPr>
        <p:sp>
          <p:nvSpPr>
            <p:cNvPr id="263175" name="Oval 40"/>
            <p:cNvSpPr>
              <a:spLocks noChangeAspect="1" noChangeArrowheads="1"/>
            </p:cNvSpPr>
            <p:nvPr/>
          </p:nvSpPr>
          <p:spPr bwMode="auto">
            <a:xfrm>
              <a:off x="4272" y="1296"/>
              <a:ext cx="1344" cy="1296"/>
            </a:xfrm>
            <a:prstGeom prst="ellipse">
              <a:avLst/>
            </a:prstGeom>
            <a:solidFill>
              <a:srgbClr val="FFFFFF"/>
            </a:solidFill>
            <a:ln w="9525">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nvGrpSpPr>
            <p:cNvPr id="3" name="Group 41"/>
            <p:cNvGrpSpPr>
              <a:grpSpLocks noChangeAspect="1"/>
            </p:cNvGrpSpPr>
            <p:nvPr/>
          </p:nvGrpSpPr>
          <p:grpSpPr bwMode="auto">
            <a:xfrm rot="533021">
              <a:off x="4944" y="1392"/>
              <a:ext cx="48" cy="624"/>
              <a:chOff x="1008" y="3072"/>
              <a:chExt cx="48" cy="624"/>
            </a:xfrm>
          </p:grpSpPr>
          <p:sp>
            <p:nvSpPr>
              <p:cNvPr id="263177" name="Rectangle 42"/>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178" name="Oval 43"/>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179" name="Oval 44"/>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nvGrpSpPr>
            <p:cNvPr id="4" name="Group 45"/>
            <p:cNvGrpSpPr>
              <a:grpSpLocks noChangeAspect="1"/>
            </p:cNvGrpSpPr>
            <p:nvPr/>
          </p:nvGrpSpPr>
          <p:grpSpPr bwMode="auto">
            <a:xfrm rot="-1276117">
              <a:off x="4608" y="1536"/>
              <a:ext cx="48" cy="624"/>
              <a:chOff x="1008" y="3072"/>
              <a:chExt cx="48" cy="624"/>
            </a:xfrm>
          </p:grpSpPr>
          <p:sp>
            <p:nvSpPr>
              <p:cNvPr id="263181" name="Rectangle 46"/>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182" name="Oval 47"/>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183" name="Oval 48"/>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nvGrpSpPr>
            <p:cNvPr id="5" name="Group 49"/>
            <p:cNvGrpSpPr>
              <a:grpSpLocks noChangeAspect="1"/>
            </p:cNvGrpSpPr>
            <p:nvPr/>
          </p:nvGrpSpPr>
          <p:grpSpPr bwMode="auto">
            <a:xfrm rot="837073">
              <a:off x="4656" y="1776"/>
              <a:ext cx="48" cy="624"/>
              <a:chOff x="1008" y="3072"/>
              <a:chExt cx="48" cy="624"/>
            </a:xfrm>
          </p:grpSpPr>
          <p:sp>
            <p:nvSpPr>
              <p:cNvPr id="263185" name="Rectangle 50"/>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186" name="Oval 51"/>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187" name="Oval 52"/>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nvGrpSpPr>
            <p:cNvPr id="6" name="Group 53"/>
            <p:cNvGrpSpPr>
              <a:grpSpLocks noChangeAspect="1"/>
            </p:cNvGrpSpPr>
            <p:nvPr/>
          </p:nvGrpSpPr>
          <p:grpSpPr bwMode="auto">
            <a:xfrm rot="-793661">
              <a:off x="4416" y="1776"/>
              <a:ext cx="48" cy="624"/>
              <a:chOff x="1008" y="3072"/>
              <a:chExt cx="48" cy="624"/>
            </a:xfrm>
          </p:grpSpPr>
          <p:sp>
            <p:nvSpPr>
              <p:cNvPr id="263189" name="Rectangle 54"/>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190" name="Oval 55"/>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191" name="Oval 56"/>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nvGrpSpPr>
            <p:cNvPr id="7" name="Group 57"/>
            <p:cNvGrpSpPr>
              <a:grpSpLocks noChangeAspect="1"/>
            </p:cNvGrpSpPr>
            <p:nvPr/>
          </p:nvGrpSpPr>
          <p:grpSpPr bwMode="auto">
            <a:xfrm rot="395657">
              <a:off x="4512" y="1536"/>
              <a:ext cx="48" cy="624"/>
              <a:chOff x="1008" y="3072"/>
              <a:chExt cx="48" cy="624"/>
            </a:xfrm>
          </p:grpSpPr>
          <p:sp>
            <p:nvSpPr>
              <p:cNvPr id="263193" name="Rectangle 58"/>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194" name="Oval 59"/>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195" name="Oval 60"/>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nvGrpSpPr>
            <p:cNvPr id="8" name="Group 61"/>
            <p:cNvGrpSpPr>
              <a:grpSpLocks noChangeAspect="1"/>
            </p:cNvGrpSpPr>
            <p:nvPr/>
          </p:nvGrpSpPr>
          <p:grpSpPr bwMode="auto">
            <a:xfrm rot="-1168266">
              <a:off x="5088" y="1776"/>
              <a:ext cx="48" cy="624"/>
              <a:chOff x="1008" y="3072"/>
              <a:chExt cx="48" cy="624"/>
            </a:xfrm>
          </p:grpSpPr>
          <p:sp>
            <p:nvSpPr>
              <p:cNvPr id="263197" name="Rectangle 62"/>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198" name="Oval 63"/>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199" name="Oval 64"/>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nvGrpSpPr>
            <p:cNvPr id="9" name="Group 65"/>
            <p:cNvGrpSpPr>
              <a:grpSpLocks noChangeAspect="1"/>
            </p:cNvGrpSpPr>
            <p:nvPr/>
          </p:nvGrpSpPr>
          <p:grpSpPr bwMode="auto">
            <a:xfrm>
              <a:off x="4944" y="1920"/>
              <a:ext cx="48" cy="624"/>
              <a:chOff x="1008" y="3072"/>
              <a:chExt cx="48" cy="624"/>
            </a:xfrm>
          </p:grpSpPr>
          <p:sp>
            <p:nvSpPr>
              <p:cNvPr id="263201" name="Rectangle 66"/>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202" name="Oval 67"/>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203" name="Oval 68"/>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nvGrpSpPr>
            <p:cNvPr id="10" name="Group 69"/>
            <p:cNvGrpSpPr>
              <a:grpSpLocks noChangeAspect="1"/>
            </p:cNvGrpSpPr>
            <p:nvPr/>
          </p:nvGrpSpPr>
          <p:grpSpPr bwMode="auto">
            <a:xfrm rot="-921946">
              <a:off x="5328" y="1584"/>
              <a:ext cx="48" cy="624"/>
              <a:chOff x="1008" y="3072"/>
              <a:chExt cx="48" cy="624"/>
            </a:xfrm>
          </p:grpSpPr>
          <p:sp>
            <p:nvSpPr>
              <p:cNvPr id="263205" name="Rectangle 70"/>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206" name="Oval 71"/>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207" name="Oval 72"/>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nvGrpSpPr>
            <p:cNvPr id="11" name="Group 73"/>
            <p:cNvGrpSpPr>
              <a:grpSpLocks noChangeAspect="1"/>
            </p:cNvGrpSpPr>
            <p:nvPr/>
          </p:nvGrpSpPr>
          <p:grpSpPr bwMode="auto">
            <a:xfrm>
              <a:off x="5184" y="1536"/>
              <a:ext cx="48" cy="624"/>
              <a:chOff x="1008" y="3072"/>
              <a:chExt cx="48" cy="624"/>
            </a:xfrm>
          </p:grpSpPr>
          <p:sp>
            <p:nvSpPr>
              <p:cNvPr id="263209" name="Rectangle 74"/>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210" name="Oval 75"/>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211" name="Oval 76"/>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nvGrpSpPr>
            <p:cNvPr id="12" name="Group 77"/>
            <p:cNvGrpSpPr>
              <a:grpSpLocks noChangeAspect="1"/>
            </p:cNvGrpSpPr>
            <p:nvPr/>
          </p:nvGrpSpPr>
          <p:grpSpPr bwMode="auto">
            <a:xfrm rot="560681">
              <a:off x="5328" y="1680"/>
              <a:ext cx="48" cy="624"/>
              <a:chOff x="1008" y="3072"/>
              <a:chExt cx="48" cy="624"/>
            </a:xfrm>
          </p:grpSpPr>
          <p:sp>
            <p:nvSpPr>
              <p:cNvPr id="263213" name="Rectangle 78"/>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214" name="Oval 79"/>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215" name="Oval 80"/>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nvGrpSpPr>
            <p:cNvPr id="13" name="Group 81"/>
            <p:cNvGrpSpPr>
              <a:grpSpLocks noChangeAspect="1"/>
            </p:cNvGrpSpPr>
            <p:nvPr/>
          </p:nvGrpSpPr>
          <p:grpSpPr bwMode="auto">
            <a:xfrm rot="230974">
              <a:off x="5040" y="1584"/>
              <a:ext cx="48" cy="624"/>
              <a:chOff x="1008" y="3072"/>
              <a:chExt cx="48" cy="624"/>
            </a:xfrm>
          </p:grpSpPr>
          <p:sp>
            <p:nvSpPr>
              <p:cNvPr id="263217" name="Rectangle 82"/>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218" name="Oval 83"/>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219" name="Oval 84"/>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nvGrpSpPr>
            <p:cNvPr id="14" name="Group 85"/>
            <p:cNvGrpSpPr>
              <a:grpSpLocks noChangeAspect="1"/>
            </p:cNvGrpSpPr>
            <p:nvPr/>
          </p:nvGrpSpPr>
          <p:grpSpPr bwMode="auto">
            <a:xfrm rot="-330842">
              <a:off x="4800" y="1440"/>
              <a:ext cx="48" cy="624"/>
              <a:chOff x="1008" y="3072"/>
              <a:chExt cx="48" cy="624"/>
            </a:xfrm>
          </p:grpSpPr>
          <p:sp>
            <p:nvSpPr>
              <p:cNvPr id="263221" name="Rectangle 86"/>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222" name="Oval 87"/>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223" name="Oval 88"/>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nvGrpSpPr>
            <p:cNvPr id="15" name="Group 89"/>
            <p:cNvGrpSpPr>
              <a:grpSpLocks noChangeAspect="1"/>
            </p:cNvGrpSpPr>
            <p:nvPr/>
          </p:nvGrpSpPr>
          <p:grpSpPr bwMode="auto">
            <a:xfrm rot="640069">
              <a:off x="4800" y="1680"/>
              <a:ext cx="48" cy="624"/>
              <a:chOff x="1008" y="3072"/>
              <a:chExt cx="48" cy="624"/>
            </a:xfrm>
          </p:grpSpPr>
          <p:sp>
            <p:nvSpPr>
              <p:cNvPr id="263225" name="Rectangle 90"/>
              <p:cNvSpPr>
                <a:spLocks noChangeAspect="1" noChangeArrowheads="1"/>
              </p:cNvSpPr>
              <p:nvPr/>
            </p:nvSpPr>
            <p:spPr bwMode="auto">
              <a:xfrm>
                <a:off x="1008" y="3096"/>
                <a:ext cx="48" cy="576"/>
              </a:xfrm>
              <a:prstGeom prst="rect">
                <a:avLst/>
              </a:prstGeom>
              <a:solidFill>
                <a:schemeClr val="bg1"/>
              </a:solidFill>
              <a:ln w="25400">
                <a:solidFill>
                  <a:schemeClr val="tx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226" name="Oval 91"/>
              <p:cNvSpPr>
                <a:spLocks noChangeAspect="1" noChangeArrowheads="1"/>
              </p:cNvSpPr>
              <p:nvPr/>
            </p:nvSpPr>
            <p:spPr bwMode="auto">
              <a:xfrm>
                <a:off x="1008" y="3648"/>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227" name="Oval 92"/>
              <p:cNvSpPr>
                <a:spLocks noChangeAspect="1" noChangeArrowheads="1"/>
              </p:cNvSpPr>
              <p:nvPr/>
            </p:nvSpPr>
            <p:spPr bwMode="auto">
              <a:xfrm>
                <a:off x="1008" y="3072"/>
                <a:ext cx="48" cy="48"/>
              </a:xfrm>
              <a:prstGeom prst="ellipse">
                <a:avLst/>
              </a:prstGeom>
              <a:solidFill>
                <a:srgbClr val="FFFFFF"/>
              </a:solidFill>
              <a:ln w="25400">
                <a:solidFill>
                  <a:schemeClr val="tx1"/>
                </a:solidFill>
                <a:round/>
                <a:headEnd/>
                <a:tailEnd/>
              </a:ln>
            </p:spPr>
            <p:txBody>
              <a:bodyPr wrap="none" anchor="ctr">
                <a:prstTxWarp prst="textNoShape">
                  <a:avLst/>
                </a:prstTxWarp>
              </a:bodyPr>
              <a:lstStyle/>
              <a:p>
                <a:endParaRPr lang="en-US">
                  <a:solidFill>
                    <a:srgbClr val="000000"/>
                  </a:solidFill>
                  <a:latin typeface="Calibri" charset="0"/>
                </a:endParaRPr>
              </a:p>
            </p:txBody>
          </p:sp>
        </p:grpSp>
      </p:grpSp>
      <p:pic>
        <p:nvPicPr>
          <p:cNvPr id="263228" name="Picture 94"/>
          <p:cNvPicPr>
            <a:picLocks noChangeAspect="1" noChangeArrowheads="1"/>
          </p:cNvPicPr>
          <p:nvPr/>
        </p:nvPicPr>
        <p:blipFill>
          <a:blip r:embed="rId6" cstate="print"/>
          <a:srcRect/>
          <a:stretch>
            <a:fillRect/>
          </a:stretch>
        </p:blipFill>
        <p:spPr bwMode="auto">
          <a:xfrm>
            <a:off x="7780338" y="5099050"/>
            <a:ext cx="1371600" cy="1765300"/>
          </a:xfrm>
          <a:prstGeom prst="rect">
            <a:avLst/>
          </a:prstGeom>
          <a:noFill/>
          <a:ln w="9525">
            <a:noFill/>
            <a:miter lim="800000"/>
            <a:headEnd/>
            <a:tailEnd/>
          </a:ln>
        </p:spPr>
      </p:pic>
      <p:sp>
        <p:nvSpPr>
          <p:cNvPr id="263229" name="Rectangle 96"/>
          <p:cNvSpPr>
            <a:spLocks noChangeArrowheads="1"/>
          </p:cNvSpPr>
          <p:nvPr/>
        </p:nvSpPr>
        <p:spPr bwMode="auto">
          <a:xfrm>
            <a:off x="5610225" y="2671763"/>
            <a:ext cx="3335338" cy="366712"/>
          </a:xfrm>
          <a:prstGeom prst="rect">
            <a:avLst/>
          </a:prstGeom>
          <a:noFill/>
          <a:ln w="9525">
            <a:noFill/>
            <a:miter lim="800000"/>
            <a:headEnd/>
            <a:tailEnd/>
          </a:ln>
        </p:spPr>
        <p:txBody>
          <a:bodyPr>
            <a:prstTxWarp prst="textNoShape">
              <a:avLst/>
            </a:prstTxWarp>
            <a:spAutoFit/>
          </a:bodyPr>
          <a:lstStyle/>
          <a:p>
            <a:pPr lvl="1" algn="r"/>
            <a:r>
              <a:rPr lang="en-US">
                <a:solidFill>
                  <a:srgbClr val="000000"/>
                </a:solidFill>
                <a:latin typeface="Calibri" charset="0"/>
              </a:rPr>
              <a:t>Yakobson (2000)</a:t>
            </a:r>
          </a:p>
        </p:txBody>
      </p:sp>
      <p:sp>
        <p:nvSpPr>
          <p:cNvPr id="263230" name="Text Box 99"/>
          <p:cNvSpPr txBox="1">
            <a:spLocks noChangeArrowheads="1"/>
          </p:cNvSpPr>
          <p:nvPr/>
        </p:nvSpPr>
        <p:spPr bwMode="auto">
          <a:xfrm>
            <a:off x="955675" y="5494338"/>
            <a:ext cx="1212850" cy="366712"/>
          </a:xfrm>
          <a:prstGeom prst="rect">
            <a:avLst/>
          </a:prstGeom>
          <a:solidFill>
            <a:schemeClr val="bg1"/>
          </a:solidFill>
          <a:ln w="9525">
            <a:noFill/>
            <a:miter lim="800000"/>
            <a:headEnd/>
            <a:tailEnd/>
          </a:ln>
        </p:spPr>
        <p:txBody>
          <a:bodyPr wrap="none">
            <a:prstTxWarp prst="textNoShape">
              <a:avLst/>
            </a:prstTxWarp>
            <a:spAutoFit/>
          </a:bodyPr>
          <a:lstStyle/>
          <a:p>
            <a:r>
              <a:rPr lang="en-US">
                <a:solidFill>
                  <a:srgbClr val="000000"/>
                </a:solidFill>
                <a:latin typeface="Calibri" charset="0"/>
              </a:rPr>
              <a:t>Rice 2004</a:t>
            </a:r>
          </a:p>
        </p:txBody>
      </p:sp>
      <p:sp>
        <p:nvSpPr>
          <p:cNvPr id="263231" name="Text Box 100"/>
          <p:cNvSpPr txBox="1">
            <a:spLocks noChangeArrowheads="1"/>
          </p:cNvSpPr>
          <p:nvPr/>
        </p:nvSpPr>
        <p:spPr bwMode="auto">
          <a:xfrm>
            <a:off x="752475" y="5018088"/>
            <a:ext cx="1212850" cy="366712"/>
          </a:xfrm>
          <a:prstGeom prst="rect">
            <a:avLst/>
          </a:prstGeom>
          <a:noFill/>
          <a:ln w="9525">
            <a:noFill/>
            <a:miter lim="800000"/>
            <a:headEnd/>
            <a:tailEnd/>
          </a:ln>
        </p:spPr>
        <p:txBody>
          <a:bodyPr wrap="none">
            <a:prstTxWarp prst="textNoShape">
              <a:avLst/>
            </a:prstTxWarp>
            <a:spAutoFit/>
          </a:bodyPr>
          <a:lstStyle/>
          <a:p>
            <a:r>
              <a:rPr lang="en-US" dirty="0">
                <a:solidFill>
                  <a:srgbClr val="000000"/>
                </a:solidFill>
                <a:latin typeface="Calibri" charset="0"/>
              </a:rPr>
              <a:t>Rice 2008</a:t>
            </a:r>
          </a:p>
        </p:txBody>
      </p:sp>
      <p:sp>
        <p:nvSpPr>
          <p:cNvPr id="263232" name="Oval 101"/>
          <p:cNvSpPr>
            <a:spLocks noChangeArrowheads="1"/>
          </p:cNvSpPr>
          <p:nvPr/>
        </p:nvSpPr>
        <p:spPr bwMode="auto">
          <a:xfrm>
            <a:off x="1974850" y="5124450"/>
            <a:ext cx="111125" cy="111125"/>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233" name="Rectangle 104"/>
          <p:cNvSpPr>
            <a:spLocks noChangeArrowheads="1"/>
          </p:cNvSpPr>
          <p:nvPr/>
        </p:nvSpPr>
        <p:spPr bwMode="auto">
          <a:xfrm>
            <a:off x="3657600" y="5254625"/>
            <a:ext cx="609600" cy="244475"/>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234" name="Text Box 102"/>
          <p:cNvSpPr txBox="1">
            <a:spLocks noChangeArrowheads="1"/>
          </p:cNvSpPr>
          <p:nvPr/>
        </p:nvSpPr>
        <p:spPr bwMode="auto">
          <a:xfrm>
            <a:off x="3502025" y="5005388"/>
            <a:ext cx="1187450" cy="641350"/>
          </a:xfrm>
          <a:prstGeom prst="rect">
            <a:avLst/>
          </a:prstGeom>
          <a:noFill/>
          <a:ln w="9525">
            <a:noFill/>
            <a:miter lim="800000"/>
            <a:headEnd/>
            <a:tailEnd/>
          </a:ln>
        </p:spPr>
        <p:txBody>
          <a:bodyPr wrap="none">
            <a:prstTxWarp prst="textNoShape">
              <a:avLst/>
            </a:prstTxWarp>
            <a:spAutoFit/>
          </a:bodyPr>
          <a:lstStyle/>
          <a:p>
            <a:r>
              <a:rPr lang="en-US">
                <a:solidFill>
                  <a:srgbClr val="000000"/>
                </a:solidFill>
                <a:latin typeface="Calibri" charset="0"/>
              </a:rPr>
              <a:t>UT Dallas</a:t>
            </a:r>
          </a:p>
          <a:p>
            <a:r>
              <a:rPr lang="en-US">
                <a:solidFill>
                  <a:srgbClr val="000000"/>
                </a:solidFill>
                <a:latin typeface="Calibri" charset="0"/>
              </a:rPr>
              <a:t>2004</a:t>
            </a:r>
          </a:p>
        </p:txBody>
      </p:sp>
      <p:sp>
        <p:nvSpPr>
          <p:cNvPr id="263235" name="Text Box 105"/>
          <p:cNvSpPr txBox="1">
            <a:spLocks noChangeArrowheads="1"/>
          </p:cNvSpPr>
          <p:nvPr/>
        </p:nvSpPr>
        <p:spPr bwMode="auto">
          <a:xfrm>
            <a:off x="5510213" y="5392738"/>
            <a:ext cx="1225550" cy="641350"/>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a:solidFill>
                  <a:srgbClr val="000000"/>
                </a:solidFill>
                <a:latin typeface="Calibri" charset="0"/>
              </a:rPr>
              <a:t>LANL /</a:t>
            </a:r>
          </a:p>
          <a:p>
            <a:pPr algn="ctr"/>
            <a:r>
              <a:rPr lang="en-US">
                <a:solidFill>
                  <a:srgbClr val="000000"/>
                </a:solidFill>
                <a:latin typeface="Calibri" charset="0"/>
              </a:rPr>
              <a:t>CNT Tech</a:t>
            </a:r>
          </a:p>
        </p:txBody>
      </p:sp>
      <p:sp>
        <p:nvSpPr>
          <p:cNvPr id="263236" name="Text Box 107"/>
          <p:cNvSpPr txBox="1">
            <a:spLocks noChangeArrowheads="1"/>
          </p:cNvSpPr>
          <p:nvPr/>
        </p:nvSpPr>
        <p:spPr bwMode="auto">
          <a:xfrm rot="-2545452">
            <a:off x="2090529" y="4959597"/>
            <a:ext cx="1200150" cy="396875"/>
          </a:xfrm>
          <a:prstGeom prst="rect">
            <a:avLst/>
          </a:prstGeom>
          <a:noFill/>
          <a:ln w="9525">
            <a:noFill/>
            <a:miter lim="800000"/>
            <a:headEnd/>
            <a:tailEnd/>
          </a:ln>
        </p:spPr>
        <p:txBody>
          <a:bodyPr wrap="none">
            <a:prstTxWarp prst="textNoShape">
              <a:avLst/>
            </a:prstTxWarp>
            <a:spAutoFit/>
          </a:bodyPr>
          <a:lstStyle/>
          <a:p>
            <a:r>
              <a:rPr lang="en-US" sz="2000" dirty="0">
                <a:solidFill>
                  <a:srgbClr val="FF0000"/>
                </a:solidFill>
                <a:latin typeface="Calibri" charset="0"/>
              </a:rPr>
              <a:t>wet spun</a:t>
            </a:r>
          </a:p>
        </p:txBody>
      </p:sp>
      <p:sp>
        <p:nvSpPr>
          <p:cNvPr id="263237" name="Oval 108"/>
          <p:cNvSpPr>
            <a:spLocks noChangeArrowheads="1"/>
          </p:cNvSpPr>
          <p:nvPr/>
        </p:nvSpPr>
        <p:spPr bwMode="auto">
          <a:xfrm>
            <a:off x="1957388" y="5983288"/>
            <a:ext cx="111125" cy="111125"/>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263238" name="Text Box 109"/>
          <p:cNvSpPr txBox="1">
            <a:spLocks noChangeArrowheads="1"/>
          </p:cNvSpPr>
          <p:nvPr/>
        </p:nvSpPr>
        <p:spPr bwMode="auto">
          <a:xfrm rot="-2545598">
            <a:off x="3995738" y="5068888"/>
            <a:ext cx="1962150" cy="396875"/>
          </a:xfrm>
          <a:prstGeom prst="rect">
            <a:avLst/>
          </a:prstGeom>
          <a:noFill/>
          <a:ln w="9525">
            <a:noFill/>
            <a:miter lim="800000"/>
            <a:headEnd/>
            <a:tailEnd/>
          </a:ln>
        </p:spPr>
        <p:txBody>
          <a:bodyPr wrap="none">
            <a:prstTxWarp prst="textNoShape">
              <a:avLst/>
            </a:prstTxWarp>
            <a:spAutoFit/>
          </a:bodyPr>
          <a:lstStyle/>
          <a:p>
            <a:r>
              <a:rPr lang="en-US" sz="2000">
                <a:solidFill>
                  <a:srgbClr val="333399"/>
                </a:solidFill>
                <a:latin typeface="Calibri" charset="0"/>
              </a:rPr>
              <a:t>solid-state spun</a:t>
            </a:r>
          </a:p>
        </p:txBody>
      </p:sp>
      <p:pic>
        <p:nvPicPr>
          <p:cNvPr id="263239" name="Picture 72" descr="5"/>
          <p:cNvPicPr>
            <a:picLocks noChangeAspect="1" noChangeArrowheads="1"/>
          </p:cNvPicPr>
          <p:nvPr/>
        </p:nvPicPr>
        <p:blipFill>
          <a:blip r:embed="rId7" cstate="print"/>
          <a:srcRect l="2414" r="51573" b="52235"/>
          <a:stretch>
            <a:fillRect/>
          </a:stretch>
        </p:blipFill>
        <p:spPr bwMode="auto">
          <a:xfrm>
            <a:off x="969963" y="2598738"/>
            <a:ext cx="1736725" cy="1482725"/>
          </a:xfrm>
          <a:prstGeom prst="rect">
            <a:avLst/>
          </a:prstGeom>
          <a:noFill/>
          <a:ln w="9525">
            <a:noFill/>
            <a:miter lim="800000"/>
            <a:headEnd/>
            <a:tailEnd/>
          </a:ln>
        </p:spPr>
      </p:pic>
      <p:sp>
        <p:nvSpPr>
          <p:cNvPr id="263240" name="Line 73"/>
          <p:cNvSpPr>
            <a:spLocks noChangeShapeType="1"/>
          </p:cNvSpPr>
          <p:nvPr/>
        </p:nvSpPr>
        <p:spPr bwMode="auto">
          <a:xfrm>
            <a:off x="1341438" y="4132263"/>
            <a:ext cx="630237" cy="1009650"/>
          </a:xfrm>
          <a:prstGeom prst="line">
            <a:avLst/>
          </a:prstGeom>
          <a:noFill/>
          <a:ln w="9525">
            <a:solidFill>
              <a:schemeClr val="tx1"/>
            </a:solidFill>
            <a:round/>
            <a:headEnd/>
            <a:tailEnd type="triangle" w="med" len="med"/>
          </a:ln>
        </p:spPr>
        <p:txBody>
          <a:bodyPr>
            <a:prstTxWarp prst="textNoShape">
              <a:avLst/>
            </a:prstTxWarp>
          </a:bodyPr>
          <a:lstStyle/>
          <a:p>
            <a:endParaRPr lang="en-US" sz="2000" b="1">
              <a:solidFill>
                <a:srgbClr val="000000"/>
              </a:solidFill>
              <a:latin typeface="Calibri" charset="0"/>
            </a:endParaRPr>
          </a:p>
        </p:txBody>
      </p:sp>
      <p:grpSp>
        <p:nvGrpSpPr>
          <p:cNvPr id="16" name="Group 74"/>
          <p:cNvGrpSpPr>
            <a:grpSpLocks/>
          </p:cNvGrpSpPr>
          <p:nvPr/>
        </p:nvGrpSpPr>
        <p:grpSpPr bwMode="auto">
          <a:xfrm>
            <a:off x="4013200" y="2905125"/>
            <a:ext cx="1627188" cy="1701800"/>
            <a:chOff x="2687" y="1907"/>
            <a:chExt cx="1025" cy="1072"/>
          </a:xfrm>
        </p:grpSpPr>
        <p:pic>
          <p:nvPicPr>
            <p:cNvPr id="263242" name="Picture 75"/>
            <p:cNvPicPr>
              <a:picLocks noChangeAspect="1" noChangeArrowheads="1"/>
            </p:cNvPicPr>
            <p:nvPr/>
          </p:nvPicPr>
          <p:blipFill>
            <a:blip r:embed="rId8" cstate="print"/>
            <a:srcRect l="5257" t="12038" r="54439" b="9187"/>
            <a:stretch>
              <a:fillRect/>
            </a:stretch>
          </p:blipFill>
          <p:spPr bwMode="auto">
            <a:xfrm>
              <a:off x="2687" y="1907"/>
              <a:ext cx="1025" cy="1072"/>
            </a:xfrm>
            <a:prstGeom prst="rect">
              <a:avLst/>
            </a:prstGeom>
            <a:noFill/>
            <a:ln w="9525">
              <a:noFill/>
              <a:miter lim="800000"/>
              <a:headEnd/>
              <a:tailEnd/>
            </a:ln>
          </p:spPr>
        </p:pic>
        <p:sp>
          <p:nvSpPr>
            <p:cNvPr id="263243" name="Line 76"/>
            <p:cNvSpPr>
              <a:spLocks noChangeAspect="1" noChangeShapeType="1"/>
            </p:cNvSpPr>
            <p:nvPr/>
          </p:nvSpPr>
          <p:spPr bwMode="auto">
            <a:xfrm>
              <a:off x="3262" y="2903"/>
              <a:ext cx="186" cy="1"/>
            </a:xfrm>
            <a:prstGeom prst="line">
              <a:avLst/>
            </a:prstGeom>
            <a:noFill/>
            <a:ln w="57150">
              <a:solidFill>
                <a:schemeClr val="bg1"/>
              </a:solidFill>
              <a:round/>
              <a:headEnd/>
              <a:tailEnd/>
            </a:ln>
          </p:spPr>
          <p:txBody>
            <a:bodyPr>
              <a:prstTxWarp prst="textNoShape">
                <a:avLst/>
              </a:prstTxWarp>
            </a:bodyPr>
            <a:lstStyle/>
            <a:p>
              <a:endParaRPr lang="en-US" sz="2000" b="1">
                <a:solidFill>
                  <a:srgbClr val="000000"/>
                </a:solidFill>
                <a:latin typeface="Calibri" charset="0"/>
              </a:endParaRPr>
            </a:p>
          </p:txBody>
        </p:sp>
        <p:sp>
          <p:nvSpPr>
            <p:cNvPr id="263244" name="Text Box 77"/>
            <p:cNvSpPr txBox="1">
              <a:spLocks noChangeArrowheads="1"/>
            </p:cNvSpPr>
            <p:nvPr/>
          </p:nvSpPr>
          <p:spPr bwMode="auto">
            <a:xfrm>
              <a:off x="3182" y="2704"/>
              <a:ext cx="343" cy="192"/>
            </a:xfrm>
            <a:prstGeom prst="rect">
              <a:avLst/>
            </a:prstGeom>
            <a:noFill/>
            <a:ln w="9525">
              <a:noFill/>
              <a:miter lim="800000"/>
              <a:headEnd/>
              <a:tailEnd/>
            </a:ln>
          </p:spPr>
          <p:txBody>
            <a:bodyPr wrap="none">
              <a:prstTxWarp prst="textNoShape">
                <a:avLst/>
              </a:prstTxWarp>
              <a:spAutoFit/>
            </a:bodyPr>
            <a:lstStyle/>
            <a:p>
              <a:r>
                <a:rPr lang="en-US" sz="1400">
                  <a:solidFill>
                    <a:srgbClr val="FFFFFF"/>
                  </a:solidFill>
                  <a:latin typeface="Calibri" charset="0"/>
                </a:rPr>
                <a:t>1</a:t>
              </a:r>
              <a:r>
                <a:rPr lang="en-US" sz="1400">
                  <a:solidFill>
                    <a:srgbClr val="FFFFFF"/>
                  </a:solidFill>
                  <a:latin typeface="Symbol" charset="2"/>
                </a:rPr>
                <a:t>m</a:t>
              </a:r>
              <a:r>
                <a:rPr lang="en-US" sz="1400">
                  <a:solidFill>
                    <a:srgbClr val="FFFFFF"/>
                  </a:solidFill>
                  <a:latin typeface="Calibri" charset="0"/>
                </a:rPr>
                <a:t>m</a:t>
              </a:r>
            </a:p>
          </p:txBody>
        </p:sp>
      </p:grpSp>
      <p:sp>
        <p:nvSpPr>
          <p:cNvPr id="263245" name="Line 78"/>
          <p:cNvSpPr>
            <a:spLocks noChangeShapeType="1"/>
          </p:cNvSpPr>
          <p:nvPr/>
        </p:nvSpPr>
        <p:spPr bwMode="auto">
          <a:xfrm>
            <a:off x="5664200" y="3989388"/>
            <a:ext cx="130175" cy="604837"/>
          </a:xfrm>
          <a:prstGeom prst="line">
            <a:avLst/>
          </a:prstGeom>
          <a:noFill/>
          <a:ln w="9525">
            <a:solidFill>
              <a:schemeClr val="tx1"/>
            </a:solidFill>
            <a:round/>
            <a:headEnd/>
            <a:tailEnd type="triangle" w="med" len="med"/>
          </a:ln>
        </p:spPr>
        <p:txBody>
          <a:bodyPr>
            <a:prstTxWarp prst="textNoShape">
              <a:avLst/>
            </a:prstTxWarp>
          </a:bodyPr>
          <a:lstStyle/>
          <a:p>
            <a:endParaRPr lang="en-US" sz="2000" b="1">
              <a:solidFill>
                <a:srgbClr val="000000"/>
              </a:solidFill>
              <a:latin typeface="Calibri" charset="0"/>
            </a:endParaRPr>
          </a:p>
        </p:txBody>
      </p:sp>
      <p:pic>
        <p:nvPicPr>
          <p:cNvPr id="263246" name="Picture 79"/>
          <p:cNvPicPr>
            <a:picLocks noChangeAspect="1" noChangeArrowheads="1"/>
          </p:cNvPicPr>
          <p:nvPr/>
        </p:nvPicPr>
        <p:blipFill>
          <a:blip r:embed="rId9" cstate="print"/>
          <a:srcRect t="19856" r="19867"/>
          <a:stretch>
            <a:fillRect/>
          </a:stretch>
        </p:blipFill>
        <p:spPr bwMode="auto">
          <a:xfrm>
            <a:off x="6289675" y="3621088"/>
            <a:ext cx="1530350" cy="1781175"/>
          </a:xfrm>
          <a:prstGeom prst="rect">
            <a:avLst/>
          </a:prstGeom>
          <a:noFill/>
          <a:ln w="9525">
            <a:noFill/>
            <a:miter lim="800000"/>
            <a:headEnd/>
            <a:tailEnd/>
          </a:ln>
        </p:spPr>
      </p:pic>
      <p:sp>
        <p:nvSpPr>
          <p:cNvPr id="263247" name="Text Box 106"/>
          <p:cNvSpPr txBox="1">
            <a:spLocks noChangeArrowheads="1"/>
          </p:cNvSpPr>
          <p:nvPr/>
        </p:nvSpPr>
        <p:spPr bwMode="auto">
          <a:xfrm>
            <a:off x="7859713" y="3678238"/>
            <a:ext cx="882650" cy="91598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a:solidFill>
                  <a:srgbClr val="000000"/>
                </a:solidFill>
                <a:latin typeface="Calibri" charset="0"/>
              </a:rPr>
              <a:t>Windle</a:t>
            </a:r>
          </a:p>
          <a:p>
            <a:pPr algn="ctr"/>
            <a:r>
              <a:rPr lang="en-US">
                <a:solidFill>
                  <a:srgbClr val="000000"/>
                </a:solidFill>
                <a:latin typeface="Calibri" charset="0"/>
              </a:rPr>
              <a:t> 2005,</a:t>
            </a:r>
          </a:p>
          <a:p>
            <a:pPr algn="ctr"/>
            <a:r>
              <a:rPr lang="en-US">
                <a:solidFill>
                  <a:srgbClr val="000000"/>
                </a:solidFill>
                <a:latin typeface="Calibri" charset="0"/>
              </a:rPr>
              <a:t>2007</a:t>
            </a:r>
          </a:p>
        </p:txBody>
      </p:sp>
      <p:sp>
        <p:nvSpPr>
          <p:cNvPr id="263248" name="Rectangle 81"/>
          <p:cNvSpPr>
            <a:spLocks noChangeArrowheads="1"/>
          </p:cNvSpPr>
          <p:nvPr/>
        </p:nvSpPr>
        <p:spPr bwMode="auto">
          <a:xfrm>
            <a:off x="5842000" y="3835400"/>
            <a:ext cx="465138" cy="368300"/>
          </a:xfrm>
          <a:prstGeom prst="rect">
            <a:avLst/>
          </a:prstGeom>
          <a:solidFill>
            <a:schemeClr val="bg1"/>
          </a:solidFill>
          <a:ln w="9525">
            <a:noFill/>
            <a:miter lim="800000"/>
            <a:headEnd/>
            <a:tailEnd/>
          </a:ln>
        </p:spPr>
        <p:txBody>
          <a:bodyPr wrap="none" anchor="ctr">
            <a:prstTxWarp prst="textNoShape">
              <a:avLst/>
            </a:prstTxWarp>
          </a:bodyPr>
          <a:lstStyle/>
          <a:p>
            <a:endParaRPr lang="en-US">
              <a:solidFill>
                <a:srgbClr val="000000"/>
              </a:solidFill>
              <a:latin typeface="Calibri" charset="0"/>
            </a:endParaRPr>
          </a:p>
        </p:txBody>
      </p:sp>
      <p:sp>
        <p:nvSpPr>
          <p:cNvPr id="263249" name="Line 82"/>
          <p:cNvSpPr>
            <a:spLocks noChangeShapeType="1"/>
          </p:cNvSpPr>
          <p:nvPr/>
        </p:nvSpPr>
        <p:spPr bwMode="auto">
          <a:xfrm flipH="1">
            <a:off x="6208713" y="3929063"/>
            <a:ext cx="47625" cy="320675"/>
          </a:xfrm>
          <a:prstGeom prst="line">
            <a:avLst/>
          </a:prstGeom>
          <a:noFill/>
          <a:ln w="9525">
            <a:solidFill>
              <a:schemeClr val="tx1"/>
            </a:solidFill>
            <a:round/>
            <a:headEnd/>
            <a:tailEnd type="triangle" w="med" len="med"/>
          </a:ln>
        </p:spPr>
        <p:txBody>
          <a:bodyPr>
            <a:prstTxWarp prst="textNoShape">
              <a:avLst/>
            </a:prstTxWarp>
          </a:bodyPr>
          <a:lstStyle/>
          <a:p>
            <a:endParaRPr lang="en-US" sz="2000" b="1">
              <a:solidFill>
                <a:srgbClr val="000000"/>
              </a:solidFill>
              <a:latin typeface="Calibri" charset="0"/>
            </a:endParaRPr>
          </a:p>
        </p:txBody>
      </p:sp>
      <p:sp>
        <p:nvSpPr>
          <p:cNvPr id="263250" name="Text Box 18"/>
          <p:cNvSpPr txBox="1">
            <a:spLocks noChangeArrowheads="1"/>
          </p:cNvSpPr>
          <p:nvPr/>
        </p:nvSpPr>
        <p:spPr bwMode="auto">
          <a:xfrm>
            <a:off x="5324" y="-36513"/>
            <a:ext cx="3820803"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000000"/>
                </a:solidFill>
                <a:latin typeface="Calibri" charset="0"/>
              </a:rPr>
              <a:t>ROUTE TO BETTER FIBER</a:t>
            </a:r>
          </a:p>
        </p:txBody>
      </p:sp>
      <p:pic>
        <p:nvPicPr>
          <p:cNvPr id="263251" name="Picture 83"/>
          <p:cNvPicPr>
            <a:picLocks noChangeAspect="1" noChangeArrowheads="1"/>
          </p:cNvPicPr>
          <p:nvPr/>
        </p:nvPicPr>
        <p:blipFill>
          <a:blip r:embed="rId10" cstate="print"/>
          <a:srcRect/>
          <a:stretch>
            <a:fillRect/>
          </a:stretch>
        </p:blipFill>
        <p:spPr bwMode="auto">
          <a:xfrm>
            <a:off x="7397750" y="0"/>
            <a:ext cx="1746250" cy="687388"/>
          </a:xfrm>
          <a:prstGeom prst="rect">
            <a:avLst/>
          </a:prstGeom>
          <a:noFill/>
          <a:ln w="9525">
            <a:noFill/>
            <a:miter lim="800000"/>
            <a:headEnd/>
            <a:tailEnd/>
          </a:ln>
          <a:effectLst/>
        </p:spPr>
      </p:pic>
      <p:sp>
        <p:nvSpPr>
          <p:cNvPr id="85" name="Oval 101"/>
          <p:cNvSpPr>
            <a:spLocks noChangeArrowheads="1"/>
          </p:cNvSpPr>
          <p:nvPr/>
        </p:nvSpPr>
        <p:spPr bwMode="auto">
          <a:xfrm>
            <a:off x="3187189" y="4302954"/>
            <a:ext cx="111125" cy="111125"/>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solidFill>
                <a:srgbClr val="000000"/>
              </a:solidFill>
              <a:latin typeface="Calibri" charset="0"/>
            </a:endParaRPr>
          </a:p>
        </p:txBody>
      </p:sp>
      <p:sp>
        <p:nvSpPr>
          <p:cNvPr id="86" name="Text Box 100"/>
          <p:cNvSpPr txBox="1">
            <a:spLocks noChangeArrowheads="1"/>
          </p:cNvSpPr>
          <p:nvPr/>
        </p:nvSpPr>
        <p:spPr bwMode="auto">
          <a:xfrm>
            <a:off x="2671371" y="3862379"/>
            <a:ext cx="1095597" cy="369332"/>
          </a:xfrm>
          <a:prstGeom prst="rect">
            <a:avLst/>
          </a:prstGeom>
          <a:noFill/>
          <a:ln w="9525">
            <a:noFill/>
            <a:miter lim="800000"/>
            <a:headEnd/>
            <a:tailEnd/>
          </a:ln>
        </p:spPr>
        <p:txBody>
          <a:bodyPr wrap="none">
            <a:prstTxWarp prst="textNoShape">
              <a:avLst/>
            </a:prstTxWarp>
            <a:spAutoFit/>
          </a:bodyPr>
          <a:lstStyle/>
          <a:p>
            <a:r>
              <a:rPr lang="en-US" dirty="0">
                <a:solidFill>
                  <a:srgbClr val="000000"/>
                </a:solidFill>
                <a:latin typeface="Calibri" charset="0"/>
              </a:rPr>
              <a:t>Rice </a:t>
            </a:r>
            <a:r>
              <a:rPr lang="en-US" dirty="0" smtClean="0">
                <a:solidFill>
                  <a:srgbClr val="000000"/>
                </a:solidFill>
                <a:latin typeface="Calibri" charset="0"/>
              </a:rPr>
              <a:t>2012</a:t>
            </a:r>
            <a:endParaRPr lang="en-US" dirty="0">
              <a:solidFill>
                <a:srgbClr val="000000"/>
              </a:solidFill>
              <a:latin typeface="Calibri" charset="0"/>
            </a:endParaRP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1062335"/>
            <a:ext cx="2569934" cy="400110"/>
          </a:xfrm>
          <a:prstGeom prst="rect">
            <a:avLst/>
          </a:prstGeom>
          <a:noFill/>
        </p:spPr>
        <p:txBody>
          <a:bodyPr wrap="none" rtlCol="0">
            <a:spAutoFit/>
          </a:bodyPr>
          <a:lstStyle/>
          <a:p>
            <a:pPr defTabSz="457200"/>
            <a:r>
              <a:rPr lang="en-US" sz="2000" dirty="0">
                <a:solidFill>
                  <a:prstClr val="black"/>
                </a:solidFill>
                <a:latin typeface="Arial"/>
                <a:ea typeface="ＭＳ Ｐゴシック" charset="-128"/>
                <a:cs typeface="Arial"/>
              </a:rPr>
              <a:t>Short (~</a:t>
            </a:r>
            <a:r>
              <a:rPr lang="en-US" sz="2000" dirty="0" smtClean="0">
                <a:solidFill>
                  <a:prstClr val="black"/>
                </a:solidFill>
                <a:latin typeface="Arial"/>
                <a:ea typeface="ＭＳ Ｐゴシック" charset="-128"/>
                <a:cs typeface="Arial"/>
              </a:rPr>
              <a:t>500nm) </a:t>
            </a:r>
            <a:r>
              <a:rPr lang="en-US" sz="2000" dirty="0">
                <a:solidFill>
                  <a:prstClr val="black"/>
                </a:solidFill>
                <a:latin typeface="Arial"/>
                <a:ea typeface="ＭＳ Ｐゴシック" charset="-128"/>
                <a:cs typeface="Arial"/>
              </a:rPr>
              <a:t>CNT</a:t>
            </a:r>
          </a:p>
        </p:txBody>
      </p:sp>
      <p:sp>
        <p:nvSpPr>
          <p:cNvPr id="5" name="TextBox 4"/>
          <p:cNvSpPr txBox="1"/>
          <p:nvPr/>
        </p:nvSpPr>
        <p:spPr>
          <a:xfrm>
            <a:off x="5708980" y="1062335"/>
            <a:ext cx="2382032" cy="400110"/>
          </a:xfrm>
          <a:prstGeom prst="rect">
            <a:avLst/>
          </a:prstGeom>
          <a:noFill/>
        </p:spPr>
        <p:txBody>
          <a:bodyPr wrap="none" rtlCol="0">
            <a:spAutoFit/>
          </a:bodyPr>
          <a:lstStyle/>
          <a:p>
            <a:pPr defTabSz="457200"/>
            <a:r>
              <a:rPr lang="en-US" sz="2000" dirty="0">
                <a:solidFill>
                  <a:prstClr val="black"/>
                </a:solidFill>
                <a:latin typeface="Arial"/>
                <a:ea typeface="ＭＳ Ｐゴシック" charset="-128"/>
                <a:cs typeface="Arial"/>
              </a:rPr>
              <a:t>Long (~4 </a:t>
            </a:r>
            <a:r>
              <a:rPr lang="en-US" sz="2000" dirty="0" smtClean="0">
                <a:solidFill>
                  <a:prstClr val="black"/>
                </a:solidFill>
                <a:latin typeface="Symbol" pitchFamily="18" charset="2"/>
                <a:ea typeface="ＭＳ Ｐゴシック" charset="-128"/>
                <a:cs typeface="Arial"/>
              </a:rPr>
              <a:t>m</a:t>
            </a:r>
            <a:r>
              <a:rPr lang="en-US" sz="2000" dirty="0" smtClean="0">
                <a:solidFill>
                  <a:prstClr val="black"/>
                </a:solidFill>
                <a:latin typeface="Arial"/>
                <a:ea typeface="ＭＳ Ｐゴシック" charset="-128"/>
                <a:cs typeface="Arial"/>
              </a:rPr>
              <a:t>m</a:t>
            </a:r>
            <a:r>
              <a:rPr lang="en-US" sz="2000" dirty="0">
                <a:solidFill>
                  <a:prstClr val="black"/>
                </a:solidFill>
                <a:latin typeface="Arial"/>
                <a:ea typeface="ＭＳ Ｐゴシック" charset="-128"/>
                <a:cs typeface="Arial"/>
              </a:rPr>
              <a:t>) CNT</a:t>
            </a:r>
          </a:p>
        </p:txBody>
      </p:sp>
      <p:sp>
        <p:nvSpPr>
          <p:cNvPr id="13" name="TextBox 12"/>
          <p:cNvSpPr txBox="1"/>
          <p:nvPr/>
        </p:nvSpPr>
        <p:spPr>
          <a:xfrm>
            <a:off x="1295400" y="6096000"/>
            <a:ext cx="6756996"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457200"/>
            <a:r>
              <a:rPr lang="en-US" sz="2400" dirty="0">
                <a:solidFill>
                  <a:srgbClr val="000000"/>
                </a:solidFill>
                <a:latin typeface="Arial"/>
                <a:cs typeface="Arial"/>
              </a:rPr>
              <a:t>Longer nanotubes have larger broken-end fibrils</a:t>
            </a:r>
          </a:p>
        </p:txBody>
      </p:sp>
      <p:sp>
        <p:nvSpPr>
          <p:cNvPr id="14" name="Text Box 12"/>
          <p:cNvSpPr txBox="1">
            <a:spLocks noChangeArrowheads="1"/>
          </p:cNvSpPr>
          <p:nvPr/>
        </p:nvSpPr>
        <p:spPr bwMode="auto">
          <a:xfrm>
            <a:off x="0" y="76200"/>
            <a:ext cx="9144000" cy="612988"/>
          </a:xfrm>
          <a:prstGeom prst="rect">
            <a:avLst/>
          </a:prstGeom>
          <a:noFill/>
          <a:ln w="9525">
            <a:noFill/>
            <a:miter lim="800000"/>
            <a:headEnd/>
            <a:tailEnd/>
          </a:ln>
        </p:spPr>
        <p:txBody>
          <a:bodyPr>
            <a:spAutoFit/>
          </a:bodyPr>
          <a:lstStyle/>
          <a:p>
            <a:pPr>
              <a:lnSpc>
                <a:spcPct val="125000"/>
              </a:lnSpc>
            </a:pPr>
            <a:r>
              <a:rPr lang="en-US" sz="2800" b="1" dirty="0">
                <a:solidFill>
                  <a:prstClr val="white"/>
                </a:solidFill>
                <a:latin typeface="Arial"/>
                <a:ea typeface="ＭＳ Ｐゴシック" charset="-128"/>
                <a:cs typeface="Arial"/>
              </a:rPr>
              <a:t>Break-ends: short </a:t>
            </a:r>
            <a:r>
              <a:rPr lang="en-US" sz="2800" b="1" i="1" dirty="0">
                <a:solidFill>
                  <a:prstClr val="white"/>
                </a:solidFill>
                <a:latin typeface="Arial"/>
                <a:ea typeface="ＭＳ Ｐゴシック" charset="-128"/>
                <a:cs typeface="Arial"/>
              </a:rPr>
              <a:t>vs.</a:t>
            </a:r>
            <a:r>
              <a:rPr lang="en-US" sz="2800" b="1" dirty="0">
                <a:solidFill>
                  <a:prstClr val="white"/>
                </a:solidFill>
                <a:latin typeface="Arial"/>
                <a:ea typeface="ＭＳ Ｐゴシック" charset="-128"/>
                <a:cs typeface="Arial"/>
              </a:rPr>
              <a:t> long CNTs</a:t>
            </a:r>
          </a:p>
        </p:txBody>
      </p:sp>
      <p:pic>
        <p:nvPicPr>
          <p:cNvPr id="6" name="Picture 5"/>
          <p:cNvPicPr>
            <a:picLocks noChangeAspect="1"/>
          </p:cNvPicPr>
          <p:nvPr/>
        </p:nvPicPr>
        <p:blipFill>
          <a:blip r:embed="rId2" cstate="print"/>
          <a:stretch>
            <a:fillRect/>
          </a:stretch>
        </p:blipFill>
        <p:spPr>
          <a:xfrm>
            <a:off x="384810" y="1676400"/>
            <a:ext cx="4034790" cy="3703320"/>
          </a:xfrm>
          <a:prstGeom prst="rect">
            <a:avLst/>
          </a:prstGeom>
        </p:spPr>
      </p:pic>
      <p:pic>
        <p:nvPicPr>
          <p:cNvPr id="10" name="Picture 9"/>
          <p:cNvPicPr>
            <a:picLocks noChangeAspect="1"/>
          </p:cNvPicPr>
          <p:nvPr/>
        </p:nvPicPr>
        <p:blipFill>
          <a:blip r:embed="rId3" cstate="print"/>
          <a:stretch>
            <a:fillRect/>
          </a:stretch>
        </p:blipFill>
        <p:spPr>
          <a:xfrm>
            <a:off x="4724400" y="1664970"/>
            <a:ext cx="4023360" cy="3714750"/>
          </a:xfrm>
          <a:prstGeom prst="rect">
            <a:avLst/>
          </a:prstGeom>
        </p:spPr>
      </p:pic>
      <p:pic>
        <p:nvPicPr>
          <p:cNvPr id="8" name="Picture 7" descr="125micron-1in-3000MW-DMSO-PVA-1wt.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9463" y="3154680"/>
            <a:ext cx="446824" cy="411480"/>
          </a:xfrm>
          <a:prstGeom prst="rect">
            <a:avLst/>
          </a:prstGeom>
        </p:spPr>
      </p:pic>
    </p:spTree>
    <p:extLst>
      <p:ext uri="{BB962C8B-B14F-4D97-AF65-F5344CB8AC3E}">
        <p14:creationId xmlns:p14="http://schemas.microsoft.com/office/powerpoint/2010/main" val="1625402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6818" name="Picture 2" descr="Graphic">
            <a:hlinkClick r:id="rId2"/>
          </p:cNvPr>
          <p:cNvPicPr>
            <a:picLocks noChangeAspect="1" noChangeArrowheads="1"/>
          </p:cNvPicPr>
          <p:nvPr/>
        </p:nvPicPr>
        <p:blipFill>
          <a:blip r:embed="rId3" cstate="print"/>
          <a:srcRect/>
          <a:stretch>
            <a:fillRect/>
          </a:stretch>
        </p:blipFill>
        <p:spPr bwMode="auto">
          <a:xfrm>
            <a:off x="3333135" y="2499851"/>
            <a:ext cx="5810866" cy="4358150"/>
          </a:xfrm>
          <a:prstGeom prst="rect">
            <a:avLst/>
          </a:prstGeom>
          <a:noFill/>
          <a:ln w="9525">
            <a:noFill/>
            <a:miter lim="800000"/>
            <a:headEnd/>
            <a:tailEnd/>
          </a:ln>
        </p:spPr>
      </p:pic>
      <p:pic>
        <p:nvPicPr>
          <p:cNvPr id="653313" name="Picture 1"/>
          <p:cNvPicPr>
            <a:picLocks noChangeAspect="1" noChangeArrowheads="1"/>
          </p:cNvPicPr>
          <p:nvPr/>
        </p:nvPicPr>
        <p:blipFill>
          <a:blip r:embed="rId4" cstate="print"/>
          <a:srcRect/>
          <a:stretch>
            <a:fillRect/>
          </a:stretch>
        </p:blipFill>
        <p:spPr bwMode="auto">
          <a:xfrm>
            <a:off x="1" y="0"/>
            <a:ext cx="6399604" cy="2492477"/>
          </a:xfrm>
          <a:prstGeom prst="rect">
            <a:avLst/>
          </a:prstGeom>
          <a:noFill/>
          <a:ln w="9525">
            <a:noFill/>
            <a:miter lim="800000"/>
            <a:headEnd/>
            <a:tailEnd/>
          </a:ln>
        </p:spPr>
      </p:pic>
      <p:pic>
        <p:nvPicPr>
          <p:cNvPr id="653314" name="Picture 2"/>
          <p:cNvPicPr>
            <a:picLocks noChangeAspect="1" noChangeArrowheads="1"/>
          </p:cNvPicPr>
          <p:nvPr/>
        </p:nvPicPr>
        <p:blipFill>
          <a:blip r:embed="rId5" cstate="print"/>
          <a:srcRect/>
          <a:stretch>
            <a:fillRect/>
          </a:stretch>
        </p:blipFill>
        <p:spPr bwMode="auto">
          <a:xfrm>
            <a:off x="6711899" y="781208"/>
            <a:ext cx="1928197" cy="826370"/>
          </a:xfrm>
          <a:prstGeom prst="rect">
            <a:avLst/>
          </a:prstGeom>
          <a:noFill/>
          <a:ln w="9525">
            <a:noFill/>
            <a:miter lim="800000"/>
            <a:headEnd/>
            <a:tailEnd/>
          </a:ln>
        </p:spPr>
      </p:pic>
      <p:pic>
        <p:nvPicPr>
          <p:cNvPr id="653315" name="Picture 3"/>
          <p:cNvPicPr>
            <a:picLocks noChangeAspect="1" noChangeArrowheads="1"/>
          </p:cNvPicPr>
          <p:nvPr/>
        </p:nvPicPr>
        <p:blipFill>
          <a:blip r:embed="rId6" cstate="print"/>
          <a:srcRect/>
          <a:stretch>
            <a:fillRect/>
          </a:stretch>
        </p:blipFill>
        <p:spPr bwMode="auto">
          <a:xfrm>
            <a:off x="0" y="2750978"/>
            <a:ext cx="3185652" cy="2327108"/>
          </a:xfrm>
          <a:prstGeom prst="rect">
            <a:avLst/>
          </a:prstGeom>
          <a:noFill/>
          <a:ln w="9525">
            <a:noFill/>
            <a:miter lim="800000"/>
            <a:headEnd/>
            <a:tailEnd/>
          </a:ln>
        </p:spPr>
      </p:pic>
      <p:sp>
        <p:nvSpPr>
          <p:cNvPr id="6" name="TextBox 5"/>
          <p:cNvSpPr txBox="1"/>
          <p:nvPr/>
        </p:nvSpPr>
        <p:spPr>
          <a:xfrm>
            <a:off x="353961" y="5353667"/>
            <a:ext cx="2477729" cy="1477328"/>
          </a:xfrm>
          <a:prstGeom prst="rect">
            <a:avLst/>
          </a:prstGeom>
          <a:noFill/>
        </p:spPr>
        <p:txBody>
          <a:bodyPr wrap="square" rtlCol="0">
            <a:spAutoFit/>
          </a:bodyPr>
          <a:lstStyle/>
          <a:p>
            <a:r>
              <a:rPr lang="en-US" dirty="0" smtClean="0">
                <a:solidFill>
                  <a:schemeClr val="bg1"/>
                </a:solidFill>
              </a:rPr>
              <a:t>Energy equivalence point for round and flat </a:t>
            </a:r>
            <a:r>
              <a:rPr lang="en-US" dirty="0" err="1" smtClean="0">
                <a:solidFill>
                  <a:schemeClr val="bg1"/>
                </a:solidFill>
              </a:rPr>
              <a:t>nanotubes</a:t>
            </a:r>
            <a:r>
              <a:rPr lang="en-US" dirty="0" smtClean="0">
                <a:solidFill>
                  <a:schemeClr val="bg1"/>
                </a:solidFill>
              </a:rPr>
              <a:t> is 2.6 and 4.0 nm for SWNT and DWNT </a:t>
            </a:r>
            <a:r>
              <a:rPr lang="en-US" dirty="0" err="1" smtClean="0">
                <a:solidFill>
                  <a:schemeClr val="bg1"/>
                </a:solidFill>
              </a:rPr>
              <a:t>respiectively</a:t>
            </a:r>
            <a:r>
              <a:rPr lang="en-US" dirty="0" smtClean="0">
                <a:solidFill>
                  <a:schemeClr val="bg1"/>
                </a:solidFill>
              </a:rPr>
              <a:t>.</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5794" name="Picture 2"/>
          <p:cNvPicPr>
            <a:picLocks noChangeAspect="1" noChangeArrowheads="1"/>
          </p:cNvPicPr>
          <p:nvPr/>
        </p:nvPicPr>
        <p:blipFill>
          <a:blip r:embed="rId2" cstate="print"/>
          <a:srcRect/>
          <a:stretch>
            <a:fillRect/>
          </a:stretch>
        </p:blipFill>
        <p:spPr bwMode="auto">
          <a:xfrm>
            <a:off x="538301" y="0"/>
            <a:ext cx="8059789" cy="68515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2148" name="Footer Placeholder 1"/>
          <p:cNvSpPr>
            <a:spLocks noGrp="1"/>
          </p:cNvSpPr>
          <p:nvPr>
            <p:ph type="ftr" sz="quarter" idx="10"/>
          </p:nvPr>
        </p:nvSpPr>
        <p:spPr>
          <a:noFill/>
        </p:spPr>
        <p:txBody>
          <a:bodyPr/>
          <a:lstStyle/>
          <a:p>
            <a:r>
              <a:rPr lang="en-US" smtClean="0">
                <a:solidFill>
                  <a:srgbClr val="000000"/>
                </a:solidFill>
              </a:rPr>
              <a:t>June 17, 2010</a:t>
            </a:r>
            <a:r>
              <a:rPr lang="en-US" altLang="en-US" smtClean="0">
                <a:solidFill>
                  <a:srgbClr val="000000"/>
                </a:solidFill>
              </a:rPr>
              <a:t> </a:t>
            </a:r>
          </a:p>
          <a:p>
            <a:r>
              <a:rPr lang="en-US" altLang="en-US" smtClean="0">
                <a:solidFill>
                  <a:srgbClr val="000000"/>
                </a:solidFill>
              </a:rPr>
              <a:t>CeRMACS</a:t>
            </a:r>
          </a:p>
          <a:p>
            <a:fld id="{D0A7ECE3-9F29-4238-8898-CB414FA2F566}" type="slidenum">
              <a:rPr lang="en-US" altLang="en-US" smtClean="0">
                <a:solidFill>
                  <a:srgbClr val="000000"/>
                </a:solidFill>
              </a:rPr>
              <a:pPr/>
              <a:t>35</a:t>
            </a:fld>
            <a:endParaRPr lang="en-US" altLang="en-US" smtClean="0">
              <a:solidFill>
                <a:srgbClr val="000000"/>
              </a:solidFill>
            </a:endParaRPr>
          </a:p>
        </p:txBody>
      </p:sp>
      <p:sp>
        <p:nvSpPr>
          <p:cNvPr id="2822149" name="Rectangle 2"/>
          <p:cNvSpPr>
            <a:spLocks noChangeArrowheads="1"/>
          </p:cNvSpPr>
          <p:nvPr/>
        </p:nvSpPr>
        <p:spPr bwMode="auto">
          <a:xfrm>
            <a:off x="0" y="6019800"/>
            <a:ext cx="9144000" cy="838200"/>
          </a:xfrm>
          <a:prstGeom prst="rect">
            <a:avLst/>
          </a:prstGeom>
          <a:solidFill>
            <a:schemeClr val="bg1"/>
          </a:solidFill>
          <a:ln w="9525">
            <a:solidFill>
              <a:schemeClr val="bg1"/>
            </a:solidFill>
            <a:miter lim="800000"/>
            <a:headEnd/>
            <a:tailEnd/>
          </a:ln>
        </p:spPr>
        <p:txBody>
          <a:bodyPr wrap="none" anchor="ctr"/>
          <a:lstStyle/>
          <a:p>
            <a:pPr algn="ctr"/>
            <a:endParaRPr kumimoji="1" lang="en-US" sz="2400">
              <a:solidFill>
                <a:srgbClr val="000000"/>
              </a:solidFill>
              <a:latin typeface="Arial" charset="0"/>
            </a:endParaRPr>
          </a:p>
        </p:txBody>
      </p:sp>
      <p:sp>
        <p:nvSpPr>
          <p:cNvPr id="2822150" name="Rectangle 2"/>
          <p:cNvSpPr>
            <a:spLocks noGrp="1" noChangeArrowheads="1"/>
          </p:cNvSpPr>
          <p:nvPr>
            <p:ph type="title" idx="4294967295"/>
          </p:nvPr>
        </p:nvSpPr>
        <p:spPr>
          <a:xfrm>
            <a:off x="381000" y="-228600"/>
            <a:ext cx="7772400" cy="1143000"/>
          </a:xfrm>
        </p:spPr>
        <p:txBody>
          <a:bodyPr anchor="ctr"/>
          <a:lstStyle/>
          <a:p>
            <a:pPr eaLnBrk="1" hangingPunct="1"/>
            <a:r>
              <a:rPr lang="en-US" sz="2100" i="1" smtClean="0"/>
              <a:t>Triazene Functionalization to Unbundled f-SWNTs</a:t>
            </a:r>
            <a:r>
              <a:rPr lang="en-US" sz="3800" smtClean="0"/>
              <a:t> </a:t>
            </a:r>
          </a:p>
        </p:txBody>
      </p:sp>
      <p:sp>
        <p:nvSpPr>
          <p:cNvPr id="2822151" name="Rectangle 3"/>
          <p:cNvSpPr>
            <a:spLocks noChangeArrowheads="1"/>
          </p:cNvSpPr>
          <p:nvPr/>
        </p:nvSpPr>
        <p:spPr bwMode="auto">
          <a:xfrm>
            <a:off x="0" y="2132013"/>
            <a:ext cx="184150" cy="366712"/>
          </a:xfrm>
          <a:prstGeom prst="rect">
            <a:avLst/>
          </a:prstGeom>
          <a:noFill/>
          <a:ln w="9525">
            <a:noFill/>
            <a:miter lim="800000"/>
            <a:headEnd/>
            <a:tailEnd/>
          </a:ln>
        </p:spPr>
        <p:txBody>
          <a:bodyPr wrap="none" anchor="ctr">
            <a:spAutoFit/>
          </a:bodyPr>
          <a:lstStyle/>
          <a:p>
            <a:pPr algn="ctr"/>
            <a:endParaRPr kumimoji="1" lang="en-US">
              <a:solidFill>
                <a:srgbClr val="000000"/>
              </a:solidFill>
              <a:latin typeface="Arial" charset="0"/>
            </a:endParaRPr>
          </a:p>
        </p:txBody>
      </p:sp>
      <p:sp>
        <p:nvSpPr>
          <p:cNvPr id="2822152" name="Rectangle 4"/>
          <p:cNvSpPr>
            <a:spLocks noChangeArrowheads="1"/>
          </p:cNvSpPr>
          <p:nvPr/>
        </p:nvSpPr>
        <p:spPr bwMode="auto">
          <a:xfrm>
            <a:off x="0" y="31750"/>
            <a:ext cx="184150" cy="366713"/>
          </a:xfrm>
          <a:prstGeom prst="rect">
            <a:avLst/>
          </a:prstGeom>
          <a:noFill/>
          <a:ln w="9525">
            <a:noFill/>
            <a:miter lim="800000"/>
            <a:headEnd/>
            <a:tailEnd/>
          </a:ln>
        </p:spPr>
        <p:txBody>
          <a:bodyPr wrap="none" anchor="ctr">
            <a:spAutoFit/>
          </a:bodyPr>
          <a:lstStyle/>
          <a:p>
            <a:pPr algn="ctr"/>
            <a:endParaRPr kumimoji="1" lang="en-US">
              <a:solidFill>
                <a:srgbClr val="000000"/>
              </a:solidFill>
              <a:latin typeface="Arial" charset="0"/>
            </a:endParaRPr>
          </a:p>
        </p:txBody>
      </p:sp>
      <p:graphicFrame>
        <p:nvGraphicFramePr>
          <p:cNvPr id="2822146" name="Object 2"/>
          <p:cNvGraphicFramePr>
            <a:graphicFrameLocks noChangeAspect="1"/>
          </p:cNvGraphicFramePr>
          <p:nvPr/>
        </p:nvGraphicFramePr>
        <p:xfrm>
          <a:off x="431132" y="2292350"/>
          <a:ext cx="6324600" cy="4565650"/>
        </p:xfrm>
        <a:graphic>
          <a:graphicData uri="http://schemas.openxmlformats.org/presentationml/2006/ole">
            <mc:AlternateContent xmlns:mc="http://schemas.openxmlformats.org/markup-compatibility/2006">
              <mc:Choice xmlns:v="urn:schemas-microsoft-com:vml" Requires="v">
                <p:oleObj spid="_x0000_s1808420" name="CS ChemDraw Drawing" r:id="rId4" imgW="8178480" imgH="5905440" progId="">
                  <p:embed/>
                </p:oleObj>
              </mc:Choice>
              <mc:Fallback>
                <p:oleObj name="CS ChemDraw Drawing" r:id="rId4" imgW="8178480" imgH="590544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132" y="2292350"/>
                        <a:ext cx="6324600" cy="4565650"/>
                      </a:xfrm>
                      <a:prstGeom prst="rect">
                        <a:avLst/>
                      </a:prstGeom>
                      <a:solidFill>
                        <a:schemeClr val="bg1"/>
                      </a:solidFill>
                    </p:spPr>
                  </p:pic>
                </p:oleObj>
              </mc:Fallback>
            </mc:AlternateContent>
          </a:graphicData>
        </a:graphic>
      </p:graphicFrame>
      <p:pic>
        <p:nvPicPr>
          <p:cNvPr id="2822153" name="Picture 6" descr="TEM_final"/>
          <p:cNvPicPr>
            <a:picLocks noChangeAspect="1" noChangeArrowheads="1"/>
          </p:cNvPicPr>
          <p:nvPr/>
        </p:nvPicPr>
        <p:blipFill>
          <a:blip r:embed="rId6" cstate="print"/>
          <a:srcRect/>
          <a:stretch>
            <a:fillRect/>
          </a:stretch>
        </p:blipFill>
        <p:spPr bwMode="auto">
          <a:xfrm>
            <a:off x="7162800" y="695325"/>
            <a:ext cx="1647825" cy="5476875"/>
          </a:xfrm>
          <a:prstGeom prst="rect">
            <a:avLst/>
          </a:prstGeom>
          <a:noFill/>
          <a:ln w="9525">
            <a:noFill/>
            <a:miter lim="800000"/>
            <a:headEnd/>
            <a:tailEnd/>
          </a:ln>
        </p:spPr>
      </p:pic>
      <p:grpSp>
        <p:nvGrpSpPr>
          <p:cNvPr id="2" name="Group 7"/>
          <p:cNvGrpSpPr>
            <a:grpSpLocks/>
          </p:cNvGrpSpPr>
          <p:nvPr/>
        </p:nvGrpSpPr>
        <p:grpSpPr bwMode="auto">
          <a:xfrm>
            <a:off x="2133600" y="568325"/>
            <a:ext cx="4267200" cy="1717675"/>
            <a:chOff x="1344" y="288"/>
            <a:chExt cx="2688" cy="1082"/>
          </a:xfrm>
        </p:grpSpPr>
        <p:graphicFrame>
          <p:nvGraphicFramePr>
            <p:cNvPr id="2822147" name="Object 3"/>
            <p:cNvGraphicFramePr>
              <a:graphicFrameLocks noChangeAspect="1"/>
            </p:cNvGraphicFramePr>
            <p:nvPr/>
          </p:nvGraphicFramePr>
          <p:xfrm>
            <a:off x="1440" y="336"/>
            <a:ext cx="2544" cy="1034"/>
          </p:xfrm>
          <a:graphic>
            <a:graphicData uri="http://schemas.openxmlformats.org/presentationml/2006/ole">
              <mc:AlternateContent xmlns:mc="http://schemas.openxmlformats.org/markup-compatibility/2006">
                <mc:Choice xmlns:v="urn:schemas-microsoft-com:vml" Requires="v">
                  <p:oleObj spid="_x0000_s1808421" name="CS ChemDraw Drawing" r:id="rId7" imgW="4848120" imgH="1971720" progId="">
                    <p:embed/>
                  </p:oleObj>
                </mc:Choice>
                <mc:Fallback>
                  <p:oleObj name="CS ChemDraw Drawing" r:id="rId7" imgW="4848120" imgH="1971720" progId="">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0" y="336"/>
                          <a:ext cx="2544" cy="10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22156" name="Rectangle 9"/>
            <p:cNvSpPr>
              <a:spLocks noChangeArrowheads="1"/>
            </p:cNvSpPr>
            <p:nvPr/>
          </p:nvSpPr>
          <p:spPr bwMode="auto">
            <a:xfrm>
              <a:off x="1344" y="288"/>
              <a:ext cx="2688" cy="1056"/>
            </a:xfrm>
            <a:prstGeom prst="rect">
              <a:avLst/>
            </a:prstGeom>
            <a:noFill/>
            <a:ln w="9525">
              <a:solidFill>
                <a:schemeClr val="tx1"/>
              </a:solidFill>
              <a:miter lim="800000"/>
              <a:headEnd/>
              <a:tailEnd/>
            </a:ln>
          </p:spPr>
          <p:txBody>
            <a:bodyPr wrap="none" anchor="ctr"/>
            <a:lstStyle/>
            <a:p>
              <a:pPr algn="ctr"/>
              <a:endParaRPr kumimoji="1" lang="en-US">
                <a:solidFill>
                  <a:srgbClr val="000000"/>
                </a:solidFill>
                <a:latin typeface="Arial" charset="0"/>
              </a:endParaRPr>
            </a:p>
          </p:txBody>
        </p:sp>
      </p:grpSp>
      <p:sp>
        <p:nvSpPr>
          <p:cNvPr id="2822155" name="Text Box 10"/>
          <p:cNvSpPr txBox="1">
            <a:spLocks noChangeArrowheads="1"/>
          </p:cNvSpPr>
          <p:nvPr/>
        </p:nvSpPr>
        <p:spPr bwMode="auto">
          <a:xfrm>
            <a:off x="6171777" y="6415088"/>
            <a:ext cx="2936060" cy="369332"/>
          </a:xfrm>
          <a:prstGeom prst="rect">
            <a:avLst/>
          </a:prstGeom>
          <a:noFill/>
          <a:ln w="9525">
            <a:noFill/>
            <a:miter lim="800000"/>
            <a:headEnd/>
            <a:tailEnd/>
          </a:ln>
        </p:spPr>
        <p:txBody>
          <a:bodyPr wrap="none">
            <a:spAutoFit/>
          </a:bodyPr>
          <a:lstStyle/>
          <a:p>
            <a:pPr algn="ctr"/>
            <a:r>
              <a:rPr kumimoji="1" lang="en-US" sz="1400" dirty="0" smtClean="0">
                <a:solidFill>
                  <a:srgbClr val="000000"/>
                </a:solidFill>
                <a:latin typeface="Arial" charset="0"/>
              </a:rPr>
              <a:t>J. Tour, J</a:t>
            </a:r>
            <a:r>
              <a:rPr kumimoji="1" lang="en-US" sz="1400" dirty="0">
                <a:solidFill>
                  <a:srgbClr val="000000"/>
                </a:solidFill>
                <a:latin typeface="Arial" charset="0"/>
              </a:rPr>
              <a:t>. Hudson</a:t>
            </a:r>
            <a:r>
              <a:rPr kumimoji="1" lang="en-US" dirty="0">
                <a:solidFill>
                  <a:srgbClr val="000000"/>
                </a:solidFill>
                <a:latin typeface="Arial" charset="0"/>
              </a:rPr>
              <a:t>, </a:t>
            </a:r>
            <a:r>
              <a:rPr kumimoji="1" lang="en-US" sz="1400" dirty="0">
                <a:solidFill>
                  <a:srgbClr val="000000"/>
                </a:solidFill>
                <a:latin typeface="Arial" charset="0"/>
              </a:rPr>
              <a:t>J. Stephenson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14" descr="09PNAS_Cover"/>
          <p:cNvPicPr>
            <a:picLocks noChangeAspect="1" noChangeArrowheads="1"/>
          </p:cNvPicPr>
          <p:nvPr/>
        </p:nvPicPr>
        <p:blipFill>
          <a:blip r:embed="rId2" cstate="print"/>
          <a:srcRect/>
          <a:stretch>
            <a:fillRect/>
          </a:stretch>
        </p:blipFill>
        <p:spPr bwMode="auto">
          <a:xfrm>
            <a:off x="4273550" y="381000"/>
            <a:ext cx="4718050" cy="6324600"/>
          </a:xfrm>
          <a:prstGeom prst="rect">
            <a:avLst/>
          </a:prstGeom>
          <a:noFill/>
          <a:ln w="9525">
            <a:solidFill>
              <a:schemeClr val="tx1"/>
            </a:solidFill>
            <a:miter lim="800000"/>
            <a:headEnd/>
            <a:tailEnd/>
          </a:ln>
        </p:spPr>
      </p:pic>
      <p:sp>
        <p:nvSpPr>
          <p:cNvPr id="16387" name="Text Box 15"/>
          <p:cNvSpPr txBox="1">
            <a:spLocks noChangeArrowheads="1"/>
          </p:cNvSpPr>
          <p:nvPr/>
        </p:nvSpPr>
        <p:spPr bwMode="auto">
          <a:xfrm>
            <a:off x="152400" y="228600"/>
            <a:ext cx="3844925" cy="1739900"/>
          </a:xfrm>
          <a:prstGeom prst="rect">
            <a:avLst/>
          </a:prstGeom>
          <a:noFill/>
          <a:ln w="28575" algn="ctr">
            <a:noFill/>
            <a:miter lim="800000"/>
            <a:headEnd/>
            <a:tailEnd/>
          </a:ln>
        </p:spPr>
        <p:txBody>
          <a:bodyPr>
            <a:spAutoFit/>
          </a:bodyPr>
          <a:lstStyle/>
          <a:p>
            <a:r>
              <a:rPr lang="en-US" b="1">
                <a:solidFill>
                  <a:srgbClr val="000000"/>
                </a:solidFill>
                <a:latin typeface="Arial" charset="0"/>
              </a:rPr>
              <a:t>Arriving atoms (dimers) follow step-terrace mechanism, recognized in epitaxial growth of crystals, essentially following atomic-threads of their predecessors…</a:t>
            </a:r>
          </a:p>
        </p:txBody>
      </p:sp>
      <p:pic>
        <p:nvPicPr>
          <p:cNvPr id="16388" name="Picture 16"/>
          <p:cNvPicPr>
            <a:picLocks noChangeAspect="1" noChangeArrowheads="1"/>
          </p:cNvPicPr>
          <p:nvPr/>
        </p:nvPicPr>
        <p:blipFill>
          <a:blip r:embed="rId3" cstate="print"/>
          <a:srcRect/>
          <a:stretch>
            <a:fillRect/>
          </a:stretch>
        </p:blipFill>
        <p:spPr bwMode="auto">
          <a:xfrm>
            <a:off x="198438" y="2057400"/>
            <a:ext cx="2620962" cy="4754563"/>
          </a:xfrm>
          <a:prstGeom prst="rect">
            <a:avLst/>
          </a:prstGeom>
          <a:noFill/>
          <a:ln w="12700" algn="ctr">
            <a:solidFill>
              <a:schemeClr val="tx1"/>
            </a:solidFill>
            <a:miter lim="800000"/>
            <a:headEnd/>
            <a:tailEnd/>
          </a:ln>
        </p:spPr>
      </p:pic>
      <p:sp>
        <p:nvSpPr>
          <p:cNvPr id="16389" name="Text Box 17"/>
          <p:cNvSpPr txBox="1">
            <a:spLocks noChangeArrowheads="1"/>
          </p:cNvSpPr>
          <p:nvPr/>
        </p:nvSpPr>
        <p:spPr bwMode="auto">
          <a:xfrm>
            <a:off x="1709738" y="6577013"/>
            <a:ext cx="1098550" cy="228600"/>
          </a:xfrm>
          <a:prstGeom prst="rect">
            <a:avLst/>
          </a:prstGeom>
          <a:noFill/>
          <a:ln w="28575" algn="ctr">
            <a:noFill/>
            <a:miter lim="800000"/>
            <a:headEnd/>
            <a:tailEnd/>
          </a:ln>
        </p:spPr>
        <p:txBody>
          <a:bodyPr wrap="none">
            <a:spAutoFit/>
          </a:bodyPr>
          <a:lstStyle/>
          <a:p>
            <a:r>
              <a:rPr lang="en-US" sz="900" b="1">
                <a:solidFill>
                  <a:srgbClr val="000000"/>
                </a:solidFill>
                <a:latin typeface="Arial" charset="0"/>
              </a:rPr>
              <a:t>Chemistry World</a:t>
            </a:r>
          </a:p>
        </p:txBody>
      </p:sp>
      <p:sp>
        <p:nvSpPr>
          <p:cNvPr id="16390" name="Text Box 18"/>
          <p:cNvSpPr txBox="1">
            <a:spLocks noChangeArrowheads="1"/>
          </p:cNvSpPr>
          <p:nvPr/>
        </p:nvSpPr>
        <p:spPr bwMode="auto">
          <a:xfrm>
            <a:off x="2895600" y="4191000"/>
            <a:ext cx="1331913" cy="457200"/>
          </a:xfrm>
          <a:prstGeom prst="rect">
            <a:avLst/>
          </a:prstGeom>
          <a:solidFill>
            <a:schemeClr val="folHlink"/>
          </a:solidFill>
          <a:ln w="28575" algn="ctr">
            <a:noFill/>
            <a:miter lim="800000"/>
            <a:headEnd/>
            <a:tailEnd/>
          </a:ln>
        </p:spPr>
        <p:txBody>
          <a:bodyPr wrap="none">
            <a:spAutoFit/>
          </a:bodyPr>
          <a:lstStyle/>
          <a:p>
            <a:r>
              <a:rPr lang="en-US" altLang="zh-CN" b="1">
                <a:solidFill>
                  <a:srgbClr val="000000"/>
                </a:solidFill>
                <a:latin typeface="Arial Black" pitchFamily="34" charset="0"/>
                <a:ea typeface="宋体" pitchFamily="2" charset="-122"/>
              </a:rPr>
              <a:t>K ~ sin</a:t>
            </a:r>
            <a:r>
              <a:rPr lang="en-US" altLang="zh-CN" b="1">
                <a:solidFill>
                  <a:srgbClr val="000000"/>
                </a:solidFill>
                <a:latin typeface="Arial" charset="0"/>
                <a:ea typeface="宋体" pitchFamily="2" charset="-122"/>
              </a:rPr>
              <a:t> </a:t>
            </a:r>
            <a:r>
              <a:rPr lang="en-US" altLang="zh-CN" sz="2400" b="1">
                <a:solidFill>
                  <a:srgbClr val="000000"/>
                </a:solidFill>
                <a:latin typeface="Symbol" pitchFamily="18" charset="2"/>
                <a:ea typeface="宋体" pitchFamily="2" charset="-122"/>
              </a:rPr>
              <a:t>q</a:t>
            </a:r>
            <a:r>
              <a:rPr lang="en-US" altLang="zh-CN" b="1">
                <a:solidFill>
                  <a:srgbClr val="000000"/>
                </a:solidFill>
                <a:latin typeface="Arial" charset="0"/>
                <a:ea typeface="宋体" pitchFamily="2" charset="-122"/>
              </a:rPr>
              <a:t> </a:t>
            </a:r>
            <a:endParaRPr lang="en-US" b="1">
              <a:solidFill>
                <a:srgbClr val="000000"/>
              </a:solidFill>
              <a:latin typeface="Arial" charset="0"/>
            </a:endParaRPr>
          </a:p>
        </p:txBody>
      </p:sp>
      <p:sp>
        <p:nvSpPr>
          <p:cNvPr id="906259" name="Oval 19"/>
          <p:cNvSpPr>
            <a:spLocks noChangeArrowheads="1"/>
          </p:cNvSpPr>
          <p:nvPr/>
        </p:nvSpPr>
        <p:spPr bwMode="auto">
          <a:xfrm>
            <a:off x="4495800" y="2133600"/>
            <a:ext cx="1295400" cy="1143000"/>
          </a:xfrm>
          <a:prstGeom prst="ellipse">
            <a:avLst/>
          </a:prstGeom>
          <a:gradFill rotWithShape="0">
            <a:gsLst>
              <a:gs pos="0">
                <a:srgbClr val="EAEAEA">
                  <a:alpha val="39998"/>
                </a:srgbClr>
              </a:gs>
              <a:gs pos="100000">
                <a:srgbClr val="A3A3A3">
                  <a:alpha val="39998"/>
                </a:srgbClr>
              </a:gs>
            </a:gsLst>
            <a:path path="shape">
              <a:fillToRect l="50000" t="50000" r="50000" b="50000"/>
            </a:path>
          </a:gradFill>
          <a:ln w="28575" algn="ctr">
            <a:noFill/>
            <a:round/>
            <a:headEnd/>
            <a:tailEnd/>
          </a:ln>
        </p:spPr>
        <p:txBody>
          <a:bodyPr wrap="none" anchor="ctr"/>
          <a:lstStyle/>
          <a:p>
            <a:endParaRPr lang="en-US">
              <a:solidFill>
                <a:srgbClr val="000000"/>
              </a:solidFill>
              <a:latin typeface="Arial" charset="0"/>
            </a:endParaRPr>
          </a:p>
        </p:txBody>
      </p:sp>
      <p:sp>
        <p:nvSpPr>
          <p:cNvPr id="906260" name="Oval 20"/>
          <p:cNvSpPr>
            <a:spLocks noChangeArrowheads="1"/>
          </p:cNvSpPr>
          <p:nvPr/>
        </p:nvSpPr>
        <p:spPr bwMode="auto">
          <a:xfrm>
            <a:off x="5867400" y="2209800"/>
            <a:ext cx="1295400" cy="1143000"/>
          </a:xfrm>
          <a:prstGeom prst="ellipse">
            <a:avLst/>
          </a:prstGeom>
          <a:gradFill rotWithShape="0">
            <a:gsLst>
              <a:gs pos="0">
                <a:srgbClr val="EAEAEA">
                  <a:alpha val="39998"/>
                </a:srgbClr>
              </a:gs>
              <a:gs pos="100000">
                <a:srgbClr val="A3A3A3">
                  <a:alpha val="39998"/>
                </a:srgbClr>
              </a:gs>
            </a:gsLst>
            <a:path path="shape">
              <a:fillToRect l="50000" t="50000" r="50000" b="50000"/>
            </a:path>
          </a:gradFill>
          <a:ln w="28575" algn="ctr">
            <a:noFill/>
            <a:round/>
            <a:headEnd/>
            <a:tailEnd/>
          </a:ln>
        </p:spPr>
        <p:txBody>
          <a:bodyPr wrap="none" anchor="ctr"/>
          <a:lstStyle/>
          <a:p>
            <a:endParaRPr lang="en-US">
              <a:solidFill>
                <a:srgbClr val="000000"/>
              </a:solidFill>
              <a:latin typeface="Arial" charset="0"/>
            </a:endParaRPr>
          </a:p>
        </p:txBody>
      </p:sp>
      <p:sp>
        <p:nvSpPr>
          <p:cNvPr id="906261" name="Oval 21"/>
          <p:cNvSpPr>
            <a:spLocks noChangeArrowheads="1"/>
          </p:cNvSpPr>
          <p:nvPr/>
        </p:nvSpPr>
        <p:spPr bwMode="auto">
          <a:xfrm>
            <a:off x="5181600" y="4724400"/>
            <a:ext cx="1295400" cy="1143000"/>
          </a:xfrm>
          <a:prstGeom prst="ellipse">
            <a:avLst/>
          </a:prstGeom>
          <a:gradFill rotWithShape="0">
            <a:gsLst>
              <a:gs pos="0">
                <a:srgbClr val="EAEAEA">
                  <a:alpha val="39998"/>
                </a:srgbClr>
              </a:gs>
              <a:gs pos="100000">
                <a:srgbClr val="A3A3A3">
                  <a:alpha val="39998"/>
                </a:srgbClr>
              </a:gs>
            </a:gsLst>
            <a:path path="shape">
              <a:fillToRect l="50000" t="50000" r="50000" b="50000"/>
            </a:path>
          </a:gradFill>
          <a:ln w="28575" algn="ctr">
            <a:noFill/>
            <a:round/>
            <a:headEnd/>
            <a:tailEnd/>
          </a:ln>
        </p:spPr>
        <p:txBody>
          <a:bodyPr wrap="none" anchor="ctr"/>
          <a:lstStyle/>
          <a:p>
            <a:endParaRPr lang="en-US">
              <a:solidFill>
                <a:srgbClr val="000000"/>
              </a:solidFill>
              <a:latin typeface="Arial" charset="0"/>
            </a:endParaRPr>
          </a:p>
        </p:txBody>
      </p:sp>
      <p:sp>
        <p:nvSpPr>
          <p:cNvPr id="906262" name="Oval 22"/>
          <p:cNvSpPr>
            <a:spLocks noChangeArrowheads="1"/>
          </p:cNvSpPr>
          <p:nvPr/>
        </p:nvSpPr>
        <p:spPr bwMode="auto">
          <a:xfrm>
            <a:off x="7543800" y="1905000"/>
            <a:ext cx="1295400" cy="1143000"/>
          </a:xfrm>
          <a:prstGeom prst="ellipse">
            <a:avLst/>
          </a:prstGeom>
          <a:gradFill rotWithShape="0">
            <a:gsLst>
              <a:gs pos="0">
                <a:srgbClr val="EAEAEA">
                  <a:alpha val="39998"/>
                </a:srgbClr>
              </a:gs>
              <a:gs pos="100000">
                <a:srgbClr val="A3A3A3">
                  <a:alpha val="39998"/>
                </a:srgbClr>
              </a:gs>
            </a:gsLst>
            <a:path path="shape">
              <a:fillToRect l="50000" t="50000" r="50000" b="50000"/>
            </a:path>
          </a:gradFill>
          <a:ln w="28575" algn="ctr">
            <a:noFill/>
            <a:round/>
            <a:headEnd/>
            <a:tailEnd/>
          </a:ln>
        </p:spPr>
        <p:txBody>
          <a:bodyPr wrap="none" anchor="ctr"/>
          <a:lstStyle/>
          <a:p>
            <a:endParaRPr lang="en-US">
              <a:solidFill>
                <a:srgbClr val="000000"/>
              </a:solidFill>
              <a:latin typeface="Arial" charset="0"/>
            </a:endParaRPr>
          </a:p>
        </p:txBody>
      </p:sp>
      <p:sp>
        <p:nvSpPr>
          <p:cNvPr id="906263" name="Oval 23"/>
          <p:cNvSpPr>
            <a:spLocks noChangeArrowheads="1"/>
          </p:cNvSpPr>
          <p:nvPr/>
        </p:nvSpPr>
        <p:spPr bwMode="auto">
          <a:xfrm>
            <a:off x="6553200" y="3124200"/>
            <a:ext cx="1295400" cy="1143000"/>
          </a:xfrm>
          <a:prstGeom prst="ellipse">
            <a:avLst/>
          </a:prstGeom>
          <a:gradFill rotWithShape="0">
            <a:gsLst>
              <a:gs pos="0">
                <a:srgbClr val="EAEAEA">
                  <a:alpha val="39998"/>
                </a:srgbClr>
              </a:gs>
              <a:gs pos="100000">
                <a:srgbClr val="A3A3A3">
                  <a:alpha val="39998"/>
                </a:srgbClr>
              </a:gs>
            </a:gsLst>
            <a:path path="shape">
              <a:fillToRect l="50000" t="50000" r="50000" b="50000"/>
            </a:path>
          </a:gradFill>
          <a:ln w="28575" algn="ctr">
            <a:noFill/>
            <a:round/>
            <a:headEnd/>
            <a:tailEnd/>
          </a:ln>
        </p:spPr>
        <p:txBody>
          <a:bodyPr wrap="none" anchor="ctr"/>
          <a:lstStyle/>
          <a:p>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62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62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62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62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6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59" grpId="0" animBg="1"/>
      <p:bldP spid="906260" grpId="0" animBg="1"/>
      <p:bldP spid="906261" grpId="0" animBg="1"/>
      <p:bldP spid="906262" grpId="0" animBg="1"/>
      <p:bldP spid="90626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2linkZOOM"/>
          <p:cNvPicPr>
            <a:picLocks noChangeAspect="1" noChangeArrowheads="1"/>
          </p:cNvPicPr>
          <p:nvPr/>
        </p:nvPicPr>
        <p:blipFill>
          <a:blip r:embed="rId2" cstate="print"/>
          <a:srcRect/>
          <a:stretch>
            <a:fillRect/>
          </a:stretch>
        </p:blipFill>
        <p:spPr bwMode="auto">
          <a:xfrm>
            <a:off x="5638800" y="3663950"/>
            <a:ext cx="2971800" cy="2473325"/>
          </a:xfrm>
          <a:prstGeom prst="rect">
            <a:avLst/>
          </a:prstGeom>
          <a:noFill/>
          <a:ln w="9525">
            <a:noFill/>
            <a:miter lim="800000"/>
            <a:headEnd/>
            <a:tailEnd/>
          </a:ln>
        </p:spPr>
      </p:pic>
      <p:pic>
        <p:nvPicPr>
          <p:cNvPr id="10243" name="Picture 3" descr="C2link"/>
          <p:cNvPicPr>
            <a:picLocks noChangeAspect="1" noChangeArrowheads="1"/>
          </p:cNvPicPr>
          <p:nvPr/>
        </p:nvPicPr>
        <p:blipFill>
          <a:blip r:embed="rId3" cstate="print"/>
          <a:srcRect/>
          <a:stretch>
            <a:fillRect/>
          </a:stretch>
        </p:blipFill>
        <p:spPr bwMode="auto">
          <a:xfrm>
            <a:off x="1143000" y="1447800"/>
            <a:ext cx="5105400" cy="3470275"/>
          </a:xfrm>
          <a:prstGeom prst="rect">
            <a:avLst/>
          </a:prstGeom>
          <a:noFill/>
          <a:ln w="9525">
            <a:noFill/>
            <a:miter lim="800000"/>
            <a:headEnd/>
            <a:tailEnd/>
          </a:ln>
        </p:spPr>
      </p:pic>
      <p:sp>
        <p:nvSpPr>
          <p:cNvPr id="10244" name="Freeform 4"/>
          <p:cNvSpPr>
            <a:spLocks/>
          </p:cNvSpPr>
          <p:nvPr/>
        </p:nvSpPr>
        <p:spPr bwMode="auto">
          <a:xfrm>
            <a:off x="5857875" y="4730750"/>
            <a:ext cx="1533525" cy="1082675"/>
          </a:xfrm>
          <a:custGeom>
            <a:avLst/>
            <a:gdLst>
              <a:gd name="T0" fmla="*/ 1304925 w 966"/>
              <a:gd name="T1" fmla="*/ 0 h 682"/>
              <a:gd name="T2" fmla="*/ 1533525 w 966"/>
              <a:gd name="T3" fmla="*/ 533400 h 682"/>
              <a:gd name="T4" fmla="*/ 1019175 w 966"/>
              <a:gd name="T5" fmla="*/ 958850 h 682"/>
              <a:gd name="T6" fmla="*/ 200025 w 966"/>
              <a:gd name="T7" fmla="*/ 1082675 h 682"/>
              <a:gd name="T8" fmla="*/ 0 w 966"/>
              <a:gd name="T9" fmla="*/ 933450 h 682"/>
              <a:gd name="T10" fmla="*/ 238125 w 966"/>
              <a:gd name="T11" fmla="*/ 685800 h 682"/>
              <a:gd name="T12" fmla="*/ 1016000 w 966"/>
              <a:gd name="T13" fmla="*/ 412750 h 682"/>
              <a:gd name="T14" fmla="*/ 1304925 w 966"/>
              <a:gd name="T15" fmla="*/ 0 h 6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6" h="682">
                <a:moveTo>
                  <a:pt x="822" y="0"/>
                </a:moveTo>
                <a:lnTo>
                  <a:pt x="966" y="336"/>
                </a:lnTo>
                <a:lnTo>
                  <a:pt x="642" y="604"/>
                </a:lnTo>
                <a:lnTo>
                  <a:pt x="126" y="682"/>
                </a:lnTo>
                <a:lnTo>
                  <a:pt x="0" y="588"/>
                </a:lnTo>
                <a:lnTo>
                  <a:pt x="150" y="432"/>
                </a:lnTo>
                <a:lnTo>
                  <a:pt x="640" y="260"/>
                </a:lnTo>
                <a:lnTo>
                  <a:pt x="822" y="0"/>
                </a:lnTo>
                <a:close/>
              </a:path>
            </a:pathLst>
          </a:custGeom>
          <a:noFill/>
          <a:ln w="38100" cmpd="sng">
            <a:solidFill>
              <a:srgbClr val="FF0000"/>
            </a:solidFill>
            <a:round/>
            <a:headEnd/>
            <a:tailEnd/>
          </a:ln>
          <a:effectLst/>
        </p:spPr>
        <p:txBody>
          <a:bodyPr/>
          <a:lstStyle/>
          <a:p>
            <a:endParaRPr lang="en-US">
              <a:solidFill>
                <a:srgbClr val="000000"/>
              </a:solidFill>
              <a:latin typeface="Arial" charset="0"/>
            </a:endParaRPr>
          </a:p>
        </p:txBody>
      </p:sp>
      <p:sp>
        <p:nvSpPr>
          <p:cNvPr id="10245" name="Freeform 5"/>
          <p:cNvSpPr>
            <a:spLocks/>
          </p:cNvSpPr>
          <p:nvPr/>
        </p:nvSpPr>
        <p:spPr bwMode="auto">
          <a:xfrm>
            <a:off x="6889750" y="5143500"/>
            <a:ext cx="1492250" cy="501650"/>
          </a:xfrm>
          <a:custGeom>
            <a:avLst/>
            <a:gdLst>
              <a:gd name="T0" fmla="*/ 0 w 940"/>
              <a:gd name="T1" fmla="*/ 0 h 316"/>
              <a:gd name="T2" fmla="*/ 476250 w 940"/>
              <a:gd name="T3" fmla="*/ 381000 h 316"/>
              <a:gd name="T4" fmla="*/ 1263650 w 940"/>
              <a:gd name="T5" fmla="*/ 501650 h 316"/>
              <a:gd name="T6" fmla="*/ 1403350 w 940"/>
              <a:gd name="T7" fmla="*/ 485775 h 316"/>
              <a:gd name="T8" fmla="*/ 1492250 w 940"/>
              <a:gd name="T9" fmla="*/ 425450 h 316"/>
              <a:gd name="T10" fmla="*/ 501650 w 940"/>
              <a:gd name="T11" fmla="*/ 120650 h 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0" h="316">
                <a:moveTo>
                  <a:pt x="0" y="0"/>
                </a:moveTo>
                <a:lnTo>
                  <a:pt x="300" y="240"/>
                </a:lnTo>
                <a:lnTo>
                  <a:pt x="796" y="316"/>
                </a:lnTo>
                <a:lnTo>
                  <a:pt x="884" y="306"/>
                </a:lnTo>
                <a:lnTo>
                  <a:pt x="940" y="268"/>
                </a:lnTo>
                <a:lnTo>
                  <a:pt x="316" y="76"/>
                </a:lnTo>
              </a:path>
            </a:pathLst>
          </a:custGeom>
          <a:noFill/>
          <a:ln w="9525">
            <a:solidFill>
              <a:srgbClr val="FF0000"/>
            </a:solidFill>
            <a:round/>
            <a:headEnd/>
            <a:tailEnd/>
          </a:ln>
          <a:effectLst/>
        </p:spPr>
        <p:txBody>
          <a:bodyPr/>
          <a:lstStyle/>
          <a:p>
            <a:endParaRPr lang="en-US">
              <a:solidFill>
                <a:srgbClr val="000000"/>
              </a:solidFill>
              <a:latin typeface="Arial" charset="0"/>
            </a:endParaRPr>
          </a:p>
        </p:txBody>
      </p:sp>
      <p:sp>
        <p:nvSpPr>
          <p:cNvPr id="10246" name="Oval 6"/>
          <p:cNvSpPr>
            <a:spLocks noChangeArrowheads="1"/>
          </p:cNvSpPr>
          <p:nvPr/>
        </p:nvSpPr>
        <p:spPr bwMode="auto">
          <a:xfrm>
            <a:off x="7010400" y="4578350"/>
            <a:ext cx="228600" cy="228600"/>
          </a:xfrm>
          <a:prstGeom prst="ellipse">
            <a:avLst/>
          </a:prstGeom>
          <a:solidFill>
            <a:schemeClr val="accent1"/>
          </a:solidFill>
          <a:ln w="9525">
            <a:solidFill>
              <a:schemeClr val="accent2"/>
            </a:solidFill>
            <a:round/>
            <a:headEnd/>
            <a:tailEnd/>
          </a:ln>
          <a:effectLst/>
        </p:spPr>
        <p:txBody>
          <a:bodyPr wrap="none" anchor="ctr"/>
          <a:lstStyle/>
          <a:p>
            <a:endParaRPr lang="en-US">
              <a:solidFill>
                <a:srgbClr val="000000"/>
              </a:solidFill>
              <a:latin typeface="Arial" charset="0"/>
            </a:endParaRPr>
          </a:p>
        </p:txBody>
      </p:sp>
      <p:sp>
        <p:nvSpPr>
          <p:cNvPr id="10247" name="Oval 7"/>
          <p:cNvSpPr>
            <a:spLocks noChangeArrowheads="1"/>
          </p:cNvSpPr>
          <p:nvPr/>
        </p:nvSpPr>
        <p:spPr bwMode="auto">
          <a:xfrm>
            <a:off x="7053263" y="3846513"/>
            <a:ext cx="228600" cy="228600"/>
          </a:xfrm>
          <a:prstGeom prst="ellipse">
            <a:avLst/>
          </a:prstGeom>
          <a:solidFill>
            <a:schemeClr val="accent1"/>
          </a:solidFill>
          <a:ln w="9525">
            <a:solidFill>
              <a:schemeClr val="accent2"/>
            </a:solidFill>
            <a:round/>
            <a:headEnd/>
            <a:tailEnd/>
          </a:ln>
          <a:effectLst/>
        </p:spPr>
        <p:txBody>
          <a:bodyPr wrap="none" anchor="ctr"/>
          <a:lstStyle/>
          <a:p>
            <a:endParaRPr lang="en-US">
              <a:solidFill>
                <a:srgbClr val="000000"/>
              </a:solidFill>
              <a:latin typeface="Arial" charset="0"/>
            </a:endParaRPr>
          </a:p>
        </p:txBody>
      </p:sp>
      <p:sp>
        <p:nvSpPr>
          <p:cNvPr id="10248" name="Oval 8"/>
          <p:cNvSpPr>
            <a:spLocks noChangeArrowheads="1"/>
          </p:cNvSpPr>
          <p:nvPr/>
        </p:nvSpPr>
        <p:spPr bwMode="auto">
          <a:xfrm>
            <a:off x="4914900" y="3244850"/>
            <a:ext cx="76200" cy="76200"/>
          </a:xfrm>
          <a:prstGeom prst="ellipse">
            <a:avLst/>
          </a:prstGeom>
          <a:solidFill>
            <a:schemeClr val="accent1"/>
          </a:solidFill>
          <a:ln w="9525">
            <a:solidFill>
              <a:schemeClr val="accent2"/>
            </a:solidFill>
            <a:round/>
            <a:headEnd/>
            <a:tailEnd/>
          </a:ln>
          <a:effectLst/>
        </p:spPr>
        <p:txBody>
          <a:bodyPr wrap="none" anchor="ctr"/>
          <a:lstStyle/>
          <a:p>
            <a:endParaRPr lang="en-US">
              <a:solidFill>
                <a:srgbClr val="000000"/>
              </a:solidFill>
              <a:latin typeface="Arial" charset="0"/>
            </a:endParaRPr>
          </a:p>
        </p:txBody>
      </p:sp>
      <p:sp>
        <p:nvSpPr>
          <p:cNvPr id="10249" name="Oval 9"/>
          <p:cNvSpPr>
            <a:spLocks noChangeArrowheads="1"/>
          </p:cNvSpPr>
          <p:nvPr/>
        </p:nvSpPr>
        <p:spPr bwMode="auto">
          <a:xfrm>
            <a:off x="4927600" y="3048000"/>
            <a:ext cx="76200" cy="76200"/>
          </a:xfrm>
          <a:prstGeom prst="ellipse">
            <a:avLst/>
          </a:prstGeom>
          <a:solidFill>
            <a:schemeClr val="accent1"/>
          </a:solidFill>
          <a:ln w="9525">
            <a:solidFill>
              <a:schemeClr val="accent2"/>
            </a:solidFill>
            <a:round/>
            <a:headEnd/>
            <a:tailEnd/>
          </a:ln>
          <a:effectLst/>
        </p:spPr>
        <p:txBody>
          <a:bodyPr wrap="none" anchor="ctr"/>
          <a:lstStyle/>
          <a:p>
            <a:endParaRPr lang="en-US">
              <a:solidFill>
                <a:srgbClr val="000000"/>
              </a:solidFill>
              <a:latin typeface="Arial" charset="0"/>
            </a:endParaRPr>
          </a:p>
        </p:txBody>
      </p:sp>
      <p:sp>
        <p:nvSpPr>
          <p:cNvPr id="10250" name="Oval 10"/>
          <p:cNvSpPr>
            <a:spLocks noChangeArrowheads="1"/>
          </p:cNvSpPr>
          <p:nvPr/>
        </p:nvSpPr>
        <p:spPr bwMode="auto">
          <a:xfrm>
            <a:off x="3790950" y="3238500"/>
            <a:ext cx="76200" cy="76200"/>
          </a:xfrm>
          <a:prstGeom prst="ellipse">
            <a:avLst/>
          </a:prstGeom>
          <a:solidFill>
            <a:schemeClr val="accent1"/>
          </a:solidFill>
          <a:ln w="9525">
            <a:solidFill>
              <a:schemeClr val="accent2"/>
            </a:solidFill>
            <a:round/>
            <a:headEnd/>
            <a:tailEnd/>
          </a:ln>
          <a:effectLst/>
        </p:spPr>
        <p:txBody>
          <a:bodyPr wrap="none" anchor="ctr"/>
          <a:lstStyle/>
          <a:p>
            <a:endParaRPr lang="en-US">
              <a:solidFill>
                <a:srgbClr val="000000"/>
              </a:solidFill>
              <a:latin typeface="Arial" charset="0"/>
            </a:endParaRPr>
          </a:p>
        </p:txBody>
      </p:sp>
      <p:sp>
        <p:nvSpPr>
          <p:cNvPr id="10251" name="Oval 11"/>
          <p:cNvSpPr>
            <a:spLocks noChangeArrowheads="1"/>
          </p:cNvSpPr>
          <p:nvPr/>
        </p:nvSpPr>
        <p:spPr bwMode="auto">
          <a:xfrm>
            <a:off x="3784600" y="3022600"/>
            <a:ext cx="76200" cy="76200"/>
          </a:xfrm>
          <a:prstGeom prst="ellipse">
            <a:avLst/>
          </a:prstGeom>
          <a:solidFill>
            <a:schemeClr val="accent1"/>
          </a:solidFill>
          <a:ln w="9525">
            <a:solidFill>
              <a:schemeClr val="accent2"/>
            </a:solidFill>
            <a:round/>
            <a:headEnd/>
            <a:tailEnd/>
          </a:ln>
          <a:effectLst/>
        </p:spPr>
        <p:txBody>
          <a:bodyPr wrap="none" anchor="ctr"/>
          <a:lstStyle/>
          <a:p>
            <a:endParaRPr lang="en-US">
              <a:solidFill>
                <a:srgbClr val="000000"/>
              </a:solidFill>
              <a:latin typeface="Arial" charset="0"/>
            </a:endParaRPr>
          </a:p>
        </p:txBody>
      </p:sp>
      <p:sp>
        <p:nvSpPr>
          <p:cNvPr id="10252" name="Oval 12"/>
          <p:cNvSpPr>
            <a:spLocks noChangeArrowheads="1"/>
          </p:cNvSpPr>
          <p:nvPr/>
        </p:nvSpPr>
        <p:spPr bwMode="auto">
          <a:xfrm>
            <a:off x="2679700" y="3028950"/>
            <a:ext cx="76200" cy="76200"/>
          </a:xfrm>
          <a:prstGeom prst="ellipse">
            <a:avLst/>
          </a:prstGeom>
          <a:solidFill>
            <a:schemeClr val="accent1"/>
          </a:solidFill>
          <a:ln w="9525">
            <a:solidFill>
              <a:schemeClr val="accent2"/>
            </a:solidFill>
            <a:round/>
            <a:headEnd/>
            <a:tailEnd/>
          </a:ln>
          <a:effectLst/>
        </p:spPr>
        <p:txBody>
          <a:bodyPr wrap="none" anchor="ctr"/>
          <a:lstStyle/>
          <a:p>
            <a:endParaRPr lang="en-US">
              <a:solidFill>
                <a:srgbClr val="000000"/>
              </a:solidFill>
              <a:latin typeface="Arial" charset="0"/>
            </a:endParaRPr>
          </a:p>
        </p:txBody>
      </p:sp>
      <p:sp>
        <p:nvSpPr>
          <p:cNvPr id="10253" name="Oval 13"/>
          <p:cNvSpPr>
            <a:spLocks noChangeArrowheads="1"/>
          </p:cNvSpPr>
          <p:nvPr/>
        </p:nvSpPr>
        <p:spPr bwMode="auto">
          <a:xfrm>
            <a:off x="2667000" y="3232150"/>
            <a:ext cx="76200" cy="76200"/>
          </a:xfrm>
          <a:prstGeom prst="ellipse">
            <a:avLst/>
          </a:prstGeom>
          <a:solidFill>
            <a:schemeClr val="accent1"/>
          </a:solidFill>
          <a:ln w="9525">
            <a:solidFill>
              <a:schemeClr val="accent2"/>
            </a:solidFill>
            <a:round/>
            <a:headEnd/>
            <a:tailEnd/>
          </a:ln>
          <a:effectLst/>
        </p:spPr>
        <p:txBody>
          <a:bodyPr wrap="none" anchor="ctr"/>
          <a:lstStyle/>
          <a:p>
            <a:endParaRPr lang="en-US">
              <a:solidFill>
                <a:srgbClr val="000000"/>
              </a:solidFill>
              <a:latin typeface="Arial" charset="0"/>
            </a:endParaRPr>
          </a:p>
        </p:txBody>
      </p:sp>
      <p:sp>
        <p:nvSpPr>
          <p:cNvPr id="10254" name="Text Box 14"/>
          <p:cNvSpPr txBox="1">
            <a:spLocks noChangeArrowheads="1"/>
          </p:cNvSpPr>
          <p:nvPr/>
        </p:nvSpPr>
        <p:spPr bwMode="auto">
          <a:xfrm>
            <a:off x="1050925" y="609600"/>
            <a:ext cx="6708775" cy="457200"/>
          </a:xfrm>
          <a:prstGeom prst="rect">
            <a:avLst/>
          </a:prstGeom>
          <a:noFill/>
          <a:ln w="9525">
            <a:noFill/>
            <a:miter lim="800000"/>
            <a:headEnd/>
            <a:tailEnd/>
          </a:ln>
          <a:effectLst/>
        </p:spPr>
        <p:txBody>
          <a:bodyPr wrap="none">
            <a:spAutoFit/>
          </a:bodyPr>
          <a:lstStyle/>
          <a:p>
            <a:r>
              <a:rPr lang="en-US" b="1">
                <a:solidFill>
                  <a:srgbClr val="000000"/>
                </a:solidFill>
                <a:latin typeface="Helvetica" pitchFamily="34" charset="0"/>
              </a:rPr>
              <a:t>Metastable all-sp</a:t>
            </a:r>
            <a:r>
              <a:rPr lang="en-US" b="1" baseline="30000">
                <a:solidFill>
                  <a:srgbClr val="000000"/>
                </a:solidFill>
                <a:latin typeface="Helvetica" pitchFamily="34" charset="0"/>
              </a:rPr>
              <a:t>2</a:t>
            </a:r>
            <a:r>
              <a:rPr lang="en-US" b="1">
                <a:solidFill>
                  <a:srgbClr val="000000"/>
                </a:solidFill>
                <a:latin typeface="Helvetica" pitchFamily="34" charset="0"/>
              </a:rPr>
              <a:t> </a:t>
            </a:r>
            <a:r>
              <a:rPr lang="en-US" b="1">
                <a:solidFill>
                  <a:srgbClr val="00CC99"/>
                </a:solidFill>
                <a:latin typeface="Helvetica" pitchFamily="34" charset="0"/>
              </a:rPr>
              <a:t>C</a:t>
            </a:r>
            <a:r>
              <a:rPr lang="en-US" b="1" baseline="-25000">
                <a:solidFill>
                  <a:srgbClr val="00CC99"/>
                </a:solidFill>
                <a:latin typeface="Helvetica" pitchFamily="34" charset="0"/>
              </a:rPr>
              <a:t>2</a:t>
            </a:r>
            <a:r>
              <a:rPr lang="en-US" b="1">
                <a:solidFill>
                  <a:srgbClr val="00CC99"/>
                </a:solidFill>
                <a:latin typeface="Helvetica" pitchFamily="34" charset="0"/>
              </a:rPr>
              <a:t>-links</a:t>
            </a:r>
            <a:r>
              <a:rPr lang="en-US" b="1">
                <a:solidFill>
                  <a:srgbClr val="000000"/>
                </a:solidFill>
                <a:latin typeface="Helvetica" pitchFamily="34" charset="0"/>
              </a:rPr>
              <a:t> annealed at 500 K </a:t>
            </a:r>
          </a:p>
        </p:txBody>
      </p:sp>
      <p:sp>
        <p:nvSpPr>
          <p:cNvPr id="10255" name="Oval 15"/>
          <p:cNvSpPr>
            <a:spLocks noChangeArrowheads="1"/>
          </p:cNvSpPr>
          <p:nvPr/>
        </p:nvSpPr>
        <p:spPr bwMode="auto">
          <a:xfrm>
            <a:off x="4572000" y="2936875"/>
            <a:ext cx="762000" cy="762000"/>
          </a:xfrm>
          <a:prstGeom prst="ellipse">
            <a:avLst/>
          </a:prstGeom>
          <a:noFill/>
          <a:ln w="9525">
            <a:solidFill>
              <a:srgbClr val="FF0000"/>
            </a:solidFill>
            <a:round/>
            <a:headEnd/>
            <a:tailEnd/>
          </a:ln>
          <a:effectLst/>
        </p:spPr>
        <p:txBody>
          <a:bodyPr wrap="none" anchor="ctr"/>
          <a:lstStyle/>
          <a:p>
            <a:endParaRPr lang="en-US">
              <a:solidFill>
                <a:srgbClr val="000000"/>
              </a:solidFill>
              <a:latin typeface="Arial" charset="0"/>
            </a:endParaRPr>
          </a:p>
        </p:txBody>
      </p:sp>
      <p:sp>
        <p:nvSpPr>
          <p:cNvPr id="10256" name="Text Box 16"/>
          <p:cNvSpPr txBox="1">
            <a:spLocks noChangeArrowheads="1"/>
          </p:cNvSpPr>
          <p:nvPr/>
        </p:nvSpPr>
        <p:spPr bwMode="auto">
          <a:xfrm>
            <a:off x="6553200" y="5222875"/>
            <a:ext cx="354013" cy="457200"/>
          </a:xfrm>
          <a:prstGeom prst="rect">
            <a:avLst/>
          </a:prstGeom>
          <a:noFill/>
          <a:ln w="9525">
            <a:noFill/>
            <a:miter lim="800000"/>
            <a:headEnd/>
            <a:tailEnd/>
          </a:ln>
          <a:effectLst/>
        </p:spPr>
        <p:txBody>
          <a:bodyPr wrap="none">
            <a:spAutoFit/>
          </a:bodyPr>
          <a:lstStyle/>
          <a:p>
            <a:r>
              <a:rPr lang="en-US" b="1">
                <a:solidFill>
                  <a:srgbClr val="000000"/>
                </a:solidFill>
                <a:latin typeface="Helvetica" pitchFamily="34" charset="0"/>
              </a:rPr>
              <a:t>7</a:t>
            </a:r>
          </a:p>
        </p:txBody>
      </p:sp>
      <p:sp>
        <p:nvSpPr>
          <p:cNvPr id="10257" name="Text Box 17"/>
          <p:cNvSpPr txBox="1">
            <a:spLocks noChangeArrowheads="1"/>
          </p:cNvSpPr>
          <p:nvPr/>
        </p:nvSpPr>
        <p:spPr bwMode="auto">
          <a:xfrm>
            <a:off x="7543800" y="4918075"/>
            <a:ext cx="311150" cy="366713"/>
          </a:xfrm>
          <a:prstGeom prst="rect">
            <a:avLst/>
          </a:prstGeom>
          <a:noFill/>
          <a:ln w="9525">
            <a:noFill/>
            <a:miter lim="800000"/>
            <a:headEnd/>
            <a:tailEnd/>
          </a:ln>
          <a:effectLst/>
        </p:spPr>
        <p:txBody>
          <a:bodyPr wrap="none">
            <a:spAutoFit/>
          </a:bodyPr>
          <a:lstStyle/>
          <a:p>
            <a:r>
              <a:rPr lang="en-US" b="1">
                <a:solidFill>
                  <a:srgbClr val="000000"/>
                </a:solidFill>
                <a:latin typeface="Helvetica" pitchFamily="34" charset="0"/>
              </a:rPr>
              <a:t>7</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9148" y="206491"/>
            <a:ext cx="7492181" cy="7940635"/>
          </a:xfrm>
          <a:prstGeom prst="rect">
            <a:avLst/>
          </a:prstGeom>
          <a:noFill/>
        </p:spPr>
        <p:txBody>
          <a:bodyPr wrap="square" rtlCol="0">
            <a:spAutoFit/>
          </a:bodyPr>
          <a:lstStyle/>
          <a:p>
            <a:r>
              <a:rPr lang="en-US" sz="2400" dirty="0" smtClean="0">
                <a:solidFill>
                  <a:srgbClr val="000000"/>
                </a:solidFill>
              </a:rPr>
              <a:t>How do we make stronger SWNT Fibers?</a:t>
            </a:r>
          </a:p>
          <a:p>
            <a:endParaRPr lang="en-US" dirty="0" smtClean="0">
              <a:solidFill>
                <a:srgbClr val="000000"/>
              </a:solidFill>
            </a:endParaRPr>
          </a:p>
          <a:p>
            <a:r>
              <a:rPr lang="en-US" b="1" dirty="0" smtClean="0">
                <a:solidFill>
                  <a:srgbClr val="000000"/>
                </a:solidFill>
              </a:rPr>
              <a:t>Longer </a:t>
            </a:r>
            <a:r>
              <a:rPr lang="en-US" b="1" dirty="0" err="1" smtClean="0">
                <a:solidFill>
                  <a:srgbClr val="000000"/>
                </a:solidFill>
              </a:rPr>
              <a:t>nanotubes</a:t>
            </a:r>
            <a:endParaRPr lang="en-US" b="1" dirty="0" smtClean="0">
              <a:solidFill>
                <a:srgbClr val="000000"/>
              </a:solidFill>
            </a:endParaRPr>
          </a:p>
          <a:p>
            <a:endParaRPr lang="en-US" dirty="0" smtClean="0">
              <a:solidFill>
                <a:srgbClr val="000000"/>
              </a:solidFill>
            </a:endParaRPr>
          </a:p>
          <a:p>
            <a:r>
              <a:rPr lang="en-US" b="1" dirty="0" smtClean="0">
                <a:solidFill>
                  <a:srgbClr val="000000"/>
                </a:solidFill>
              </a:rPr>
              <a:t>Perfect </a:t>
            </a:r>
            <a:r>
              <a:rPr lang="en-US" b="1" dirty="0" err="1" smtClean="0">
                <a:solidFill>
                  <a:srgbClr val="000000"/>
                </a:solidFill>
              </a:rPr>
              <a:t>nanotubes</a:t>
            </a:r>
            <a:endParaRPr lang="en-US" b="1" dirty="0" smtClean="0">
              <a:solidFill>
                <a:srgbClr val="000000"/>
              </a:solidFill>
            </a:endParaRPr>
          </a:p>
          <a:p>
            <a:endParaRPr lang="en-US" dirty="0" smtClean="0">
              <a:solidFill>
                <a:srgbClr val="000000"/>
              </a:solidFill>
            </a:endParaRPr>
          </a:p>
          <a:p>
            <a:r>
              <a:rPr lang="en-US" b="1" dirty="0" smtClean="0">
                <a:solidFill>
                  <a:srgbClr val="000000"/>
                </a:solidFill>
              </a:rPr>
              <a:t>Flatter </a:t>
            </a:r>
            <a:r>
              <a:rPr lang="en-US" b="1" dirty="0" err="1" smtClean="0">
                <a:solidFill>
                  <a:srgbClr val="000000"/>
                </a:solidFill>
              </a:rPr>
              <a:t>nanotubes</a:t>
            </a:r>
            <a:endParaRPr lang="en-US" b="1" dirty="0" smtClean="0">
              <a:solidFill>
                <a:srgbClr val="000000"/>
              </a:solidFill>
            </a:endParaRPr>
          </a:p>
          <a:p>
            <a:endParaRPr lang="en-US" dirty="0" smtClean="0">
              <a:solidFill>
                <a:srgbClr val="000000"/>
              </a:solidFill>
            </a:endParaRPr>
          </a:p>
          <a:p>
            <a:r>
              <a:rPr lang="en-US" b="1" dirty="0" smtClean="0">
                <a:solidFill>
                  <a:srgbClr val="000000"/>
                </a:solidFill>
              </a:rPr>
              <a:t>Lumpy </a:t>
            </a:r>
            <a:r>
              <a:rPr lang="en-US" b="1" dirty="0" err="1" smtClean="0">
                <a:solidFill>
                  <a:srgbClr val="000000"/>
                </a:solidFill>
              </a:rPr>
              <a:t>nanotubes</a:t>
            </a:r>
            <a:endParaRPr lang="en-US" b="1" dirty="0" smtClean="0">
              <a:solidFill>
                <a:srgbClr val="000000"/>
              </a:solidFill>
            </a:endParaRPr>
          </a:p>
          <a:p>
            <a:endParaRPr lang="en-US" dirty="0" smtClean="0">
              <a:solidFill>
                <a:srgbClr val="000000"/>
              </a:solidFill>
            </a:endParaRPr>
          </a:p>
          <a:p>
            <a:r>
              <a:rPr lang="en-US" dirty="0" smtClean="0">
                <a:solidFill>
                  <a:srgbClr val="000000"/>
                </a:solidFill>
              </a:rPr>
              <a:t>Different solvent with easier coagulation</a:t>
            </a:r>
          </a:p>
          <a:p>
            <a:endParaRPr lang="en-US" dirty="0" smtClean="0">
              <a:solidFill>
                <a:srgbClr val="000000"/>
              </a:solidFill>
            </a:endParaRPr>
          </a:p>
          <a:p>
            <a:r>
              <a:rPr lang="en-US" dirty="0" smtClean="0">
                <a:solidFill>
                  <a:srgbClr val="000000"/>
                </a:solidFill>
              </a:rPr>
              <a:t>Purer solutions</a:t>
            </a:r>
          </a:p>
          <a:p>
            <a:endParaRPr lang="en-US" dirty="0" smtClean="0">
              <a:solidFill>
                <a:srgbClr val="000000"/>
              </a:solidFill>
            </a:endParaRPr>
          </a:p>
          <a:p>
            <a:r>
              <a:rPr lang="en-US" dirty="0" smtClean="0">
                <a:solidFill>
                  <a:srgbClr val="000000"/>
                </a:solidFill>
              </a:rPr>
              <a:t>Uniform diameter </a:t>
            </a:r>
            <a:r>
              <a:rPr lang="en-US" dirty="0" err="1" smtClean="0">
                <a:solidFill>
                  <a:srgbClr val="000000"/>
                </a:solidFill>
              </a:rPr>
              <a:t>nanotubes</a:t>
            </a:r>
            <a:endParaRPr lang="en-US" dirty="0" smtClean="0">
              <a:solidFill>
                <a:srgbClr val="000000"/>
              </a:solidFill>
            </a:endParaRPr>
          </a:p>
          <a:p>
            <a:endParaRPr lang="en-US" dirty="0" smtClean="0">
              <a:solidFill>
                <a:srgbClr val="000000"/>
              </a:solidFill>
            </a:endParaRPr>
          </a:p>
          <a:p>
            <a:r>
              <a:rPr lang="en-US" b="1" dirty="0" smtClean="0">
                <a:solidFill>
                  <a:srgbClr val="000000"/>
                </a:solidFill>
              </a:rPr>
              <a:t>Uniform </a:t>
            </a:r>
            <a:r>
              <a:rPr lang="en-US" b="1" dirty="0" err="1" smtClean="0">
                <a:solidFill>
                  <a:srgbClr val="000000"/>
                </a:solidFill>
              </a:rPr>
              <a:t>chirality</a:t>
            </a:r>
            <a:r>
              <a:rPr lang="en-US" b="1" dirty="0" smtClean="0">
                <a:solidFill>
                  <a:srgbClr val="000000"/>
                </a:solidFill>
              </a:rPr>
              <a:t> </a:t>
            </a:r>
            <a:r>
              <a:rPr lang="en-US" b="1" dirty="0" err="1" smtClean="0">
                <a:solidFill>
                  <a:srgbClr val="000000"/>
                </a:solidFill>
              </a:rPr>
              <a:t>nanotubes</a:t>
            </a:r>
            <a:endParaRPr lang="en-US" b="1" dirty="0" smtClean="0">
              <a:solidFill>
                <a:srgbClr val="000000"/>
              </a:solidFill>
            </a:endParaRPr>
          </a:p>
          <a:p>
            <a:endParaRPr lang="en-US" dirty="0" smtClean="0">
              <a:solidFill>
                <a:srgbClr val="000000"/>
              </a:solidFill>
            </a:endParaRPr>
          </a:p>
          <a:p>
            <a:r>
              <a:rPr lang="en-US" dirty="0" smtClean="0">
                <a:solidFill>
                  <a:srgbClr val="000000"/>
                </a:solidFill>
              </a:rPr>
              <a:t>Higher alignment</a:t>
            </a:r>
          </a:p>
          <a:p>
            <a:endParaRPr lang="en-US" dirty="0" smtClean="0">
              <a:solidFill>
                <a:srgbClr val="000000"/>
              </a:solidFill>
            </a:endParaRPr>
          </a:p>
          <a:p>
            <a:r>
              <a:rPr lang="en-US" dirty="0" smtClean="0">
                <a:solidFill>
                  <a:srgbClr val="000000"/>
                </a:solidFill>
              </a:rPr>
              <a:t>Smaller diameter fibers</a:t>
            </a:r>
          </a:p>
          <a:p>
            <a:endParaRPr lang="en-US" dirty="0" smtClean="0">
              <a:solidFill>
                <a:srgbClr val="000000"/>
              </a:solidFill>
            </a:endParaRPr>
          </a:p>
          <a:p>
            <a:r>
              <a:rPr lang="en-US" b="1" dirty="0" err="1" smtClean="0">
                <a:solidFill>
                  <a:srgbClr val="000000"/>
                </a:solidFill>
              </a:rPr>
              <a:t>Crosslinked</a:t>
            </a:r>
            <a:r>
              <a:rPr lang="en-US" b="1" dirty="0" smtClean="0">
                <a:solidFill>
                  <a:srgbClr val="000000"/>
                </a:solidFill>
              </a:rPr>
              <a:t> </a:t>
            </a:r>
            <a:r>
              <a:rPr lang="en-US" b="1" dirty="0" err="1" smtClean="0">
                <a:solidFill>
                  <a:srgbClr val="000000"/>
                </a:solidFill>
              </a:rPr>
              <a:t>nanotubes</a:t>
            </a:r>
            <a:endParaRPr lang="en-US" b="1"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152400"/>
            <a:ext cx="8229600" cy="427038"/>
          </a:xfrm>
        </p:spPr>
        <p:txBody>
          <a:bodyPr/>
          <a:lstStyle/>
          <a:p>
            <a:pPr eaLnBrk="1" hangingPunct="1"/>
            <a:r>
              <a:rPr lang="en-US" sz="4000" b="1" smtClean="0">
                <a:solidFill>
                  <a:schemeClr val="bg1"/>
                </a:solidFill>
              </a:rPr>
              <a:t>SWNT Quantum Wire</a:t>
            </a:r>
          </a:p>
        </p:txBody>
      </p:sp>
      <p:sp>
        <p:nvSpPr>
          <p:cNvPr id="48131" name="Text Box 3"/>
          <p:cNvSpPr txBox="1">
            <a:spLocks noChangeArrowheads="1"/>
          </p:cNvSpPr>
          <p:nvPr/>
        </p:nvSpPr>
        <p:spPr bwMode="auto">
          <a:xfrm>
            <a:off x="457200" y="1346200"/>
            <a:ext cx="4432300" cy="6188075"/>
          </a:xfrm>
          <a:prstGeom prst="rect">
            <a:avLst/>
          </a:prstGeom>
          <a:noFill/>
          <a:ln w="9525">
            <a:noFill/>
            <a:miter lim="800000"/>
            <a:headEnd/>
            <a:tailEnd/>
          </a:ln>
        </p:spPr>
        <p:txBody>
          <a:bodyPr>
            <a:spAutoFit/>
          </a:bodyPr>
          <a:lstStyle/>
          <a:p>
            <a:r>
              <a:rPr lang="en-US" sz="2000" b="1">
                <a:solidFill>
                  <a:srgbClr val="FFFFFF"/>
                </a:solidFill>
                <a:cs typeface="Arial" pitchFamily="34" charset="0"/>
              </a:rPr>
              <a:t>Cable of aligned armchair SWNTs</a:t>
            </a:r>
          </a:p>
          <a:p>
            <a:pPr>
              <a:buFontTx/>
              <a:buChar char="•"/>
            </a:pPr>
            <a:r>
              <a:rPr lang="en-US" sz="2000" b="1">
                <a:solidFill>
                  <a:srgbClr val="FFFFFF"/>
                </a:solidFill>
                <a:cs typeface="Arial" pitchFamily="34" charset="0"/>
              </a:rPr>
              <a:t>High purity, quality, cost-effective</a:t>
            </a:r>
          </a:p>
          <a:p>
            <a:pPr>
              <a:buFontTx/>
              <a:buChar char="•"/>
            </a:pPr>
            <a:r>
              <a:rPr lang="en-US" sz="2000" b="1">
                <a:solidFill>
                  <a:srgbClr val="FFFFFF"/>
                </a:solidFill>
                <a:cs typeface="Arial" pitchFamily="34" charset="0"/>
              </a:rPr>
              <a:t>Extremely high current capacity</a:t>
            </a:r>
          </a:p>
          <a:p>
            <a:pPr>
              <a:buFontTx/>
              <a:buChar char="•"/>
            </a:pPr>
            <a:r>
              <a:rPr lang="en-US" sz="2000" b="1">
                <a:solidFill>
                  <a:srgbClr val="FFFFFF"/>
                </a:solidFill>
                <a:cs typeface="Arial" pitchFamily="34" charset="0"/>
              </a:rPr>
              <a:t>Today’s grid 1000-5000 A/cm</a:t>
            </a:r>
            <a:r>
              <a:rPr lang="en-US" sz="2000" b="1" baseline="30000">
                <a:solidFill>
                  <a:srgbClr val="FFFFFF"/>
                </a:solidFill>
                <a:cs typeface="Arial" pitchFamily="34" charset="0"/>
              </a:rPr>
              <a:t>2</a:t>
            </a:r>
          </a:p>
          <a:p>
            <a:endParaRPr lang="en-US" sz="2000" b="1">
              <a:solidFill>
                <a:srgbClr val="FFFFFF"/>
              </a:solidFill>
              <a:cs typeface="Arial" pitchFamily="34" charset="0"/>
            </a:endParaRPr>
          </a:p>
          <a:p>
            <a:r>
              <a:rPr lang="en-US" sz="2000" b="1">
                <a:solidFill>
                  <a:srgbClr val="FFFFFF"/>
                </a:solidFill>
                <a:cs typeface="Arial" pitchFamily="34" charset="0"/>
              </a:rPr>
              <a:t>Expected Features</a:t>
            </a:r>
            <a:endParaRPr lang="en-US" sz="2000">
              <a:solidFill>
                <a:srgbClr val="FFFFFF"/>
              </a:solidFill>
              <a:cs typeface="Arial" pitchFamily="34" charset="0"/>
            </a:endParaRPr>
          </a:p>
          <a:p>
            <a:pPr>
              <a:buFontTx/>
              <a:buChar char="•"/>
            </a:pPr>
            <a:r>
              <a:rPr lang="en-US" sz="2000">
                <a:solidFill>
                  <a:srgbClr val="FFFFFF"/>
                </a:solidFill>
                <a:cs typeface="Arial" pitchFamily="34" charset="0"/>
              </a:rPr>
              <a:t> 1-10x Copper Conductivity</a:t>
            </a:r>
          </a:p>
          <a:p>
            <a:pPr>
              <a:buFontTx/>
              <a:buChar char="•"/>
            </a:pPr>
            <a:r>
              <a:rPr lang="en-US" sz="2000">
                <a:solidFill>
                  <a:srgbClr val="FFFFFF"/>
                </a:solidFill>
                <a:cs typeface="Arial" pitchFamily="34" charset="0"/>
              </a:rPr>
              <a:t> 6x Less Mass</a:t>
            </a:r>
          </a:p>
          <a:p>
            <a:pPr>
              <a:buFontTx/>
              <a:buChar char="•"/>
            </a:pPr>
            <a:r>
              <a:rPr lang="en-US" sz="2000">
                <a:solidFill>
                  <a:srgbClr val="FFFFFF"/>
                </a:solidFill>
                <a:cs typeface="Arial" pitchFamily="34" charset="0"/>
              </a:rPr>
              <a:t> Stronger Than Steel</a:t>
            </a:r>
          </a:p>
          <a:p>
            <a:pPr>
              <a:buFontTx/>
              <a:buChar char="•"/>
            </a:pPr>
            <a:r>
              <a:rPr lang="en-US" sz="2000">
                <a:solidFill>
                  <a:srgbClr val="FFFFFF"/>
                </a:solidFill>
                <a:cs typeface="Arial" pitchFamily="34" charset="0"/>
              </a:rPr>
              <a:t> Zero Thermal Expansion</a:t>
            </a:r>
          </a:p>
          <a:p>
            <a:endParaRPr lang="en-US" sz="2000" b="1">
              <a:solidFill>
                <a:srgbClr val="FFFFFF"/>
              </a:solidFill>
              <a:cs typeface="Arial" pitchFamily="34" charset="0"/>
            </a:endParaRPr>
          </a:p>
          <a:p>
            <a:r>
              <a:rPr lang="en-US" sz="2000" b="1">
                <a:solidFill>
                  <a:srgbClr val="FFFFFF"/>
                </a:solidFill>
                <a:cs typeface="Arial" pitchFamily="34" charset="0"/>
              </a:rPr>
              <a:t>Key Grid Benefits</a:t>
            </a:r>
          </a:p>
          <a:p>
            <a:pPr>
              <a:buFontTx/>
              <a:buChar char="•"/>
            </a:pPr>
            <a:r>
              <a:rPr lang="en-US" sz="2000" b="1">
                <a:solidFill>
                  <a:srgbClr val="FFFFFF"/>
                </a:solidFill>
                <a:cs typeface="Arial" pitchFamily="34" charset="0"/>
              </a:rPr>
              <a:t> </a:t>
            </a:r>
            <a:r>
              <a:rPr lang="en-US" sz="2000">
                <a:solidFill>
                  <a:srgbClr val="FFFFFF"/>
                </a:solidFill>
                <a:cs typeface="Arial" pitchFamily="34" charset="0"/>
              </a:rPr>
              <a:t>Reduced Power Loss</a:t>
            </a:r>
          </a:p>
          <a:p>
            <a:pPr>
              <a:buFontTx/>
              <a:buChar char="•"/>
            </a:pPr>
            <a:r>
              <a:rPr lang="en-US" sz="2000">
                <a:solidFill>
                  <a:srgbClr val="FFFFFF"/>
                </a:solidFill>
                <a:cs typeface="Arial" pitchFamily="34" charset="0"/>
              </a:rPr>
              <a:t> Low-to-No Sag </a:t>
            </a:r>
          </a:p>
          <a:p>
            <a:pPr>
              <a:buFontTx/>
              <a:buChar char="•"/>
            </a:pPr>
            <a:r>
              <a:rPr lang="en-US" sz="2000">
                <a:solidFill>
                  <a:srgbClr val="FFFFFF"/>
                </a:solidFill>
                <a:cs typeface="Arial" pitchFamily="34" charset="0"/>
              </a:rPr>
              <a:t> Reduced Mass</a:t>
            </a:r>
          </a:p>
          <a:p>
            <a:pPr>
              <a:buFontTx/>
              <a:buChar char="•"/>
            </a:pPr>
            <a:r>
              <a:rPr lang="en-US" sz="2000">
                <a:solidFill>
                  <a:srgbClr val="FFFFFF"/>
                </a:solidFill>
                <a:cs typeface="Arial" pitchFamily="34" charset="0"/>
              </a:rPr>
              <a:t> Higher Power Density</a:t>
            </a:r>
          </a:p>
          <a:p>
            <a:endParaRPr lang="en-US" sz="2000">
              <a:solidFill>
                <a:srgbClr val="FFFFFF"/>
              </a:solidFill>
              <a:cs typeface="Arial" pitchFamily="34" charset="0"/>
            </a:endParaRPr>
          </a:p>
          <a:p>
            <a:pPr>
              <a:buFontTx/>
              <a:buChar char="•"/>
            </a:pPr>
            <a:endParaRPr lang="en-US" sz="2000">
              <a:solidFill>
                <a:srgbClr val="FFFFFF"/>
              </a:solidFill>
              <a:cs typeface="Arial" pitchFamily="34" charset="0"/>
            </a:endParaRPr>
          </a:p>
          <a:p>
            <a:endParaRPr lang="en-US" sz="2000">
              <a:solidFill>
                <a:srgbClr val="FFFFFF"/>
              </a:solidFill>
              <a:cs typeface="Arial" pitchFamily="34" charset="0"/>
            </a:endParaRPr>
          </a:p>
          <a:p>
            <a:endParaRPr lang="en-US" sz="2000">
              <a:solidFill>
                <a:srgbClr val="FFFFFF"/>
              </a:solidFill>
              <a:cs typeface="Arial" pitchFamily="34" charset="0"/>
            </a:endParaRPr>
          </a:p>
        </p:txBody>
      </p:sp>
      <p:pic>
        <p:nvPicPr>
          <p:cNvPr id="48132" name="Picture 4" descr="Image of Transmission Lines"/>
          <p:cNvPicPr>
            <a:picLocks noChangeAspect="1" noChangeArrowheads="1"/>
          </p:cNvPicPr>
          <p:nvPr/>
        </p:nvPicPr>
        <p:blipFill>
          <a:blip r:embed="rId3" cstate="print"/>
          <a:srcRect/>
          <a:stretch>
            <a:fillRect/>
          </a:stretch>
        </p:blipFill>
        <p:spPr bwMode="auto">
          <a:xfrm>
            <a:off x="6735763" y="152400"/>
            <a:ext cx="2408237" cy="2819400"/>
          </a:xfrm>
          <a:prstGeom prst="rect">
            <a:avLst/>
          </a:prstGeom>
          <a:noFill/>
          <a:ln w="9525">
            <a:noFill/>
            <a:miter lim="800000"/>
            <a:headEnd/>
            <a:tailEnd/>
          </a:ln>
        </p:spPr>
      </p:pic>
      <p:pic>
        <p:nvPicPr>
          <p:cNvPr id="48133" name="Picture 5" descr="AQW"/>
          <p:cNvPicPr>
            <a:picLocks noChangeAspect="1" noChangeArrowheads="1"/>
          </p:cNvPicPr>
          <p:nvPr/>
        </p:nvPicPr>
        <p:blipFill>
          <a:blip r:embed="rId4" cstate="print"/>
          <a:srcRect/>
          <a:stretch>
            <a:fillRect/>
          </a:stretch>
        </p:blipFill>
        <p:spPr bwMode="auto">
          <a:xfrm>
            <a:off x="4114800" y="3159125"/>
            <a:ext cx="5029200" cy="3698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2" descr="H:\Wade's Talk 2\2400.jpg"/>
          <p:cNvPicPr>
            <a:picLocks noChangeAspect="1" noChangeArrowheads="1"/>
          </p:cNvPicPr>
          <p:nvPr/>
        </p:nvPicPr>
        <p:blipFill>
          <a:blip r:embed="rId2" cstate="print"/>
          <a:srcRect/>
          <a:stretch>
            <a:fillRect/>
          </a:stretch>
        </p:blipFill>
        <p:spPr bwMode="auto">
          <a:xfrm>
            <a:off x="738552" y="256522"/>
            <a:ext cx="7514491" cy="5901794"/>
          </a:xfrm>
          <a:prstGeom prst="rect">
            <a:avLst/>
          </a:prstGeom>
          <a:noFill/>
        </p:spPr>
      </p:pic>
      <p:pic>
        <p:nvPicPr>
          <p:cNvPr id="3" name="Picture 6" descr="nanotube vertical"/>
          <p:cNvPicPr>
            <a:picLocks noChangeAspect="1" noChangeArrowheads="1"/>
          </p:cNvPicPr>
          <p:nvPr/>
        </p:nvPicPr>
        <p:blipFill>
          <a:blip r:embed="rId3" cstate="print"/>
          <a:srcRect/>
          <a:stretch>
            <a:fillRect/>
          </a:stretch>
        </p:blipFill>
        <p:spPr bwMode="auto">
          <a:xfrm rot="18190377">
            <a:off x="5178402" y="363357"/>
            <a:ext cx="1042992" cy="60970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5890" name="AutoShape 27"/>
          <p:cNvSpPr>
            <a:spLocks noChangeArrowheads="1"/>
          </p:cNvSpPr>
          <p:nvPr/>
        </p:nvSpPr>
        <p:spPr bwMode="auto">
          <a:xfrm>
            <a:off x="8001000" y="5410200"/>
            <a:ext cx="838200" cy="457200"/>
          </a:xfrm>
          <a:prstGeom prst="flowChartPreparation">
            <a:avLst/>
          </a:prstGeom>
          <a:solidFill>
            <a:srgbClr val="99CC00"/>
          </a:solidFill>
          <a:ln w="9525">
            <a:solidFill>
              <a:schemeClr val="tx1"/>
            </a:solidFill>
            <a:miter lim="800000"/>
            <a:headEnd/>
            <a:tailEnd/>
          </a:ln>
        </p:spPr>
        <p:txBody>
          <a:bodyPr wrap="none" anchor="ctr"/>
          <a:lstStyle/>
          <a:p>
            <a:pPr algn="ctr"/>
            <a:r>
              <a:rPr kumimoji="1" lang="en-US" sz="1400">
                <a:solidFill>
                  <a:srgbClr val="000000"/>
                </a:solidFill>
                <a:latin typeface="Arial" charset="0"/>
              </a:rPr>
              <a:t>Ni</a:t>
            </a:r>
          </a:p>
        </p:txBody>
      </p:sp>
      <p:pic>
        <p:nvPicPr>
          <p:cNvPr id="3365891" name="Picture 5"/>
          <p:cNvPicPr>
            <a:picLocks noChangeAspect="1" noChangeArrowheads="1"/>
          </p:cNvPicPr>
          <p:nvPr/>
        </p:nvPicPr>
        <p:blipFill>
          <a:blip r:embed="rId2" cstate="print"/>
          <a:srcRect/>
          <a:stretch>
            <a:fillRect/>
          </a:stretch>
        </p:blipFill>
        <p:spPr bwMode="auto">
          <a:xfrm>
            <a:off x="6248400" y="2971800"/>
            <a:ext cx="2138363" cy="633413"/>
          </a:xfrm>
          <a:prstGeom prst="rect">
            <a:avLst/>
          </a:prstGeom>
          <a:noFill/>
          <a:ln w="9525">
            <a:noFill/>
            <a:miter lim="800000"/>
            <a:headEnd/>
            <a:tailEnd/>
          </a:ln>
        </p:spPr>
      </p:pic>
      <p:pic>
        <p:nvPicPr>
          <p:cNvPr id="3365892" name="Picture 6"/>
          <p:cNvPicPr>
            <a:picLocks noChangeAspect="1" noChangeArrowheads="1"/>
          </p:cNvPicPr>
          <p:nvPr/>
        </p:nvPicPr>
        <p:blipFill>
          <a:blip r:embed="rId3" cstate="print"/>
          <a:srcRect/>
          <a:stretch>
            <a:fillRect/>
          </a:stretch>
        </p:blipFill>
        <p:spPr bwMode="auto">
          <a:xfrm>
            <a:off x="6705600" y="4191000"/>
            <a:ext cx="2139950" cy="633413"/>
          </a:xfrm>
          <a:prstGeom prst="rect">
            <a:avLst/>
          </a:prstGeom>
          <a:noFill/>
          <a:ln w="9525">
            <a:noFill/>
            <a:miter lim="800000"/>
            <a:headEnd/>
            <a:tailEnd/>
          </a:ln>
        </p:spPr>
      </p:pic>
      <p:sp>
        <p:nvSpPr>
          <p:cNvPr id="3365893" name="Rectangle 2"/>
          <p:cNvSpPr>
            <a:spLocks noGrp="1" noChangeArrowheads="1"/>
          </p:cNvSpPr>
          <p:nvPr>
            <p:ph type="title" idx="4294967295"/>
          </p:nvPr>
        </p:nvSpPr>
        <p:spPr/>
        <p:txBody>
          <a:bodyPr/>
          <a:lstStyle/>
          <a:p>
            <a:pPr eaLnBrk="1" hangingPunct="1"/>
            <a:r>
              <a:rPr lang="en-US" sz="3800" smtClean="0"/>
              <a:t>3 Routes to Large Quantities of Armchair SWNT</a:t>
            </a:r>
          </a:p>
        </p:txBody>
      </p:sp>
      <p:sp>
        <p:nvSpPr>
          <p:cNvPr id="3365894" name="Rectangle 3"/>
          <p:cNvSpPr>
            <a:spLocks noGrp="1" noChangeArrowheads="1"/>
          </p:cNvSpPr>
          <p:nvPr>
            <p:ph type="body" idx="4294967295"/>
          </p:nvPr>
        </p:nvSpPr>
        <p:spPr>
          <a:xfrm>
            <a:off x="76200" y="1663700"/>
            <a:ext cx="5334000" cy="4530725"/>
          </a:xfrm>
        </p:spPr>
        <p:txBody>
          <a:bodyPr/>
          <a:lstStyle/>
          <a:p>
            <a:pPr eaLnBrk="1" hangingPunct="1">
              <a:lnSpc>
                <a:spcPct val="90000"/>
              </a:lnSpc>
            </a:pPr>
            <a:r>
              <a:rPr lang="en-US" smtClean="0"/>
              <a:t>Sort Large Quantities of SWNTs</a:t>
            </a:r>
          </a:p>
          <a:p>
            <a:pPr marL="2057400" lvl="4" indent="-228600" eaLnBrk="1" hangingPunct="1">
              <a:lnSpc>
                <a:spcPct val="90000"/>
              </a:lnSpc>
            </a:pPr>
            <a:endParaRPr lang="en-US" smtClean="0"/>
          </a:p>
          <a:p>
            <a:pPr eaLnBrk="1" hangingPunct="1">
              <a:lnSpc>
                <a:spcPct val="90000"/>
              </a:lnSpc>
            </a:pPr>
            <a:r>
              <a:rPr lang="en-US" smtClean="0"/>
              <a:t>Sort Small Quantities of SWNTs</a:t>
            </a:r>
          </a:p>
          <a:p>
            <a:pPr marL="2057400" lvl="4" indent="-228600" eaLnBrk="1" hangingPunct="1">
              <a:lnSpc>
                <a:spcPct val="90000"/>
              </a:lnSpc>
            </a:pPr>
            <a:endParaRPr lang="en-US" smtClean="0"/>
          </a:p>
          <a:p>
            <a:pPr eaLnBrk="1" hangingPunct="1">
              <a:lnSpc>
                <a:spcPct val="90000"/>
              </a:lnSpc>
            </a:pPr>
            <a:r>
              <a:rPr lang="en-US" smtClean="0"/>
              <a:t>Amplify</a:t>
            </a:r>
          </a:p>
          <a:p>
            <a:pPr marL="2057400" lvl="4" indent="-228600" eaLnBrk="1" hangingPunct="1">
              <a:lnSpc>
                <a:spcPct val="90000"/>
              </a:lnSpc>
            </a:pPr>
            <a:endParaRPr lang="en-US" smtClean="0"/>
          </a:p>
          <a:p>
            <a:pPr eaLnBrk="1" hangingPunct="1">
              <a:lnSpc>
                <a:spcPct val="90000"/>
              </a:lnSpc>
            </a:pPr>
            <a:r>
              <a:rPr lang="en-US" smtClean="0"/>
              <a:t>Grow Only Armchair SWNTs (catalyst tuning)</a:t>
            </a:r>
          </a:p>
        </p:txBody>
      </p:sp>
      <p:pic>
        <p:nvPicPr>
          <p:cNvPr id="3365895" name="Picture 6"/>
          <p:cNvPicPr>
            <a:picLocks noChangeAspect="1" noChangeArrowheads="1"/>
          </p:cNvPicPr>
          <p:nvPr/>
        </p:nvPicPr>
        <p:blipFill>
          <a:blip r:embed="rId4" cstate="print"/>
          <a:srcRect/>
          <a:stretch>
            <a:fillRect/>
          </a:stretch>
        </p:blipFill>
        <p:spPr bwMode="auto">
          <a:xfrm>
            <a:off x="4800600" y="3200400"/>
            <a:ext cx="2057400" cy="1455738"/>
          </a:xfrm>
          <a:prstGeom prst="rect">
            <a:avLst/>
          </a:prstGeom>
          <a:noFill/>
          <a:ln w="9525">
            <a:noFill/>
            <a:miter lim="800000"/>
            <a:headEnd/>
            <a:tailEnd/>
          </a:ln>
        </p:spPr>
      </p:pic>
      <p:sp>
        <p:nvSpPr>
          <p:cNvPr id="3365896" name="Line 7"/>
          <p:cNvSpPr>
            <a:spLocks noChangeShapeType="1"/>
          </p:cNvSpPr>
          <p:nvPr/>
        </p:nvSpPr>
        <p:spPr bwMode="auto">
          <a:xfrm>
            <a:off x="7772400" y="3733800"/>
            <a:ext cx="0" cy="381000"/>
          </a:xfrm>
          <a:prstGeom prst="line">
            <a:avLst/>
          </a:prstGeom>
          <a:noFill/>
          <a:ln w="9525">
            <a:solidFill>
              <a:schemeClr val="tx1"/>
            </a:solidFill>
            <a:round/>
            <a:headEnd/>
            <a:tailEnd type="triangle" w="med" len="med"/>
          </a:ln>
        </p:spPr>
        <p:txBody>
          <a:bodyPr/>
          <a:lstStyle/>
          <a:p>
            <a:endParaRPr kumimoji="1" lang="en-US" sz="2400">
              <a:solidFill>
                <a:srgbClr val="000000"/>
              </a:solidFill>
              <a:latin typeface="Arial" charset="0"/>
            </a:endParaRPr>
          </a:p>
        </p:txBody>
      </p:sp>
      <p:pic>
        <p:nvPicPr>
          <p:cNvPr id="3365897" name="Picture 2"/>
          <p:cNvPicPr>
            <a:picLocks noChangeAspect="1" noChangeArrowheads="1"/>
          </p:cNvPicPr>
          <p:nvPr/>
        </p:nvPicPr>
        <p:blipFill>
          <a:blip r:embed="rId5" cstate="print"/>
          <a:srcRect b="34460"/>
          <a:stretch>
            <a:fillRect/>
          </a:stretch>
        </p:blipFill>
        <p:spPr bwMode="auto">
          <a:xfrm>
            <a:off x="5257800" y="1066800"/>
            <a:ext cx="3429000" cy="1600200"/>
          </a:xfrm>
          <a:prstGeom prst="rect">
            <a:avLst/>
          </a:prstGeom>
          <a:noFill/>
          <a:ln w="9525">
            <a:noFill/>
            <a:miter lim="800000"/>
            <a:headEnd/>
            <a:tailEnd/>
          </a:ln>
        </p:spPr>
      </p:pic>
      <p:sp>
        <p:nvSpPr>
          <p:cNvPr id="3365898" name="AutoShape 9"/>
          <p:cNvSpPr>
            <a:spLocks noChangeArrowheads="1"/>
          </p:cNvSpPr>
          <p:nvPr/>
        </p:nvSpPr>
        <p:spPr bwMode="auto">
          <a:xfrm>
            <a:off x="5105400" y="5410200"/>
            <a:ext cx="533400" cy="457200"/>
          </a:xfrm>
          <a:prstGeom prst="octagon">
            <a:avLst>
              <a:gd name="adj" fmla="val 29287"/>
            </a:avLst>
          </a:prstGeom>
          <a:solidFill>
            <a:srgbClr val="FF3300"/>
          </a:solidFill>
          <a:ln w="9525">
            <a:solidFill>
              <a:schemeClr val="tx1"/>
            </a:solidFill>
            <a:miter lim="800000"/>
            <a:headEnd/>
            <a:tailEnd/>
          </a:ln>
        </p:spPr>
        <p:txBody>
          <a:bodyPr wrap="none" anchor="ctr"/>
          <a:lstStyle/>
          <a:p>
            <a:pPr algn="ctr"/>
            <a:r>
              <a:rPr kumimoji="1" lang="en-US" sz="1400" b="1">
                <a:solidFill>
                  <a:srgbClr val="FFFFFF"/>
                </a:solidFill>
                <a:latin typeface="Arial" charset="0"/>
              </a:rPr>
              <a:t>Fe</a:t>
            </a:r>
          </a:p>
        </p:txBody>
      </p:sp>
      <p:sp>
        <p:nvSpPr>
          <p:cNvPr id="3365899" name="AutoShape 11"/>
          <p:cNvSpPr>
            <a:spLocks noChangeArrowheads="1"/>
          </p:cNvSpPr>
          <p:nvPr/>
        </p:nvSpPr>
        <p:spPr bwMode="auto">
          <a:xfrm>
            <a:off x="5791200" y="5410200"/>
            <a:ext cx="533400" cy="457200"/>
          </a:xfrm>
          <a:prstGeom prst="octagon">
            <a:avLst>
              <a:gd name="adj" fmla="val 29287"/>
            </a:avLst>
          </a:prstGeom>
          <a:solidFill>
            <a:srgbClr val="CC6600"/>
          </a:solidFill>
          <a:ln w="9525">
            <a:solidFill>
              <a:schemeClr val="tx1"/>
            </a:solidFill>
            <a:miter lim="800000"/>
            <a:headEnd/>
            <a:tailEnd/>
          </a:ln>
        </p:spPr>
        <p:txBody>
          <a:bodyPr wrap="none" anchor="ctr"/>
          <a:lstStyle/>
          <a:p>
            <a:pPr algn="ctr"/>
            <a:r>
              <a:rPr kumimoji="1" lang="en-US" sz="1400" b="1">
                <a:solidFill>
                  <a:srgbClr val="FFFFFF"/>
                </a:solidFill>
                <a:latin typeface="Arial" charset="0"/>
              </a:rPr>
              <a:t>Fe/Co</a:t>
            </a:r>
          </a:p>
        </p:txBody>
      </p:sp>
      <p:sp>
        <p:nvSpPr>
          <p:cNvPr id="3365900" name="AutoShape 12"/>
          <p:cNvSpPr>
            <a:spLocks noChangeArrowheads="1"/>
          </p:cNvSpPr>
          <p:nvPr/>
        </p:nvSpPr>
        <p:spPr bwMode="auto">
          <a:xfrm>
            <a:off x="6477000" y="5410200"/>
            <a:ext cx="533400" cy="457200"/>
          </a:xfrm>
          <a:prstGeom prst="octagon">
            <a:avLst>
              <a:gd name="adj" fmla="val 29287"/>
            </a:avLst>
          </a:prstGeom>
          <a:solidFill>
            <a:srgbClr val="99CC00"/>
          </a:solidFill>
          <a:ln w="9525">
            <a:solidFill>
              <a:schemeClr val="tx1"/>
            </a:solidFill>
            <a:miter lim="800000"/>
            <a:headEnd/>
            <a:tailEnd/>
          </a:ln>
        </p:spPr>
        <p:txBody>
          <a:bodyPr wrap="none" anchor="ctr"/>
          <a:lstStyle/>
          <a:p>
            <a:pPr algn="ctr"/>
            <a:r>
              <a:rPr kumimoji="1" lang="en-US" sz="1400" b="1">
                <a:solidFill>
                  <a:srgbClr val="000000"/>
                </a:solidFill>
                <a:latin typeface="Arial" charset="0"/>
              </a:rPr>
              <a:t>Ni</a:t>
            </a:r>
          </a:p>
        </p:txBody>
      </p:sp>
      <p:sp>
        <p:nvSpPr>
          <p:cNvPr id="3365901" name="AutoShape 13"/>
          <p:cNvSpPr>
            <a:spLocks noChangeArrowheads="1"/>
          </p:cNvSpPr>
          <p:nvPr/>
        </p:nvSpPr>
        <p:spPr bwMode="auto">
          <a:xfrm>
            <a:off x="7086600" y="5410200"/>
            <a:ext cx="838200" cy="457200"/>
          </a:xfrm>
          <a:prstGeom prst="flowChartPreparation">
            <a:avLst/>
          </a:prstGeom>
          <a:solidFill>
            <a:srgbClr val="FF3300"/>
          </a:solidFill>
          <a:ln w="9525">
            <a:solidFill>
              <a:schemeClr val="tx1"/>
            </a:solidFill>
            <a:miter lim="800000"/>
            <a:headEnd/>
            <a:tailEnd/>
          </a:ln>
        </p:spPr>
        <p:txBody>
          <a:bodyPr wrap="none" anchor="ctr"/>
          <a:lstStyle/>
          <a:p>
            <a:pPr algn="ctr"/>
            <a:r>
              <a:rPr kumimoji="1" lang="en-US" sz="1400">
                <a:solidFill>
                  <a:srgbClr val="FFFFFF"/>
                </a:solidFill>
                <a:latin typeface="Arial" charset="0"/>
              </a:rPr>
              <a:t>Fe</a:t>
            </a:r>
          </a:p>
        </p:txBody>
      </p:sp>
      <p:grpSp>
        <p:nvGrpSpPr>
          <p:cNvPr id="2" name="Group 17"/>
          <p:cNvGrpSpPr>
            <a:grpSpLocks noChangeAspect="1"/>
          </p:cNvGrpSpPr>
          <p:nvPr/>
        </p:nvGrpSpPr>
        <p:grpSpPr bwMode="auto">
          <a:xfrm>
            <a:off x="5105400" y="5334000"/>
            <a:ext cx="487363" cy="609600"/>
            <a:chOff x="3264" y="3408"/>
            <a:chExt cx="192" cy="240"/>
          </a:xfrm>
        </p:grpSpPr>
        <p:sp>
          <p:nvSpPr>
            <p:cNvPr id="3365912" name="Line 15"/>
            <p:cNvSpPr>
              <a:spLocks noChangeAspect="1" noChangeShapeType="1"/>
            </p:cNvSpPr>
            <p:nvPr/>
          </p:nvSpPr>
          <p:spPr bwMode="auto">
            <a:xfrm>
              <a:off x="3264" y="3408"/>
              <a:ext cx="192" cy="240"/>
            </a:xfrm>
            <a:prstGeom prst="line">
              <a:avLst/>
            </a:prstGeom>
            <a:noFill/>
            <a:ln w="9525">
              <a:solidFill>
                <a:schemeClr val="tx1"/>
              </a:solidFill>
              <a:round/>
              <a:headEnd/>
              <a:tailEnd/>
            </a:ln>
          </p:spPr>
          <p:txBody>
            <a:bodyPr/>
            <a:lstStyle/>
            <a:p>
              <a:endParaRPr kumimoji="1" lang="en-US" sz="2400">
                <a:solidFill>
                  <a:srgbClr val="000000"/>
                </a:solidFill>
                <a:latin typeface="Arial" charset="0"/>
              </a:endParaRPr>
            </a:p>
          </p:txBody>
        </p:sp>
        <p:sp>
          <p:nvSpPr>
            <p:cNvPr id="3365913" name="Line 16"/>
            <p:cNvSpPr>
              <a:spLocks noChangeAspect="1" noChangeShapeType="1"/>
            </p:cNvSpPr>
            <p:nvPr/>
          </p:nvSpPr>
          <p:spPr bwMode="auto">
            <a:xfrm flipH="1">
              <a:off x="3264" y="3408"/>
              <a:ext cx="192" cy="240"/>
            </a:xfrm>
            <a:prstGeom prst="line">
              <a:avLst/>
            </a:prstGeom>
            <a:noFill/>
            <a:ln w="9525">
              <a:solidFill>
                <a:schemeClr val="tx1"/>
              </a:solidFill>
              <a:round/>
              <a:headEnd/>
              <a:tailEnd/>
            </a:ln>
          </p:spPr>
          <p:txBody>
            <a:bodyPr/>
            <a:lstStyle/>
            <a:p>
              <a:endParaRPr kumimoji="1" lang="en-US" sz="2400">
                <a:solidFill>
                  <a:srgbClr val="000000"/>
                </a:solidFill>
                <a:latin typeface="Arial" charset="0"/>
              </a:endParaRPr>
            </a:p>
          </p:txBody>
        </p:sp>
      </p:grpSp>
      <p:grpSp>
        <p:nvGrpSpPr>
          <p:cNvPr id="3" name="Group 18"/>
          <p:cNvGrpSpPr>
            <a:grpSpLocks noChangeAspect="1"/>
          </p:cNvGrpSpPr>
          <p:nvPr/>
        </p:nvGrpSpPr>
        <p:grpSpPr bwMode="auto">
          <a:xfrm>
            <a:off x="5791200" y="5334000"/>
            <a:ext cx="487363" cy="609600"/>
            <a:chOff x="3264" y="3408"/>
            <a:chExt cx="192" cy="240"/>
          </a:xfrm>
        </p:grpSpPr>
        <p:sp>
          <p:nvSpPr>
            <p:cNvPr id="3365910" name="Line 19"/>
            <p:cNvSpPr>
              <a:spLocks noChangeAspect="1" noChangeShapeType="1"/>
            </p:cNvSpPr>
            <p:nvPr/>
          </p:nvSpPr>
          <p:spPr bwMode="auto">
            <a:xfrm>
              <a:off x="3264" y="3408"/>
              <a:ext cx="192" cy="240"/>
            </a:xfrm>
            <a:prstGeom prst="line">
              <a:avLst/>
            </a:prstGeom>
            <a:noFill/>
            <a:ln w="9525">
              <a:solidFill>
                <a:schemeClr val="tx1"/>
              </a:solidFill>
              <a:round/>
              <a:headEnd/>
              <a:tailEnd/>
            </a:ln>
          </p:spPr>
          <p:txBody>
            <a:bodyPr/>
            <a:lstStyle/>
            <a:p>
              <a:endParaRPr kumimoji="1" lang="en-US" sz="2400">
                <a:solidFill>
                  <a:srgbClr val="000000"/>
                </a:solidFill>
                <a:latin typeface="Arial" charset="0"/>
              </a:endParaRPr>
            </a:p>
          </p:txBody>
        </p:sp>
        <p:sp>
          <p:nvSpPr>
            <p:cNvPr id="3365911" name="Line 20"/>
            <p:cNvSpPr>
              <a:spLocks noChangeAspect="1" noChangeShapeType="1"/>
            </p:cNvSpPr>
            <p:nvPr/>
          </p:nvSpPr>
          <p:spPr bwMode="auto">
            <a:xfrm flipH="1">
              <a:off x="3264" y="3408"/>
              <a:ext cx="192" cy="240"/>
            </a:xfrm>
            <a:prstGeom prst="line">
              <a:avLst/>
            </a:prstGeom>
            <a:noFill/>
            <a:ln w="9525">
              <a:solidFill>
                <a:schemeClr val="tx1"/>
              </a:solidFill>
              <a:round/>
              <a:headEnd/>
              <a:tailEnd/>
            </a:ln>
          </p:spPr>
          <p:txBody>
            <a:bodyPr/>
            <a:lstStyle/>
            <a:p>
              <a:endParaRPr kumimoji="1" lang="en-US" sz="2400">
                <a:solidFill>
                  <a:srgbClr val="000000"/>
                </a:solidFill>
                <a:latin typeface="Arial" charset="0"/>
              </a:endParaRPr>
            </a:p>
          </p:txBody>
        </p:sp>
      </p:grpSp>
      <p:grpSp>
        <p:nvGrpSpPr>
          <p:cNvPr id="4" name="Group 21"/>
          <p:cNvGrpSpPr>
            <a:grpSpLocks noChangeAspect="1"/>
          </p:cNvGrpSpPr>
          <p:nvPr/>
        </p:nvGrpSpPr>
        <p:grpSpPr bwMode="auto">
          <a:xfrm>
            <a:off x="6477000" y="5334000"/>
            <a:ext cx="487363" cy="609600"/>
            <a:chOff x="3264" y="3408"/>
            <a:chExt cx="192" cy="240"/>
          </a:xfrm>
        </p:grpSpPr>
        <p:sp>
          <p:nvSpPr>
            <p:cNvPr id="3365908" name="Line 22"/>
            <p:cNvSpPr>
              <a:spLocks noChangeAspect="1" noChangeShapeType="1"/>
            </p:cNvSpPr>
            <p:nvPr/>
          </p:nvSpPr>
          <p:spPr bwMode="auto">
            <a:xfrm>
              <a:off x="3264" y="3408"/>
              <a:ext cx="192" cy="240"/>
            </a:xfrm>
            <a:prstGeom prst="line">
              <a:avLst/>
            </a:prstGeom>
            <a:noFill/>
            <a:ln w="9525">
              <a:solidFill>
                <a:schemeClr val="tx1"/>
              </a:solidFill>
              <a:round/>
              <a:headEnd/>
              <a:tailEnd/>
            </a:ln>
          </p:spPr>
          <p:txBody>
            <a:bodyPr/>
            <a:lstStyle/>
            <a:p>
              <a:endParaRPr kumimoji="1" lang="en-US" sz="2400">
                <a:solidFill>
                  <a:srgbClr val="000000"/>
                </a:solidFill>
                <a:latin typeface="Arial" charset="0"/>
              </a:endParaRPr>
            </a:p>
          </p:txBody>
        </p:sp>
        <p:sp>
          <p:nvSpPr>
            <p:cNvPr id="3365909" name="Line 23"/>
            <p:cNvSpPr>
              <a:spLocks noChangeAspect="1" noChangeShapeType="1"/>
            </p:cNvSpPr>
            <p:nvPr/>
          </p:nvSpPr>
          <p:spPr bwMode="auto">
            <a:xfrm flipH="1">
              <a:off x="3264" y="3408"/>
              <a:ext cx="192" cy="240"/>
            </a:xfrm>
            <a:prstGeom prst="line">
              <a:avLst/>
            </a:prstGeom>
            <a:noFill/>
            <a:ln w="9525">
              <a:solidFill>
                <a:schemeClr val="tx1"/>
              </a:solidFill>
              <a:round/>
              <a:headEnd/>
              <a:tailEnd/>
            </a:ln>
          </p:spPr>
          <p:txBody>
            <a:bodyPr/>
            <a:lstStyle/>
            <a:p>
              <a:endParaRPr kumimoji="1" lang="en-US" sz="2400">
                <a:solidFill>
                  <a:srgbClr val="000000"/>
                </a:solidFill>
                <a:latin typeface="Arial" charset="0"/>
              </a:endParaRPr>
            </a:p>
          </p:txBody>
        </p:sp>
      </p:grpSp>
      <p:grpSp>
        <p:nvGrpSpPr>
          <p:cNvPr id="5" name="Group 24"/>
          <p:cNvGrpSpPr>
            <a:grpSpLocks noChangeAspect="1"/>
          </p:cNvGrpSpPr>
          <p:nvPr/>
        </p:nvGrpSpPr>
        <p:grpSpPr bwMode="auto">
          <a:xfrm>
            <a:off x="8199438" y="5334000"/>
            <a:ext cx="487362" cy="609600"/>
            <a:chOff x="3264" y="3408"/>
            <a:chExt cx="192" cy="240"/>
          </a:xfrm>
        </p:grpSpPr>
        <p:sp>
          <p:nvSpPr>
            <p:cNvPr id="3365906" name="Line 25"/>
            <p:cNvSpPr>
              <a:spLocks noChangeAspect="1" noChangeShapeType="1"/>
            </p:cNvSpPr>
            <p:nvPr/>
          </p:nvSpPr>
          <p:spPr bwMode="auto">
            <a:xfrm>
              <a:off x="3264" y="3408"/>
              <a:ext cx="192" cy="240"/>
            </a:xfrm>
            <a:prstGeom prst="line">
              <a:avLst/>
            </a:prstGeom>
            <a:noFill/>
            <a:ln w="9525">
              <a:solidFill>
                <a:schemeClr val="tx1"/>
              </a:solidFill>
              <a:round/>
              <a:headEnd/>
              <a:tailEnd/>
            </a:ln>
          </p:spPr>
          <p:txBody>
            <a:bodyPr/>
            <a:lstStyle/>
            <a:p>
              <a:endParaRPr kumimoji="1" lang="en-US" sz="2400">
                <a:solidFill>
                  <a:srgbClr val="000000"/>
                </a:solidFill>
                <a:latin typeface="Arial" charset="0"/>
              </a:endParaRPr>
            </a:p>
          </p:txBody>
        </p:sp>
        <p:sp>
          <p:nvSpPr>
            <p:cNvPr id="3365907" name="Line 26"/>
            <p:cNvSpPr>
              <a:spLocks noChangeAspect="1" noChangeShapeType="1"/>
            </p:cNvSpPr>
            <p:nvPr/>
          </p:nvSpPr>
          <p:spPr bwMode="auto">
            <a:xfrm flipH="1">
              <a:off x="3264" y="3408"/>
              <a:ext cx="192" cy="240"/>
            </a:xfrm>
            <a:prstGeom prst="line">
              <a:avLst/>
            </a:prstGeom>
            <a:noFill/>
            <a:ln w="9525">
              <a:solidFill>
                <a:schemeClr val="tx1"/>
              </a:solidFill>
              <a:round/>
              <a:headEnd/>
              <a:tailEnd/>
            </a:ln>
          </p:spPr>
          <p:txBody>
            <a:bodyPr/>
            <a:lstStyle/>
            <a:p>
              <a:endParaRPr kumimoji="1" lang="en-US" sz="2400">
                <a:solidFill>
                  <a:srgbClr val="000000"/>
                </a:solidFill>
                <a:latin typeface="Arial" charset="0"/>
              </a:endParaRP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4449" name="Footer Placeholder 3"/>
          <p:cNvSpPr>
            <a:spLocks noGrp="1"/>
          </p:cNvSpPr>
          <p:nvPr>
            <p:ph type="ftr" sz="quarter" idx="4294967295"/>
          </p:nvPr>
        </p:nvSpPr>
        <p:spPr>
          <a:xfrm>
            <a:off x="3124200" y="6400800"/>
            <a:ext cx="2895600" cy="457200"/>
          </a:xfrm>
          <a:prstGeom prst="rect">
            <a:avLst/>
          </a:prstGeom>
          <a:noFill/>
        </p:spPr>
        <p:txBody>
          <a:bodyPr/>
          <a:lstStyle/>
          <a:p>
            <a:r>
              <a:rPr kumimoji="1" lang="en-US" altLang="en-US">
                <a:solidFill>
                  <a:srgbClr val="000000"/>
                </a:solidFill>
                <a:latin typeface="Arial" charset="0"/>
              </a:rPr>
              <a:t> </a:t>
            </a:r>
          </a:p>
          <a:p>
            <a:endParaRPr kumimoji="1" lang="en-US" altLang="en-US">
              <a:solidFill>
                <a:srgbClr val="000000"/>
              </a:solidFill>
              <a:latin typeface="Arial" charset="0"/>
            </a:endParaRPr>
          </a:p>
          <a:p>
            <a:fld id="{F5A70EE8-7C37-47CC-83A0-20F482EC1AC4}" type="slidenum">
              <a:rPr kumimoji="1" lang="en-US" altLang="en-US">
                <a:solidFill>
                  <a:srgbClr val="000000"/>
                </a:solidFill>
                <a:latin typeface="Arial" charset="0"/>
              </a:rPr>
              <a:pPr/>
              <a:t>41</a:t>
            </a:fld>
            <a:endParaRPr kumimoji="1" lang="en-US" altLang="en-US">
              <a:solidFill>
                <a:srgbClr val="000000"/>
              </a:solidFill>
              <a:latin typeface="Arial" charset="0"/>
            </a:endParaRPr>
          </a:p>
        </p:txBody>
      </p:sp>
      <p:sp>
        <p:nvSpPr>
          <p:cNvPr id="3944450" name="Rectangle 2"/>
          <p:cNvSpPr>
            <a:spLocks noGrp="1" noChangeArrowheads="1"/>
          </p:cNvSpPr>
          <p:nvPr>
            <p:ph type="title"/>
          </p:nvPr>
        </p:nvSpPr>
        <p:spPr/>
        <p:txBody>
          <a:bodyPr/>
          <a:lstStyle/>
          <a:p>
            <a:r>
              <a:rPr lang="en-US" sz="3800" smtClean="0"/>
              <a:t>‘Amplified’ nanotubes may power the future</a:t>
            </a:r>
          </a:p>
        </p:txBody>
      </p:sp>
      <p:sp>
        <p:nvSpPr>
          <p:cNvPr id="3944451" name="Rectangle 3"/>
          <p:cNvSpPr>
            <a:spLocks noGrp="1" noChangeArrowheads="1"/>
          </p:cNvSpPr>
          <p:nvPr>
            <p:ph type="body" idx="1"/>
          </p:nvPr>
        </p:nvSpPr>
        <p:spPr/>
        <p:txBody>
          <a:bodyPr/>
          <a:lstStyle/>
          <a:p>
            <a:pPr>
              <a:lnSpc>
                <a:spcPct val="90000"/>
              </a:lnSpc>
            </a:pPr>
            <a:r>
              <a:rPr lang="en-US" sz="1800" smtClean="0"/>
              <a:t>Andrew Barron’s lab has demonstrated a way to take small batches of individual armchair nanotubes and make them grow dramatically longer</a:t>
            </a:r>
          </a:p>
          <a:p>
            <a:pPr lvl="1">
              <a:lnSpc>
                <a:spcPct val="90000"/>
              </a:lnSpc>
            </a:pPr>
            <a:r>
              <a:rPr lang="en-US" sz="1800" smtClean="0"/>
              <a:t>Up to 90% of the nanotubes in a batch can now be amplified to significant lengths</a:t>
            </a:r>
          </a:p>
          <a:p>
            <a:pPr>
              <a:lnSpc>
                <a:spcPct val="90000"/>
              </a:lnSpc>
            </a:pPr>
            <a:r>
              <a:rPr lang="en-US" sz="1800" smtClean="0"/>
              <a:t>Goal is the development of a single furnace to grow nanotubes from scratch, cap them with new catalyst, amplify them, and put out a steady stream of fiber for cables.</a:t>
            </a:r>
          </a:p>
          <a:p>
            <a:pPr>
              <a:lnSpc>
                <a:spcPct val="90000"/>
              </a:lnSpc>
            </a:pPr>
            <a:r>
              <a:rPr lang="en-US" sz="1800" smtClean="0"/>
              <a:t>Explored a range of growth/etch</a:t>
            </a:r>
          </a:p>
          <a:p>
            <a:pPr>
              <a:lnSpc>
                <a:spcPct val="90000"/>
              </a:lnSpc>
              <a:buFontTx/>
              <a:buNone/>
            </a:pPr>
            <a:r>
              <a:rPr lang="en-US" sz="1800" smtClean="0"/>
              <a:t>	conditions – T, gas composition (Ar,</a:t>
            </a:r>
          </a:p>
          <a:p>
            <a:pPr>
              <a:lnSpc>
                <a:spcPct val="90000"/>
              </a:lnSpc>
              <a:buFontTx/>
              <a:buNone/>
            </a:pPr>
            <a:r>
              <a:rPr lang="en-US" sz="1800" smtClean="0"/>
              <a:t>	methane, H</a:t>
            </a:r>
            <a:r>
              <a:rPr lang="en-US" sz="1800" baseline="-25000" smtClean="0"/>
              <a:t>2</a:t>
            </a:r>
            <a:r>
              <a:rPr lang="en-US" sz="1800" smtClean="0"/>
              <a:t> ), pressure for Fe-Co</a:t>
            </a:r>
          </a:p>
          <a:p>
            <a:pPr>
              <a:lnSpc>
                <a:spcPct val="90000"/>
              </a:lnSpc>
              <a:buFontTx/>
              <a:buNone/>
            </a:pPr>
            <a:r>
              <a:rPr lang="en-US" sz="1800" smtClean="0"/>
              <a:t>	catalyts to find sweet spot for second</a:t>
            </a:r>
          </a:p>
          <a:p>
            <a:pPr>
              <a:lnSpc>
                <a:spcPct val="90000"/>
              </a:lnSpc>
              <a:buFontTx/>
              <a:buNone/>
            </a:pPr>
            <a:r>
              <a:rPr lang="en-US" sz="1800" smtClean="0"/>
              <a:t>	growth versus etching.</a:t>
            </a:r>
          </a:p>
          <a:p>
            <a:pPr>
              <a:lnSpc>
                <a:spcPct val="90000"/>
              </a:lnSpc>
            </a:pPr>
            <a:r>
              <a:rPr lang="en-US" sz="1800" smtClean="0"/>
              <a:t>Extending now to single chirality </a:t>
            </a:r>
          </a:p>
          <a:p>
            <a:pPr>
              <a:lnSpc>
                <a:spcPct val="90000"/>
              </a:lnSpc>
              <a:buFontTx/>
              <a:buNone/>
            </a:pPr>
            <a:r>
              <a:rPr lang="en-US" sz="1800" smtClean="0"/>
              <a:t>	separated SWNTs.</a:t>
            </a:r>
          </a:p>
        </p:txBody>
      </p:sp>
      <p:sp>
        <p:nvSpPr>
          <p:cNvPr id="3944452" name="Rectangle 4"/>
          <p:cNvSpPr>
            <a:spLocks noChangeArrowheads="1"/>
          </p:cNvSpPr>
          <p:nvPr/>
        </p:nvSpPr>
        <p:spPr bwMode="auto">
          <a:xfrm>
            <a:off x="533400" y="5726113"/>
            <a:ext cx="3497263" cy="369887"/>
          </a:xfrm>
          <a:prstGeom prst="rect">
            <a:avLst/>
          </a:prstGeom>
          <a:noFill/>
          <a:ln w="9525">
            <a:noFill/>
            <a:miter lim="800000"/>
            <a:headEnd/>
            <a:tailEnd/>
          </a:ln>
        </p:spPr>
        <p:txBody>
          <a:bodyPr wrap="none">
            <a:spAutoFit/>
          </a:bodyPr>
          <a:lstStyle/>
          <a:p>
            <a:r>
              <a:rPr kumimoji="1" lang="en-US">
                <a:solidFill>
                  <a:srgbClr val="000000"/>
                </a:solidFill>
              </a:rPr>
              <a:t>Nano Lett. </a:t>
            </a:r>
            <a:r>
              <a:rPr kumimoji="1" lang="en-US" u="sng">
                <a:solidFill>
                  <a:srgbClr val="000000"/>
                </a:solidFill>
              </a:rPr>
              <a:t>11</a:t>
            </a:r>
            <a:r>
              <a:rPr kumimoji="1" lang="en-US">
                <a:solidFill>
                  <a:srgbClr val="000000"/>
                </a:solidFill>
              </a:rPr>
              <a:t>, 2871-2874 (2011)</a:t>
            </a:r>
          </a:p>
        </p:txBody>
      </p:sp>
      <p:pic>
        <p:nvPicPr>
          <p:cNvPr id="3944453" name="Picture 4"/>
          <p:cNvPicPr>
            <a:picLocks noChangeAspect="1" noChangeArrowheads="1"/>
          </p:cNvPicPr>
          <p:nvPr/>
        </p:nvPicPr>
        <p:blipFill>
          <a:blip r:embed="rId2" cstate="print"/>
          <a:srcRect/>
          <a:stretch>
            <a:fillRect/>
          </a:stretch>
        </p:blipFill>
        <p:spPr bwMode="auto">
          <a:xfrm>
            <a:off x="5029200" y="3225800"/>
            <a:ext cx="3444875" cy="287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a:lstStyle/>
          <a:p>
            <a:r>
              <a:rPr lang="en-US" dirty="0" smtClean="0">
                <a:solidFill>
                  <a:schemeClr val="bg1"/>
                </a:solidFill>
              </a:rPr>
              <a:t>80+ Years Since Staudinger</a:t>
            </a:r>
          </a:p>
        </p:txBody>
      </p:sp>
      <p:sp>
        <p:nvSpPr>
          <p:cNvPr id="642051" name="Rectangle 3"/>
          <p:cNvSpPr>
            <a:spLocks noGrp="1" noChangeArrowheads="1"/>
          </p:cNvSpPr>
          <p:nvPr>
            <p:ph type="body" idx="1"/>
          </p:nvPr>
        </p:nvSpPr>
        <p:spPr/>
        <p:txBody>
          <a:bodyPr/>
          <a:lstStyle/>
          <a:p>
            <a:pPr>
              <a:lnSpc>
                <a:spcPct val="80000"/>
              </a:lnSpc>
            </a:pPr>
            <a:r>
              <a:rPr lang="en-US" sz="2800" dirty="0" smtClean="0">
                <a:solidFill>
                  <a:schemeClr val="bg1"/>
                </a:solidFill>
              </a:rPr>
              <a:t>Solid-state spun </a:t>
            </a:r>
            <a:r>
              <a:rPr lang="en-US" sz="2800" dirty="0" err="1" smtClean="0">
                <a:solidFill>
                  <a:schemeClr val="bg1"/>
                </a:solidFill>
              </a:rPr>
              <a:t>nanotube</a:t>
            </a:r>
            <a:r>
              <a:rPr lang="en-US" sz="2800" dirty="0" smtClean="0">
                <a:solidFill>
                  <a:schemeClr val="bg1"/>
                </a:solidFill>
              </a:rPr>
              <a:t> fibers are leading in properties – are they scalable or affordable, and can they really get much better?</a:t>
            </a:r>
          </a:p>
          <a:p>
            <a:pPr>
              <a:lnSpc>
                <a:spcPct val="80000"/>
              </a:lnSpc>
            </a:pPr>
            <a:r>
              <a:rPr lang="en-US" sz="2800" dirty="0" smtClean="0">
                <a:solidFill>
                  <a:schemeClr val="bg1"/>
                </a:solidFill>
              </a:rPr>
              <a:t>Liquid Crystal solution-spun fibers need a burst of progress – but they should be scalable, affordable, and can get a lot better!</a:t>
            </a:r>
          </a:p>
          <a:p>
            <a:pPr>
              <a:lnSpc>
                <a:spcPct val="80000"/>
              </a:lnSpc>
            </a:pPr>
            <a:r>
              <a:rPr lang="en-US" sz="2800" dirty="0" err="1" smtClean="0">
                <a:solidFill>
                  <a:schemeClr val="bg1"/>
                </a:solidFill>
              </a:rPr>
              <a:t>Chirality</a:t>
            </a:r>
            <a:r>
              <a:rPr lang="en-US" sz="2800" dirty="0" smtClean="0">
                <a:solidFill>
                  <a:schemeClr val="bg1"/>
                </a:solidFill>
              </a:rPr>
              <a:t> control essential for specific applications – affordable?</a:t>
            </a:r>
          </a:p>
          <a:p>
            <a:pPr>
              <a:lnSpc>
                <a:spcPct val="80000"/>
              </a:lnSpc>
            </a:pPr>
            <a:r>
              <a:rPr lang="en-US" sz="2800" dirty="0" smtClean="0">
                <a:solidFill>
                  <a:schemeClr val="bg1"/>
                </a:solidFill>
              </a:rPr>
              <a:t>Tube length, tube perfection, impurities, morphology control (orientation, packing, entanglement, interphases) are big issues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Possible Action Item</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To push the USA fiber world into the future, start a new Alliance for Advanced Fiber Research and Manufacturing (</a:t>
            </a:r>
            <a:r>
              <a:rPr lang="en-US" dirty="0" err="1" smtClean="0">
                <a:solidFill>
                  <a:schemeClr val="bg1"/>
                </a:solidFill>
              </a:rPr>
              <a:t>AAFiRM</a:t>
            </a:r>
            <a:r>
              <a:rPr lang="en-US" dirty="0" smtClean="0">
                <a:solidFill>
                  <a:schemeClr val="bg1"/>
                </a:solidFill>
              </a:rPr>
              <a:t>)</a:t>
            </a:r>
          </a:p>
          <a:p>
            <a:r>
              <a:rPr lang="en-US" dirty="0" smtClean="0">
                <a:solidFill>
                  <a:schemeClr val="bg1"/>
                </a:solidFill>
              </a:rPr>
              <a:t>Co-centered at Rice and Georgia Tech</a:t>
            </a:r>
          </a:p>
          <a:p>
            <a:r>
              <a:rPr lang="en-US" dirty="0" smtClean="0">
                <a:solidFill>
                  <a:schemeClr val="bg1"/>
                </a:solidFill>
              </a:rPr>
              <a:t>Other academic participants</a:t>
            </a:r>
          </a:p>
          <a:p>
            <a:r>
              <a:rPr lang="en-US" dirty="0" smtClean="0">
                <a:solidFill>
                  <a:schemeClr val="bg1"/>
                </a:solidFill>
              </a:rPr>
              <a:t>Corporate Members (small and large)</a:t>
            </a:r>
          </a:p>
          <a:p>
            <a:r>
              <a:rPr lang="en-US" dirty="0" smtClean="0">
                <a:solidFill>
                  <a:schemeClr val="bg1"/>
                </a:solidFill>
              </a:rPr>
              <a:t>Federal (NASA++) and state support</a:t>
            </a:r>
          </a:p>
          <a:p>
            <a:endParaRPr lang="en-US" dirty="0">
              <a:solidFill>
                <a:schemeClr val="bg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0" name="Picture 2"/>
          <p:cNvPicPr>
            <a:picLocks noChangeAspect="1" noChangeArrowheads="1"/>
          </p:cNvPicPr>
          <p:nvPr/>
        </p:nvPicPr>
        <p:blipFill>
          <a:blip r:embed="rId2" cstate="print"/>
          <a:srcRect t="6782" b="4963"/>
          <a:stretch>
            <a:fillRect/>
          </a:stretch>
        </p:blipFill>
        <p:spPr bwMode="auto">
          <a:xfrm>
            <a:off x="0" y="0"/>
            <a:ext cx="5824972" cy="6858000"/>
          </a:xfrm>
          <a:prstGeom prst="rect">
            <a:avLst/>
          </a:prstGeom>
          <a:noFill/>
          <a:ln w="9525">
            <a:noFill/>
            <a:miter lim="800000"/>
            <a:headEnd/>
            <a:tailEnd/>
          </a:ln>
        </p:spPr>
      </p:pic>
      <p:sp>
        <p:nvSpPr>
          <p:cNvPr id="3" name="TextBox 2"/>
          <p:cNvSpPr txBox="1"/>
          <p:nvPr/>
        </p:nvSpPr>
        <p:spPr>
          <a:xfrm>
            <a:off x="6150077" y="1519084"/>
            <a:ext cx="2536723" cy="3693319"/>
          </a:xfrm>
          <a:prstGeom prst="rect">
            <a:avLst/>
          </a:prstGeom>
          <a:noFill/>
        </p:spPr>
        <p:txBody>
          <a:bodyPr wrap="square" rtlCol="0">
            <a:spAutoFit/>
          </a:bodyPr>
          <a:lstStyle/>
          <a:p>
            <a:r>
              <a:rPr lang="en-US" dirty="0" smtClean="0"/>
              <a:t>Team as of about 1985. Later added Dow Chemical, and  Ron </a:t>
            </a:r>
            <a:r>
              <a:rPr lang="en-US" dirty="0" err="1" smtClean="0"/>
              <a:t>Eby</a:t>
            </a:r>
            <a:r>
              <a:rPr lang="en-US" dirty="0" smtClean="0"/>
              <a:t> at JHU/ </a:t>
            </a:r>
          </a:p>
          <a:p>
            <a:r>
              <a:rPr lang="en-US" dirty="0" smtClean="0"/>
              <a:t>U. Akron.</a:t>
            </a:r>
          </a:p>
          <a:p>
            <a:endParaRPr lang="en-US" dirty="0"/>
          </a:p>
          <a:p>
            <a:endParaRPr lang="en-US" dirty="0" smtClean="0"/>
          </a:p>
          <a:p>
            <a:r>
              <a:rPr lang="en-US" dirty="0" smtClean="0"/>
              <a:t>$100M over 10 years in 1980-1990 - USAF</a:t>
            </a:r>
          </a:p>
          <a:p>
            <a:endParaRPr lang="en-US" dirty="0"/>
          </a:p>
          <a:p>
            <a:r>
              <a:rPr lang="en-US" dirty="0" smtClean="0"/>
              <a:t>+ $100M Dow development</a:t>
            </a:r>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9617" name="Rectangle 2"/>
          <p:cNvSpPr>
            <a:spLocks noGrp="1" noChangeArrowheads="1"/>
          </p:cNvSpPr>
          <p:nvPr>
            <p:ph type="title" idx="4294967295"/>
          </p:nvPr>
        </p:nvSpPr>
        <p:spPr>
          <a:xfrm>
            <a:off x="457200" y="0"/>
            <a:ext cx="8229600" cy="1139825"/>
          </a:xfrm>
        </p:spPr>
        <p:txBody>
          <a:bodyPr anchor="ctr"/>
          <a:lstStyle/>
          <a:p>
            <a:pPr eaLnBrk="1" hangingPunct="1"/>
            <a:r>
              <a:rPr lang="en-US" smtClean="0"/>
              <a:t>Roadblocks</a:t>
            </a:r>
          </a:p>
        </p:txBody>
      </p:sp>
      <p:sp>
        <p:nvSpPr>
          <p:cNvPr id="3439618" name="Rectangle 3"/>
          <p:cNvSpPr>
            <a:spLocks noGrp="1" noChangeArrowheads="1"/>
          </p:cNvSpPr>
          <p:nvPr>
            <p:ph type="body" idx="4294967295"/>
          </p:nvPr>
        </p:nvSpPr>
        <p:spPr>
          <a:xfrm>
            <a:off x="520700" y="1143000"/>
            <a:ext cx="8458200" cy="4114800"/>
          </a:xfrm>
        </p:spPr>
        <p:txBody>
          <a:bodyPr/>
          <a:lstStyle/>
          <a:p>
            <a:pPr eaLnBrk="1" hangingPunct="1"/>
            <a:r>
              <a:rPr lang="en-US" sz="3600" dirty="0" smtClean="0"/>
              <a:t>Vision without funding is hallucination.</a:t>
            </a:r>
          </a:p>
          <a:p>
            <a:pPr lvl="2" eaLnBrk="1" hangingPunct="1"/>
            <a:r>
              <a:rPr lang="en-US" sz="2800" dirty="0" smtClean="0"/>
              <a:t>Da Hsuan Feng – UT Dallas</a:t>
            </a:r>
          </a:p>
          <a:p>
            <a:pPr eaLnBrk="1" hangingPunct="1"/>
            <a:endParaRPr lang="en-US" sz="3600" dirty="0" smtClean="0"/>
          </a:p>
          <a:p>
            <a:pPr eaLnBrk="1" hangingPunct="1"/>
            <a:r>
              <a:rPr lang="en-US" sz="3600" dirty="0" smtClean="0"/>
              <a:t>Vision without hardware is delusion.</a:t>
            </a:r>
          </a:p>
          <a:p>
            <a:pPr lvl="2" eaLnBrk="1" hangingPunct="1"/>
            <a:r>
              <a:rPr lang="en-US" sz="2800" dirty="0" smtClean="0"/>
              <a:t>Lockheed engineer</a:t>
            </a:r>
          </a:p>
          <a:p>
            <a:pPr lvl="2" eaLnBrk="1" hangingPunct="1"/>
            <a:endParaRPr lang="en-US" sz="2800" dirty="0" smtClean="0"/>
          </a:p>
          <a:p>
            <a:pPr eaLnBrk="1" hangingPunct="1"/>
            <a:r>
              <a:rPr lang="en-US" sz="3600" dirty="0" smtClean="0"/>
              <a:t>Money buys progress.</a:t>
            </a:r>
          </a:p>
          <a:p>
            <a:pPr lvl="2" eaLnBrk="1" hangingPunct="1"/>
            <a:r>
              <a:rPr lang="en-US" sz="2800" dirty="0" smtClean="0"/>
              <a:t>John </a:t>
            </a:r>
            <a:r>
              <a:rPr lang="en-US" sz="2800" dirty="0" err="1" smtClean="0"/>
              <a:t>Przybysz</a:t>
            </a:r>
            <a:r>
              <a:rPr lang="en-US" sz="2800" dirty="0" smtClean="0"/>
              <a:t> – </a:t>
            </a:r>
            <a:r>
              <a:rPr lang="en-US" sz="2800" dirty="0" err="1" smtClean="0"/>
              <a:t>Northrup</a:t>
            </a:r>
            <a:r>
              <a:rPr lang="en-US" sz="2800" dirty="0" smtClean="0"/>
              <a:t> Grumman</a:t>
            </a:r>
          </a:p>
          <a:p>
            <a:pPr eaLnBrk="1" hangingPunct="1"/>
            <a:endParaRPr lang="en-US" sz="3600" dirty="0" smtClean="0"/>
          </a:p>
        </p:txBody>
      </p:sp>
    </p:spTree>
    <p:extLst>
      <p:ext uri="{BB962C8B-B14F-4D97-AF65-F5344CB8AC3E}">
        <p14:creationId xmlns:p14="http://schemas.microsoft.com/office/powerpoint/2010/main" val="349402881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srcRect/>
          <a:stretch>
            <a:fillRect/>
          </a:stretch>
        </p:blipFill>
        <p:spPr bwMode="auto">
          <a:xfrm>
            <a:off x="457200" y="304800"/>
            <a:ext cx="8229600" cy="5784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2" cstate="print"/>
          <a:srcRect l="3955" b="6821"/>
          <a:stretch>
            <a:fillRect/>
          </a:stretch>
        </p:blipFill>
        <p:spPr bwMode="auto">
          <a:xfrm>
            <a:off x="457200" y="304800"/>
            <a:ext cx="8305800" cy="5641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D5382EA-8E7B-43F7-AE49-EC22D6570284}" type="slidenum">
              <a:rPr lang="en-US" smtClean="0">
                <a:solidFill>
                  <a:prstClr val="black">
                    <a:tint val="75000"/>
                  </a:prstClr>
                </a:solidFill>
              </a:rPr>
              <a:pPr/>
              <a:t>48</a:t>
            </a:fld>
            <a:endParaRPr lang="en-US">
              <a:solidFill>
                <a:prstClr val="black">
                  <a:tint val="75000"/>
                </a:prstClr>
              </a:solidFill>
            </a:endParaRPr>
          </a:p>
        </p:txBody>
      </p:sp>
      <p:pic>
        <p:nvPicPr>
          <p:cNvPr id="3" name="Picture 24" descr="C:\Users\leejh\Google Drive\Research\(0) Presentations\20140521_NANOSMAT USA\Sl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143000"/>
            <a:ext cx="4038600" cy="4544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 name="Table 3"/>
          <p:cNvGraphicFramePr>
            <a:graphicFrameLocks noGrp="1"/>
          </p:cNvGraphicFramePr>
          <p:nvPr>
            <p:extLst/>
          </p:nvPr>
        </p:nvGraphicFramePr>
        <p:xfrm>
          <a:off x="227918" y="2286000"/>
          <a:ext cx="3986214" cy="1447283"/>
        </p:xfrm>
        <a:graphic>
          <a:graphicData uri="http://schemas.openxmlformats.org/drawingml/2006/table">
            <a:tbl>
              <a:tblPr firstRow="1" bandRow="1">
                <a:tableStyleId>{21E4AEA4-8DFA-4A89-87EB-49C32662AFE0}</a:tableStyleId>
              </a:tblPr>
              <a:tblGrid>
                <a:gridCol w="1328738"/>
                <a:gridCol w="1328738"/>
                <a:gridCol w="1328738"/>
              </a:tblGrid>
              <a:tr h="142081">
                <a:tc>
                  <a:txBody>
                    <a:bodyPr/>
                    <a:lstStyle/>
                    <a:p>
                      <a:pPr algn="ctr"/>
                      <a:endParaRPr lang="en-US" sz="1600" dirty="0">
                        <a:solidFill>
                          <a:srgbClr val="000000"/>
                        </a:solidFill>
                        <a:latin typeface="Calibri" pitchFamily="34" charset="0"/>
                      </a:endParaRPr>
                    </a:p>
                  </a:txBody>
                  <a:tcPr marL="91451" marR="91451" marT="45700" marB="45700"/>
                </a:tc>
                <a:tc>
                  <a:txBody>
                    <a:bodyPr/>
                    <a:lstStyle/>
                    <a:p>
                      <a:pPr algn="ctr"/>
                      <a:r>
                        <a:rPr lang="en-US" sz="1600" dirty="0" smtClean="0">
                          <a:solidFill>
                            <a:srgbClr val="000000"/>
                          </a:solidFill>
                          <a:latin typeface="Calibri" pitchFamily="34" charset="0"/>
                        </a:rPr>
                        <a:t>600 m/s</a:t>
                      </a:r>
                      <a:endParaRPr lang="en-US" sz="1600" dirty="0">
                        <a:solidFill>
                          <a:srgbClr val="000000"/>
                        </a:solidFill>
                        <a:latin typeface="Calibri" pitchFamily="34" charset="0"/>
                      </a:endParaRPr>
                    </a:p>
                  </a:txBody>
                  <a:tcPr marL="91451" marR="91451" marT="45700" marB="45700"/>
                </a:tc>
                <a:tc>
                  <a:txBody>
                    <a:bodyPr/>
                    <a:lstStyle/>
                    <a:p>
                      <a:pPr algn="ctr"/>
                      <a:r>
                        <a:rPr lang="en-US" sz="1600" dirty="0" smtClean="0">
                          <a:solidFill>
                            <a:srgbClr val="000000"/>
                          </a:solidFill>
                          <a:latin typeface="Calibri" pitchFamily="34" charset="0"/>
                        </a:rPr>
                        <a:t>900m/s</a:t>
                      </a:r>
                      <a:endParaRPr lang="en-US" sz="1600" dirty="0">
                        <a:solidFill>
                          <a:srgbClr val="000000"/>
                        </a:solidFill>
                        <a:latin typeface="Calibri" pitchFamily="34" charset="0"/>
                      </a:endParaRPr>
                    </a:p>
                  </a:txBody>
                  <a:tcPr marL="91451" marR="91451" marT="45700" marB="45700"/>
                </a:tc>
              </a:tr>
              <a:tr h="370681">
                <a:tc>
                  <a:txBody>
                    <a:bodyPr/>
                    <a:lstStyle/>
                    <a:p>
                      <a:pPr algn="ctr"/>
                      <a:r>
                        <a:rPr lang="en-US" sz="1600" dirty="0" smtClean="0">
                          <a:solidFill>
                            <a:srgbClr val="000000"/>
                          </a:solidFill>
                          <a:latin typeface="Calibri" pitchFamily="34" charset="0"/>
                        </a:rPr>
                        <a:t>ML </a:t>
                      </a:r>
                      <a:r>
                        <a:rPr lang="en-US" sz="1600" dirty="0" err="1" smtClean="0">
                          <a:solidFill>
                            <a:srgbClr val="000000"/>
                          </a:solidFill>
                          <a:latin typeface="Calibri" pitchFamily="34" charset="0"/>
                        </a:rPr>
                        <a:t>Graphene</a:t>
                      </a:r>
                      <a:endParaRPr lang="en-US" sz="1600" dirty="0">
                        <a:solidFill>
                          <a:srgbClr val="000000"/>
                        </a:solidFill>
                        <a:latin typeface="Calibri" pitchFamily="34" charset="0"/>
                      </a:endParaRPr>
                    </a:p>
                  </a:txBody>
                  <a:tcPr marL="91451" marR="91451" marT="45700" marB="45700"/>
                </a:tc>
                <a:tc>
                  <a:txBody>
                    <a:bodyPr/>
                    <a:lstStyle/>
                    <a:p>
                      <a:pPr algn="ctr"/>
                      <a:r>
                        <a:rPr lang="en-US" sz="1600" dirty="0" smtClean="0">
                          <a:solidFill>
                            <a:srgbClr val="000000"/>
                          </a:solidFill>
                          <a:latin typeface="Calibri" pitchFamily="34" charset="0"/>
                        </a:rPr>
                        <a:t>0.95 MJ/kg</a:t>
                      </a:r>
                      <a:endParaRPr lang="en-US" sz="1600" dirty="0">
                        <a:solidFill>
                          <a:srgbClr val="000000"/>
                        </a:solidFill>
                        <a:latin typeface="Calibri" pitchFamily="34" charset="0"/>
                      </a:endParaRPr>
                    </a:p>
                  </a:txBody>
                  <a:tcPr marL="91451" marR="91451" marT="45700" marB="45700"/>
                </a:tc>
                <a:tc>
                  <a:txBody>
                    <a:bodyPr/>
                    <a:lstStyle/>
                    <a:p>
                      <a:pPr algn="ctr"/>
                      <a:r>
                        <a:rPr lang="en-US" sz="1600" dirty="0" smtClean="0">
                          <a:solidFill>
                            <a:srgbClr val="000000"/>
                          </a:solidFill>
                          <a:latin typeface="Calibri" pitchFamily="34" charset="0"/>
                        </a:rPr>
                        <a:t>0.83 MJ/kg</a:t>
                      </a:r>
                      <a:endParaRPr lang="en-US" sz="1600" dirty="0">
                        <a:solidFill>
                          <a:srgbClr val="000000"/>
                        </a:solidFill>
                        <a:latin typeface="Calibri" pitchFamily="34" charset="0"/>
                      </a:endParaRPr>
                    </a:p>
                  </a:txBody>
                  <a:tcPr marL="91451" marR="91451" marT="45700" marB="45700"/>
                </a:tc>
              </a:tr>
              <a:tr h="370681">
                <a:tc>
                  <a:txBody>
                    <a:bodyPr/>
                    <a:lstStyle/>
                    <a:p>
                      <a:pPr algn="ctr"/>
                      <a:r>
                        <a:rPr lang="en-US" sz="1600" dirty="0" smtClean="0">
                          <a:solidFill>
                            <a:srgbClr val="000000"/>
                          </a:solidFill>
                          <a:latin typeface="Calibri" pitchFamily="34" charset="0"/>
                        </a:rPr>
                        <a:t>Steel</a:t>
                      </a:r>
                      <a:endParaRPr lang="en-US" sz="1600" dirty="0">
                        <a:solidFill>
                          <a:srgbClr val="000000"/>
                        </a:solidFill>
                        <a:latin typeface="Calibri" pitchFamily="34" charset="0"/>
                      </a:endParaRPr>
                    </a:p>
                  </a:txBody>
                  <a:tcPr marL="91451" marR="91451" marT="45700" marB="45700"/>
                </a:tc>
                <a:tc>
                  <a:txBody>
                    <a:bodyPr/>
                    <a:lstStyle/>
                    <a:p>
                      <a:pPr algn="ctr"/>
                      <a:r>
                        <a:rPr lang="en-US" sz="1600" dirty="0" smtClean="0">
                          <a:solidFill>
                            <a:srgbClr val="000000"/>
                          </a:solidFill>
                          <a:latin typeface="Calibri" pitchFamily="34" charset="0"/>
                        </a:rPr>
                        <a:t>0.08 MJ/kg</a:t>
                      </a:r>
                      <a:endParaRPr lang="en-US" sz="1600" dirty="0">
                        <a:solidFill>
                          <a:srgbClr val="000000"/>
                        </a:solidFill>
                        <a:latin typeface="Calibri" pitchFamily="34" charset="0"/>
                      </a:endParaRPr>
                    </a:p>
                  </a:txBody>
                  <a:tcPr marL="91451" marR="91451" marT="45700" marB="45700"/>
                </a:tc>
                <a:tc>
                  <a:txBody>
                    <a:bodyPr/>
                    <a:lstStyle/>
                    <a:p>
                      <a:pPr algn="ctr"/>
                      <a:r>
                        <a:rPr lang="en-US" sz="1600" dirty="0" smtClean="0">
                          <a:solidFill>
                            <a:srgbClr val="000000"/>
                          </a:solidFill>
                          <a:latin typeface="Calibri" pitchFamily="34" charset="0"/>
                        </a:rPr>
                        <a:t>0.11 MJ/kg</a:t>
                      </a:r>
                      <a:endParaRPr lang="en-US" sz="1600" dirty="0">
                        <a:solidFill>
                          <a:srgbClr val="000000"/>
                        </a:solidFill>
                        <a:latin typeface="Calibri" pitchFamily="34" charset="0"/>
                      </a:endParaRPr>
                    </a:p>
                  </a:txBody>
                  <a:tcPr marL="91451" marR="91451" marT="45700" marB="45700"/>
                </a:tc>
              </a:tr>
              <a:tr h="370681">
                <a:tc>
                  <a:txBody>
                    <a:bodyPr/>
                    <a:lstStyle/>
                    <a:p>
                      <a:pPr algn="ctr"/>
                      <a:r>
                        <a:rPr lang="en-US" sz="1600" dirty="0" smtClean="0">
                          <a:solidFill>
                            <a:srgbClr val="000000"/>
                          </a:solidFill>
                          <a:latin typeface="Calibri" pitchFamily="34" charset="0"/>
                        </a:rPr>
                        <a:t>Ratio</a:t>
                      </a:r>
                      <a:endParaRPr lang="en-US" sz="1600" dirty="0">
                        <a:solidFill>
                          <a:srgbClr val="000000"/>
                        </a:solidFill>
                        <a:latin typeface="Calibri" pitchFamily="34" charset="0"/>
                      </a:endParaRPr>
                    </a:p>
                  </a:txBody>
                  <a:tcPr marL="91451" marR="91451" marT="45700" marB="45700"/>
                </a:tc>
                <a:tc>
                  <a:txBody>
                    <a:bodyPr/>
                    <a:lstStyle/>
                    <a:p>
                      <a:pPr algn="ctr"/>
                      <a:r>
                        <a:rPr lang="en-US" sz="1600" dirty="0" smtClean="0">
                          <a:solidFill>
                            <a:srgbClr val="000000"/>
                          </a:solidFill>
                          <a:latin typeface="Calibri" pitchFamily="34" charset="0"/>
                        </a:rPr>
                        <a:t>12</a:t>
                      </a:r>
                      <a:r>
                        <a:rPr lang="en-US" sz="1600" dirty="0" smtClean="0">
                          <a:solidFill>
                            <a:srgbClr val="000000"/>
                          </a:solidFill>
                          <a:latin typeface="Calibri" pitchFamily="34" charset="0"/>
                          <a:sym typeface="Symbol"/>
                        </a:rPr>
                        <a:t></a:t>
                      </a:r>
                      <a:endParaRPr lang="en-US" sz="1600" dirty="0">
                        <a:solidFill>
                          <a:srgbClr val="000000"/>
                        </a:solidFill>
                        <a:latin typeface="Calibri" pitchFamily="34" charset="0"/>
                      </a:endParaRPr>
                    </a:p>
                  </a:txBody>
                  <a:tcPr marL="91451" marR="91451" marT="45700" marB="45700"/>
                </a:tc>
                <a:tc>
                  <a:txBody>
                    <a:bodyPr/>
                    <a:lstStyle/>
                    <a:p>
                      <a:pPr algn="ctr"/>
                      <a:r>
                        <a:rPr lang="en-US" sz="1600" dirty="0" smtClean="0">
                          <a:solidFill>
                            <a:srgbClr val="000000"/>
                          </a:solidFill>
                          <a:latin typeface="Calibri" pitchFamily="34" charset="0"/>
                        </a:rPr>
                        <a:t>8</a:t>
                      </a:r>
                      <a:r>
                        <a:rPr lang="en-US" sz="1600" dirty="0" smtClean="0">
                          <a:solidFill>
                            <a:srgbClr val="000000"/>
                          </a:solidFill>
                          <a:latin typeface="Calibri" pitchFamily="34" charset="0"/>
                          <a:sym typeface="Symbol"/>
                        </a:rPr>
                        <a:t></a:t>
                      </a:r>
                      <a:endParaRPr lang="en-US" sz="1600" dirty="0">
                        <a:solidFill>
                          <a:srgbClr val="000000"/>
                        </a:solidFill>
                        <a:latin typeface="Calibri" pitchFamily="34" charset="0"/>
                      </a:endParaRPr>
                    </a:p>
                  </a:txBody>
                  <a:tcPr marL="91451" marR="91451" marT="45700" marB="45700"/>
                </a:tc>
              </a:tr>
            </a:tbl>
          </a:graphicData>
        </a:graphic>
      </p:graphicFrame>
      <p:sp>
        <p:nvSpPr>
          <p:cNvPr id="5" name="TextBox 4"/>
          <p:cNvSpPr txBox="1">
            <a:spLocks noChangeArrowheads="1"/>
          </p:cNvSpPr>
          <p:nvPr/>
        </p:nvSpPr>
        <p:spPr bwMode="auto">
          <a:xfrm>
            <a:off x="185057" y="1322388"/>
            <a:ext cx="4029075"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5720" tIns="22860" rIns="45720" bIns="22860">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457200" fontAlgn="auto">
              <a:spcBef>
                <a:spcPts val="0"/>
              </a:spcBef>
              <a:spcAft>
                <a:spcPts val="0"/>
              </a:spcAft>
            </a:pPr>
            <a:r>
              <a:rPr lang="en-US" sz="2000" dirty="0">
                <a:solidFill>
                  <a:prstClr val="black"/>
                </a:solidFill>
                <a:latin typeface="Calibri" charset="0"/>
              </a:rPr>
              <a:t>Comparison of Material-dependent Energy </a:t>
            </a:r>
            <a:r>
              <a:rPr lang="en-US" sz="2000" dirty="0" smtClean="0">
                <a:solidFill>
                  <a:prstClr val="black"/>
                </a:solidFill>
                <a:latin typeface="Calibri" charset="0"/>
              </a:rPr>
              <a:t>Dissipation MLG vs. Steel </a:t>
            </a:r>
            <a:endParaRPr lang="en-US" sz="2000" dirty="0">
              <a:solidFill>
                <a:prstClr val="black"/>
              </a:solidFill>
              <a:latin typeface="Calibri" charset="0"/>
            </a:endParaRPr>
          </a:p>
        </p:txBody>
      </p:sp>
      <p:sp>
        <p:nvSpPr>
          <p:cNvPr id="6" name="Title 10"/>
          <p:cNvSpPr txBox="1">
            <a:spLocks/>
          </p:cNvSpPr>
          <p:nvPr/>
        </p:nvSpPr>
        <p:spPr bwMode="auto">
          <a:xfrm>
            <a:off x="0" y="0"/>
            <a:ext cx="9144000" cy="593725"/>
          </a:xfrm>
          <a:prstGeom prst="rect">
            <a:avLst/>
          </a:prstGeom>
          <a:solidFill>
            <a:srgbClr val="BBE0E3"/>
          </a:solidFill>
          <a:ln w="9525">
            <a:noFill/>
            <a:miter lim="800000"/>
            <a:headEnd/>
            <a:tailEnd/>
          </a:ln>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a:r>
              <a:rPr lang="en-US" sz="3200" b="1" kern="0" smtClean="0">
                <a:solidFill>
                  <a:srgbClr val="000000"/>
                </a:solidFill>
              </a:rPr>
              <a:t>   Specific Penetration Energy for Various Materials  </a:t>
            </a:r>
            <a:endParaRPr lang="en-US" sz="3200" b="1" kern="0" dirty="0">
              <a:solidFill>
                <a:srgbClr val="000000"/>
              </a:solidFill>
            </a:endParaRPr>
          </a:p>
        </p:txBody>
      </p:sp>
      <p:sp>
        <p:nvSpPr>
          <p:cNvPr id="7" name="Rectangle 6"/>
          <p:cNvSpPr/>
          <p:nvPr/>
        </p:nvSpPr>
        <p:spPr>
          <a:xfrm>
            <a:off x="76200" y="6254234"/>
            <a:ext cx="2954655" cy="369332"/>
          </a:xfrm>
          <a:prstGeom prst="rect">
            <a:avLst/>
          </a:prstGeom>
        </p:spPr>
        <p:txBody>
          <a:bodyPr wrap="none">
            <a:spAutoFit/>
          </a:bodyPr>
          <a:lstStyle/>
          <a:p>
            <a:pPr defTabSz="457200" fontAlgn="auto">
              <a:spcBef>
                <a:spcPts val="0"/>
              </a:spcBef>
              <a:spcAft>
                <a:spcPts val="0"/>
              </a:spcAft>
            </a:pPr>
            <a:r>
              <a:rPr lang="en-US" i="1" dirty="0">
                <a:solidFill>
                  <a:prstClr val="black"/>
                </a:solidFill>
                <a:latin typeface="Calibri"/>
              </a:rPr>
              <a:t>Science </a:t>
            </a:r>
            <a:r>
              <a:rPr lang="en-US" b="1" dirty="0">
                <a:solidFill>
                  <a:prstClr val="black"/>
                </a:solidFill>
                <a:latin typeface="Calibri"/>
              </a:rPr>
              <a:t>346</a:t>
            </a:r>
            <a:r>
              <a:rPr lang="en-US" dirty="0">
                <a:solidFill>
                  <a:prstClr val="black"/>
                </a:solidFill>
                <a:latin typeface="Calibri"/>
              </a:rPr>
              <a:t>, 1092 (2014</a:t>
            </a:r>
            <a:r>
              <a:rPr lang="en-US" dirty="0" smtClean="0">
                <a:solidFill>
                  <a:prstClr val="black"/>
                </a:solidFill>
                <a:latin typeface="Calibri"/>
              </a:rPr>
              <a:t>); </a:t>
            </a:r>
            <a:endParaRPr lang="en-US" dirty="0">
              <a:solidFill>
                <a:prstClr val="black"/>
              </a:solidFill>
              <a:latin typeface="Calibri"/>
            </a:endParaRPr>
          </a:p>
        </p:txBody>
      </p:sp>
    </p:spTree>
    <p:extLst>
      <p:ext uri="{BB962C8B-B14F-4D97-AF65-F5344CB8AC3E}">
        <p14:creationId xmlns:p14="http://schemas.microsoft.com/office/powerpoint/2010/main" val="227207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187" y="2147683"/>
            <a:ext cx="8229600" cy="1143000"/>
          </a:xfrm>
        </p:spPr>
        <p:txBody>
          <a:bodyPr/>
          <a:lstStyle/>
          <a:p>
            <a:r>
              <a:rPr lang="en-US" sz="9600" dirty="0" smtClean="0"/>
              <a:t>FINI</a:t>
            </a:r>
            <a:endParaRPr lang="en-US" sz="9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50" name="Picture 2" descr="G:\501 - 1000\Untitled-997.jpg"/>
          <p:cNvPicPr>
            <a:picLocks noChangeAspect="1" noChangeArrowheads="1"/>
          </p:cNvPicPr>
          <p:nvPr/>
        </p:nvPicPr>
        <p:blipFill>
          <a:blip r:embed="rId2" cstate="print"/>
          <a:srcRect/>
          <a:stretch>
            <a:fillRect/>
          </a:stretch>
        </p:blipFill>
        <p:spPr bwMode="auto">
          <a:xfrm>
            <a:off x="472419" y="363415"/>
            <a:ext cx="7405488" cy="5053614"/>
          </a:xfrm>
          <a:prstGeom prst="rect">
            <a:avLst/>
          </a:prstGeom>
          <a:noFill/>
        </p:spPr>
      </p:pic>
      <p:sp>
        <p:nvSpPr>
          <p:cNvPr id="4" name="TextBox 3"/>
          <p:cNvSpPr txBox="1"/>
          <p:nvPr/>
        </p:nvSpPr>
        <p:spPr>
          <a:xfrm>
            <a:off x="773722" y="5591908"/>
            <a:ext cx="7197969" cy="369332"/>
          </a:xfrm>
          <a:prstGeom prst="rect">
            <a:avLst/>
          </a:prstGeom>
          <a:noFill/>
        </p:spPr>
        <p:txBody>
          <a:bodyPr wrap="square" rtlCol="0">
            <a:spAutoFit/>
          </a:bodyPr>
          <a:lstStyle/>
          <a:p>
            <a:r>
              <a:rPr lang="en-US" dirty="0" smtClean="0"/>
              <a:t>Liquid Crystalline PBO as synthesized from PPA at SRI International </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rcRect l="44460" b="9000"/>
          <a:stretch>
            <a:fillRect/>
          </a:stretch>
        </p:blipFill>
        <p:spPr>
          <a:xfrm>
            <a:off x="5527615" y="679546"/>
            <a:ext cx="3536524" cy="2385365"/>
          </a:xfrm>
          <a:prstGeom prst="rect">
            <a:avLst/>
          </a:prstGeom>
        </p:spPr>
      </p:pic>
      <p:sp>
        <p:nvSpPr>
          <p:cNvPr id="261122" name="Text Box 2"/>
          <p:cNvSpPr txBox="1">
            <a:spLocks noChangeArrowheads="1"/>
          </p:cNvSpPr>
          <p:nvPr/>
        </p:nvSpPr>
        <p:spPr bwMode="auto">
          <a:xfrm>
            <a:off x="127000" y="101600"/>
            <a:ext cx="3289300" cy="519113"/>
          </a:xfrm>
          <a:prstGeom prst="rect">
            <a:avLst/>
          </a:prstGeom>
          <a:noFill/>
          <a:ln w="9525">
            <a:noFill/>
            <a:miter lim="800000"/>
            <a:headEnd/>
            <a:tailEnd/>
          </a:ln>
          <a:effectLst/>
        </p:spPr>
        <p:txBody>
          <a:bodyPr>
            <a:prstTxWarp prst="textNoShape">
              <a:avLst/>
            </a:prstTxWarp>
            <a:spAutoFit/>
          </a:bodyPr>
          <a:lstStyle/>
          <a:p>
            <a:r>
              <a:rPr lang="en-US" sz="2800" b="1" dirty="0" smtClean="0">
                <a:solidFill>
                  <a:srgbClr val="000000"/>
                </a:solidFill>
                <a:latin typeface="Calibri" charset="0"/>
              </a:rPr>
              <a:t>FOR DISCUSSION</a:t>
            </a:r>
            <a:endParaRPr lang="en-US" sz="2800" b="1" dirty="0">
              <a:solidFill>
                <a:srgbClr val="000000"/>
              </a:solidFill>
              <a:latin typeface="Calibri" charset="0"/>
            </a:endParaRPr>
          </a:p>
        </p:txBody>
      </p:sp>
      <p:sp>
        <p:nvSpPr>
          <p:cNvPr id="261123" name="Text Box 3"/>
          <p:cNvSpPr txBox="1">
            <a:spLocks noChangeArrowheads="1"/>
          </p:cNvSpPr>
          <p:nvPr/>
        </p:nvSpPr>
        <p:spPr bwMode="auto">
          <a:xfrm>
            <a:off x="47625" y="571500"/>
            <a:ext cx="9029700" cy="6193149"/>
          </a:xfrm>
          <a:prstGeom prst="rect">
            <a:avLst/>
          </a:prstGeom>
          <a:noFill/>
          <a:ln w="9525">
            <a:noFill/>
            <a:miter lim="800000"/>
            <a:headEnd/>
            <a:tailEnd/>
          </a:ln>
          <a:effectLst/>
        </p:spPr>
        <p:txBody>
          <a:bodyPr>
            <a:prstTxWarp prst="textNoShape">
              <a:avLst/>
            </a:prstTxWarp>
            <a:spAutoFit/>
          </a:bodyPr>
          <a:lstStyle/>
          <a:p>
            <a:pPr>
              <a:lnSpc>
                <a:spcPts val="2800"/>
              </a:lnSpc>
              <a:buFontTx/>
              <a:buBlip>
                <a:blip r:embed="rId3"/>
              </a:buBlip>
            </a:pPr>
            <a:r>
              <a:rPr lang="en-US" sz="2200" dirty="0" smtClean="0">
                <a:solidFill>
                  <a:srgbClr val="000000"/>
                </a:solidFill>
                <a:latin typeface="Calibri" charset="0"/>
              </a:rPr>
              <a:t> Manufacturing challenges</a:t>
            </a:r>
          </a:p>
          <a:p>
            <a:pPr lvl="1">
              <a:lnSpc>
                <a:spcPts val="2800"/>
              </a:lnSpc>
              <a:buFontTx/>
              <a:buBlip>
                <a:blip r:embed="rId3"/>
              </a:buBlip>
            </a:pPr>
            <a:r>
              <a:rPr lang="en-US" sz="2200" dirty="0" smtClean="0">
                <a:solidFill>
                  <a:srgbClr val="000000"/>
                </a:solidFill>
                <a:latin typeface="Calibri" charset="0"/>
              </a:rPr>
              <a:t> Long CNTs, above 10 </a:t>
            </a:r>
            <a:r>
              <a:rPr lang="en-US" sz="2200" dirty="0" err="1" smtClean="0">
                <a:solidFill>
                  <a:srgbClr val="000000"/>
                </a:solidFill>
                <a:latin typeface="Calibri" charset="0"/>
              </a:rPr>
              <a:t>μm</a:t>
            </a:r>
            <a:endParaRPr lang="en-US" sz="2200" dirty="0" smtClean="0">
              <a:solidFill>
                <a:srgbClr val="000000"/>
              </a:solidFill>
              <a:latin typeface="Calibri" charset="0"/>
            </a:endParaRPr>
          </a:p>
          <a:p>
            <a:pPr lvl="1">
              <a:lnSpc>
                <a:spcPts val="2800"/>
              </a:lnSpc>
              <a:buFontTx/>
              <a:buBlip>
                <a:blip r:embed="rId3"/>
              </a:buBlip>
            </a:pPr>
            <a:r>
              <a:rPr lang="en-US" sz="2200" dirty="0" smtClean="0">
                <a:solidFill>
                  <a:srgbClr val="000000"/>
                </a:solidFill>
                <a:latin typeface="Calibri" charset="0"/>
              </a:rPr>
              <a:t> High-quality sidewalls</a:t>
            </a:r>
          </a:p>
          <a:p>
            <a:pPr lvl="1">
              <a:lnSpc>
                <a:spcPts val="2800"/>
              </a:lnSpc>
              <a:buFontTx/>
              <a:buBlip>
                <a:blip r:embed="rId3"/>
              </a:buBlip>
            </a:pPr>
            <a:r>
              <a:rPr lang="en-US" sz="2200" dirty="0" smtClean="0">
                <a:solidFill>
                  <a:srgbClr val="000000"/>
                </a:solidFill>
                <a:latin typeface="Calibri" charset="0"/>
              </a:rPr>
              <a:t> Need gram-level for proof-of-concept</a:t>
            </a:r>
          </a:p>
          <a:p>
            <a:pPr lvl="1">
              <a:lnSpc>
                <a:spcPts val="2800"/>
              </a:lnSpc>
              <a:buFontTx/>
              <a:buBlip>
                <a:blip r:embed="rId3"/>
              </a:buBlip>
            </a:pPr>
            <a:r>
              <a:rPr lang="en-US" sz="2200" dirty="0" smtClean="0">
                <a:solidFill>
                  <a:srgbClr val="000000"/>
                </a:solidFill>
                <a:latin typeface="Calibri" charset="0"/>
              </a:rPr>
              <a:t> Packing &amp; alignment through processing</a:t>
            </a:r>
          </a:p>
          <a:p>
            <a:pPr>
              <a:lnSpc>
                <a:spcPts val="2800"/>
              </a:lnSpc>
              <a:buFontTx/>
              <a:buBlip>
                <a:blip r:embed="rId3"/>
              </a:buBlip>
            </a:pPr>
            <a:r>
              <a:rPr lang="en-US" sz="2200" dirty="0" smtClean="0">
                <a:solidFill>
                  <a:srgbClr val="000000"/>
                </a:solidFill>
                <a:latin typeface="Calibri" charset="0"/>
              </a:rPr>
              <a:t> Limitations on understanding</a:t>
            </a:r>
          </a:p>
          <a:p>
            <a:pPr lvl="1">
              <a:lnSpc>
                <a:spcPts val="2800"/>
              </a:lnSpc>
              <a:buFontTx/>
              <a:buBlip>
                <a:blip r:embed="rId3"/>
              </a:buBlip>
            </a:pPr>
            <a:r>
              <a:rPr lang="en-US" sz="2200" dirty="0" smtClean="0">
                <a:solidFill>
                  <a:srgbClr val="000000"/>
                </a:solidFill>
                <a:latin typeface="Calibri" charset="0"/>
              </a:rPr>
              <a:t> Many!!</a:t>
            </a:r>
          </a:p>
          <a:p>
            <a:pPr lvl="1">
              <a:lnSpc>
                <a:spcPts val="2800"/>
              </a:lnSpc>
              <a:buFontTx/>
              <a:buBlip>
                <a:blip r:embed="rId3"/>
              </a:buBlip>
            </a:pPr>
            <a:r>
              <a:rPr lang="en-US" sz="2200" dirty="0" smtClean="0">
                <a:solidFill>
                  <a:srgbClr val="000000"/>
                </a:solidFill>
                <a:latin typeface="Calibri" charset="0"/>
              </a:rPr>
              <a:t> What’s the critical length needed for ultimate strength?</a:t>
            </a:r>
          </a:p>
          <a:p>
            <a:pPr lvl="1">
              <a:lnSpc>
                <a:spcPts val="2800"/>
              </a:lnSpc>
              <a:buFontTx/>
              <a:buBlip>
                <a:blip r:embed="rId3"/>
              </a:buBlip>
            </a:pPr>
            <a:r>
              <a:rPr lang="en-US" sz="2200" dirty="0" smtClean="0">
                <a:solidFill>
                  <a:srgbClr val="000000"/>
                </a:solidFill>
                <a:latin typeface="Calibri" charset="0"/>
              </a:rPr>
              <a:t> Dependence on CNT type?</a:t>
            </a:r>
          </a:p>
          <a:p>
            <a:pPr lvl="1">
              <a:lnSpc>
                <a:spcPts val="2800"/>
              </a:lnSpc>
              <a:buFontTx/>
              <a:buBlip>
                <a:blip r:embed="rId3"/>
              </a:buBlip>
            </a:pPr>
            <a:r>
              <a:rPr lang="en-US" sz="2200" dirty="0" smtClean="0">
                <a:solidFill>
                  <a:srgbClr val="000000"/>
                </a:solidFill>
                <a:latin typeface="Calibri" charset="0"/>
              </a:rPr>
              <a:t> Many questions on liquid phase: parallels with classical polymer &amp; colloid science, but also differences; gels vs. glasses? Liquid crystals?</a:t>
            </a:r>
          </a:p>
          <a:p>
            <a:pPr>
              <a:lnSpc>
                <a:spcPts val="2800"/>
              </a:lnSpc>
              <a:buFontTx/>
              <a:buBlip>
                <a:blip r:embed="rId3"/>
              </a:buBlip>
            </a:pPr>
            <a:r>
              <a:rPr lang="en-US" sz="2200" dirty="0" smtClean="0">
                <a:solidFill>
                  <a:srgbClr val="000000"/>
                </a:solidFill>
                <a:latin typeface="Calibri" charset="0"/>
              </a:rPr>
              <a:t> Alternative manufacturing routes?</a:t>
            </a:r>
          </a:p>
          <a:p>
            <a:pPr lvl="1">
              <a:lnSpc>
                <a:spcPts val="2800"/>
              </a:lnSpc>
              <a:buFontTx/>
              <a:buBlip>
                <a:blip r:embed="rId3"/>
              </a:buBlip>
            </a:pPr>
            <a:r>
              <a:rPr lang="en-US" sz="2200" dirty="0" smtClean="0">
                <a:solidFill>
                  <a:srgbClr val="000000"/>
                </a:solidFill>
                <a:latin typeface="Calibri" charset="0"/>
              </a:rPr>
              <a:t> Probably variations on the theme; polymer-like processing for 2D &amp; 3D</a:t>
            </a:r>
          </a:p>
          <a:p>
            <a:pPr>
              <a:lnSpc>
                <a:spcPts val="2800"/>
              </a:lnSpc>
              <a:buFontTx/>
              <a:buBlip>
                <a:blip r:embed="rId3"/>
              </a:buBlip>
            </a:pPr>
            <a:r>
              <a:rPr lang="en-US" sz="2200" dirty="0" smtClean="0">
                <a:solidFill>
                  <a:srgbClr val="000000"/>
                </a:solidFill>
                <a:latin typeface="Calibri" charset="0"/>
              </a:rPr>
              <a:t> Technology limited or resource limited</a:t>
            </a:r>
          </a:p>
          <a:p>
            <a:pPr lvl="1">
              <a:lnSpc>
                <a:spcPts val="2800"/>
              </a:lnSpc>
              <a:buFontTx/>
              <a:buBlip>
                <a:blip r:embed="rId3"/>
              </a:buBlip>
            </a:pPr>
            <a:r>
              <a:rPr lang="en-US" sz="2200" dirty="0" smtClean="0">
                <a:solidFill>
                  <a:srgbClr val="000000"/>
                </a:solidFill>
                <a:latin typeface="Calibri" charset="0"/>
              </a:rPr>
              <a:t> Both; CNT manufacturing for proof of concept</a:t>
            </a:r>
          </a:p>
          <a:p>
            <a:pPr lvl="1">
              <a:lnSpc>
                <a:spcPts val="2800"/>
              </a:lnSpc>
              <a:buFontTx/>
              <a:buBlip>
                <a:blip r:embed="rId3"/>
              </a:buBlip>
            </a:pPr>
            <a:r>
              <a:rPr lang="en-US" sz="2200" dirty="0" smtClean="0">
                <a:solidFill>
                  <a:srgbClr val="000000"/>
                </a:solidFill>
                <a:latin typeface="Calibri" charset="0"/>
              </a:rPr>
              <a:t> Applications cannot be tested on single-filament fibers</a:t>
            </a:r>
          </a:p>
          <a:p>
            <a:pPr lvl="1">
              <a:lnSpc>
                <a:spcPts val="2800"/>
              </a:lnSpc>
              <a:buFontTx/>
              <a:buBlip>
                <a:blip r:embed="rId3"/>
              </a:buBlip>
            </a:pPr>
            <a:r>
              <a:rPr lang="en-US" sz="2200" dirty="0" smtClean="0">
                <a:solidFill>
                  <a:srgbClr val="000000"/>
                </a:solidFill>
                <a:latin typeface="Calibri" charset="0"/>
              </a:rPr>
              <a:t> Design for new properties rather than ask for new properties?</a:t>
            </a:r>
          </a:p>
        </p:txBody>
      </p:sp>
      <p:pic>
        <p:nvPicPr>
          <p:cNvPr id="261125" name="Picture 5"/>
          <p:cNvPicPr>
            <a:picLocks noChangeAspect="1" noChangeArrowheads="1"/>
          </p:cNvPicPr>
          <p:nvPr/>
        </p:nvPicPr>
        <p:blipFill>
          <a:blip r:embed="rId4" cstate="print"/>
          <a:srcRect/>
          <a:stretch>
            <a:fillRect/>
          </a:stretch>
        </p:blipFill>
        <p:spPr bwMode="auto">
          <a:xfrm>
            <a:off x="7397750" y="0"/>
            <a:ext cx="1746250" cy="687388"/>
          </a:xfrm>
          <a:prstGeom prst="rect">
            <a:avLst/>
          </a:prstGeom>
          <a:noFill/>
          <a:ln w="9525">
            <a:noFill/>
            <a:miter lim="800000"/>
            <a:headEnd/>
            <a:tailEnd/>
          </a:ln>
          <a:effectLst/>
        </p:spPr>
      </p:pic>
      <p:sp>
        <p:nvSpPr>
          <p:cNvPr id="9" name="TextBox 8"/>
          <p:cNvSpPr txBox="1"/>
          <p:nvPr/>
        </p:nvSpPr>
        <p:spPr>
          <a:xfrm>
            <a:off x="6528324" y="584761"/>
            <a:ext cx="2339102" cy="400110"/>
          </a:xfrm>
          <a:prstGeom prst="rect">
            <a:avLst/>
          </a:prstGeom>
          <a:noFill/>
        </p:spPr>
        <p:txBody>
          <a:bodyPr wrap="none" rtlCol="0">
            <a:spAutoFit/>
          </a:bodyPr>
          <a:lstStyle/>
          <a:p>
            <a:r>
              <a:rPr lang="en-US" sz="2000" dirty="0" err="1" smtClean="0">
                <a:solidFill>
                  <a:srgbClr val="000000"/>
                </a:solidFill>
                <a:latin typeface="Calibri" charset="0"/>
              </a:rPr>
              <a:t>Chae</a:t>
            </a:r>
            <a:r>
              <a:rPr lang="en-US" sz="2000" dirty="0" smtClean="0">
                <a:solidFill>
                  <a:srgbClr val="000000"/>
                </a:solidFill>
                <a:latin typeface="Calibri" charset="0"/>
              </a:rPr>
              <a:t> &amp; Kumar, 2008</a:t>
            </a:r>
            <a:endParaRPr lang="en-US" sz="2000" dirty="0">
              <a:solidFill>
                <a:srgbClr val="000000"/>
              </a:solidFill>
              <a:latin typeface="Calibri" charset="0"/>
            </a:endParaRP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pPr eaLnBrk="1" hangingPunct="1"/>
            <a:r>
              <a:rPr lang="en-US" smtClean="0">
                <a:solidFill>
                  <a:schemeClr val="bg1"/>
                </a:solidFill>
              </a:rPr>
              <a:t>Backup slides</a:t>
            </a:r>
          </a:p>
        </p:txBody>
      </p:sp>
      <p:sp>
        <p:nvSpPr>
          <p:cNvPr id="108547" name="Content Placeholder 2"/>
          <p:cNvSpPr>
            <a:spLocks noGrp="1"/>
          </p:cNvSpPr>
          <p:nvPr>
            <p:ph idx="1"/>
          </p:nvPr>
        </p:nvSpPr>
        <p:spPr/>
        <p:txBody>
          <a:bodyPr/>
          <a:lstStyle/>
          <a:p>
            <a:pPr eaLnBrk="1" hangingPunct="1"/>
            <a:endParaRPr lang="en-US" smtClean="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solidFill>
                  <a:schemeClr val="bg1"/>
                </a:solidFill>
              </a:rPr>
              <a:t>Rigid-Rod Polymer Scientific Issues [list from ~1980]</a:t>
            </a:r>
            <a:endParaRPr lang="en-US" dirty="0">
              <a:solidFill>
                <a:schemeClr val="bg1"/>
              </a:solidFill>
            </a:endParaRPr>
          </a:p>
        </p:txBody>
      </p:sp>
      <p:sp>
        <p:nvSpPr>
          <p:cNvPr id="3" name="Content Placeholder 2"/>
          <p:cNvSpPr>
            <a:spLocks noGrp="1"/>
          </p:cNvSpPr>
          <p:nvPr>
            <p:ph idx="1"/>
          </p:nvPr>
        </p:nvSpPr>
        <p:spPr>
          <a:xfrm>
            <a:off x="0" y="1549400"/>
            <a:ext cx="8204200" cy="5232400"/>
          </a:xfrm>
        </p:spPr>
        <p:txBody>
          <a:bodyPr>
            <a:normAutofit fontScale="55000" lnSpcReduction="20000"/>
          </a:bodyPr>
          <a:lstStyle/>
          <a:p>
            <a:pPr>
              <a:defRPr/>
            </a:pPr>
            <a:r>
              <a:rPr lang="en-US" dirty="0" smtClean="0">
                <a:solidFill>
                  <a:srgbClr val="FFFF00"/>
                </a:solidFill>
              </a:rPr>
              <a:t>Phase Diagram- incl. XL solvates</a:t>
            </a:r>
          </a:p>
          <a:p>
            <a:pPr>
              <a:defRPr/>
            </a:pPr>
            <a:r>
              <a:rPr lang="en-US" dirty="0" smtClean="0">
                <a:solidFill>
                  <a:srgbClr val="FFFF00"/>
                </a:solidFill>
              </a:rPr>
              <a:t>Solubility- limits, enhancements</a:t>
            </a:r>
          </a:p>
          <a:p>
            <a:pPr>
              <a:defRPr/>
            </a:pPr>
            <a:r>
              <a:rPr lang="en-US" dirty="0" smtClean="0">
                <a:solidFill>
                  <a:srgbClr val="FFFF00"/>
                </a:solidFill>
              </a:rPr>
              <a:t>Liquid Crystal Theory- pendant size, flexibility, copolymers</a:t>
            </a:r>
          </a:p>
          <a:p>
            <a:pPr>
              <a:defRPr/>
            </a:pPr>
            <a:r>
              <a:rPr lang="en-US" dirty="0" err="1" smtClean="0">
                <a:solidFill>
                  <a:srgbClr val="FFFF00"/>
                </a:solidFill>
              </a:rPr>
              <a:t>Microfibrils</a:t>
            </a:r>
            <a:r>
              <a:rPr lang="en-US" dirty="0" smtClean="0">
                <a:solidFill>
                  <a:srgbClr val="FFFF00"/>
                </a:solidFill>
              </a:rPr>
              <a:t>- origins, size, control</a:t>
            </a:r>
          </a:p>
          <a:p>
            <a:pPr>
              <a:defRPr/>
            </a:pPr>
            <a:r>
              <a:rPr lang="en-US" dirty="0" smtClean="0">
                <a:solidFill>
                  <a:srgbClr val="FFFF00"/>
                </a:solidFill>
              </a:rPr>
              <a:t>Morphology of LC Solutions- fractionation, bundling, fibrils- dynamics</a:t>
            </a:r>
          </a:p>
          <a:p>
            <a:pPr>
              <a:defRPr/>
            </a:pPr>
            <a:r>
              <a:rPr lang="en-US" dirty="0" smtClean="0">
                <a:solidFill>
                  <a:srgbClr val="FFFF00"/>
                </a:solidFill>
              </a:rPr>
              <a:t>Computational Chemistry- verify complicated properties:  shape, mechanical,  optical, NLO…</a:t>
            </a:r>
          </a:p>
          <a:p>
            <a:pPr>
              <a:defRPr/>
            </a:pPr>
            <a:r>
              <a:rPr lang="en-US" dirty="0" smtClean="0">
                <a:solidFill>
                  <a:schemeClr val="bg1"/>
                </a:solidFill>
              </a:rPr>
              <a:t>Stiffness vs. Rigidity- understand E vs. structure</a:t>
            </a:r>
          </a:p>
          <a:p>
            <a:pPr>
              <a:defRPr/>
            </a:pPr>
            <a:r>
              <a:rPr lang="en-US" dirty="0" smtClean="0">
                <a:solidFill>
                  <a:srgbClr val="FFFF00"/>
                </a:solidFill>
              </a:rPr>
              <a:t>Understanding Structure / Transport Properties</a:t>
            </a:r>
          </a:p>
          <a:p>
            <a:pPr lvl="1">
              <a:defRPr/>
            </a:pPr>
            <a:r>
              <a:rPr lang="en-US" dirty="0" smtClean="0">
                <a:solidFill>
                  <a:srgbClr val="FFFF00"/>
                </a:solidFill>
              </a:rPr>
              <a:t>electrical conductivity</a:t>
            </a:r>
          </a:p>
          <a:p>
            <a:pPr lvl="1">
              <a:defRPr/>
            </a:pPr>
            <a:r>
              <a:rPr lang="en-US" dirty="0" smtClean="0">
                <a:solidFill>
                  <a:srgbClr val="FFFF00"/>
                </a:solidFill>
              </a:rPr>
              <a:t>Thermal</a:t>
            </a:r>
          </a:p>
          <a:p>
            <a:pPr lvl="1">
              <a:defRPr/>
            </a:pPr>
            <a:r>
              <a:rPr lang="en-US" dirty="0" smtClean="0">
                <a:solidFill>
                  <a:srgbClr val="FFFF00"/>
                </a:solidFill>
              </a:rPr>
              <a:t>Diffusion</a:t>
            </a:r>
          </a:p>
          <a:p>
            <a:pPr>
              <a:defRPr/>
            </a:pPr>
            <a:r>
              <a:rPr lang="en-US" dirty="0" smtClean="0">
                <a:solidFill>
                  <a:schemeClr val="bg1"/>
                </a:solidFill>
              </a:rPr>
              <a:t>NLO- </a:t>
            </a:r>
            <a:r>
              <a:rPr lang="en-US" dirty="0" err="1" smtClean="0">
                <a:solidFill>
                  <a:schemeClr val="bg1"/>
                </a:solidFill>
              </a:rPr>
              <a:t>nematic</a:t>
            </a:r>
            <a:r>
              <a:rPr lang="en-US" dirty="0" smtClean="0">
                <a:solidFill>
                  <a:schemeClr val="bg1"/>
                </a:solidFill>
              </a:rPr>
              <a:t>, long chain required?</a:t>
            </a:r>
          </a:p>
          <a:p>
            <a:pPr>
              <a:defRPr/>
            </a:pPr>
            <a:r>
              <a:rPr lang="en-US" dirty="0" smtClean="0">
                <a:solidFill>
                  <a:srgbClr val="FFFF00"/>
                </a:solidFill>
              </a:rPr>
              <a:t>Quantitative Description of Axial Disorder- will rods pack in 3D?</a:t>
            </a:r>
          </a:p>
          <a:p>
            <a:pPr>
              <a:defRPr/>
            </a:pPr>
            <a:r>
              <a:rPr lang="en-US" dirty="0" smtClean="0">
                <a:solidFill>
                  <a:schemeClr val="bg1"/>
                </a:solidFill>
              </a:rPr>
              <a:t>Origin of 4-point SAXS Pattern</a:t>
            </a:r>
          </a:p>
          <a:p>
            <a:pPr>
              <a:defRPr/>
            </a:pPr>
            <a:r>
              <a:rPr lang="en-US" dirty="0" smtClean="0">
                <a:solidFill>
                  <a:schemeClr val="bg1"/>
                </a:solidFill>
              </a:rPr>
              <a:t>Causes of Nonlinearity- E vs. T, stress</a:t>
            </a:r>
          </a:p>
          <a:p>
            <a:pPr>
              <a:defRPr/>
            </a:pPr>
            <a:r>
              <a:rPr lang="en-US" dirty="0" smtClean="0">
                <a:solidFill>
                  <a:srgbClr val="FFFF00"/>
                </a:solidFill>
              </a:rPr>
              <a:t>Reasons for Modulus, Strength Limitations- processing</a:t>
            </a:r>
          </a:p>
          <a:p>
            <a:pPr>
              <a:defRPr/>
            </a:pPr>
            <a:r>
              <a:rPr lang="en-US" dirty="0" smtClean="0">
                <a:solidFill>
                  <a:schemeClr val="bg1"/>
                </a:solidFill>
              </a:rPr>
              <a:t>Reasons for Low Compressive Strength – </a:t>
            </a:r>
            <a:r>
              <a:rPr lang="en-US" dirty="0" err="1" smtClean="0">
                <a:solidFill>
                  <a:schemeClr val="bg1"/>
                </a:solidFill>
              </a:rPr>
              <a:t>Microfibril</a:t>
            </a:r>
            <a:r>
              <a:rPr lang="en-US" dirty="0" smtClean="0">
                <a:solidFill>
                  <a:schemeClr val="bg1"/>
                </a:solidFill>
              </a:rPr>
              <a:t> buckling, intermolecular interactions</a:t>
            </a:r>
          </a:p>
        </p:txBody>
      </p:sp>
      <p:sp>
        <p:nvSpPr>
          <p:cNvPr id="55300" name="TextBox 3"/>
          <p:cNvSpPr txBox="1">
            <a:spLocks noChangeArrowheads="1"/>
          </p:cNvSpPr>
          <p:nvPr/>
        </p:nvSpPr>
        <p:spPr bwMode="auto">
          <a:xfrm>
            <a:off x="6756400" y="1612900"/>
            <a:ext cx="2336800" cy="923925"/>
          </a:xfrm>
          <a:prstGeom prst="rect">
            <a:avLst/>
          </a:prstGeom>
          <a:solidFill>
            <a:srgbClr val="FFFF00"/>
          </a:solidFill>
          <a:ln w="9525">
            <a:noFill/>
            <a:miter lim="800000"/>
            <a:headEnd/>
            <a:tailEnd/>
          </a:ln>
        </p:spPr>
        <p:txBody>
          <a:bodyPr>
            <a:spAutoFit/>
          </a:bodyPr>
          <a:lstStyle/>
          <a:p>
            <a:pPr algn="ctr"/>
            <a:r>
              <a:rPr lang="en-US"/>
              <a:t>These are the same issues facing SWNT researchers today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6" name="Picture 2" descr="H:\Wade's Talk 2\2934.jpg"/>
          <p:cNvPicPr>
            <a:picLocks noChangeAspect="1" noChangeArrowheads="1"/>
          </p:cNvPicPr>
          <p:nvPr/>
        </p:nvPicPr>
        <p:blipFill>
          <a:blip r:embed="rId2" cstate="print"/>
          <a:srcRect/>
          <a:stretch>
            <a:fillRect/>
          </a:stretch>
        </p:blipFill>
        <p:spPr bwMode="auto">
          <a:xfrm>
            <a:off x="504094" y="328024"/>
            <a:ext cx="5122985" cy="5355374"/>
          </a:xfrm>
          <a:prstGeom prst="rect">
            <a:avLst/>
          </a:prstGeom>
          <a:noFill/>
        </p:spPr>
      </p:pic>
      <p:sp>
        <p:nvSpPr>
          <p:cNvPr id="4" name="TextBox 3"/>
          <p:cNvSpPr txBox="1"/>
          <p:nvPr/>
        </p:nvSpPr>
        <p:spPr>
          <a:xfrm>
            <a:off x="5896708" y="609600"/>
            <a:ext cx="2719754" cy="4801314"/>
          </a:xfrm>
          <a:prstGeom prst="rect">
            <a:avLst/>
          </a:prstGeom>
          <a:noFill/>
        </p:spPr>
        <p:txBody>
          <a:bodyPr wrap="square" rtlCol="0">
            <a:spAutoFit/>
          </a:bodyPr>
          <a:lstStyle/>
          <a:p>
            <a:r>
              <a:rPr lang="en-US" dirty="0" smtClean="0"/>
              <a:t>Liquid crystalline solutions of PBZT and PBO were spun into fibers by dry-jet wet-spinning into water as a coagulant, washed, dried then heat-treated under tension to produce highly ordered, strong fibers.</a:t>
            </a:r>
          </a:p>
          <a:p>
            <a:endParaRPr lang="en-US" dirty="0"/>
          </a:p>
          <a:p>
            <a:r>
              <a:rPr lang="en-US" dirty="0" smtClean="0"/>
              <a:t>Morphology and mechanical property studies were performed at AFML, and at UMass, with Ned Thomas as the PI.</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p:cNvPicPr>
            <a:picLocks noGrp="1" noChangeAspect="1" noChangeArrowheads="1"/>
          </p:cNvPicPr>
          <p:nvPr>
            <p:ph type="body" idx="1"/>
          </p:nvPr>
        </p:nvPicPr>
        <p:blipFill>
          <a:blip r:embed="rId2" cstate="print"/>
          <a:srcRect/>
          <a:stretch>
            <a:fillRect/>
          </a:stretch>
        </p:blipFill>
        <p:spPr>
          <a:xfrm>
            <a:off x="0" y="0"/>
            <a:ext cx="5791200" cy="3065463"/>
          </a:xfrm>
        </p:spPr>
      </p:pic>
      <p:pic>
        <p:nvPicPr>
          <p:cNvPr id="618499" name="Picture 3"/>
          <p:cNvPicPr>
            <a:picLocks noChangeAspect="1" noChangeArrowheads="1"/>
          </p:cNvPicPr>
          <p:nvPr/>
        </p:nvPicPr>
        <p:blipFill>
          <a:blip r:embed="rId3" cstate="print"/>
          <a:srcRect/>
          <a:stretch>
            <a:fillRect/>
          </a:stretch>
        </p:blipFill>
        <p:spPr bwMode="auto">
          <a:xfrm>
            <a:off x="6781800" y="152400"/>
            <a:ext cx="1428750" cy="1914525"/>
          </a:xfrm>
          <a:prstGeom prst="rect">
            <a:avLst/>
          </a:prstGeom>
          <a:noFill/>
          <a:ln w="9525">
            <a:noFill/>
            <a:miter lim="800000"/>
            <a:headEnd/>
            <a:tailEnd/>
          </a:ln>
          <a:effectLst/>
        </p:spPr>
      </p:pic>
      <p:sp>
        <p:nvSpPr>
          <p:cNvPr id="618500" name="Text Box 4"/>
          <p:cNvSpPr txBox="1">
            <a:spLocks noChangeArrowheads="1"/>
          </p:cNvSpPr>
          <p:nvPr/>
        </p:nvSpPr>
        <p:spPr bwMode="auto">
          <a:xfrm>
            <a:off x="685800" y="3340100"/>
            <a:ext cx="7524750" cy="2781300"/>
          </a:xfrm>
          <a:prstGeom prst="rect">
            <a:avLst/>
          </a:prstGeom>
          <a:noFill/>
          <a:ln w="9525">
            <a:noFill/>
            <a:miter lim="800000"/>
            <a:headEnd/>
            <a:tailEnd/>
          </a:ln>
          <a:effectLst/>
        </p:spPr>
        <p:txBody>
          <a:bodyPr>
            <a:spAutoFit/>
          </a:bodyPr>
          <a:lstStyle/>
          <a:p>
            <a:r>
              <a:rPr lang="en-US" sz="1600">
                <a:cs typeface="Arial" pitchFamily="34" charset="0"/>
              </a:rPr>
              <a:t>The World's Strongest Fiber</a:t>
            </a:r>
          </a:p>
          <a:p>
            <a:r>
              <a:rPr lang="en-US" sz="1600">
                <a:cs typeface="Arial" pitchFamily="34" charset="0"/>
              </a:rPr>
              <a:t>Toyobo Co., Ltd.</a:t>
            </a:r>
          </a:p>
          <a:p>
            <a:r>
              <a:rPr lang="en-US" sz="1600">
                <a:cs typeface="Arial" pitchFamily="34" charset="0"/>
              </a:rPr>
              <a:t>Zylon®, the world's strongest fiber, contradicts almost everything we know about fibers and fabrics. Zylon is made by mixing a polymer called PBO (para-phenylene benzobisoxazole), while forcing it through a spinning machine. PBO has a chemical structure that is difficult to process, but a major manufacturer of fibers, Toyobo Co., Ltd., has succeeded in producing this "super fiber." Zylon's tensile strength is about 10 times that of steel—a Zylon thread only 1 mm thick can hold an object weighing 450 kg! Zylon has excellent flame resistance, withstanding temperatures up to 650°C, and is more impact-resistant than even steel or carbon.</a:t>
            </a:r>
          </a:p>
        </p:txBody>
      </p:sp>
      <p:sp>
        <p:nvSpPr>
          <p:cNvPr id="618501" name="Rectangle 5"/>
          <p:cNvSpPr>
            <a:spLocks noChangeArrowheads="1"/>
          </p:cNvSpPr>
          <p:nvPr/>
        </p:nvSpPr>
        <p:spPr bwMode="auto">
          <a:xfrm>
            <a:off x="4572000" y="6292850"/>
            <a:ext cx="4572000" cy="366713"/>
          </a:xfrm>
          <a:prstGeom prst="rect">
            <a:avLst/>
          </a:prstGeom>
          <a:noFill/>
          <a:ln w="9525">
            <a:noFill/>
            <a:miter lim="800000"/>
            <a:headEnd/>
            <a:tailEnd/>
          </a:ln>
          <a:effectLst/>
        </p:spPr>
        <p:txBody>
          <a:bodyPr anchor="ctr">
            <a:spAutoFit/>
          </a:bodyPr>
          <a:lstStyle/>
          <a:p>
            <a:pPr eaLnBrk="0" hangingPunct="0"/>
            <a:r>
              <a:rPr lang="en-US">
                <a:cs typeface="Arial" pitchFamily="34" charset="0"/>
                <a:hlinkClick r:id="rId4"/>
              </a:rPr>
              <a:t>http://www.toyobo.co.jp/e/index.htm</a:t>
            </a:r>
            <a:r>
              <a:rPr lang="en-US">
                <a:cs typeface="Arial" pitchFamily="34" charset="0"/>
              </a:rPr>
              <a:t> </a:t>
            </a:r>
          </a:p>
        </p:txBody>
      </p:sp>
      <p:sp>
        <p:nvSpPr>
          <p:cNvPr id="618502" name="Rectangle 6"/>
          <p:cNvSpPr>
            <a:spLocks noChangeArrowheads="1"/>
          </p:cNvSpPr>
          <p:nvPr/>
        </p:nvSpPr>
        <p:spPr bwMode="auto">
          <a:xfrm>
            <a:off x="6096000" y="2268538"/>
            <a:ext cx="2633663" cy="1187450"/>
          </a:xfrm>
          <a:prstGeom prst="rect">
            <a:avLst/>
          </a:prstGeom>
          <a:noFill/>
          <a:ln w="9525">
            <a:noFill/>
            <a:miter lim="800000"/>
            <a:headEnd/>
            <a:tailEnd/>
          </a:ln>
          <a:effectLst/>
        </p:spPr>
        <p:txBody>
          <a:bodyPr anchor="ctr">
            <a:spAutoFit/>
          </a:bodyPr>
          <a:lstStyle/>
          <a:p>
            <a:pPr eaLnBrk="0" hangingPunct="0"/>
            <a:r>
              <a:rPr lang="en-US" sz="2400">
                <a:cs typeface="Arial" pitchFamily="34" charset="0"/>
              </a:rPr>
              <a:t>The world's strongest fiber, Zylon.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6" name="Picture 4"/>
          <p:cNvPicPr>
            <a:picLocks noChangeAspect="1" noChangeArrowheads="1"/>
          </p:cNvPicPr>
          <p:nvPr/>
        </p:nvPicPr>
        <p:blipFill>
          <a:blip r:embed="rId2" cstate="print"/>
          <a:srcRect t="1428" r="4182" b="11429"/>
          <a:stretch>
            <a:fillRect/>
          </a:stretch>
        </p:blipFill>
        <p:spPr bwMode="auto">
          <a:xfrm>
            <a:off x="1406525" y="0"/>
            <a:ext cx="5927725" cy="6858000"/>
          </a:xfrm>
          <a:prstGeom prst="rect">
            <a:avLst/>
          </a:prstGeom>
          <a:noFill/>
          <a:ln w="9525">
            <a:noFill/>
            <a:miter lim="800000"/>
            <a:headEnd/>
            <a:tailEnd/>
          </a:ln>
          <a:effectLst/>
        </p:spPr>
      </p:pic>
      <p:sp>
        <p:nvSpPr>
          <p:cNvPr id="576517" name="Text Box 5"/>
          <p:cNvSpPr txBox="1">
            <a:spLocks noChangeArrowheads="1"/>
          </p:cNvSpPr>
          <p:nvPr/>
        </p:nvSpPr>
        <p:spPr bwMode="auto">
          <a:xfrm>
            <a:off x="7443788" y="3429000"/>
            <a:ext cx="1700212" cy="822325"/>
          </a:xfrm>
          <a:prstGeom prst="rect">
            <a:avLst/>
          </a:prstGeom>
          <a:noFill/>
          <a:ln w="9525">
            <a:noFill/>
            <a:miter lim="800000"/>
            <a:headEnd/>
            <a:tailEnd/>
          </a:ln>
          <a:effectLst/>
        </p:spPr>
        <p:txBody>
          <a:bodyPr>
            <a:spAutoFit/>
          </a:bodyPr>
          <a:lstStyle/>
          <a:p>
            <a:pPr>
              <a:spcBef>
                <a:spcPct val="50000"/>
              </a:spcBef>
            </a:pPr>
            <a:r>
              <a:rPr lang="en-US" sz="2400"/>
              <a:t>Dyneema HB50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2" name="Picture 2"/>
          <p:cNvPicPr>
            <a:picLocks noGrp="1" noChangeAspect="1" noChangeArrowheads="1"/>
          </p:cNvPicPr>
          <p:nvPr>
            <p:ph type="title"/>
          </p:nvPr>
        </p:nvPicPr>
        <p:blipFill>
          <a:blip r:embed="rId2" cstate="print"/>
          <a:srcRect/>
          <a:stretch>
            <a:fillRect/>
          </a:stretch>
        </p:blipFill>
        <p:spPr/>
      </p:pic>
      <p:sp>
        <p:nvSpPr>
          <p:cNvPr id="619523" name="Rectangle 3"/>
          <p:cNvSpPr>
            <a:spLocks noGrp="1"/>
          </p:cNvSpPr>
          <p:nvPr>
            <p:ph type="body" idx="1"/>
          </p:nvPr>
        </p:nvSpPr>
        <p:spPr>
          <a:xfrm>
            <a:off x="457200" y="1600200"/>
            <a:ext cx="8229600" cy="5257800"/>
          </a:xfrm>
        </p:spPr>
        <p:txBody>
          <a:bodyPr/>
          <a:lstStyle/>
          <a:p>
            <a:pPr>
              <a:lnSpc>
                <a:spcPct val="80000"/>
              </a:lnSpc>
            </a:pPr>
            <a:r>
              <a:rPr lang="en-US" sz="1600" b="1" smtClean="0"/>
              <a:t>2008 Senior Division</a:t>
            </a:r>
            <a:br>
              <a:rPr lang="en-US" sz="1600" b="1" smtClean="0"/>
            </a:br>
            <a:r>
              <a:rPr lang="en-US" sz="1600" b="1" smtClean="0"/>
              <a:t>First-Place Winning Essay</a:t>
            </a:r>
            <a:br>
              <a:rPr lang="en-US" sz="1600" b="1" smtClean="0"/>
            </a:br>
            <a:endParaRPr lang="en-US" sz="1600" b="1" smtClean="0"/>
          </a:p>
          <a:p>
            <a:pPr>
              <a:lnSpc>
                <a:spcPct val="80000"/>
              </a:lnSpc>
            </a:pPr>
            <a:r>
              <a:rPr lang="en-US" sz="1800" b="1" smtClean="0"/>
              <a:t>Nicole Clark, Centennial High School, Boise, Idaho</a:t>
            </a:r>
            <a:br>
              <a:rPr lang="en-US" sz="1800" b="1" smtClean="0"/>
            </a:br>
            <a:r>
              <a:rPr lang="en-US" sz="2000" b="1" smtClean="0"/>
              <a:t>Spider Silk: The World's Strongest Fiber</a:t>
            </a:r>
          </a:p>
          <a:p>
            <a:pPr>
              <a:lnSpc>
                <a:spcPct val="80000"/>
              </a:lnSpc>
              <a:buFont typeface="Arial" pitchFamily="34" charset="0"/>
              <a:buNone/>
            </a:pPr>
            <a:endParaRPr lang="en-US" sz="1800" b="1" smtClean="0"/>
          </a:p>
          <a:p>
            <a:pPr>
              <a:lnSpc>
                <a:spcPct val="80000"/>
              </a:lnSpc>
            </a:pPr>
            <a:r>
              <a:rPr lang="en-US" sz="2000" smtClean="0"/>
              <a:t>While it took years of intense research to produce spider silk proteins from transgenic goats, this accomplished feat has proven to be only the beginning of fascinating discoveries that are now unfolding at an exponential rate. Scientists, doctors, engineers, and manufacturers may now begin incorporating </a:t>
            </a:r>
            <a:r>
              <a:rPr lang="en-US" sz="2000" b="1" smtClean="0"/>
              <a:t>Biosteel</a:t>
            </a:r>
            <a:r>
              <a:rPr lang="en-US" sz="2000" smtClean="0"/>
              <a:t> into countless products. As the Army microbiologist Steve Arcidiacono notes with satisfaction, Nexia’s successful production of the spider silk is “a big step forward” (Chea). Scientists are taking this “big step” into the future of technology, and, armed with an abundant supply of the world’s strongest fiber, this future could witness inspiring inventions that will improve the lives of countless human beings. </a:t>
            </a:r>
          </a:p>
          <a:p>
            <a:pPr>
              <a:lnSpc>
                <a:spcPct val="80000"/>
              </a:lnSpc>
            </a:pPr>
            <a:endParaRPr lang="en-US" sz="2000" smtClean="0"/>
          </a:p>
          <a:p>
            <a:pPr>
              <a:lnSpc>
                <a:spcPct val="80000"/>
              </a:lnSpc>
            </a:pPr>
            <a:r>
              <a:rPr lang="en-US" sz="2000" smtClean="0"/>
              <a:t>http://thechallenge.dupont.com/senioressay.html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1_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3333FF"/>
            </a:gs>
            <a:gs pos="100000">
              <a:schemeClr val="tx1"/>
            </a:gs>
          </a:gsLst>
          <a:lin ang="5400000" scaled="1"/>
        </a:gradFill>
        <a:ln w="5715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gradFill rotWithShape="0">
          <a:gsLst>
            <a:gs pos="0">
              <a:srgbClr val="3333FF"/>
            </a:gs>
            <a:gs pos="100000">
              <a:schemeClr val="tx1"/>
            </a:gs>
          </a:gsLst>
          <a:lin ang="5400000" scaled="1"/>
        </a:gradFill>
        <a:ln w="5715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malley Institute White">
  <a:themeElements>
    <a:clrScheme name="1_Smalley Institute White 11">
      <a:dk1>
        <a:srgbClr val="000000"/>
      </a:dk1>
      <a:lt1>
        <a:srgbClr val="FFFFFF"/>
      </a:lt1>
      <a:dk2>
        <a:srgbClr val="00246A"/>
      </a:dk2>
      <a:lt2>
        <a:srgbClr val="5E6062"/>
      </a:lt2>
      <a:accent1>
        <a:srgbClr val="00246A"/>
      </a:accent1>
      <a:accent2>
        <a:srgbClr val="5E6062"/>
      </a:accent2>
      <a:accent3>
        <a:srgbClr val="FFFFFF"/>
      </a:accent3>
      <a:accent4>
        <a:srgbClr val="000000"/>
      </a:accent4>
      <a:accent5>
        <a:srgbClr val="AAACB9"/>
      </a:accent5>
      <a:accent6>
        <a:srgbClr val="545658"/>
      </a:accent6>
      <a:hlink>
        <a:srgbClr val="0000FF"/>
      </a:hlink>
      <a:folHlink>
        <a:srgbClr val="CC0066"/>
      </a:folHlink>
    </a:clrScheme>
    <a:fontScheme name="1_Smalley Institute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Smalley Institute Whit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Smalley Institute Whit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Smalley Institute Whit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Smalley Institute Whit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Smalley Institute Whit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Smalley Institute Whit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Smalley Institute Whit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Smalley Institute Whit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Smalley Institute Whit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Smalley Institute White 10">
        <a:dk1>
          <a:srgbClr val="000000"/>
        </a:dk1>
        <a:lt1>
          <a:srgbClr val="FFFFFF"/>
        </a:lt1>
        <a:dk2>
          <a:srgbClr val="00246A"/>
        </a:dk2>
        <a:lt2>
          <a:srgbClr val="5E6062"/>
        </a:lt2>
        <a:accent1>
          <a:srgbClr val="00246A"/>
        </a:accent1>
        <a:accent2>
          <a:srgbClr val="999933"/>
        </a:accent2>
        <a:accent3>
          <a:srgbClr val="FFFFFF"/>
        </a:accent3>
        <a:accent4>
          <a:srgbClr val="000000"/>
        </a:accent4>
        <a:accent5>
          <a:srgbClr val="AAACB9"/>
        </a:accent5>
        <a:accent6>
          <a:srgbClr val="8A8A2D"/>
        </a:accent6>
        <a:hlink>
          <a:srgbClr val="4C6D80"/>
        </a:hlink>
        <a:folHlink>
          <a:srgbClr val="5E6062"/>
        </a:folHlink>
      </a:clrScheme>
      <a:clrMap bg1="lt1" tx1="dk1" bg2="lt2" tx2="dk2" accent1="accent1" accent2="accent2" accent3="accent3" accent4="accent4" accent5="accent5" accent6="accent6" hlink="hlink" folHlink="folHlink"/>
    </a:extraClrScheme>
    <a:extraClrScheme>
      <a:clrScheme name="1_Smalley Institute White 11">
        <a:dk1>
          <a:srgbClr val="000000"/>
        </a:dk1>
        <a:lt1>
          <a:srgbClr val="FFFFFF"/>
        </a:lt1>
        <a:dk2>
          <a:srgbClr val="00246A"/>
        </a:dk2>
        <a:lt2>
          <a:srgbClr val="5E6062"/>
        </a:lt2>
        <a:accent1>
          <a:srgbClr val="00246A"/>
        </a:accent1>
        <a:accent2>
          <a:srgbClr val="5E6062"/>
        </a:accent2>
        <a:accent3>
          <a:srgbClr val="FFFFFF"/>
        </a:accent3>
        <a:accent4>
          <a:srgbClr val="000000"/>
        </a:accent4>
        <a:accent5>
          <a:srgbClr val="AAACB9"/>
        </a:accent5>
        <a:accent6>
          <a:srgbClr val="545658"/>
        </a:accent6>
        <a:hlink>
          <a:srgbClr val="0000FF"/>
        </a:hlink>
        <a:folHlink>
          <a:srgbClr val="CC006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Smalley Institute White">
  <a:themeElements>
    <a:clrScheme name="Smalley Institute White 11">
      <a:dk1>
        <a:srgbClr val="000000"/>
      </a:dk1>
      <a:lt1>
        <a:srgbClr val="FFFFFF"/>
      </a:lt1>
      <a:dk2>
        <a:srgbClr val="00246A"/>
      </a:dk2>
      <a:lt2>
        <a:srgbClr val="5E6062"/>
      </a:lt2>
      <a:accent1>
        <a:srgbClr val="00246A"/>
      </a:accent1>
      <a:accent2>
        <a:srgbClr val="5E6062"/>
      </a:accent2>
      <a:accent3>
        <a:srgbClr val="FFFFFF"/>
      </a:accent3>
      <a:accent4>
        <a:srgbClr val="000000"/>
      </a:accent4>
      <a:accent5>
        <a:srgbClr val="AAACB9"/>
      </a:accent5>
      <a:accent6>
        <a:srgbClr val="545658"/>
      </a:accent6>
      <a:hlink>
        <a:srgbClr val="0000FF"/>
      </a:hlink>
      <a:folHlink>
        <a:srgbClr val="CC0066"/>
      </a:folHlink>
    </a:clrScheme>
    <a:fontScheme name="Smalley Institute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alley Institute Whit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Smalley Institute Whit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Smalley Institute Whit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Smalley Institute Whit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Smalley Institute Whit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Smalley Institute Whit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Smalley Institute Whit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Smalley Institute Whit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Smalley Institute Whit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Smalley Institute White 10">
        <a:dk1>
          <a:srgbClr val="000000"/>
        </a:dk1>
        <a:lt1>
          <a:srgbClr val="FFFFFF"/>
        </a:lt1>
        <a:dk2>
          <a:srgbClr val="00246A"/>
        </a:dk2>
        <a:lt2>
          <a:srgbClr val="5E6062"/>
        </a:lt2>
        <a:accent1>
          <a:srgbClr val="00246A"/>
        </a:accent1>
        <a:accent2>
          <a:srgbClr val="999933"/>
        </a:accent2>
        <a:accent3>
          <a:srgbClr val="FFFFFF"/>
        </a:accent3>
        <a:accent4>
          <a:srgbClr val="000000"/>
        </a:accent4>
        <a:accent5>
          <a:srgbClr val="AAACB9"/>
        </a:accent5>
        <a:accent6>
          <a:srgbClr val="8A8A2D"/>
        </a:accent6>
        <a:hlink>
          <a:srgbClr val="4C6D80"/>
        </a:hlink>
        <a:folHlink>
          <a:srgbClr val="5E6062"/>
        </a:folHlink>
      </a:clrScheme>
      <a:clrMap bg1="lt1" tx1="dk1" bg2="lt2" tx2="dk2" accent1="accent1" accent2="accent2" accent3="accent3" accent4="accent4" accent5="accent5" accent6="accent6" hlink="hlink" folHlink="folHlink"/>
    </a:extraClrScheme>
    <a:extraClrScheme>
      <a:clrScheme name="Smalley Institute White 11">
        <a:dk1>
          <a:srgbClr val="000000"/>
        </a:dk1>
        <a:lt1>
          <a:srgbClr val="FFFFFF"/>
        </a:lt1>
        <a:dk2>
          <a:srgbClr val="00246A"/>
        </a:dk2>
        <a:lt2>
          <a:srgbClr val="5E6062"/>
        </a:lt2>
        <a:accent1>
          <a:srgbClr val="00246A"/>
        </a:accent1>
        <a:accent2>
          <a:srgbClr val="5E6062"/>
        </a:accent2>
        <a:accent3>
          <a:srgbClr val="FFFFFF"/>
        </a:accent3>
        <a:accent4>
          <a:srgbClr val="000000"/>
        </a:accent4>
        <a:accent5>
          <a:srgbClr val="AAACB9"/>
        </a:accent5>
        <a:accent6>
          <a:srgbClr val="545658"/>
        </a:accent6>
        <a:hlink>
          <a:srgbClr val="0000FF"/>
        </a:hlink>
        <a:folHlink>
          <a:srgbClr val="CC006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Smalley Institute White">
  <a:themeElements>
    <a:clrScheme name="1_Smalley Institute White 11">
      <a:dk1>
        <a:srgbClr val="000000"/>
      </a:dk1>
      <a:lt1>
        <a:srgbClr val="FFFFFF"/>
      </a:lt1>
      <a:dk2>
        <a:srgbClr val="00246A"/>
      </a:dk2>
      <a:lt2>
        <a:srgbClr val="5E6062"/>
      </a:lt2>
      <a:accent1>
        <a:srgbClr val="00246A"/>
      </a:accent1>
      <a:accent2>
        <a:srgbClr val="5E6062"/>
      </a:accent2>
      <a:accent3>
        <a:srgbClr val="FFFFFF"/>
      </a:accent3>
      <a:accent4>
        <a:srgbClr val="000000"/>
      </a:accent4>
      <a:accent5>
        <a:srgbClr val="AAACB9"/>
      </a:accent5>
      <a:accent6>
        <a:srgbClr val="545658"/>
      </a:accent6>
      <a:hlink>
        <a:srgbClr val="0000FF"/>
      </a:hlink>
      <a:folHlink>
        <a:srgbClr val="CC0066"/>
      </a:folHlink>
    </a:clrScheme>
    <a:fontScheme name="1_Smalley Institute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Smalley Institute Whit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Smalley Institute Whit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Smalley Institute Whit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Smalley Institute Whit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Smalley Institute Whit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Smalley Institute Whit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Smalley Institute Whit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Smalley Institute Whit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Smalley Institute Whit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Smalley Institute White 10">
        <a:dk1>
          <a:srgbClr val="000000"/>
        </a:dk1>
        <a:lt1>
          <a:srgbClr val="FFFFFF"/>
        </a:lt1>
        <a:dk2>
          <a:srgbClr val="00246A"/>
        </a:dk2>
        <a:lt2>
          <a:srgbClr val="5E6062"/>
        </a:lt2>
        <a:accent1>
          <a:srgbClr val="00246A"/>
        </a:accent1>
        <a:accent2>
          <a:srgbClr val="999933"/>
        </a:accent2>
        <a:accent3>
          <a:srgbClr val="FFFFFF"/>
        </a:accent3>
        <a:accent4>
          <a:srgbClr val="000000"/>
        </a:accent4>
        <a:accent5>
          <a:srgbClr val="AAACB9"/>
        </a:accent5>
        <a:accent6>
          <a:srgbClr val="8A8A2D"/>
        </a:accent6>
        <a:hlink>
          <a:srgbClr val="4C6D80"/>
        </a:hlink>
        <a:folHlink>
          <a:srgbClr val="5E6062"/>
        </a:folHlink>
      </a:clrScheme>
      <a:clrMap bg1="lt1" tx1="dk1" bg2="lt2" tx2="dk2" accent1="accent1" accent2="accent2" accent3="accent3" accent4="accent4" accent5="accent5" accent6="accent6" hlink="hlink" folHlink="folHlink"/>
    </a:extraClrScheme>
    <a:extraClrScheme>
      <a:clrScheme name="1_Smalley Institute White 11">
        <a:dk1>
          <a:srgbClr val="000000"/>
        </a:dk1>
        <a:lt1>
          <a:srgbClr val="FFFFFF"/>
        </a:lt1>
        <a:dk2>
          <a:srgbClr val="00246A"/>
        </a:dk2>
        <a:lt2>
          <a:srgbClr val="5E6062"/>
        </a:lt2>
        <a:accent1>
          <a:srgbClr val="00246A"/>
        </a:accent1>
        <a:accent2>
          <a:srgbClr val="5E6062"/>
        </a:accent2>
        <a:accent3>
          <a:srgbClr val="FFFFFF"/>
        </a:accent3>
        <a:accent4>
          <a:srgbClr val="000000"/>
        </a:accent4>
        <a:accent5>
          <a:srgbClr val="AAACB9"/>
        </a:accent5>
        <a:accent6>
          <a:srgbClr val="545658"/>
        </a:accent6>
        <a:hlink>
          <a:srgbClr val="0000FF"/>
        </a:hlink>
        <a:folHlink>
          <a:srgbClr val="CC006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ntitled 1">
  <a:themeElements>
    <a:clrScheme name="">
      <a:dk1>
        <a:srgbClr val="081D58"/>
      </a:dk1>
      <a:lt1>
        <a:srgbClr val="F6FB91"/>
      </a:lt1>
      <a:dk2>
        <a:srgbClr val="00279F"/>
      </a:dk2>
      <a:lt2>
        <a:srgbClr val="919191"/>
      </a:lt2>
      <a:accent1>
        <a:srgbClr val="00B7A5"/>
      </a:accent1>
      <a:accent2>
        <a:srgbClr val="F39FD1"/>
      </a:accent2>
      <a:accent3>
        <a:srgbClr val="FAFDC7"/>
      </a:accent3>
      <a:accent4>
        <a:srgbClr val="06174A"/>
      </a:accent4>
      <a:accent5>
        <a:srgbClr val="AAD8CF"/>
      </a:accent5>
      <a:accent6>
        <a:srgbClr val="DC90BD"/>
      </a:accent6>
      <a:hlink>
        <a:srgbClr val="7B00E4"/>
      </a:hlink>
      <a:folHlink>
        <a:srgbClr val="3365FB"/>
      </a:folHlink>
    </a:clrScheme>
    <a:fontScheme name="untitled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EAEAEA"/>
            </a:gs>
            <a:gs pos="100000">
              <a:srgbClr val="EAEAEA">
                <a:gamma/>
                <a:shade val="69804"/>
                <a:invGamma/>
              </a:srgbClr>
            </a:gs>
          </a:gsLst>
          <a:path path="rect">
            <a:fillToRect l="50000" t="50000" r="50000" b="50000"/>
          </a:path>
        </a:grad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rgbClr val="EAEAEA"/>
            </a:gs>
            <a:gs pos="100000">
              <a:srgbClr val="EAEAEA">
                <a:gamma/>
                <a:shade val="69804"/>
                <a:invGamma/>
              </a:srgbClr>
            </a:gs>
          </a:gsLst>
          <a:path path="rect">
            <a:fillToRect l="50000" t="50000" r="50000" b="50000"/>
          </a:path>
        </a:grad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EAEAEA"/>
            </a:gs>
            <a:gs pos="100000">
              <a:srgbClr val="EAEAEA">
                <a:gamma/>
                <a:shade val="69804"/>
                <a:invGamma/>
              </a:srgbClr>
            </a:gs>
          </a:gsLst>
          <a:path path="rect">
            <a:fillToRect l="50000" t="50000" r="50000" b="50000"/>
          </a:path>
        </a:grad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0">
          <a:gsLst>
            <a:gs pos="0">
              <a:srgbClr val="EAEAEA"/>
            </a:gs>
            <a:gs pos="100000">
              <a:srgbClr val="EAEAEA">
                <a:gamma/>
                <a:shade val="69804"/>
                <a:invGamma/>
              </a:srgbClr>
            </a:gs>
          </a:gsLst>
          <a:path path="rect">
            <a:fillToRect l="50000" t="50000" r="50000" b="50000"/>
          </a:path>
        </a:gradFill>
        <a:ln w="285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Smalley Institute White">
  <a:themeElements>
    <a:clrScheme name="1_Smalley Institute White 11">
      <a:dk1>
        <a:srgbClr val="000000"/>
      </a:dk1>
      <a:lt1>
        <a:srgbClr val="FFFFFF"/>
      </a:lt1>
      <a:dk2>
        <a:srgbClr val="00246A"/>
      </a:dk2>
      <a:lt2>
        <a:srgbClr val="5E6062"/>
      </a:lt2>
      <a:accent1>
        <a:srgbClr val="00246A"/>
      </a:accent1>
      <a:accent2>
        <a:srgbClr val="5E6062"/>
      </a:accent2>
      <a:accent3>
        <a:srgbClr val="FFFFFF"/>
      </a:accent3>
      <a:accent4>
        <a:srgbClr val="000000"/>
      </a:accent4>
      <a:accent5>
        <a:srgbClr val="AAACB9"/>
      </a:accent5>
      <a:accent6>
        <a:srgbClr val="545658"/>
      </a:accent6>
      <a:hlink>
        <a:srgbClr val="0000FF"/>
      </a:hlink>
      <a:folHlink>
        <a:srgbClr val="CC0066"/>
      </a:folHlink>
    </a:clrScheme>
    <a:fontScheme name="1_Smalley Institute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Smalley Institute Whit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Smalley Institute Whit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Smalley Institute Whit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Smalley Institute Whit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Smalley Institute Whit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Smalley Institute Whit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Smalley Institute Whit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Smalley Institute Whit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Smalley Institute Whit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Smalley Institute White 10">
        <a:dk1>
          <a:srgbClr val="000000"/>
        </a:dk1>
        <a:lt1>
          <a:srgbClr val="FFFFFF"/>
        </a:lt1>
        <a:dk2>
          <a:srgbClr val="00246A"/>
        </a:dk2>
        <a:lt2>
          <a:srgbClr val="5E6062"/>
        </a:lt2>
        <a:accent1>
          <a:srgbClr val="00246A"/>
        </a:accent1>
        <a:accent2>
          <a:srgbClr val="999933"/>
        </a:accent2>
        <a:accent3>
          <a:srgbClr val="FFFFFF"/>
        </a:accent3>
        <a:accent4>
          <a:srgbClr val="000000"/>
        </a:accent4>
        <a:accent5>
          <a:srgbClr val="AAACB9"/>
        </a:accent5>
        <a:accent6>
          <a:srgbClr val="8A8A2D"/>
        </a:accent6>
        <a:hlink>
          <a:srgbClr val="4C6D80"/>
        </a:hlink>
        <a:folHlink>
          <a:srgbClr val="5E6062"/>
        </a:folHlink>
      </a:clrScheme>
      <a:clrMap bg1="lt1" tx1="dk1" bg2="lt2" tx2="dk2" accent1="accent1" accent2="accent2" accent3="accent3" accent4="accent4" accent5="accent5" accent6="accent6" hlink="hlink" folHlink="folHlink"/>
    </a:extraClrScheme>
    <a:extraClrScheme>
      <a:clrScheme name="1_Smalley Institute White 11">
        <a:dk1>
          <a:srgbClr val="000000"/>
        </a:dk1>
        <a:lt1>
          <a:srgbClr val="FFFFFF"/>
        </a:lt1>
        <a:dk2>
          <a:srgbClr val="00246A"/>
        </a:dk2>
        <a:lt2>
          <a:srgbClr val="5E6062"/>
        </a:lt2>
        <a:accent1>
          <a:srgbClr val="00246A"/>
        </a:accent1>
        <a:accent2>
          <a:srgbClr val="5E6062"/>
        </a:accent2>
        <a:accent3>
          <a:srgbClr val="FFFFFF"/>
        </a:accent3>
        <a:accent4>
          <a:srgbClr val="000000"/>
        </a:accent4>
        <a:accent5>
          <a:srgbClr val="AAACB9"/>
        </a:accent5>
        <a:accent6>
          <a:srgbClr val="545658"/>
        </a:accent6>
        <a:hlink>
          <a:srgbClr val="0000FF"/>
        </a:hlink>
        <a:folHlink>
          <a:srgbClr val="CC006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0_Smalley Institute White">
  <a:themeElements>
    <a:clrScheme name="Smalley Institute White 11">
      <a:dk1>
        <a:srgbClr val="000000"/>
      </a:dk1>
      <a:lt1>
        <a:srgbClr val="FFFFFF"/>
      </a:lt1>
      <a:dk2>
        <a:srgbClr val="00246A"/>
      </a:dk2>
      <a:lt2>
        <a:srgbClr val="5E6062"/>
      </a:lt2>
      <a:accent1>
        <a:srgbClr val="00246A"/>
      </a:accent1>
      <a:accent2>
        <a:srgbClr val="5E6062"/>
      </a:accent2>
      <a:accent3>
        <a:srgbClr val="FFFFFF"/>
      </a:accent3>
      <a:accent4>
        <a:srgbClr val="000000"/>
      </a:accent4>
      <a:accent5>
        <a:srgbClr val="AAACB9"/>
      </a:accent5>
      <a:accent6>
        <a:srgbClr val="545658"/>
      </a:accent6>
      <a:hlink>
        <a:srgbClr val="0000FF"/>
      </a:hlink>
      <a:folHlink>
        <a:srgbClr val="CC0066"/>
      </a:folHlink>
    </a:clrScheme>
    <a:fontScheme name="Smalley Institute 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malley Institute Whit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Smalley Institute Whit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Smalley Institute Whit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Smalley Institute Whit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Smalley Institute Whit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Smalley Institute Whit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Smalley Institute Whit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Smalley Institute Whit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Smalley Institute Whit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Smalley Institute White 10">
        <a:dk1>
          <a:srgbClr val="000000"/>
        </a:dk1>
        <a:lt1>
          <a:srgbClr val="FFFFFF"/>
        </a:lt1>
        <a:dk2>
          <a:srgbClr val="00246A"/>
        </a:dk2>
        <a:lt2>
          <a:srgbClr val="5E6062"/>
        </a:lt2>
        <a:accent1>
          <a:srgbClr val="00246A"/>
        </a:accent1>
        <a:accent2>
          <a:srgbClr val="999933"/>
        </a:accent2>
        <a:accent3>
          <a:srgbClr val="FFFFFF"/>
        </a:accent3>
        <a:accent4>
          <a:srgbClr val="000000"/>
        </a:accent4>
        <a:accent5>
          <a:srgbClr val="AAACB9"/>
        </a:accent5>
        <a:accent6>
          <a:srgbClr val="8A8A2D"/>
        </a:accent6>
        <a:hlink>
          <a:srgbClr val="4C6D80"/>
        </a:hlink>
        <a:folHlink>
          <a:srgbClr val="5E6062"/>
        </a:folHlink>
      </a:clrScheme>
      <a:clrMap bg1="lt1" tx1="dk1" bg2="lt2" tx2="dk2" accent1="accent1" accent2="accent2" accent3="accent3" accent4="accent4" accent5="accent5" accent6="accent6" hlink="hlink" folHlink="folHlink"/>
    </a:extraClrScheme>
    <a:extraClrScheme>
      <a:clrScheme name="Smalley Institute White 11">
        <a:dk1>
          <a:srgbClr val="000000"/>
        </a:dk1>
        <a:lt1>
          <a:srgbClr val="FFFFFF"/>
        </a:lt1>
        <a:dk2>
          <a:srgbClr val="00246A"/>
        </a:dk2>
        <a:lt2>
          <a:srgbClr val="5E6062"/>
        </a:lt2>
        <a:accent1>
          <a:srgbClr val="00246A"/>
        </a:accent1>
        <a:accent2>
          <a:srgbClr val="5E6062"/>
        </a:accent2>
        <a:accent3>
          <a:srgbClr val="FFFFFF"/>
        </a:accent3>
        <a:accent4>
          <a:srgbClr val="000000"/>
        </a:accent4>
        <a:accent5>
          <a:srgbClr val="AAACB9"/>
        </a:accent5>
        <a:accent6>
          <a:srgbClr val="545658"/>
        </a:accent6>
        <a:hlink>
          <a:srgbClr val="0000FF"/>
        </a:hlink>
        <a:folHlink>
          <a:srgbClr val="CC0066"/>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4_Rice Alliance Nano 2008 B">
  <a:themeElements>
    <a:clrScheme name="Rice Alliance Nano 2008 B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ice Alliance Nano 2008 B">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ce Alliance Nano 2008 B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ice Alliance Nano 2008 B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ice Alliance Nano 2008 B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ice Alliance Nano 2008 B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ice Alliance Nano 2008 B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ice Alliance Nano 2008 B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ice Alliance Nano 2008 B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ice Alliance Nano 2008 B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41266</TotalTime>
  <Words>2092</Words>
  <Application>Microsoft Office PowerPoint</Application>
  <PresentationFormat>On-screen Show (4:3)</PresentationFormat>
  <Paragraphs>478</Paragraphs>
  <Slides>52</Slides>
  <Notes>20</Notes>
  <HiddenSlides>0</HiddenSlides>
  <MMClips>2</MMClips>
  <ScaleCrop>false</ScaleCrop>
  <HeadingPairs>
    <vt:vector size="8" baseType="variant">
      <vt:variant>
        <vt:lpstr>Fonts Used</vt:lpstr>
      </vt:variant>
      <vt:variant>
        <vt:i4>17</vt:i4>
      </vt:variant>
      <vt:variant>
        <vt:lpstr>Theme</vt:lpstr>
      </vt:variant>
      <vt:variant>
        <vt:i4>27</vt:i4>
      </vt:variant>
      <vt:variant>
        <vt:lpstr>Embedded OLE Servers</vt:lpstr>
      </vt:variant>
      <vt:variant>
        <vt:i4>3</vt:i4>
      </vt:variant>
      <vt:variant>
        <vt:lpstr>Slide Titles</vt:lpstr>
      </vt:variant>
      <vt:variant>
        <vt:i4>52</vt:i4>
      </vt:variant>
    </vt:vector>
  </HeadingPairs>
  <TitlesOfParts>
    <vt:vector size="99" baseType="lpstr">
      <vt:lpstr>MS PGothic</vt:lpstr>
      <vt:lpstr>MS PGothic</vt:lpstr>
      <vt:lpstr>宋体</vt:lpstr>
      <vt:lpstr>Arial</vt:lpstr>
      <vt:lpstr>Arial Black</vt:lpstr>
      <vt:lpstr>Book Antiqua</vt:lpstr>
      <vt:lpstr>Calibri</vt:lpstr>
      <vt:lpstr>Cambria</vt:lpstr>
      <vt:lpstr>Garamond</vt:lpstr>
      <vt:lpstr>Helvetica</vt:lpstr>
      <vt:lpstr>Monotype Sorts</vt:lpstr>
      <vt:lpstr>Symbol</vt:lpstr>
      <vt:lpstr>Tahoma</vt:lpstr>
      <vt:lpstr>Times</vt:lpstr>
      <vt:lpstr>Times New Roman</vt:lpstr>
      <vt:lpstr>Verdana</vt:lpstr>
      <vt:lpstr>Wingdings</vt:lpstr>
      <vt:lpstr>Default Design</vt:lpstr>
      <vt:lpstr>untitled 1</vt:lpstr>
      <vt:lpstr>Globe</vt:lpstr>
      <vt:lpstr>2_Default Design</vt:lpstr>
      <vt:lpstr>11_Default Design</vt:lpstr>
      <vt:lpstr>17_Default Design</vt:lpstr>
      <vt:lpstr>8_Default Design</vt:lpstr>
      <vt:lpstr>4_Office Theme</vt:lpstr>
      <vt:lpstr>14_Rice Alliance Nano 2008 B</vt:lpstr>
      <vt:lpstr>20_Default Design</vt:lpstr>
      <vt:lpstr>21_Default Design</vt:lpstr>
      <vt:lpstr>31_Recommending A Strategy</vt:lpstr>
      <vt:lpstr>22_Default Design</vt:lpstr>
      <vt:lpstr>1_Smalley Institute White</vt:lpstr>
      <vt:lpstr>4_Smalley Institute White</vt:lpstr>
      <vt:lpstr>5_Office Theme</vt:lpstr>
      <vt:lpstr>6_Office Theme</vt:lpstr>
      <vt:lpstr>2_Smalley Institute White</vt:lpstr>
      <vt:lpstr>8_Office Theme</vt:lpstr>
      <vt:lpstr>Struttura predefinita</vt:lpstr>
      <vt:lpstr>4_Default Design</vt:lpstr>
      <vt:lpstr>9_Default Design</vt:lpstr>
      <vt:lpstr>15_Default Design</vt:lpstr>
      <vt:lpstr>25_Smalley Institute White</vt:lpstr>
      <vt:lpstr>16_Default Design</vt:lpstr>
      <vt:lpstr>10_Smalley Institute White</vt:lpstr>
      <vt:lpstr>Office Theme</vt:lpstr>
      <vt:lpstr>Chart</vt:lpstr>
      <vt:lpstr>Photo Editor Photo</vt:lpstr>
      <vt:lpstr>CS ChemDraw Drawing</vt:lpstr>
      <vt:lpstr>PowerPoint Presentation</vt:lpstr>
      <vt:lpstr>Ultimate Properties of Polymers</vt:lpstr>
      <vt:lpstr>80 Years Ago…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Strength of Commercial Organic Fibers - 2012</vt:lpstr>
      <vt:lpstr>More recent comparisons ….</vt:lpstr>
      <vt:lpstr>PowerPoint Presentation</vt:lpstr>
      <vt:lpstr>Measurements on Individual CNTs</vt:lpstr>
      <vt:lpstr>PowerPoint Presentation</vt:lpstr>
      <vt:lpstr>PowerPoint Presentation</vt:lpstr>
      <vt:lpstr>Professor Richard E. Smalley 1943 - 2005 Nobel Prize in Chemistry 1996</vt:lpstr>
      <vt:lpstr>Why Single Wall Carbon Nanotubes?</vt:lpstr>
      <vt:lpstr>PowerPoint Presentation</vt:lpstr>
      <vt:lpstr>PowerPoint Presentation</vt:lpstr>
      <vt:lpstr>Challenges and Barriers to going from Nanoscale to Microscale Assemblages – Tubes to Sheets, Yarns, Fibers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Triazene Functionalization to Unbundled f-SWNTs </vt:lpstr>
      <vt:lpstr>PowerPoint Presentation</vt:lpstr>
      <vt:lpstr>PowerPoint Presentation</vt:lpstr>
      <vt:lpstr>PowerPoint Presentation</vt:lpstr>
      <vt:lpstr>SWNT Quantum Wire</vt:lpstr>
      <vt:lpstr>3 Routes to Large Quantities of Armchair SWNT</vt:lpstr>
      <vt:lpstr>‘Amplified’ nanotubes may power the future</vt:lpstr>
      <vt:lpstr>80+ Years Since Staudinger</vt:lpstr>
      <vt:lpstr>Possible Action Item</vt:lpstr>
      <vt:lpstr>PowerPoint Presentation</vt:lpstr>
      <vt:lpstr>Roadblocks</vt:lpstr>
      <vt:lpstr>PowerPoint Presentation</vt:lpstr>
      <vt:lpstr>PowerPoint Presentation</vt:lpstr>
      <vt:lpstr>PowerPoint Presentation</vt:lpstr>
      <vt:lpstr>FINI</vt:lpstr>
      <vt:lpstr>PowerPoint Presentation</vt:lpstr>
      <vt:lpstr>Backup slides</vt:lpstr>
      <vt:lpstr>Rigid-Rod Polymer Scientific Issues [list from ~1980]</vt:lpstr>
    </vt:vector>
  </TitlesOfParts>
  <Company>Rice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 E. Smalley</dc:creator>
  <cp:lastModifiedBy>CONF_RM_101_2</cp:lastModifiedBy>
  <cp:revision>838</cp:revision>
  <cp:lastPrinted>2016-06-21T03:20:00Z</cp:lastPrinted>
  <dcterms:created xsi:type="dcterms:W3CDTF">2002-09-05T02:17:26Z</dcterms:created>
  <dcterms:modified xsi:type="dcterms:W3CDTF">2016-06-21T19:07:05Z</dcterms:modified>
</cp:coreProperties>
</file>