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vml" ContentType="application/vnd.openxmlformats-officedocument.vmlDrawing"/>
  <Default Extension="docx" ContentType="application/vnd.openxmlformats-officedocument.wordprocessingml.document"/>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58"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5" d="100"/>
          <a:sy n="85" d="100"/>
        </p:scale>
        <p:origin x="-107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ECF3A30-827A-A445-B0C7-1891490FD473}" type="datetimeFigureOut">
              <a:rPr lang="en-US" smtClean="0"/>
              <a:t>6/22/16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59A95E-AD49-814C-BA51-1271328FB942}" type="slidenum">
              <a:rPr lang="en-US" smtClean="0"/>
              <a:t>‹#›</a:t>
            </a:fld>
            <a:endParaRPr lang="en-US"/>
          </a:p>
        </p:txBody>
      </p:sp>
    </p:spTree>
    <p:extLst>
      <p:ext uri="{BB962C8B-B14F-4D97-AF65-F5344CB8AC3E}">
        <p14:creationId xmlns:p14="http://schemas.microsoft.com/office/powerpoint/2010/main" val="2673034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CF3A30-827A-A445-B0C7-1891490FD473}" type="datetimeFigureOut">
              <a:rPr lang="en-US" smtClean="0"/>
              <a:t>6/22/16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59A95E-AD49-814C-BA51-1271328FB942}" type="slidenum">
              <a:rPr lang="en-US" smtClean="0"/>
              <a:t>‹#›</a:t>
            </a:fld>
            <a:endParaRPr lang="en-US"/>
          </a:p>
        </p:txBody>
      </p:sp>
    </p:spTree>
    <p:extLst>
      <p:ext uri="{BB962C8B-B14F-4D97-AF65-F5344CB8AC3E}">
        <p14:creationId xmlns:p14="http://schemas.microsoft.com/office/powerpoint/2010/main" val="86585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CF3A30-827A-A445-B0C7-1891490FD473}" type="datetimeFigureOut">
              <a:rPr lang="en-US" smtClean="0"/>
              <a:t>6/22/16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59A95E-AD49-814C-BA51-1271328FB942}" type="slidenum">
              <a:rPr lang="en-US" smtClean="0"/>
              <a:t>‹#›</a:t>
            </a:fld>
            <a:endParaRPr lang="en-US"/>
          </a:p>
        </p:txBody>
      </p:sp>
    </p:spTree>
    <p:extLst>
      <p:ext uri="{BB962C8B-B14F-4D97-AF65-F5344CB8AC3E}">
        <p14:creationId xmlns:p14="http://schemas.microsoft.com/office/powerpoint/2010/main" val="2606110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CF3A30-827A-A445-B0C7-1891490FD473}" type="datetimeFigureOut">
              <a:rPr lang="en-US" smtClean="0"/>
              <a:t>6/22/16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59A95E-AD49-814C-BA51-1271328FB942}" type="slidenum">
              <a:rPr lang="en-US" smtClean="0"/>
              <a:t>‹#›</a:t>
            </a:fld>
            <a:endParaRPr lang="en-US"/>
          </a:p>
        </p:txBody>
      </p:sp>
    </p:spTree>
    <p:extLst>
      <p:ext uri="{BB962C8B-B14F-4D97-AF65-F5344CB8AC3E}">
        <p14:creationId xmlns:p14="http://schemas.microsoft.com/office/powerpoint/2010/main" val="162428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CF3A30-827A-A445-B0C7-1891490FD473}" type="datetimeFigureOut">
              <a:rPr lang="en-US" smtClean="0"/>
              <a:t>6/22/16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59A95E-AD49-814C-BA51-1271328FB942}" type="slidenum">
              <a:rPr lang="en-US" smtClean="0"/>
              <a:t>‹#›</a:t>
            </a:fld>
            <a:endParaRPr lang="en-US"/>
          </a:p>
        </p:txBody>
      </p:sp>
    </p:spTree>
    <p:extLst>
      <p:ext uri="{BB962C8B-B14F-4D97-AF65-F5344CB8AC3E}">
        <p14:creationId xmlns:p14="http://schemas.microsoft.com/office/powerpoint/2010/main" val="1027275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ECF3A30-827A-A445-B0C7-1891490FD473}" type="datetimeFigureOut">
              <a:rPr lang="en-US" smtClean="0"/>
              <a:t>6/22/16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59A95E-AD49-814C-BA51-1271328FB942}" type="slidenum">
              <a:rPr lang="en-US" smtClean="0"/>
              <a:t>‹#›</a:t>
            </a:fld>
            <a:endParaRPr lang="en-US"/>
          </a:p>
        </p:txBody>
      </p:sp>
    </p:spTree>
    <p:extLst>
      <p:ext uri="{BB962C8B-B14F-4D97-AF65-F5344CB8AC3E}">
        <p14:creationId xmlns:p14="http://schemas.microsoft.com/office/powerpoint/2010/main" val="1648405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ECF3A30-827A-A445-B0C7-1891490FD473}" type="datetimeFigureOut">
              <a:rPr lang="en-US" smtClean="0"/>
              <a:t>6/22/16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59A95E-AD49-814C-BA51-1271328FB942}" type="slidenum">
              <a:rPr lang="en-US" smtClean="0"/>
              <a:t>‹#›</a:t>
            </a:fld>
            <a:endParaRPr lang="en-US"/>
          </a:p>
        </p:txBody>
      </p:sp>
    </p:spTree>
    <p:extLst>
      <p:ext uri="{BB962C8B-B14F-4D97-AF65-F5344CB8AC3E}">
        <p14:creationId xmlns:p14="http://schemas.microsoft.com/office/powerpoint/2010/main" val="373368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ECF3A30-827A-A445-B0C7-1891490FD473}" type="datetimeFigureOut">
              <a:rPr lang="en-US" smtClean="0"/>
              <a:t>6/22/16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59A95E-AD49-814C-BA51-1271328FB942}" type="slidenum">
              <a:rPr lang="en-US" smtClean="0"/>
              <a:t>‹#›</a:t>
            </a:fld>
            <a:endParaRPr lang="en-US"/>
          </a:p>
        </p:txBody>
      </p:sp>
    </p:spTree>
    <p:extLst>
      <p:ext uri="{BB962C8B-B14F-4D97-AF65-F5344CB8AC3E}">
        <p14:creationId xmlns:p14="http://schemas.microsoft.com/office/powerpoint/2010/main" val="2066739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CF3A30-827A-A445-B0C7-1891490FD473}" type="datetimeFigureOut">
              <a:rPr lang="en-US" smtClean="0"/>
              <a:t>6/22/16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59A95E-AD49-814C-BA51-1271328FB942}" type="slidenum">
              <a:rPr lang="en-US" smtClean="0"/>
              <a:t>‹#›</a:t>
            </a:fld>
            <a:endParaRPr lang="en-US"/>
          </a:p>
        </p:txBody>
      </p:sp>
    </p:spTree>
    <p:extLst>
      <p:ext uri="{BB962C8B-B14F-4D97-AF65-F5344CB8AC3E}">
        <p14:creationId xmlns:p14="http://schemas.microsoft.com/office/powerpoint/2010/main" val="802712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CF3A30-827A-A445-B0C7-1891490FD473}" type="datetimeFigureOut">
              <a:rPr lang="en-US" smtClean="0"/>
              <a:t>6/22/16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59A95E-AD49-814C-BA51-1271328FB942}" type="slidenum">
              <a:rPr lang="en-US" smtClean="0"/>
              <a:t>‹#›</a:t>
            </a:fld>
            <a:endParaRPr lang="en-US"/>
          </a:p>
        </p:txBody>
      </p:sp>
    </p:spTree>
    <p:extLst>
      <p:ext uri="{BB962C8B-B14F-4D97-AF65-F5344CB8AC3E}">
        <p14:creationId xmlns:p14="http://schemas.microsoft.com/office/powerpoint/2010/main" val="4011292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CF3A30-827A-A445-B0C7-1891490FD473}" type="datetimeFigureOut">
              <a:rPr lang="en-US" smtClean="0"/>
              <a:t>6/22/16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59A95E-AD49-814C-BA51-1271328FB942}" type="slidenum">
              <a:rPr lang="en-US" smtClean="0"/>
              <a:t>‹#›</a:t>
            </a:fld>
            <a:endParaRPr lang="en-US"/>
          </a:p>
        </p:txBody>
      </p:sp>
    </p:spTree>
    <p:extLst>
      <p:ext uri="{BB962C8B-B14F-4D97-AF65-F5344CB8AC3E}">
        <p14:creationId xmlns:p14="http://schemas.microsoft.com/office/powerpoint/2010/main" val="363895652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CF3A30-827A-A445-B0C7-1891490FD473}" type="datetimeFigureOut">
              <a:rPr lang="en-US" smtClean="0"/>
              <a:t>6/22/16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59A95E-AD49-814C-BA51-1271328FB942}" type="slidenum">
              <a:rPr lang="en-US" smtClean="0"/>
              <a:t>‹#›</a:t>
            </a:fld>
            <a:endParaRPr lang="en-US"/>
          </a:p>
        </p:txBody>
      </p:sp>
    </p:spTree>
    <p:extLst>
      <p:ext uri="{BB962C8B-B14F-4D97-AF65-F5344CB8AC3E}">
        <p14:creationId xmlns:p14="http://schemas.microsoft.com/office/powerpoint/2010/main" val="2384251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Word_Document1.docx"/><Relationship Id="rId4" Type="http://schemas.openxmlformats.org/officeDocument/2006/relationships/image" Target="../media/image1.png"/><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30940" y="85449"/>
            <a:ext cx="7301585" cy="369332"/>
          </a:xfrm>
          <a:prstGeom prst="rect">
            <a:avLst/>
          </a:prstGeom>
          <a:noFill/>
        </p:spPr>
        <p:txBody>
          <a:bodyPr wrap="none" rtlCol="0">
            <a:spAutoFit/>
          </a:bodyPr>
          <a:lstStyle/>
          <a:p>
            <a:r>
              <a:rPr lang="en-US" dirty="0" err="1" smtClean="0">
                <a:latin typeface="Arial"/>
                <a:cs typeface="Arial"/>
              </a:rPr>
              <a:t>BlueSky</a:t>
            </a:r>
            <a:r>
              <a:rPr lang="en-US" dirty="0" smtClean="0">
                <a:latin typeface="Arial"/>
                <a:cs typeface="Arial"/>
              </a:rPr>
              <a:t> Advanced Aerospace Materials Workshop: Breakout Session</a:t>
            </a:r>
            <a:endParaRPr lang="en-US" dirty="0">
              <a:latin typeface="Arial"/>
              <a:cs typeface="Arial"/>
            </a:endParaRPr>
          </a:p>
        </p:txBody>
      </p:sp>
      <p:sp>
        <p:nvSpPr>
          <p:cNvPr id="7" name="Rectangle 6"/>
          <p:cNvSpPr/>
          <p:nvPr/>
        </p:nvSpPr>
        <p:spPr>
          <a:xfrm>
            <a:off x="0" y="1019377"/>
            <a:ext cx="9144000" cy="2031325"/>
          </a:xfrm>
          <a:prstGeom prst="rect">
            <a:avLst/>
          </a:prstGeom>
        </p:spPr>
        <p:txBody>
          <a:bodyPr wrap="square">
            <a:spAutoFit/>
          </a:bodyPr>
          <a:lstStyle/>
          <a:p>
            <a:r>
              <a:rPr lang="en-US" b="1" dirty="0">
                <a:latin typeface="Arial"/>
                <a:cs typeface="Arial"/>
              </a:rPr>
              <a:t>Breakout Sessions </a:t>
            </a:r>
            <a:endParaRPr lang="en-US" dirty="0">
              <a:latin typeface="Arial"/>
              <a:cs typeface="Arial"/>
            </a:endParaRPr>
          </a:p>
          <a:p>
            <a:r>
              <a:rPr lang="en-US" dirty="0">
                <a:latin typeface="Arial"/>
                <a:cs typeface="Arial"/>
              </a:rPr>
              <a:t>1. New Materials “Beyond the Next” 	 			 </a:t>
            </a:r>
          </a:p>
          <a:p>
            <a:r>
              <a:rPr lang="en-US" dirty="0">
                <a:latin typeface="Arial"/>
                <a:cs typeface="Arial"/>
              </a:rPr>
              <a:t>2. Creating new materials through combinatorial processing methods	 </a:t>
            </a:r>
          </a:p>
          <a:p>
            <a:r>
              <a:rPr lang="en-US" dirty="0">
                <a:latin typeface="Arial"/>
                <a:cs typeface="Arial"/>
              </a:rPr>
              <a:t>3. Accelerating new materials development through computation</a:t>
            </a:r>
          </a:p>
          <a:p>
            <a:endParaRPr lang="en-US" b="1" dirty="0" smtClean="0">
              <a:latin typeface="Arial"/>
              <a:cs typeface="Arial"/>
            </a:endParaRPr>
          </a:p>
          <a:p>
            <a:r>
              <a:rPr lang="en-US" b="1" dirty="0" smtClean="0">
                <a:latin typeface="Arial"/>
                <a:cs typeface="Arial"/>
              </a:rPr>
              <a:t>Panel </a:t>
            </a:r>
            <a:r>
              <a:rPr lang="en-US" b="1" dirty="0">
                <a:latin typeface="Arial"/>
                <a:cs typeface="Arial"/>
              </a:rPr>
              <a:t>1  - New Materials “Beyond the Next” </a:t>
            </a:r>
            <a:endParaRPr lang="en-US" dirty="0">
              <a:latin typeface="Arial"/>
              <a:cs typeface="Arial"/>
            </a:endParaRPr>
          </a:p>
          <a:p>
            <a:r>
              <a:rPr lang="en-US" dirty="0">
                <a:latin typeface="Arial"/>
                <a:cs typeface="Arial"/>
              </a:rPr>
              <a:t> </a:t>
            </a:r>
          </a:p>
        </p:txBody>
      </p:sp>
    </p:spTree>
    <p:extLst>
      <p:ext uri="{BB962C8B-B14F-4D97-AF65-F5344CB8AC3E}">
        <p14:creationId xmlns:p14="http://schemas.microsoft.com/office/powerpoint/2010/main" val="3778936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28800"/>
            <a:ext cx="9144000" cy="5509201"/>
          </a:xfrm>
          <a:prstGeom prst="rect">
            <a:avLst/>
          </a:prstGeom>
        </p:spPr>
        <p:txBody>
          <a:bodyPr wrap="square">
            <a:spAutoFit/>
          </a:bodyPr>
          <a:lstStyle/>
          <a:p>
            <a:r>
              <a:rPr lang="en-US" sz="1600" b="1" i="1" dirty="0" smtClean="0">
                <a:latin typeface="Arial"/>
                <a:cs typeface="Arial"/>
              </a:rPr>
              <a:t>What new materials with high performance structural properties are on the horizon beyond current development efforts?</a:t>
            </a:r>
          </a:p>
          <a:p>
            <a:r>
              <a:rPr lang="en-US" sz="1600" dirty="0" smtClean="0">
                <a:latin typeface="Arial"/>
                <a:cs typeface="Arial"/>
              </a:rPr>
              <a:t> </a:t>
            </a:r>
          </a:p>
          <a:p>
            <a:r>
              <a:rPr lang="en-US" sz="1600" dirty="0" smtClean="0">
                <a:latin typeface="Arial"/>
                <a:cs typeface="Arial"/>
              </a:rPr>
              <a:t>1. Since the new discovery of fullerenes, carbon nanotubes, boron nitride nanotubes, </a:t>
            </a:r>
            <a:r>
              <a:rPr lang="en-US" sz="1600" dirty="0" err="1" smtClean="0">
                <a:latin typeface="Arial"/>
                <a:cs typeface="Arial"/>
              </a:rPr>
              <a:t>graphenes</a:t>
            </a:r>
            <a:r>
              <a:rPr lang="en-US" sz="1600" dirty="0" smtClean="0">
                <a:latin typeface="Arial"/>
                <a:cs typeface="Arial"/>
              </a:rPr>
              <a:t>, various functional </a:t>
            </a:r>
            <a:r>
              <a:rPr lang="en-US" sz="1600" dirty="0" err="1" smtClean="0">
                <a:latin typeface="Arial"/>
                <a:cs typeface="Arial"/>
              </a:rPr>
              <a:t>nano</a:t>
            </a:r>
            <a:r>
              <a:rPr lang="en-US" sz="1600" dirty="0" smtClean="0">
                <a:latin typeface="Arial"/>
                <a:cs typeface="Arial"/>
              </a:rPr>
              <a:t> materials, 2D heterogeneous materials, and </a:t>
            </a:r>
            <a:r>
              <a:rPr lang="en-US" sz="1600" dirty="0" err="1" smtClean="0">
                <a:latin typeface="Arial"/>
                <a:cs typeface="Arial"/>
              </a:rPr>
              <a:t>metamateials</a:t>
            </a:r>
            <a:r>
              <a:rPr lang="en-US" sz="1600" dirty="0" smtClean="0">
                <a:latin typeface="Arial"/>
                <a:cs typeface="Arial"/>
              </a:rPr>
              <a:t>, significant funding has been spent in this NST area and numerous papers have been published. However, there has been very little payoff compared to the invested funding and publications. </a:t>
            </a:r>
            <a:r>
              <a:rPr lang="en-US" sz="1600" dirty="0" smtClean="0">
                <a:latin typeface="Arial"/>
                <a:cs typeface="Arial"/>
                <a:sym typeface="Wingdings"/>
              </a:rPr>
              <a:t></a:t>
            </a:r>
            <a:r>
              <a:rPr lang="en-US" sz="1600" dirty="0" smtClean="0">
                <a:latin typeface="Arial"/>
                <a:cs typeface="Arial"/>
              </a:rPr>
              <a:t> How to expedite the process from the inception to realization (payoff)?</a:t>
            </a:r>
          </a:p>
          <a:p>
            <a:r>
              <a:rPr lang="en-US" sz="1600" dirty="0" smtClean="0">
                <a:latin typeface="Arial"/>
                <a:cs typeface="Arial"/>
              </a:rPr>
              <a:t> </a:t>
            </a:r>
          </a:p>
          <a:p>
            <a:r>
              <a:rPr lang="en-US" sz="1600" dirty="0" smtClean="0">
                <a:latin typeface="Arial"/>
                <a:cs typeface="Arial"/>
              </a:rPr>
              <a:t>- If there are success cases, what are they?</a:t>
            </a:r>
          </a:p>
          <a:p>
            <a:r>
              <a:rPr lang="en-US" sz="1600" dirty="0" smtClean="0">
                <a:latin typeface="Arial"/>
                <a:cs typeface="Arial"/>
              </a:rPr>
              <a:t>- What are the key parameters for successes and what are the reasons for this little payoff?</a:t>
            </a:r>
          </a:p>
          <a:p>
            <a:r>
              <a:rPr lang="en-US" sz="1600" dirty="0" smtClean="0">
                <a:latin typeface="Arial"/>
                <a:cs typeface="Arial"/>
              </a:rPr>
              <a:t>- What should be done to achieve more successful payoff rapidly?</a:t>
            </a:r>
          </a:p>
          <a:p>
            <a:r>
              <a:rPr lang="en-US" sz="1600" dirty="0" smtClean="0">
                <a:latin typeface="Arial"/>
                <a:cs typeface="Arial"/>
              </a:rPr>
              <a:t>- Shall we focus on allocating resources for more application research?</a:t>
            </a:r>
          </a:p>
          <a:p>
            <a:r>
              <a:rPr lang="en-US" sz="1600" dirty="0" smtClean="0">
                <a:latin typeface="Arial"/>
                <a:cs typeface="Arial"/>
              </a:rPr>
              <a:t>- If yes, how can we coordinate new efforts for this new direction to influence?</a:t>
            </a:r>
          </a:p>
          <a:p>
            <a:r>
              <a:rPr lang="en-US" sz="1600" dirty="0" smtClean="0">
                <a:latin typeface="Arial"/>
                <a:cs typeface="Arial"/>
              </a:rPr>
              <a:t> </a:t>
            </a:r>
          </a:p>
          <a:p>
            <a:r>
              <a:rPr lang="en-US" sz="1600" dirty="0" smtClean="0">
                <a:latin typeface="Arial"/>
                <a:cs typeface="Arial"/>
              </a:rPr>
              <a:t> </a:t>
            </a:r>
          </a:p>
          <a:p>
            <a:r>
              <a:rPr lang="en-US" sz="1600" dirty="0" smtClean="0">
                <a:latin typeface="Arial"/>
                <a:cs typeface="Arial"/>
              </a:rPr>
              <a:t>2. What are the most promising areas to generate more and more success story in the future? </a:t>
            </a:r>
            <a:r>
              <a:rPr lang="en-US" sz="1600" dirty="0" smtClean="0">
                <a:latin typeface="Arial"/>
                <a:cs typeface="Arial"/>
                <a:sym typeface="Wingdings"/>
              </a:rPr>
              <a:t></a:t>
            </a:r>
            <a:r>
              <a:rPr lang="en-US" sz="1600" dirty="0" smtClean="0">
                <a:latin typeface="Arial"/>
                <a:cs typeface="Arial"/>
              </a:rPr>
              <a:t> What is the most </a:t>
            </a:r>
            <a:r>
              <a:rPr lang="en-US" sz="1600" dirty="0" err="1" smtClean="0">
                <a:latin typeface="Arial"/>
                <a:cs typeface="Arial"/>
              </a:rPr>
              <a:t>bluesky</a:t>
            </a:r>
            <a:r>
              <a:rPr lang="en-US" sz="1600" dirty="0" smtClean="0">
                <a:latin typeface="Arial"/>
                <a:cs typeface="Arial"/>
              </a:rPr>
              <a:t> topics in materials areas relevant to aerospace applications?</a:t>
            </a:r>
          </a:p>
          <a:p>
            <a:r>
              <a:rPr lang="en-US" sz="1600" dirty="0" smtClean="0">
                <a:latin typeface="Arial"/>
                <a:cs typeface="Arial"/>
              </a:rPr>
              <a:t> </a:t>
            </a:r>
          </a:p>
          <a:p>
            <a:r>
              <a:rPr lang="en-US" sz="1600" dirty="0" smtClean="0">
                <a:latin typeface="Arial"/>
                <a:cs typeface="Arial"/>
              </a:rPr>
              <a:t>- How shall we identify the areas or products?</a:t>
            </a:r>
          </a:p>
          <a:p>
            <a:r>
              <a:rPr lang="en-US" sz="1600" dirty="0" smtClean="0">
                <a:latin typeface="Arial"/>
                <a:cs typeface="Arial"/>
              </a:rPr>
              <a:t>- Are there any specific products that we should work together to generate success story in a short period time?</a:t>
            </a:r>
            <a:endParaRPr lang="en-US" sz="1600" dirty="0">
              <a:latin typeface="Arial"/>
              <a:cs typeface="Arial"/>
            </a:endParaRPr>
          </a:p>
        </p:txBody>
      </p:sp>
    </p:spTree>
    <p:extLst>
      <p:ext uri="{BB962C8B-B14F-4D97-AF65-F5344CB8AC3E}">
        <p14:creationId xmlns:p14="http://schemas.microsoft.com/office/powerpoint/2010/main" val="883167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extLst>
              <p:ext uri="{D42A27DB-BD31-4B8C-83A1-F6EECF244321}">
                <p14:modId xmlns:p14="http://schemas.microsoft.com/office/powerpoint/2010/main" val="79574740"/>
              </p:ext>
            </p:extLst>
          </p:nvPr>
        </p:nvGraphicFramePr>
        <p:xfrm>
          <a:off x="1045882" y="51173"/>
          <a:ext cx="7037294" cy="6825523"/>
        </p:xfrm>
        <a:graphic>
          <a:graphicData uri="http://schemas.openxmlformats.org/presentationml/2006/ole">
            <mc:AlternateContent xmlns:mc="http://schemas.openxmlformats.org/markup-compatibility/2006">
              <mc:Choice xmlns:v="urn:schemas-microsoft-com:vml" Requires="v">
                <p:oleObj spid="_x0000_s1026" name="Document" r:id="rId3" imgW="5486400" imgH="5321300" progId="Word.Document.12">
                  <p:embed/>
                </p:oleObj>
              </mc:Choice>
              <mc:Fallback>
                <p:oleObj name="Document" r:id="rId3" imgW="5486400" imgH="5321300" progId="Word.Document.12">
                  <p:embed/>
                  <p:pic>
                    <p:nvPicPr>
                      <p:cNvPr id="0" name=""/>
                      <p:cNvPicPr/>
                      <p:nvPr/>
                    </p:nvPicPr>
                    <p:blipFill>
                      <a:blip r:embed="rId4"/>
                      <a:stretch>
                        <a:fillRect/>
                      </a:stretch>
                    </p:blipFill>
                    <p:spPr>
                      <a:xfrm>
                        <a:off x="1045882" y="51173"/>
                        <a:ext cx="7037294" cy="6825523"/>
                      </a:xfrm>
                      <a:prstGeom prst="rect">
                        <a:avLst/>
                      </a:prstGeom>
                    </p:spPr>
                  </p:pic>
                </p:oleObj>
              </mc:Fallback>
            </mc:AlternateContent>
          </a:graphicData>
        </a:graphic>
      </p:graphicFrame>
    </p:spTree>
    <p:extLst>
      <p:ext uri="{BB962C8B-B14F-4D97-AF65-F5344CB8AC3E}">
        <p14:creationId xmlns:p14="http://schemas.microsoft.com/office/powerpoint/2010/main" val="45786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08153"/>
            <a:ext cx="9144000" cy="6247866"/>
          </a:xfrm>
          <a:prstGeom prst="rect">
            <a:avLst/>
          </a:prstGeom>
        </p:spPr>
        <p:txBody>
          <a:bodyPr wrap="square">
            <a:spAutoFit/>
          </a:bodyPr>
          <a:lstStyle/>
          <a:p>
            <a:r>
              <a:rPr lang="en-US" sz="1600" b="1" u="sng" dirty="0">
                <a:latin typeface="Arial"/>
                <a:cs typeface="Arial"/>
              </a:rPr>
              <a:t>Appendix C.</a:t>
            </a:r>
            <a:r>
              <a:rPr lang="en-US" sz="1600" dirty="0">
                <a:latin typeface="Arial"/>
                <a:cs typeface="Arial"/>
              </a:rPr>
              <a:t>  *S&amp;T Roles: Lead, Follow, Watch</a:t>
            </a:r>
          </a:p>
          <a:p>
            <a:r>
              <a:rPr lang="en-US" sz="1600" dirty="0">
                <a:latin typeface="Arial"/>
                <a:cs typeface="Arial"/>
              </a:rPr>
              <a:t> </a:t>
            </a:r>
          </a:p>
          <a:p>
            <a:r>
              <a:rPr lang="en-US" sz="1600" dirty="0">
                <a:latin typeface="Arial"/>
                <a:cs typeface="Arial"/>
              </a:rPr>
              <a:t>Key roles: technology leader (L), fast follower (F), and technology watcher (W). </a:t>
            </a:r>
          </a:p>
          <a:p>
            <a:r>
              <a:rPr lang="en-US" sz="1600" dirty="0">
                <a:latin typeface="Arial"/>
                <a:cs typeface="Arial"/>
              </a:rPr>
              <a:t> </a:t>
            </a:r>
          </a:p>
          <a:p>
            <a:r>
              <a:rPr lang="en-US" sz="1600" b="1" i="1" dirty="0">
                <a:latin typeface="Arial"/>
                <a:cs typeface="Arial"/>
              </a:rPr>
              <a:t>Technology leader role</a:t>
            </a:r>
            <a:r>
              <a:rPr lang="en-US" sz="1600" dirty="0">
                <a:latin typeface="Arial"/>
                <a:cs typeface="Arial"/>
              </a:rPr>
              <a:t> (e.g., entry descent and landing, deep-space operations, long duration life support), NASA is a lead investor and creates or invents novel technologies through research, development and demonstration in areas that are critical enablers of NASA core missions and associated platforms. </a:t>
            </a:r>
          </a:p>
          <a:p>
            <a:r>
              <a:rPr lang="en-US" sz="1600" dirty="0">
                <a:latin typeface="Arial"/>
                <a:cs typeface="Arial"/>
              </a:rPr>
              <a:t> </a:t>
            </a:r>
          </a:p>
          <a:p>
            <a:r>
              <a:rPr lang="en-US" sz="1600" b="1" dirty="0">
                <a:latin typeface="Arial"/>
                <a:cs typeface="Arial"/>
              </a:rPr>
              <a:t>Fast follower role</a:t>
            </a:r>
            <a:r>
              <a:rPr lang="en-US" sz="1600" dirty="0">
                <a:latin typeface="Arial"/>
                <a:cs typeface="Arial"/>
              </a:rPr>
              <a:t>, NASA rapidly adopts, adapts, and/or accelerates technologies originating from external organizations (OGA, Industry, Academia) who are leaders and primary investors in focused S&amp;T areas as part of their core functions. </a:t>
            </a:r>
          </a:p>
          <a:p>
            <a:r>
              <a:rPr lang="en-US" sz="1600" dirty="0">
                <a:latin typeface="Arial"/>
                <a:cs typeface="Arial"/>
              </a:rPr>
              <a:t> </a:t>
            </a:r>
          </a:p>
          <a:p>
            <a:r>
              <a:rPr lang="en-US" sz="1600" b="1" i="1" dirty="0">
                <a:latin typeface="Arial"/>
                <a:cs typeface="Arial"/>
              </a:rPr>
              <a:t>Technology watcher role</a:t>
            </a:r>
            <a:r>
              <a:rPr lang="en-US" sz="1600" dirty="0">
                <a:latin typeface="Arial"/>
                <a:cs typeface="Arial"/>
              </a:rPr>
              <a:t>, NASA uses and leverages others’ S&amp;T investments in areas that are not our primary or core functions (e.g., commercial commodity information technology, commercial communications). </a:t>
            </a:r>
          </a:p>
          <a:p>
            <a:r>
              <a:rPr lang="en-US" sz="1600" dirty="0">
                <a:latin typeface="Arial"/>
                <a:cs typeface="Arial"/>
              </a:rPr>
              <a:t> </a:t>
            </a:r>
          </a:p>
          <a:p>
            <a:r>
              <a:rPr lang="en-US" sz="1600" dirty="0">
                <a:latin typeface="Arial"/>
                <a:cs typeface="Arial"/>
              </a:rPr>
              <a:t>Note the workshop should assign the NASA role for each technology area that the panel identifies.  Roles are to be assigned using the consensus of your panel experts and could change depending upon future resources, priorities, and/or technology advancements.</a:t>
            </a:r>
          </a:p>
          <a:p>
            <a:r>
              <a:rPr lang="en-US" sz="1600" dirty="0">
                <a:latin typeface="Arial"/>
                <a:cs typeface="Arial"/>
              </a:rPr>
              <a:t> </a:t>
            </a:r>
          </a:p>
          <a:p>
            <a:r>
              <a:rPr lang="en-US" sz="1600" dirty="0">
                <a:latin typeface="Arial"/>
                <a:cs typeface="Arial"/>
              </a:rPr>
              <a:t> </a:t>
            </a:r>
          </a:p>
          <a:p>
            <a:r>
              <a:rPr lang="en-US" sz="1600" dirty="0">
                <a:latin typeface="Arial"/>
                <a:cs typeface="Arial"/>
              </a:rPr>
              <a:t>*</a:t>
            </a:r>
            <a:r>
              <a:rPr lang="en-US" sz="1600" i="1" dirty="0">
                <a:latin typeface="Arial"/>
                <a:cs typeface="Arial"/>
              </a:rPr>
              <a:t>Adapted from definitions in “Global Horizons Final Report”, United States Air Force Global Science and Technology Vision, AF/ST TR 13-01 21 June 2013</a:t>
            </a:r>
            <a:endParaRPr lang="en-US" sz="1600" dirty="0">
              <a:latin typeface="Arial"/>
              <a:cs typeface="Arial"/>
            </a:endParaRPr>
          </a:p>
          <a:p>
            <a:r>
              <a:rPr lang="en-US" sz="1600" dirty="0">
                <a:latin typeface="Arial"/>
                <a:cs typeface="Arial"/>
              </a:rPr>
              <a:t> </a:t>
            </a:r>
          </a:p>
        </p:txBody>
      </p:sp>
    </p:spTree>
    <p:extLst>
      <p:ext uri="{BB962C8B-B14F-4D97-AF65-F5344CB8AC3E}">
        <p14:creationId xmlns:p14="http://schemas.microsoft.com/office/powerpoint/2010/main" val="5164079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TotalTime>
  <Words>50</Words>
  <Application>Microsoft Macintosh PowerPoint</Application>
  <PresentationFormat>On-screen Show (4:3)</PresentationFormat>
  <Paragraphs>38</Paragraphs>
  <Slides>4</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vt:i4>
      </vt:variant>
    </vt:vector>
  </HeadingPairs>
  <TitlesOfParts>
    <vt:vector size="6" baseType="lpstr">
      <vt:lpstr>Office Theme</vt:lpstr>
      <vt:lpstr>Microsoft Word Document</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LMIT ODIN</dc:creator>
  <cp:lastModifiedBy>LMIT ODIN</cp:lastModifiedBy>
  <cp:revision>2</cp:revision>
  <dcterms:created xsi:type="dcterms:W3CDTF">2016-06-22T13:50:17Z</dcterms:created>
  <dcterms:modified xsi:type="dcterms:W3CDTF">2016-06-22T14:12:26Z</dcterms:modified>
</cp:coreProperties>
</file>