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8" r:id="rId4"/>
    <p:sldId id="257"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9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B0A8FA-09A5-5947-BF89-5E22A076C209}" type="datetimeFigureOut">
              <a:rPr lang="en-US" smtClean="0"/>
              <a:t>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641459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B0A8FA-09A5-5947-BF89-5E22A076C209}" type="datetimeFigureOut">
              <a:rPr lang="en-US" smtClean="0"/>
              <a:t>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1139806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B0A8FA-09A5-5947-BF89-5E22A076C209}" type="datetimeFigureOut">
              <a:rPr lang="en-US" smtClean="0"/>
              <a:t>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3062559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B0A8FA-09A5-5947-BF89-5E22A076C209}" type="datetimeFigureOut">
              <a:rPr lang="en-US" smtClean="0"/>
              <a:t>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4197983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B0A8FA-09A5-5947-BF89-5E22A076C209}" type="datetimeFigureOut">
              <a:rPr lang="en-US" smtClean="0"/>
              <a:t>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406002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B0A8FA-09A5-5947-BF89-5E22A076C209}" type="datetimeFigureOut">
              <a:rPr lang="en-US" smtClean="0"/>
              <a:t>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4027028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B0A8FA-09A5-5947-BF89-5E22A076C209}" type="datetimeFigureOut">
              <a:rPr lang="en-US" smtClean="0"/>
              <a:t>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4293660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B0A8FA-09A5-5947-BF89-5E22A076C209}" type="datetimeFigureOut">
              <a:rPr lang="en-US" smtClean="0"/>
              <a:t>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249674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B0A8FA-09A5-5947-BF89-5E22A076C209}" type="datetimeFigureOut">
              <a:rPr lang="en-US" smtClean="0"/>
              <a:t>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402129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0A8FA-09A5-5947-BF89-5E22A076C209}" type="datetimeFigureOut">
              <a:rPr lang="en-US" smtClean="0"/>
              <a:t>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3945707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0A8FA-09A5-5947-BF89-5E22A076C209}" type="datetimeFigureOut">
              <a:rPr lang="en-US" smtClean="0"/>
              <a:t>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88D57-75FB-F445-B0C6-9F7705C44B29}" type="slidenum">
              <a:rPr lang="en-US" smtClean="0"/>
              <a:t>‹#›</a:t>
            </a:fld>
            <a:endParaRPr lang="en-US"/>
          </a:p>
        </p:txBody>
      </p:sp>
    </p:spTree>
    <p:extLst>
      <p:ext uri="{BB962C8B-B14F-4D97-AF65-F5344CB8AC3E}">
        <p14:creationId xmlns:p14="http://schemas.microsoft.com/office/powerpoint/2010/main" val="19221709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0A8FA-09A5-5947-BF89-5E22A076C209}" type="datetimeFigureOut">
              <a:rPr lang="en-US" smtClean="0"/>
              <a:t>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88D57-75FB-F445-B0C6-9F7705C44B29}" type="slidenum">
              <a:rPr lang="en-US" smtClean="0"/>
              <a:t>‹#›</a:t>
            </a:fld>
            <a:endParaRPr lang="en-US"/>
          </a:p>
        </p:txBody>
      </p:sp>
    </p:spTree>
    <p:extLst>
      <p:ext uri="{BB962C8B-B14F-4D97-AF65-F5344CB8AC3E}">
        <p14:creationId xmlns:p14="http://schemas.microsoft.com/office/powerpoint/2010/main" val="1411688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41145"/>
            <a:ext cx="7772400" cy="1470025"/>
          </a:xfrm>
        </p:spPr>
        <p:txBody>
          <a:bodyPr>
            <a:noAutofit/>
          </a:bodyPr>
          <a:lstStyle/>
          <a:p>
            <a:r>
              <a:rPr lang="en-US" sz="6600" dirty="0" smtClean="0">
                <a:latin typeface="Lucida Calligraphy"/>
                <a:cs typeface="Lucida Calligraphy"/>
              </a:rPr>
              <a:t>Revolutionary Materials Processing</a:t>
            </a:r>
            <a:endParaRPr lang="en-US" sz="6600" dirty="0">
              <a:latin typeface="Lucida Calligraphy"/>
              <a:cs typeface="Lucida Calligraphy"/>
            </a:endParaRPr>
          </a:p>
        </p:txBody>
      </p:sp>
      <p:sp>
        <p:nvSpPr>
          <p:cNvPr id="3" name="Subtitle 2"/>
          <p:cNvSpPr>
            <a:spLocks noGrp="1"/>
          </p:cNvSpPr>
          <p:nvPr>
            <p:ph type="subTitle" idx="1"/>
          </p:nvPr>
        </p:nvSpPr>
        <p:spPr>
          <a:xfrm>
            <a:off x="1371600" y="4058920"/>
            <a:ext cx="6400800" cy="1752600"/>
          </a:xfrm>
        </p:spPr>
        <p:txBody>
          <a:bodyPr/>
          <a:lstStyle/>
          <a:p>
            <a:r>
              <a:rPr lang="en-US" dirty="0" smtClean="0"/>
              <a:t>Dennis M. Bushnell</a:t>
            </a:r>
          </a:p>
          <a:p>
            <a:r>
              <a:rPr lang="en-US" dirty="0" smtClean="0"/>
              <a:t> Chief Scientist</a:t>
            </a:r>
          </a:p>
          <a:p>
            <a:r>
              <a:rPr lang="en-US" dirty="0" smtClean="0"/>
              <a:t>NASA LaRC</a:t>
            </a:r>
            <a:endParaRPr lang="en-US" dirty="0"/>
          </a:p>
        </p:txBody>
      </p:sp>
    </p:spTree>
    <p:extLst>
      <p:ext uri="{BB962C8B-B14F-4D97-AF65-F5344CB8AC3E}">
        <p14:creationId xmlns:p14="http://schemas.microsoft.com/office/powerpoint/2010/main" val="730370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0720" y="2555558"/>
            <a:ext cx="8229600" cy="1143000"/>
          </a:xfrm>
        </p:spPr>
        <p:txBody>
          <a:bodyPr>
            <a:noAutofit/>
          </a:bodyPr>
          <a:lstStyle/>
          <a:p>
            <a:r>
              <a:rPr lang="en-US" sz="3200" dirty="0" smtClean="0"/>
              <a:t>In the process of conducting such Revolutionary Materials Processing research, which is on the frontiers of the current SOA, we should discover, stumble over, unearth, produce materials with very different and possibly extremely useful properties, characteristics. [ Ala Goodyear and his discovery of the vulcanization of rubber]. Need to, for each new combinational result, determine the characteristics of </a:t>
            </a:r>
            <a:r>
              <a:rPr lang="en-US" sz="3200" smtClean="0"/>
              <a:t>the resultant materials.</a:t>
            </a:r>
            <a:endParaRPr lang="en-US" sz="3200" dirty="0"/>
          </a:p>
        </p:txBody>
      </p:sp>
    </p:spTree>
    <p:extLst>
      <p:ext uri="{BB962C8B-B14F-4D97-AF65-F5344CB8AC3E}">
        <p14:creationId xmlns:p14="http://schemas.microsoft.com/office/powerpoint/2010/main" val="1972636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Of Interest….</a:t>
            </a:r>
            <a:endParaRPr lang="en-US" dirty="0"/>
          </a:p>
        </p:txBody>
      </p:sp>
      <p:sp>
        <p:nvSpPr>
          <p:cNvPr id="4" name="Content Placeholder 3"/>
          <p:cNvSpPr>
            <a:spLocks noGrp="1"/>
          </p:cNvSpPr>
          <p:nvPr>
            <p:ph idx="1"/>
          </p:nvPr>
        </p:nvSpPr>
        <p:spPr/>
        <p:txBody>
          <a:bodyPr>
            <a:normAutofit fontScale="92500" lnSpcReduction="20000"/>
          </a:bodyPr>
          <a:lstStyle/>
          <a:p>
            <a:r>
              <a:rPr lang="en-US" dirty="0" smtClean="0"/>
              <a:t>DARPA ‘Atoms to Product” Project, Creating Manufacturing, Materials processing approaches between Nano and current industrial practice[ E-9 to E-3 meters].</a:t>
            </a:r>
          </a:p>
          <a:p>
            <a:r>
              <a:rPr lang="en-US" dirty="0"/>
              <a:t> </a:t>
            </a:r>
            <a:r>
              <a:rPr lang="en-US" dirty="0" smtClean="0"/>
              <a:t>The Livermore work , creating/ Printing </a:t>
            </a:r>
            <a:r>
              <a:rPr lang="en-US" dirty="0" smtClean="0"/>
              <a:t>assemblages </a:t>
            </a:r>
            <a:r>
              <a:rPr lang="en-US" dirty="0" smtClean="0"/>
              <a:t>of ever smaller discrete structural elements [ ordered micro-structure]</a:t>
            </a:r>
          </a:p>
          <a:p>
            <a:r>
              <a:rPr lang="en-US" dirty="0" smtClean="0"/>
              <a:t>Materials “design” [ and fabrication?] at the Quantum level, Also via  Machine learning technologies/ “Big Data”…and </a:t>
            </a:r>
            <a:r>
              <a:rPr lang="en-US" dirty="0" err="1" smtClean="0"/>
              <a:t>ab</a:t>
            </a:r>
            <a:r>
              <a:rPr lang="en-US" dirty="0" smtClean="0"/>
              <a:t> initio design incl. solid-to-solid transformations</a:t>
            </a:r>
            <a:endParaRPr lang="en-US" dirty="0"/>
          </a:p>
        </p:txBody>
      </p:sp>
    </p:spTree>
    <p:extLst>
      <p:ext uri="{BB962C8B-B14F-4D97-AF65-F5344CB8AC3E}">
        <p14:creationId xmlns:p14="http://schemas.microsoft.com/office/powerpoint/2010/main" val="2520490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Additional Opportunities </a:t>
            </a:r>
            <a:r>
              <a:rPr lang="en-US" dirty="0" err="1" smtClean="0"/>
              <a:t>wrt</a:t>
            </a:r>
            <a:r>
              <a:rPr lang="en-US" dirty="0" smtClean="0"/>
              <a:t> Materials Design/ Processing - 1</a:t>
            </a:r>
            <a:endParaRPr lang="en-US" dirty="0"/>
          </a:p>
        </p:txBody>
      </p:sp>
      <p:sp>
        <p:nvSpPr>
          <p:cNvPr id="3" name="Content Placeholder 2"/>
          <p:cNvSpPr>
            <a:spLocks noGrp="1"/>
          </p:cNvSpPr>
          <p:nvPr>
            <p:ph idx="1"/>
          </p:nvPr>
        </p:nvSpPr>
        <p:spPr>
          <a:xfrm>
            <a:off x="457200" y="1773382"/>
            <a:ext cx="8229600" cy="4525963"/>
          </a:xfrm>
        </p:spPr>
        <p:txBody>
          <a:bodyPr/>
          <a:lstStyle/>
          <a:p>
            <a:r>
              <a:rPr lang="en-US" dirty="0" err="1" smtClean="0"/>
              <a:t>Syn</a:t>
            </a:r>
            <a:r>
              <a:rPr lang="en-US" dirty="0" smtClean="0"/>
              <a:t> Bio/ Bio extraction, processing, fabrication/ products, NASA ARC has excellent efforts on all aspects of this putative “New Age” in materials. If utilize for  Mars ISRU  can adopt the Russian Design approach of clunky, add thickness/ weight where needed as do not have to haul the stuff from Earth. </a:t>
            </a:r>
            <a:endParaRPr lang="en-US" dirty="0"/>
          </a:p>
        </p:txBody>
      </p:sp>
    </p:spTree>
    <p:extLst>
      <p:ext uri="{BB962C8B-B14F-4D97-AF65-F5344CB8AC3E}">
        <p14:creationId xmlns:p14="http://schemas.microsoft.com/office/powerpoint/2010/main" val="206342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Some Additional Opportunities </a:t>
            </a:r>
            <a:r>
              <a:rPr lang="en-US" dirty="0" err="1"/>
              <a:t>wrt</a:t>
            </a:r>
            <a:r>
              <a:rPr lang="en-US" dirty="0"/>
              <a:t> Materials Design/ Processing </a:t>
            </a:r>
            <a:r>
              <a:rPr lang="en-US" dirty="0" smtClean="0"/>
              <a:t>- 2</a:t>
            </a:r>
            <a:endParaRPr lang="en-US" dirty="0"/>
          </a:p>
        </p:txBody>
      </p:sp>
      <p:sp>
        <p:nvSpPr>
          <p:cNvPr id="3" name="Content Placeholder 2"/>
          <p:cNvSpPr>
            <a:spLocks noGrp="1"/>
          </p:cNvSpPr>
          <p:nvPr>
            <p:ph idx="1"/>
          </p:nvPr>
        </p:nvSpPr>
        <p:spPr>
          <a:xfrm>
            <a:off x="457200" y="1888837"/>
            <a:ext cx="8229600" cy="4525963"/>
          </a:xfrm>
        </p:spPr>
        <p:txBody>
          <a:bodyPr/>
          <a:lstStyle/>
          <a:p>
            <a:r>
              <a:rPr lang="en-US" dirty="0" smtClean="0"/>
              <a:t>Nano Inclusions in Materials to produce multifunctional materials that , instead of degrading, IMPROVES the material performance/ cost/weight/maintenance  as add structural strength/ endurance, sensing, actuation, computing, energy storage [ chemicals, electrical]</a:t>
            </a:r>
            <a:endParaRPr lang="en-US" dirty="0"/>
          </a:p>
        </p:txBody>
      </p:sp>
    </p:spTree>
    <p:extLst>
      <p:ext uri="{BB962C8B-B14F-4D97-AF65-F5344CB8AC3E}">
        <p14:creationId xmlns:p14="http://schemas.microsoft.com/office/powerpoint/2010/main" val="38933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Materials Processing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Alters the shape and/or the composition/properties of a material or an object, “transformation of input materials into a product”</a:t>
            </a:r>
          </a:p>
          <a:p>
            <a:r>
              <a:rPr lang="en-US" dirty="0" smtClean="0"/>
              <a:t>In the current/ conventional case produces inclusions, dislocations, micro cracks which degrades  strength by a factor of 20ish.</a:t>
            </a:r>
          </a:p>
          <a:p>
            <a:r>
              <a:rPr lang="en-US" dirty="0" smtClean="0"/>
              <a:t>Is shifting in real time from “cutting” to Accretion</a:t>
            </a:r>
          </a:p>
          <a:p>
            <a:r>
              <a:rPr lang="en-US" dirty="0" smtClean="0"/>
              <a:t>Is far more of an empirical art than a scientific technology [ e.g. physics/ chemistry of nano tube formation still unknown] </a:t>
            </a:r>
            <a:endParaRPr lang="en-US" dirty="0"/>
          </a:p>
        </p:txBody>
      </p:sp>
    </p:spTree>
    <p:extLst>
      <p:ext uri="{BB962C8B-B14F-4D97-AF65-F5344CB8AC3E}">
        <p14:creationId xmlns:p14="http://schemas.microsoft.com/office/powerpoint/2010/main" val="84598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Usual Materials Processing Approaches</a:t>
            </a:r>
            <a:endParaRPr lang="en-US" dirty="0"/>
          </a:p>
        </p:txBody>
      </p:sp>
      <p:sp>
        <p:nvSpPr>
          <p:cNvPr id="3" name="Content Placeholder 2"/>
          <p:cNvSpPr>
            <a:spLocks noGrp="1"/>
          </p:cNvSpPr>
          <p:nvPr>
            <p:ph idx="1"/>
          </p:nvPr>
        </p:nvSpPr>
        <p:spPr>
          <a:xfrm>
            <a:off x="457200" y="1752600"/>
            <a:ext cx="8229600" cy="4525963"/>
          </a:xfrm>
        </p:spPr>
        <p:txBody>
          <a:bodyPr>
            <a:normAutofit fontScale="70000" lnSpcReduction="20000"/>
          </a:bodyPr>
          <a:lstStyle/>
          <a:p>
            <a:r>
              <a:rPr lang="en-US" dirty="0" smtClean="0"/>
              <a:t>Thermal, incl. via lasers</a:t>
            </a:r>
          </a:p>
          <a:p>
            <a:r>
              <a:rPr lang="en-US" dirty="0" smtClean="0"/>
              <a:t>Chemical</a:t>
            </a:r>
          </a:p>
          <a:p>
            <a:r>
              <a:rPr lang="en-US" dirty="0" smtClean="0"/>
              <a:t>Pressure</a:t>
            </a:r>
          </a:p>
          <a:p>
            <a:r>
              <a:rPr lang="en-US" dirty="0" smtClean="0"/>
              <a:t>Impact</a:t>
            </a:r>
          </a:p>
          <a:p>
            <a:r>
              <a:rPr lang="en-US" dirty="0" smtClean="0"/>
              <a:t>Microwave</a:t>
            </a:r>
          </a:p>
          <a:p>
            <a:r>
              <a:rPr lang="en-US" dirty="0" smtClean="0"/>
              <a:t>Ion Beam</a:t>
            </a:r>
          </a:p>
          <a:p>
            <a:r>
              <a:rPr lang="en-US" dirty="0" smtClean="0"/>
              <a:t>Mechanical “Cutting”/Shear</a:t>
            </a:r>
          </a:p>
          <a:p>
            <a:r>
              <a:rPr lang="en-US" dirty="0" smtClean="0"/>
              <a:t>Ultrasound</a:t>
            </a:r>
          </a:p>
          <a:p>
            <a:r>
              <a:rPr lang="en-US" dirty="0" smtClean="0"/>
              <a:t>Microgravity</a:t>
            </a:r>
          </a:p>
          <a:p>
            <a:r>
              <a:rPr lang="en-US" dirty="0" smtClean="0"/>
              <a:t>Explosive Forming</a:t>
            </a:r>
          </a:p>
          <a:p>
            <a:r>
              <a:rPr lang="en-US" dirty="0" smtClean="0"/>
              <a:t>‘Flow” Processes</a:t>
            </a:r>
          </a:p>
          <a:p>
            <a:r>
              <a:rPr lang="en-US" dirty="0" smtClean="0"/>
              <a:t>Electric Fields</a:t>
            </a:r>
          </a:p>
        </p:txBody>
      </p:sp>
    </p:spTree>
    <p:extLst>
      <p:ext uri="{BB962C8B-B14F-4D97-AF65-F5344CB8AC3E}">
        <p14:creationId xmlns:p14="http://schemas.microsoft.com/office/powerpoint/2010/main" val="341680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Revolutionary Materials Processing Approaches</a:t>
            </a:r>
            <a:endParaRPr lang="en-US" dirty="0"/>
          </a:p>
        </p:txBody>
      </p:sp>
      <p:sp>
        <p:nvSpPr>
          <p:cNvPr id="3" name="Content Placeholder 2"/>
          <p:cNvSpPr>
            <a:spLocks noGrp="1"/>
          </p:cNvSpPr>
          <p:nvPr>
            <p:ph idx="1"/>
          </p:nvPr>
        </p:nvSpPr>
        <p:spPr>
          <a:xfrm>
            <a:off x="457200" y="1844040"/>
            <a:ext cx="8229600" cy="4525963"/>
          </a:xfrm>
        </p:spPr>
        <p:txBody>
          <a:bodyPr>
            <a:normAutofit fontScale="85000" lnSpcReduction="10000"/>
          </a:bodyPr>
          <a:lstStyle/>
          <a:p>
            <a:r>
              <a:rPr lang="en-US" dirty="0" smtClean="0"/>
              <a:t>Controlling material properties at the NANO Scale……By assembling at the Nano scale</a:t>
            </a:r>
          </a:p>
          <a:p>
            <a:r>
              <a:rPr lang="en-US" dirty="0" smtClean="0"/>
              <a:t>‘Printing” writ large, any way or how, “additive manufacturing” [ on the way to atom-by-atom Molecular Manufacturing]</a:t>
            </a:r>
          </a:p>
          <a:p>
            <a:r>
              <a:rPr lang="en-US" dirty="0" smtClean="0"/>
              <a:t>Production of “Nano Tubes”, other Nano Materials, e.g. Graphene etc.</a:t>
            </a:r>
          </a:p>
          <a:p>
            <a:r>
              <a:rPr lang="en-US" dirty="0" smtClean="0"/>
              <a:t>Ionizing Radiation, High Strength Magnetics, Plasma, Bio processes, LENR, Fast to Explosive  Shear/Compression</a:t>
            </a:r>
          </a:p>
          <a:p>
            <a:r>
              <a:rPr lang="en-US" dirty="0" smtClean="0"/>
              <a:t>Quantum State Modification….., LENR Transmutations</a:t>
            </a:r>
            <a:endParaRPr lang="en-US" dirty="0"/>
          </a:p>
        </p:txBody>
      </p:sp>
    </p:spTree>
    <p:extLst>
      <p:ext uri="{BB962C8B-B14F-4D97-AF65-F5344CB8AC3E}">
        <p14:creationId xmlns:p14="http://schemas.microsoft.com/office/powerpoint/2010/main" val="3881881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591118"/>
            <a:ext cx="8229600" cy="1143000"/>
          </a:xfrm>
        </p:spPr>
        <p:txBody>
          <a:bodyPr>
            <a:normAutofit fontScale="90000"/>
          </a:bodyPr>
          <a:lstStyle/>
          <a:p>
            <a:r>
              <a:rPr lang="en-US" sz="3600" dirty="0" smtClean="0"/>
              <a:t>The usual, current approach to materials processing is to utilize one or perhaps two of the techniques. There are no extant cases discovered wherein multiple [ up to the some 17 methods available] were applied either sequentially of simultaneously. There are some 17! Possible combinatorials</a:t>
            </a:r>
            <a:r>
              <a:rPr lang="en-US" dirty="0" smtClean="0"/>
              <a:t>. </a:t>
            </a:r>
            <a:r>
              <a:rPr lang="en-US" sz="3600" dirty="0" smtClean="0"/>
              <a:t>Such combinations could/ should produce materials with quite different and possibly interesting properties, worth exploring this terra incognita, both experimentally and computationally…….</a:t>
            </a:r>
            <a:endParaRPr lang="en-US" sz="3600" dirty="0"/>
          </a:p>
        </p:txBody>
      </p:sp>
    </p:spTree>
    <p:extLst>
      <p:ext uri="{BB962C8B-B14F-4D97-AF65-F5344CB8AC3E}">
        <p14:creationId xmlns:p14="http://schemas.microsoft.com/office/powerpoint/2010/main" val="2789570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2804478"/>
            <a:ext cx="8229600" cy="1143000"/>
          </a:xfrm>
        </p:spPr>
        <p:txBody>
          <a:bodyPr>
            <a:noAutofit/>
          </a:bodyPr>
          <a:lstStyle/>
          <a:p>
            <a:r>
              <a:rPr lang="en-US" sz="3200" dirty="0" smtClean="0"/>
              <a:t>As an example of what combinational processing approaches can produce, the combination of shear and compression has [ from both theory and experiment] collapsed electronic band gaps and produced materials with several orders of magnitude faster , and cold, chemistry, a superb spark plug.This field of energetics is termed Structural or Strain Bond Energy Release [ SBER]. Also, such combinations produce, for cracks, E-M emissions suitable for NDE evaluation, used on assembly lines in parts of Asia.</a:t>
            </a:r>
            <a:endParaRPr lang="en-US" sz="3200" dirty="0"/>
          </a:p>
        </p:txBody>
      </p:sp>
    </p:spTree>
    <p:extLst>
      <p:ext uri="{BB962C8B-B14F-4D97-AF65-F5344CB8AC3E}">
        <p14:creationId xmlns:p14="http://schemas.microsoft.com/office/powerpoint/2010/main" val="1123311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fontScale="90000"/>
          </a:bodyPr>
          <a:lstStyle/>
          <a:p>
            <a:r>
              <a:rPr lang="en-US" dirty="0" smtClean="0"/>
              <a:t>Some Potential Materials Processing “Maidens Prayers”, Revolutionary Outcomes</a:t>
            </a:r>
            <a:endParaRPr lang="en-US" dirty="0"/>
          </a:p>
        </p:txBody>
      </p:sp>
      <p:sp>
        <p:nvSpPr>
          <p:cNvPr id="4" name="Content Placeholder 3"/>
          <p:cNvSpPr>
            <a:spLocks noGrp="1"/>
          </p:cNvSpPr>
          <p:nvPr>
            <p:ph idx="1"/>
          </p:nvPr>
        </p:nvSpPr>
        <p:spPr>
          <a:xfrm>
            <a:off x="457200" y="2057400"/>
            <a:ext cx="8229600" cy="4525963"/>
          </a:xfrm>
        </p:spPr>
        <p:txBody>
          <a:bodyPr>
            <a:normAutofit lnSpcReduction="10000"/>
          </a:bodyPr>
          <a:lstStyle/>
          <a:p>
            <a:r>
              <a:rPr lang="en-US" dirty="0" smtClean="0"/>
              <a:t>Structural Nano tubes, contiguous tube </a:t>
            </a:r>
            <a:r>
              <a:rPr lang="en-US" dirty="0" smtClean="0"/>
              <a:t>assemblages </a:t>
            </a:r>
            <a:r>
              <a:rPr lang="en-US" dirty="0" smtClean="0"/>
              <a:t>that exhibit the strength of the individual tubes, order[s] of magnitude above that of usual materials.</a:t>
            </a:r>
          </a:p>
          <a:p>
            <a:r>
              <a:rPr lang="en-US" dirty="0" smtClean="0"/>
              <a:t>“Ageless Materials”, Resultant materials which lack the usual collection of dislocations, nano cracks, inclusions etc. that degrade the properties of conventional materials.</a:t>
            </a:r>
          </a:p>
          <a:p>
            <a:r>
              <a:rPr lang="en-US" dirty="0" smtClean="0"/>
              <a:t>Trabecular Bird Bone Etc. Structural Members</a:t>
            </a:r>
            <a:endParaRPr lang="en-US" dirty="0"/>
          </a:p>
        </p:txBody>
      </p:sp>
    </p:spTree>
    <p:extLst>
      <p:ext uri="{BB962C8B-B14F-4D97-AF65-F5344CB8AC3E}">
        <p14:creationId xmlns:p14="http://schemas.microsoft.com/office/powerpoint/2010/main" val="1969058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“Ways Forward” for ‘Ageless Materials”</a:t>
            </a:r>
            <a:endParaRPr lang="en-US" dirty="0"/>
          </a:p>
        </p:txBody>
      </p:sp>
      <p:sp>
        <p:nvSpPr>
          <p:cNvPr id="3" name="Content Placeholder 2"/>
          <p:cNvSpPr>
            <a:spLocks noGrp="1"/>
          </p:cNvSpPr>
          <p:nvPr>
            <p:ph idx="1"/>
          </p:nvPr>
        </p:nvSpPr>
        <p:spPr>
          <a:xfrm>
            <a:off x="457200" y="1833880"/>
            <a:ext cx="8229600" cy="4525963"/>
          </a:xfrm>
        </p:spPr>
        <p:txBody>
          <a:bodyPr/>
          <a:lstStyle/>
          <a:p>
            <a:r>
              <a:rPr lang="en-US" dirty="0" smtClean="0"/>
              <a:t>Printing, ala work at “Livermore” at a scale above, but close as feasible to molecular manufacturing, with extreme care taken to control material micro/ nano structure</a:t>
            </a:r>
          </a:p>
          <a:p>
            <a:r>
              <a:rPr lang="en-US" dirty="0" smtClean="0"/>
              <a:t>Combinatorial Materials processing approaches, which/ what TBD</a:t>
            </a:r>
            <a:endParaRPr lang="en-US" dirty="0"/>
          </a:p>
        </p:txBody>
      </p:sp>
    </p:spTree>
    <p:extLst>
      <p:ext uri="{BB962C8B-B14F-4D97-AF65-F5344CB8AC3E}">
        <p14:creationId xmlns:p14="http://schemas.microsoft.com/office/powerpoint/2010/main" val="182755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678"/>
            <a:ext cx="8229600" cy="1143000"/>
          </a:xfrm>
        </p:spPr>
        <p:txBody>
          <a:bodyPr>
            <a:normAutofit fontScale="90000"/>
          </a:bodyPr>
          <a:lstStyle/>
          <a:p>
            <a:r>
              <a:rPr lang="en-US" dirty="0" smtClean="0"/>
              <a:t>Potential Ways Forward for Structural Nano Tubes</a:t>
            </a:r>
            <a:endParaRPr lang="en-US" dirty="0"/>
          </a:p>
        </p:txBody>
      </p:sp>
      <p:sp>
        <p:nvSpPr>
          <p:cNvPr id="3" name="Content Placeholder 2"/>
          <p:cNvSpPr>
            <a:spLocks noGrp="1"/>
          </p:cNvSpPr>
          <p:nvPr>
            <p:ph idx="1"/>
          </p:nvPr>
        </p:nvSpPr>
        <p:spPr>
          <a:xfrm>
            <a:off x="457200" y="1499842"/>
            <a:ext cx="8229600" cy="4525963"/>
          </a:xfrm>
        </p:spPr>
        <p:txBody>
          <a:bodyPr>
            <a:normAutofit fontScale="77500" lnSpcReduction="20000"/>
          </a:bodyPr>
          <a:lstStyle/>
          <a:p>
            <a:r>
              <a:rPr lang="en-US" dirty="0" smtClean="0"/>
              <a:t>Determine the physics, chemistry etc of the nano tube formative processes and investigate such for potential alterations which could produce far better materials than the current nano tube composites</a:t>
            </a:r>
          </a:p>
          <a:p>
            <a:r>
              <a:rPr lang="en-US" dirty="0" smtClean="0"/>
              <a:t>Combinational Materials Processing approaches, Which/ What TBD</a:t>
            </a:r>
          </a:p>
          <a:p>
            <a:r>
              <a:rPr lang="en-US" dirty="0" smtClean="0"/>
              <a:t>“Zipper Mechanism”, Stone-Wales bond rearrangements [rotations],  merging of smaller tubes into larger ones</a:t>
            </a:r>
          </a:p>
          <a:p>
            <a:r>
              <a:rPr lang="en-US" dirty="0" smtClean="0"/>
              <a:t>Applying Electron Beams at elevated Temperature, </a:t>
            </a:r>
            <a:r>
              <a:rPr lang="en-US" dirty="0" err="1" smtClean="0"/>
              <a:t>Frenkel</a:t>
            </a:r>
            <a:r>
              <a:rPr lang="en-US" dirty="0" smtClean="0"/>
              <a:t> pair defects/ covalent links</a:t>
            </a:r>
          </a:p>
          <a:p>
            <a:r>
              <a:rPr lang="en-US" dirty="0"/>
              <a:t> Interstitial B atoms, acting as </a:t>
            </a:r>
            <a:r>
              <a:rPr lang="en-US" dirty="0" smtClean="0"/>
              <a:t>“atomic Welders”…</a:t>
            </a:r>
            <a:r>
              <a:rPr lang="en-US" dirty="0"/>
              <a:t>.</a:t>
            </a:r>
            <a:r>
              <a:rPr lang="en-US" dirty="0" smtClean="0"/>
              <a:t>.</a:t>
            </a:r>
          </a:p>
          <a:p>
            <a:r>
              <a:rPr lang="en-US" dirty="0" smtClean="0"/>
              <a:t>Combined external stimuli/ tuned molecular designs</a:t>
            </a:r>
            <a:endParaRPr lang="en-US" dirty="0"/>
          </a:p>
          <a:p>
            <a:endParaRPr lang="en-US" dirty="0" smtClean="0"/>
          </a:p>
        </p:txBody>
      </p:sp>
    </p:spTree>
    <p:extLst>
      <p:ext uri="{BB962C8B-B14F-4D97-AF65-F5344CB8AC3E}">
        <p14:creationId xmlns:p14="http://schemas.microsoft.com/office/powerpoint/2010/main" val="775418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10528</TotalTime>
  <Words>909</Words>
  <Application>Microsoft Macintosh PowerPoint</Application>
  <PresentationFormat>On-screen Show (4:3)</PresentationFormat>
  <Paragraphs>53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Revolutionary Materials Processing</vt:lpstr>
      <vt:lpstr>Materials Processing</vt:lpstr>
      <vt:lpstr>The Usual Materials Processing Approaches</vt:lpstr>
      <vt:lpstr>Revolutionary Materials Processing Approaches</vt:lpstr>
      <vt:lpstr>The usual, current approach to materials processing is to utilize one or perhaps two of the techniques. There are no extant cases discovered wherein multiple [ up to the some 17 methods available] were applied either sequentially of simultaneously. There are some 17! Possible combinatorials. Such combinations could/ should produce materials with quite different and possibly interesting properties, worth exploring this terra incognita, both experimentally and computationally…….</vt:lpstr>
      <vt:lpstr>As an example of what combinational processing approaches can produce, the combination of shear and compression has [ from both theory and experiment] collapsed electronic band gaps and produced materials with several orders of magnitude faster , and cold, chemistry, a superb spark plug.This field of energetics is termed Structural or Strain Bond Energy Release [ SBER]. Also, such combinations produce, for cracks, E-M emissions suitable for NDE evaluation, used on assembly lines in parts of Asia.</vt:lpstr>
      <vt:lpstr>Some Potential Materials Processing “Maidens Prayers”, Revolutionary Outcomes</vt:lpstr>
      <vt:lpstr>Potential “Ways Forward” for ‘Ageless Materials”</vt:lpstr>
      <vt:lpstr>Potential Ways Forward for Structural Nano Tubes</vt:lpstr>
      <vt:lpstr>In the process of conducting such Revolutionary Materials Processing research, which is on the frontiers of the current SOA, we should discover, stumble over, unearth, produce materials with very different and possibly extremely useful properties, characteristics. [ Ala Goodyear and his discovery of the vulcanization of rubber]. Need to, for each new combinational result, determine the characteristics of the resultant materials.</vt:lpstr>
      <vt:lpstr>Of Interest….</vt:lpstr>
      <vt:lpstr>Some Additional Opportunities wrt Materials Design/ Processing - 1</vt:lpstr>
      <vt:lpstr>Some Additional Opportunities wrt Materials Design/ Processing - 2</vt:lpstr>
    </vt:vector>
  </TitlesOfParts>
  <Company>LM ES&amp;S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Revolutionary Materials Processing</dc:title>
  <dc:creator>LMIT ODIN</dc:creator>
  <cp:lastModifiedBy>LMIT ODIN</cp:lastModifiedBy>
  <cp:revision>45</cp:revision>
  <cp:lastPrinted>2016-05-19T18:48:08Z</cp:lastPrinted>
  <dcterms:created xsi:type="dcterms:W3CDTF">2015-08-05T17:45:47Z</dcterms:created>
  <dcterms:modified xsi:type="dcterms:W3CDTF">2016-06-20T11:24:12Z</dcterms:modified>
</cp:coreProperties>
</file>