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7" r:id="rId1"/>
    <p:sldMasterId id="2147483683" r:id="rId2"/>
  </p:sldMasterIdLst>
  <p:notesMasterIdLst>
    <p:notesMasterId r:id="rId61"/>
  </p:notesMasterIdLst>
  <p:handoutMasterIdLst>
    <p:handoutMasterId r:id="rId62"/>
  </p:handoutMasterIdLst>
  <p:sldIdLst>
    <p:sldId id="257" r:id="rId3"/>
    <p:sldId id="449" r:id="rId4"/>
    <p:sldId id="478" r:id="rId5"/>
    <p:sldId id="482" r:id="rId6"/>
    <p:sldId id="480" r:id="rId7"/>
    <p:sldId id="481" r:id="rId8"/>
    <p:sldId id="486" r:id="rId9"/>
    <p:sldId id="487" r:id="rId10"/>
    <p:sldId id="459" r:id="rId11"/>
    <p:sldId id="451" r:id="rId12"/>
    <p:sldId id="307" r:id="rId13"/>
    <p:sldId id="298" r:id="rId14"/>
    <p:sldId id="299" r:id="rId15"/>
    <p:sldId id="300" r:id="rId16"/>
    <p:sldId id="301" r:id="rId17"/>
    <p:sldId id="302" r:id="rId18"/>
    <p:sldId id="303" r:id="rId19"/>
    <p:sldId id="458" r:id="rId20"/>
    <p:sldId id="305" r:id="rId21"/>
    <p:sldId id="313" r:id="rId22"/>
    <p:sldId id="315" r:id="rId23"/>
    <p:sldId id="413" r:id="rId24"/>
    <p:sldId id="403" r:id="rId25"/>
    <p:sldId id="327" r:id="rId26"/>
    <p:sldId id="329" r:id="rId27"/>
    <p:sldId id="457" r:id="rId28"/>
    <p:sldId id="414" r:id="rId29"/>
    <p:sldId id="418" r:id="rId30"/>
    <p:sldId id="460" r:id="rId31"/>
    <p:sldId id="499" r:id="rId32"/>
    <p:sldId id="501" r:id="rId33"/>
    <p:sldId id="502" r:id="rId34"/>
    <p:sldId id="503" r:id="rId35"/>
    <p:sldId id="500" r:id="rId36"/>
    <p:sldId id="407" r:id="rId37"/>
    <p:sldId id="408" r:id="rId38"/>
    <p:sldId id="409" r:id="rId39"/>
    <p:sldId id="410" r:id="rId40"/>
    <p:sldId id="485" r:id="rId41"/>
    <p:sldId id="488" r:id="rId42"/>
    <p:sldId id="489" r:id="rId43"/>
    <p:sldId id="445" r:id="rId44"/>
    <p:sldId id="446" r:id="rId45"/>
    <p:sldId id="422" r:id="rId46"/>
    <p:sldId id="425" r:id="rId47"/>
    <p:sldId id="426" r:id="rId48"/>
    <p:sldId id="476" r:id="rId49"/>
    <p:sldId id="468" r:id="rId50"/>
    <p:sldId id="470" r:id="rId51"/>
    <p:sldId id="471" r:id="rId52"/>
    <p:sldId id="473" r:id="rId53"/>
    <p:sldId id="467" r:id="rId54"/>
    <p:sldId id="477" r:id="rId55"/>
    <p:sldId id="316" r:id="rId56"/>
    <p:sldId id="475" r:id="rId57"/>
    <p:sldId id="496" r:id="rId58"/>
    <p:sldId id="497" r:id="rId59"/>
    <p:sldId id="498"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0000"/>
    <a:srgbClr val="669900"/>
    <a:srgbClr val="993300"/>
    <a:srgbClr val="996633"/>
    <a:srgbClr val="FF0066"/>
    <a:srgbClr val="D9968B"/>
    <a:srgbClr val="FFFF00"/>
    <a:srgbClr val="CC66FF"/>
    <a:srgbClr val="DFE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8" autoAdjust="0"/>
    <p:restoredTop sz="94524" autoAdjust="0"/>
  </p:normalViewPr>
  <p:slideViewPr>
    <p:cSldViewPr snapToGrid="0">
      <p:cViewPr varScale="1">
        <p:scale>
          <a:sx n="63" d="100"/>
          <a:sy n="63" d="100"/>
        </p:scale>
        <p:origin x="-149" y="-62"/>
      </p:cViewPr>
      <p:guideLst>
        <p:guide orient="horz" pos="2160"/>
        <p:guide pos="2880"/>
      </p:guideLst>
    </p:cSldViewPr>
  </p:slideViewPr>
  <p:outlineViewPr>
    <p:cViewPr>
      <p:scale>
        <a:sx n="33" d="100"/>
        <a:sy n="33" d="100"/>
      </p:scale>
      <p:origin x="0" y="172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45" d="100"/>
          <a:sy n="45" d="100"/>
        </p:scale>
        <p:origin x="-153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5" Type="http://schemas.openxmlformats.org/officeDocument/2006/relationships/image" Target="../media/image35.wmf"/><Relationship Id="rId4"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cs typeface="+mn-cs"/>
              </a:defRPr>
            </a:lvl1pPr>
          </a:lstStyle>
          <a:p>
            <a:pPr>
              <a:defRPr/>
            </a:pPr>
            <a:fld id="{25DD30AB-3CA7-49E2-8545-EA385D8692F7}" type="datetimeFigureOut">
              <a:rPr lang="en-US"/>
              <a:pPr>
                <a:defRPr/>
              </a:pPr>
              <a:t>8/17/2016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cs typeface="+mn-cs"/>
              </a:defRPr>
            </a:lvl1pPr>
          </a:lstStyle>
          <a:p>
            <a:pPr>
              <a:defRPr/>
            </a:pPr>
            <a:fld id="{15D98149-F4E7-4C21-9CDE-9CEE0830063C}" type="slidenum">
              <a:rPr lang="en-US"/>
              <a:pPr>
                <a:defRPr/>
              </a:pPr>
              <a:t>‹#›</a:t>
            </a:fld>
            <a:endParaRPr lang="en-US"/>
          </a:p>
        </p:txBody>
      </p:sp>
    </p:spTree>
    <p:extLst>
      <p:ext uri="{BB962C8B-B14F-4D97-AF65-F5344CB8AC3E}">
        <p14:creationId xmlns:p14="http://schemas.microsoft.com/office/powerpoint/2010/main" val="762286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56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DD6AF06B-170B-4BCB-A66E-98921EC2302F}" type="slidenum">
              <a:rPr lang="en-US"/>
              <a:pPr>
                <a:defRPr/>
              </a:pPr>
              <a:t>‹#›</a:t>
            </a:fld>
            <a:endParaRPr lang="en-US"/>
          </a:p>
        </p:txBody>
      </p:sp>
    </p:spTree>
    <p:extLst>
      <p:ext uri="{BB962C8B-B14F-4D97-AF65-F5344CB8AC3E}">
        <p14:creationId xmlns:p14="http://schemas.microsoft.com/office/powerpoint/2010/main" val="17005204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Analytics:  </a:t>
            </a:r>
            <a:r>
              <a:rPr lang="en-US" dirty="0" err="1" smtClean="0"/>
              <a:t>Carbonell</a:t>
            </a:r>
            <a:r>
              <a:rPr lang="en-US" dirty="0" smtClean="0"/>
              <a:t>, Yang, Mitchell,</a:t>
            </a:r>
            <a:r>
              <a:rPr lang="en-US" baseline="0" dirty="0" smtClean="0"/>
              <a:t> …</a:t>
            </a:r>
          </a:p>
          <a:p>
            <a:r>
              <a:rPr lang="en-US" baseline="0" dirty="0" smtClean="0"/>
              <a:t>Architecture: </a:t>
            </a:r>
            <a:r>
              <a:rPr lang="en-US" baseline="0" dirty="0" err="1" smtClean="0"/>
              <a:t>Faloutsos</a:t>
            </a:r>
            <a:r>
              <a:rPr lang="en-US" baseline="0" dirty="0" smtClean="0"/>
              <a:t>, </a:t>
            </a:r>
            <a:r>
              <a:rPr lang="en-US" baseline="0" dirty="0" err="1" smtClean="0"/>
              <a:t>Starzl</a:t>
            </a:r>
            <a:r>
              <a:rPr lang="en-US" baseline="0" dirty="0" smtClean="0"/>
              <a:t>, …</a:t>
            </a:r>
          </a:p>
          <a:p>
            <a:r>
              <a:rPr lang="en-US" baseline="0" dirty="0" smtClean="0"/>
              <a:t>Plumbing:  Gibson, Ganger, …</a:t>
            </a:r>
            <a:endParaRPr lang="en-US" dirty="0"/>
          </a:p>
        </p:txBody>
      </p:sp>
      <p:sp>
        <p:nvSpPr>
          <p:cNvPr id="4" name="Slide Number Placeholder 3"/>
          <p:cNvSpPr>
            <a:spLocks noGrp="1"/>
          </p:cNvSpPr>
          <p:nvPr>
            <p:ph type="sldNum" sz="quarter" idx="10"/>
          </p:nvPr>
        </p:nvSpPr>
        <p:spPr/>
        <p:txBody>
          <a:bodyPr/>
          <a:lstStyle/>
          <a:p>
            <a:pPr>
              <a:defRPr/>
            </a:pPr>
            <a:fld id="{DD6AF06B-170B-4BCB-A66E-98921EC2302F}" type="slidenum">
              <a:rPr lang="en-US" smtClean="0"/>
              <a:pPr>
                <a:defRPr/>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spcBef>
                <a:spcPct val="0"/>
              </a:spcBef>
            </a:pPr>
            <a:endParaRPr lang="en-US" smtClean="0"/>
          </a:p>
        </p:txBody>
      </p:sp>
      <p:sp>
        <p:nvSpPr>
          <p:cNvPr id="92164" name="Slide Number Placeholder 3"/>
          <p:cNvSpPr>
            <a:spLocks noGrp="1"/>
          </p:cNvSpPr>
          <p:nvPr>
            <p:ph type="sldNum" sz="quarter" idx="5"/>
          </p:nvPr>
        </p:nvSpPr>
        <p:spPr/>
        <p:txBody>
          <a:bodyPr/>
          <a:lstStyle/>
          <a:p>
            <a:pPr>
              <a:defRPr/>
            </a:pPr>
            <a:fld id="{DCBDE18B-5FC5-44F4-B911-08E2FEDA6552}" type="slidenum">
              <a:rPr lang="en-US" smtClean="0"/>
              <a:pPr>
                <a:defRPr/>
              </a:pPr>
              <a:t>35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eaLnBrk="1" hangingPunct="1">
              <a:spcBef>
                <a:spcPct val="0"/>
              </a:spcBef>
            </a:pPr>
            <a:endParaRPr lang="en-US" smtClean="0"/>
          </a:p>
        </p:txBody>
      </p:sp>
      <p:sp>
        <p:nvSpPr>
          <p:cNvPr id="93188" name="Slide Number Placeholder 3"/>
          <p:cNvSpPr>
            <a:spLocks noGrp="1"/>
          </p:cNvSpPr>
          <p:nvPr>
            <p:ph type="sldNum" sz="quarter" idx="5"/>
          </p:nvPr>
        </p:nvSpPr>
        <p:spPr/>
        <p:txBody>
          <a:bodyPr/>
          <a:lstStyle/>
          <a:p>
            <a:pPr>
              <a:defRPr/>
            </a:pPr>
            <a:fld id="{56544DE0-EB4A-48FF-8C91-F13A76A2BCA7}" type="slidenum">
              <a:rPr lang="en-US" smtClean="0"/>
              <a:pPr>
                <a:defRPr/>
              </a:pPr>
              <a:t>36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94212" name="Slide Number Placeholder 3"/>
          <p:cNvSpPr>
            <a:spLocks noGrp="1"/>
          </p:cNvSpPr>
          <p:nvPr>
            <p:ph type="sldNum" sz="quarter" idx="5"/>
          </p:nvPr>
        </p:nvSpPr>
        <p:spPr/>
        <p:txBody>
          <a:bodyPr/>
          <a:lstStyle/>
          <a:p>
            <a:pPr>
              <a:defRPr/>
            </a:pPr>
            <a:fld id="{C483DECE-5E7A-4F2A-A514-03E8E73B92FE}" type="slidenum">
              <a:rPr lang="en-US" smtClean="0"/>
              <a:pPr>
                <a:defRPr/>
              </a:pPr>
              <a:t>37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eaLnBrk="1" hangingPunct="1">
              <a:spcBef>
                <a:spcPct val="0"/>
              </a:spcBef>
            </a:pPr>
            <a:endParaRPr lang="en-US" smtClean="0"/>
          </a:p>
        </p:txBody>
      </p:sp>
      <p:sp>
        <p:nvSpPr>
          <p:cNvPr id="95236" name="Slide Number Placeholder 3"/>
          <p:cNvSpPr>
            <a:spLocks noGrp="1"/>
          </p:cNvSpPr>
          <p:nvPr>
            <p:ph type="sldNum" sz="quarter" idx="5"/>
          </p:nvPr>
        </p:nvSpPr>
        <p:spPr/>
        <p:txBody>
          <a:bodyPr/>
          <a:lstStyle/>
          <a:p>
            <a:pPr>
              <a:defRPr/>
            </a:pPr>
            <a:fld id="{904A9CB7-0816-4D1D-84D5-FC70585423CB}" type="slidenum">
              <a:rPr lang="en-US" smtClean="0"/>
              <a:pPr>
                <a:defRPr/>
              </a:pPr>
              <a:t>38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sldNum" sz="quarter" idx="5"/>
          </p:nvPr>
        </p:nvSpPr>
        <p:spPr>
          <a:noFill/>
        </p:spPr>
        <p:txBody>
          <a:bodyPr/>
          <a:lstStyle/>
          <a:p>
            <a:fld id="{C8CCDDFD-18B1-4107-B13B-9269D3B9AA34}" type="slidenum">
              <a:rPr lang="en-US"/>
              <a:pPr/>
              <a:t>40</a:t>
            </a:fld>
            <a:endParaRPr lang="en-US"/>
          </a:p>
        </p:txBody>
      </p:sp>
      <p:sp>
        <p:nvSpPr>
          <p:cNvPr id="39939" name="Rectangle 2"/>
          <p:cNvSpPr>
            <a:spLocks noGrp="1" noRot="1" noChangeAspect="1" noChangeArrowheads="1" noTextEdit="1"/>
          </p:cNvSpPr>
          <p:nvPr>
            <p:ph type="sldImg"/>
          </p:nvPr>
        </p:nvSpPr>
        <p:spPr>
          <a:xfrm>
            <a:off x="1098550" y="676275"/>
            <a:ext cx="4608513" cy="3457575"/>
          </a:xfrm>
          <a:ln/>
        </p:spPr>
      </p:sp>
      <p:sp>
        <p:nvSpPr>
          <p:cNvPr id="39940" name="Rectangle 3"/>
          <p:cNvSpPr>
            <a:spLocks noGrp="1" noChangeArrowheads="1"/>
          </p:cNvSpPr>
          <p:nvPr>
            <p:ph type="body" idx="1"/>
          </p:nvPr>
        </p:nvSpPr>
        <p:spPr>
          <a:xfrm>
            <a:off x="897410" y="4359640"/>
            <a:ext cx="5012209" cy="4133226"/>
          </a:xfrm>
          <a:noFill/>
          <a:ln/>
        </p:spPr>
        <p:txBody>
          <a:bodyPr/>
          <a:lstStyle/>
          <a:p>
            <a:r>
              <a:rPr lang="en-US" smtClean="0"/>
              <a:t>However, you can also go to a different position, and change it. This does not result in any change in 3d structure or function, and cell is normal.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p:spPr>
        <p:txBody>
          <a:bodyPr/>
          <a:lstStyle/>
          <a:p>
            <a:fld id="{004B03DE-4322-40F5-9C75-C42ED386D6FE}" type="slidenum">
              <a:rPr lang="en-US"/>
              <a:pPr/>
              <a:t>41</a:t>
            </a:fld>
            <a:endParaRPr lang="en-US"/>
          </a:p>
        </p:txBody>
      </p:sp>
      <p:sp>
        <p:nvSpPr>
          <p:cNvPr id="40963" name="Rectangle 2"/>
          <p:cNvSpPr>
            <a:spLocks noGrp="1" noRot="1" noChangeAspect="1" noChangeArrowheads="1" noTextEdit="1"/>
          </p:cNvSpPr>
          <p:nvPr>
            <p:ph type="sldImg"/>
          </p:nvPr>
        </p:nvSpPr>
        <p:spPr>
          <a:xfrm>
            <a:off x="1098550" y="676275"/>
            <a:ext cx="4608513" cy="3457575"/>
          </a:xfrm>
          <a:ln/>
        </p:spPr>
      </p:sp>
      <p:sp>
        <p:nvSpPr>
          <p:cNvPr id="40964" name="Rectangle 3"/>
          <p:cNvSpPr>
            <a:spLocks noGrp="1" noChangeArrowheads="1"/>
          </p:cNvSpPr>
          <p:nvPr>
            <p:ph type="body" idx="1"/>
          </p:nvPr>
        </p:nvSpPr>
        <p:spPr>
          <a:xfrm>
            <a:off x="897410" y="4359640"/>
            <a:ext cx="5012209" cy="4133226"/>
          </a:xfrm>
          <a:noFill/>
          <a:ln/>
        </p:spPr>
        <p:txBody>
          <a:bodyPr/>
          <a:lstStyle/>
          <a:p>
            <a:r>
              <a:rPr lang="en-US" smtClean="0"/>
              <a:t>Each protein is part of a huge complicated network of interacting proteins.</a:t>
            </a:r>
          </a:p>
          <a:p>
            <a:endParaRPr lang="en-US" smtClean="0"/>
          </a:p>
          <a:p>
            <a:r>
              <a:rPr lang="en-US" smtClean="0"/>
              <a:t>What happens when you change this sequence? For example, change this letter to a differerent letter. Then it is no longer at its place in the context of the other proteins.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p:spPr>
        <p:txBody>
          <a:bodyPr/>
          <a:lstStyle/>
          <a:p>
            <a:fld id="{90B2E98E-7872-4A94-A5EE-064FEE7AC8DA}" type="slidenum">
              <a:rPr lang="en-US"/>
              <a:pPr/>
              <a:t>42</a:t>
            </a:fld>
            <a:endParaRPr lang="en-US"/>
          </a:p>
        </p:txBody>
      </p:sp>
      <p:sp>
        <p:nvSpPr>
          <p:cNvPr id="52227" name="Slide Image Placeholder 1"/>
          <p:cNvSpPr>
            <a:spLocks noGrp="1" noRot="1" noChangeAspect="1" noTextEdit="1"/>
          </p:cNvSpPr>
          <p:nvPr>
            <p:ph type="sldImg"/>
          </p:nvPr>
        </p:nvSpPr>
        <p:spPr>
          <a:xfrm>
            <a:off x="1143000" y="685800"/>
            <a:ext cx="4572000" cy="3429000"/>
          </a:xfrm>
          <a:noFill/>
          <a:ln/>
        </p:spPr>
      </p:sp>
      <p:sp>
        <p:nvSpPr>
          <p:cNvPr id="52228" name="Notes Placeholder 2"/>
          <p:cNvSpPr>
            <a:spLocks noGrp="1"/>
          </p:cNvSpPr>
          <p:nvPr>
            <p:ph type="body" idx="1"/>
          </p:nvPr>
        </p:nvSpPr>
        <p:spPr>
          <a:xfrm>
            <a:off x="685800" y="4344025"/>
            <a:ext cx="5486400" cy="4114488"/>
          </a:xfrm>
          <a:noFill/>
          <a:ln/>
        </p:spPr>
        <p:txBody>
          <a:bodyPr lIns="91436" tIns="45717" rIns="91436" bIns="45717"/>
          <a:lstStyle/>
          <a:p>
            <a:r>
              <a:rPr lang="en-US" smtClean="0"/>
              <a:t>Due to the time and cost limitation, we can not validate all the predicted interactions..</a:t>
            </a:r>
          </a:p>
          <a:p>
            <a:r>
              <a:rPr lang="en-US" smtClean="0"/>
              <a:t>We make use of the global analysis to find interesting biological hypothesis for further testing..</a:t>
            </a:r>
          </a:p>
        </p:txBody>
      </p:sp>
      <p:sp>
        <p:nvSpPr>
          <p:cNvPr id="52229" name="Slide Number Placeholder 3"/>
          <p:cNvSpPr txBox="1">
            <a:spLocks noGrp="1"/>
          </p:cNvSpPr>
          <p:nvPr/>
        </p:nvSpPr>
        <p:spPr bwMode="auto">
          <a:xfrm>
            <a:off x="3884656" y="8684926"/>
            <a:ext cx="2971800" cy="457513"/>
          </a:xfrm>
          <a:prstGeom prst="rect">
            <a:avLst/>
          </a:prstGeom>
          <a:noFill/>
          <a:ln w="9525">
            <a:noFill/>
            <a:miter lim="800000"/>
            <a:headEnd/>
            <a:tailEnd/>
          </a:ln>
        </p:spPr>
        <p:txBody>
          <a:bodyPr lIns="91436" tIns="45717" rIns="91436" bIns="45717" anchor="b"/>
          <a:lstStyle/>
          <a:p>
            <a:pPr algn="r" defTabSz="913848"/>
            <a:fld id="{E66C4AF9-2D10-4F6B-9F66-6201D648D4F6}" type="slidenum">
              <a:rPr lang="zh-CN" altLang="en-US" sz="1200"/>
              <a:pPr algn="r" defTabSz="913848"/>
              <a:t>42</a:t>
            </a:fld>
            <a:endParaRPr lang="en-US" altLang="zh-CN"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9A34715-79C1-4607-A340-DFD9C60F1C61}" type="slidenum">
              <a:rPr lang="zh-CN" altLang="en-US" smtClean="0"/>
              <a:pPr/>
              <a:t>44</a:t>
            </a:fld>
            <a:endParaRPr lang="en-US" altLang="zh-CN" smtClean="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r>
              <a:rPr lang="en-US" altLang="zh-CN" smtClean="0"/>
              <a:t>Considering the possible diverse background of audience today, </a:t>
            </a:r>
          </a:p>
          <a:p>
            <a:r>
              <a:rPr lang="en-US" altLang="zh-CN" smtClean="0"/>
              <a:t>I would give a simple introduction of related biological knowledge </a:t>
            </a:r>
          </a:p>
          <a:p>
            <a:r>
              <a:rPr lang="en-US" altLang="zh-CN" smtClean="0"/>
              <a:t>In  the following several slides. For those of you who knows all this </a:t>
            </a:r>
          </a:p>
          <a:p>
            <a:r>
              <a:rPr lang="en-US" altLang="zh-CN" smtClean="0"/>
              <a:t>very well, please forgive the simplicity. </a:t>
            </a:r>
          </a:p>
          <a:p>
            <a:endParaRPr lang="en-US" altLang="zh-CN" smtClean="0"/>
          </a:p>
          <a:p>
            <a:r>
              <a:rPr lang="en-US" altLang="zh-CN" smtClean="0"/>
              <a:t>To get a better understanding why we want to study protein interactions, </a:t>
            </a:r>
          </a:p>
          <a:p>
            <a:r>
              <a:rPr lang="en-US" altLang="zh-CN" smtClean="0"/>
              <a:t>I made an analogy from protein to human beings …</a:t>
            </a:r>
          </a:p>
          <a:p>
            <a:endParaRPr lang="en-US" altLang="zh-CN" smtClean="0"/>
          </a:p>
          <a:p>
            <a:r>
              <a:rPr lang="en-US" altLang="zh-CN" smtClean="0"/>
              <a:t>Proteins live in the Cell.  Cell is simplest living units of every organism … </a:t>
            </a:r>
          </a:p>
          <a:p>
            <a:r>
              <a:rPr lang="en-US" altLang="zh-CN" smtClean="0"/>
              <a:t>it is the basic units of every life. </a:t>
            </a:r>
          </a:p>
          <a:p>
            <a:r>
              <a:rPr lang="en-US" altLang="zh-CN" smtClean="0"/>
              <a:t>(The structural and functional unit of all known living organisms)</a:t>
            </a:r>
          </a:p>
          <a:p>
            <a:endParaRPr lang="en-US" altLang="zh-CN" smtClean="0"/>
          </a:p>
          <a:p>
            <a:r>
              <a:rPr lang="en-US" altLang="zh-CN" smtClean="0"/>
              <a:t>Proteins are the main actors that participate in every </a:t>
            </a:r>
          </a:p>
          <a:p>
            <a:r>
              <a:rPr lang="en-US" altLang="zh-CN" smtClean="0"/>
              <a:t>functions in the cell…</a:t>
            </a:r>
          </a:p>
          <a:p>
            <a:r>
              <a:rPr lang="en-US" altLang="zh-CN" smtClean="0"/>
              <a:t>which is just like our human society …. City is the basic unit …</a:t>
            </a:r>
          </a:p>
          <a:p>
            <a:r>
              <a:rPr lang="en-US" altLang="zh-CN" smtClean="0"/>
              <a:t>And human beings are the main actors </a:t>
            </a:r>
          </a:p>
          <a:p>
            <a:endParaRPr lang="en-US" altLang="zh-CN" smtClean="0"/>
          </a:p>
          <a:p>
            <a:endParaRPr lang="en-US" altLang="zh-CN" smtClean="0"/>
          </a:p>
        </p:txBody>
      </p:sp>
      <p:sp>
        <p:nvSpPr>
          <p:cNvPr id="86021" name="Header Placeholder 4"/>
          <p:cNvSpPr>
            <a:spLocks noGrp="1"/>
          </p:cNvSpPr>
          <p:nvPr>
            <p:ph type="hdr" sz="quarter"/>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8855A8-2171-0544-A2AE-3D61308D4135}" type="slidenum">
              <a:rPr lang="en-US" smtClean="0"/>
              <a:t>49</a:t>
            </a:fld>
            <a:endParaRPr lang="en-US"/>
          </a:p>
        </p:txBody>
      </p:sp>
    </p:spTree>
    <p:extLst>
      <p:ext uri="{BB962C8B-B14F-4D97-AF65-F5344CB8AC3E}">
        <p14:creationId xmlns:p14="http://schemas.microsoft.com/office/powerpoint/2010/main" val="543413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3A2B36-8A6E-A943-A658-649BB1825398}" type="slidenum">
              <a:rPr lang="en-US" smtClean="0"/>
              <a:t>50</a:t>
            </a:fld>
            <a:endParaRPr lang="en-US"/>
          </a:p>
        </p:txBody>
      </p:sp>
    </p:spTree>
    <p:extLst>
      <p:ext uri="{BB962C8B-B14F-4D97-AF65-F5344CB8AC3E}">
        <p14:creationId xmlns:p14="http://schemas.microsoft.com/office/powerpoint/2010/main" val="153220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 is the </a:t>
            </a:r>
            <a:r>
              <a:rPr lang="en-US" dirty="0" err="1" smtClean="0"/>
              <a:t>commiitee</a:t>
            </a:r>
            <a:r>
              <a:rPr lang="en-US" dirty="0" smtClean="0"/>
              <a:t> </a:t>
            </a:r>
            <a:r>
              <a:rPr lang="en-US" dirty="0" err="1" smtClean="0"/>
              <a:t>aize</a:t>
            </a:r>
            <a:endParaRPr lang="en-US" dirty="0" smtClean="0"/>
          </a:p>
          <a:p>
            <a:r>
              <a:rPr lang="en-US" dirty="0" smtClean="0"/>
              <a:t>Denominator</a:t>
            </a:r>
            <a:r>
              <a:rPr lang="en-US" baseline="0" dirty="0" smtClean="0"/>
              <a:t> term is the consensus that is correct</a:t>
            </a:r>
          </a:p>
          <a:p>
            <a:r>
              <a:rPr lang="en-US" baseline="0" dirty="0" err="1" smtClean="0"/>
              <a:t>Seperability</a:t>
            </a:r>
            <a:endParaRPr lang="en-US" baseline="0" dirty="0" smtClean="0"/>
          </a:p>
          <a:p>
            <a:r>
              <a:rPr lang="en-US" baseline="0" dirty="0" smtClean="0"/>
              <a:t>Largest </a:t>
            </a:r>
            <a:r>
              <a:rPr lang="en-US" baseline="0" dirty="0" err="1" smtClean="0"/>
              <a:t>averahe</a:t>
            </a:r>
            <a:r>
              <a:rPr lang="en-US" baseline="0" dirty="0" smtClean="0"/>
              <a:t> distance btw the label </a:t>
            </a:r>
            <a:r>
              <a:rPr lang="en-US" baseline="0" dirty="0" err="1" smtClean="0"/>
              <a:t>distirbutions</a:t>
            </a:r>
            <a:r>
              <a:rPr lang="en-US" baseline="0" dirty="0" smtClean="0"/>
              <a:t> of any member </a:t>
            </a:r>
            <a:r>
              <a:rPr lang="en-US" baseline="0" dirty="0" err="1" smtClean="0"/>
              <a:t>nf</a:t>
            </a:r>
            <a:r>
              <a:rPr lang="en-US" baseline="0" dirty="0" smtClean="0"/>
              <a:t> the </a:t>
            </a:r>
            <a:r>
              <a:rPr lang="en-US" baseline="0" dirty="0" err="1" smtClean="0"/>
              <a:t>consensud</a:t>
            </a:r>
            <a:endParaRPr lang="en-US" baseline="0" dirty="0" smtClean="0"/>
          </a:p>
          <a:p>
            <a:r>
              <a:rPr lang="en-US" baseline="0" dirty="0" smtClean="0"/>
              <a:t>Soft if we consider each </a:t>
            </a:r>
            <a:r>
              <a:rPr lang="en-US" baseline="0" dirty="0" err="1" smtClean="0"/>
              <a:t>commiitee</a:t>
            </a:r>
            <a:r>
              <a:rPr lang="en-US" baseline="0" dirty="0" smtClean="0"/>
              <a:t> members accuracy</a:t>
            </a:r>
          </a:p>
          <a:p>
            <a:endParaRPr lang="en-US" dirty="0"/>
          </a:p>
        </p:txBody>
      </p:sp>
      <p:sp>
        <p:nvSpPr>
          <p:cNvPr id="4" name="Slide Number Placeholder 3"/>
          <p:cNvSpPr>
            <a:spLocks noGrp="1"/>
          </p:cNvSpPr>
          <p:nvPr>
            <p:ph type="sldNum" sz="quarter" idx="10"/>
          </p:nvPr>
        </p:nvSpPr>
        <p:spPr/>
        <p:txBody>
          <a:bodyPr/>
          <a:lstStyle/>
          <a:p>
            <a:fld id="{481B5EFC-737B-FC4D-A749-FDBFBBE0C603}" type="slidenum">
              <a:rPr lang="en-US" smtClean="0"/>
              <a:pPr/>
              <a:t>18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a feature map phi, KMM compares</a:t>
            </a:r>
            <a:r>
              <a:rPr lang="en-US" baseline="0" dirty="0" smtClean="0"/>
              <a:t> the mean of the reweighted source feature vectors with the mean of the target feature vectors. Clearly if the two distributions were identical, the means would be the same. For sufficiently rich phi such as </a:t>
            </a:r>
            <a:r>
              <a:rPr lang="en-US" baseline="0" dirty="0" err="1" smtClean="0"/>
              <a:t>gaussian</a:t>
            </a:r>
            <a:r>
              <a:rPr lang="en-US" baseline="0" dirty="0" smtClean="0"/>
              <a:t> kernels, matching the means is identical to matching the two distributions. Hence we can minimize the distance over all possible </a:t>
            </a:r>
            <a:r>
              <a:rPr lang="en-US" baseline="0" dirty="0" err="1" smtClean="0"/>
              <a:t>reweightings</a:t>
            </a:r>
            <a:r>
              <a:rPr lang="en-US" baseline="0" dirty="0" smtClean="0"/>
              <a:t>. This function is also called Maximum Mean Discrepancy (MMD).</a:t>
            </a:r>
          </a:p>
          <a:p>
            <a:endParaRPr lang="en-US" baseline="0" dirty="0" smtClean="0"/>
          </a:p>
          <a:p>
            <a:r>
              <a:rPr lang="en-US" baseline="0" dirty="0" smtClean="0"/>
              <a:t>Doing some simple algebra on this gives us this </a:t>
            </a:r>
            <a:r>
              <a:rPr lang="en-US" baseline="0" dirty="0" err="1" smtClean="0"/>
              <a:t>kernalized</a:t>
            </a:r>
            <a:r>
              <a:rPr lang="en-US" baseline="0" dirty="0" smtClean="0"/>
              <a:t> function.</a:t>
            </a:r>
          </a:p>
        </p:txBody>
      </p:sp>
      <p:sp>
        <p:nvSpPr>
          <p:cNvPr id="4" name="Slide Number Placeholder 3"/>
          <p:cNvSpPr>
            <a:spLocks noGrp="1"/>
          </p:cNvSpPr>
          <p:nvPr>
            <p:ph type="sldNum" sz="quarter" idx="10"/>
          </p:nvPr>
        </p:nvSpPr>
        <p:spPr/>
        <p:txBody>
          <a:bodyPr/>
          <a:lstStyle/>
          <a:p>
            <a:fld id="{613A2B36-8A6E-A943-A658-649BB1825398}" type="slidenum">
              <a:rPr lang="en-US" smtClean="0"/>
              <a:t>51</a:t>
            </a:fld>
            <a:endParaRPr lang="en-US"/>
          </a:p>
        </p:txBody>
      </p:sp>
    </p:spTree>
    <p:extLst>
      <p:ext uri="{BB962C8B-B14F-4D97-AF65-F5344CB8AC3E}">
        <p14:creationId xmlns:p14="http://schemas.microsoft.com/office/powerpoint/2010/main" val="907194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Analytics:  </a:t>
            </a:r>
            <a:r>
              <a:rPr lang="en-US" dirty="0" err="1" smtClean="0"/>
              <a:t>Carbonell</a:t>
            </a:r>
            <a:r>
              <a:rPr lang="en-US" dirty="0" smtClean="0"/>
              <a:t>, Yang, Mitchell,</a:t>
            </a:r>
            <a:r>
              <a:rPr lang="en-US" baseline="0" dirty="0" smtClean="0"/>
              <a:t> …</a:t>
            </a:r>
          </a:p>
          <a:p>
            <a:r>
              <a:rPr lang="en-US" baseline="0" dirty="0" smtClean="0"/>
              <a:t>Architecture: </a:t>
            </a:r>
            <a:r>
              <a:rPr lang="en-US" baseline="0" dirty="0" err="1" smtClean="0"/>
              <a:t>Faloutsos</a:t>
            </a:r>
            <a:r>
              <a:rPr lang="en-US" baseline="0" dirty="0" smtClean="0"/>
              <a:t>, </a:t>
            </a:r>
            <a:r>
              <a:rPr lang="en-US" baseline="0" dirty="0" err="1" smtClean="0"/>
              <a:t>Starzl</a:t>
            </a:r>
            <a:r>
              <a:rPr lang="en-US" baseline="0" dirty="0" smtClean="0"/>
              <a:t>, …</a:t>
            </a:r>
          </a:p>
          <a:p>
            <a:r>
              <a:rPr lang="en-US" baseline="0" dirty="0" smtClean="0"/>
              <a:t>Plumbing:  Gibson, Ganger, …</a:t>
            </a:r>
            <a:endParaRPr lang="en-US" dirty="0"/>
          </a:p>
        </p:txBody>
      </p:sp>
      <p:sp>
        <p:nvSpPr>
          <p:cNvPr id="4" name="Slide Number Placeholder 3"/>
          <p:cNvSpPr>
            <a:spLocks noGrp="1"/>
          </p:cNvSpPr>
          <p:nvPr>
            <p:ph type="sldNum" sz="quarter" idx="10"/>
          </p:nvPr>
        </p:nvSpPr>
        <p:spPr/>
        <p:txBody>
          <a:bodyPr/>
          <a:lstStyle/>
          <a:p>
            <a:pPr>
              <a:defRPr/>
            </a:pPr>
            <a:fld id="{DD6AF06B-170B-4BCB-A66E-98921EC2302F}" type="slidenum">
              <a:rPr lang="en-US" smtClean="0"/>
              <a:pPr>
                <a:defRPr/>
              </a:pPr>
              <a:t>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7E3582E3-EE54-43B5-B7F4-F7E316CA1534}" type="slidenum">
              <a:rPr lang="en-US" smtClean="0"/>
              <a:pPr>
                <a:defRPr/>
              </a:pPr>
              <a:t>20</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smtClean="0"/>
              <a:t>Given the motivation, we can now talk about DUAL. We said before that DUAL combines the best of both worlds. And here we see how. </a:t>
            </a:r>
          </a:p>
          <a:p>
            <a:pPr eaLnBrk="1" hangingPunct="1"/>
            <a:r>
              <a:rPr lang="en-US" smtClean="0"/>
              <a:t>DUAL runs DWUS until it estimates that it has stabilized. It does so by estimating when the derivative of the expected error </a:t>
            </a:r>
          </a:p>
          <a:p>
            <a:pPr eaLnBrk="1" hangingPunct="1"/>
            <a:r>
              <a:rPr lang="en-US" smtClean="0"/>
              <a:t>becomes zero because it tells us the error is not changing anymore</a:t>
            </a:r>
          </a:p>
          <a:p>
            <a:pPr eaLnBrk="1" hangingPunct="1"/>
            <a:r>
              <a:rPr lang="en-US" smtClean="0"/>
              <a:t>It monitors the change in the expected error at each iteration. and when it becomes close to zero then it switches criteria.</a:t>
            </a:r>
          </a:p>
          <a:p>
            <a:pPr eaLnBrk="1" hangingPunct="1"/>
            <a:r>
              <a:rPr lang="en-US" smtClean="0"/>
              <a:t>After deciding to switch, its sampling strategy becomes a linear combination of density and uncertainty.</a:t>
            </a:r>
          </a:p>
          <a:p>
            <a:pPr eaLnBrk="1" hangingPunct="1"/>
            <a:r>
              <a:rPr lang="en-US" smtClean="0"/>
              <a:t>Pi is the weight of the uncertainty score and 1-pi is the weight of the density score. At the end of the day, all we want is to minimize the expected future error.</a:t>
            </a:r>
          </a:p>
          <a:p>
            <a:pPr eaLnBrk="1" hangingPunct="1"/>
            <a:r>
              <a:rPr lang="en-US" smtClean="0"/>
              <a:t>If we knew that in the future uncertainty sampling will have a zero error, then we’d force pi to be equal to 1 so that we’d sample acc. to uncertainty of each point. Unfortunately, we don’t know the future error.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a:defRPr/>
            </a:pPr>
            <a:fld id="{5A63D825-EA0C-417A-BEE0-79EEC3C73FAF}" type="slidenum">
              <a:rPr lang="en-US" smtClean="0"/>
              <a:pPr>
                <a:defRPr/>
              </a:pPr>
              <a:t>21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Even though we conducted tests on 6 datasets, today I show you only four because of the time constraints. </a:t>
            </a:r>
          </a:p>
          <a:p>
            <a:pPr eaLnBrk="1" hangingPunct="1"/>
            <a:r>
              <a:rPr lang="en-US" smtClean="0"/>
              <a:t>For instance, this figure compares DUAL vs DWUS. We see that DUAL reduces the error to a lower level.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r>
              <a:rPr lang="en-US" smtClean="0"/>
              <a:t>By now, I hope I convinced you that active learning is a wonderfully useful tool. And yet, there are problems with the traditional setting.</a:t>
            </a:r>
          </a:p>
          <a:p>
            <a:pPr eaLnBrk="1" hangingPunct="1"/>
            <a:r>
              <a:rPr lang="en-US" smtClean="0"/>
              <a:t>First of all, traditional active learning assumes that there is a single oracle that always answers and answers correctly. It also assumes that the labeling cost is fixed per instance. But, there are many situations (and I will show you a few examples) that these assumptions fail. Thus,  there is a necessity to relax these assumptions. We use the term proactive learning to  refer to this new discipline that relaxes these assumptions and make active learning to reach more practical applications. More specifically, proactive learning focuses on learning with multiple oracles with … Also, the cost of labeling may vary depending on the task difficulty, or the ambiguity to label, or simply the expert may charge more compared to a non-expert and so on. In this talk, I will mainly focus on multiple oracles with labeling noise in both stationary and non-stationary cases. I have also done preliminary work considering varying-cost, but that won’t be the focus of my talk today.</a:t>
            </a:r>
          </a:p>
          <a:p>
            <a:pPr eaLnBrk="1" hangingPunct="1"/>
            <a:endParaRPr lang="en-US" smtClean="0"/>
          </a:p>
          <a:p>
            <a:pPr eaLnBrk="1" hangingPunct="1"/>
            <a:endParaRPr lang="en-US" smtClean="0"/>
          </a:p>
          <a:p>
            <a:pPr eaLnBrk="1" hangingPunct="1"/>
            <a:endParaRPr lang="en-US" smtClean="0"/>
          </a:p>
          <a:p>
            <a:pPr eaLnBrk="1" hangingPunct="1"/>
            <a:r>
              <a:rPr lang="en-US" smtClean="0"/>
              <a:t>Put a …. box around varying-cost model to mention that you did preliminary investigation on them also put references to your own work</a:t>
            </a:r>
          </a:p>
          <a:p>
            <a:pPr eaLnBrk="1" hangingPunct="1"/>
            <a:r>
              <a:rPr lang="en-US" smtClean="0"/>
              <a:t>Put an extra slide after this to say that there are situations where you can have multiple labelings</a:t>
            </a:r>
          </a:p>
          <a:p>
            <a:pPr eaLnBrk="1" hangingPunct="1"/>
            <a:r>
              <a:rPr lang="en-US" smtClean="0"/>
              <a:t>First of all say what might be an oracle, give examples, and then I will talk about where these multiple oracles can be found</a:t>
            </a:r>
          </a:p>
        </p:txBody>
      </p:sp>
      <p:sp>
        <p:nvSpPr>
          <p:cNvPr id="75780" name="Slide Number Placeholder 3"/>
          <p:cNvSpPr>
            <a:spLocks noGrp="1"/>
          </p:cNvSpPr>
          <p:nvPr>
            <p:ph type="sldNum" sz="quarter" idx="5"/>
          </p:nvPr>
        </p:nvSpPr>
        <p:spPr/>
        <p:txBody>
          <a:bodyPr/>
          <a:lstStyle/>
          <a:p>
            <a:pPr>
              <a:defRPr/>
            </a:pPr>
            <a:fld id="{FFD282B8-BC37-4C83-8C31-D07B780830E8}" type="slidenum">
              <a:rPr lang="en-US" smtClean="0"/>
              <a:pPr>
                <a:defRPr/>
              </a:pPr>
              <a:t>22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EC32C429-B8AB-47DC-9FDD-216CBDBD862E}" type="slidenum">
              <a:rPr lang="en-US" smtClean="0"/>
              <a:pPr>
                <a:defRPr/>
              </a:pPr>
              <a:t>24</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sz="1000" smtClean="0"/>
              <a:t>Let us start with discussing First scenario. In this scenario, we assume there exist 2 oracles: one is a perfectly reliable oracle which always answers with the correct label</a:t>
            </a:r>
          </a:p>
          <a:p>
            <a:pPr eaLnBrk="1" hangingPunct="1"/>
            <a:r>
              <a:rPr lang="en-US" sz="1000" smtClean="0"/>
              <a:t>the other is a reluctant oracle that may not respond to all queries. Obviously, the reliable oracle costs more than the reluctant one but both charge uniform fees over instances.</a:t>
            </a:r>
          </a:p>
          <a:p>
            <a:pPr eaLnBrk="1" hangingPunct="1"/>
            <a:r>
              <a:rPr lang="en-US" sz="1000" smtClean="0"/>
              <a:t>We define utility of instance-oracle pair as the expected value of information to the learner if the label of x is queried from oracle k at unit cost. There are two components</a:t>
            </a:r>
          </a:p>
          <a:p>
            <a:pPr eaLnBrk="1" hangingPunct="1"/>
            <a:r>
              <a:rPr lang="en-US" sz="1000" smtClean="0"/>
              <a:t>in this formula to be estimated. One is the value of information for labeling the instance, and the second is the probability of actually obtaining the information from the oracle for that</a:t>
            </a:r>
          </a:p>
          <a:p>
            <a:pPr eaLnBrk="1" hangingPunct="1"/>
            <a:r>
              <a:rPr lang="en-US" sz="1000" smtClean="0"/>
              <a:t>particular instance. Value function can be substituted with your favorite active sampling criterion. We used a density-weighted uncertainty scoring function we developed in one </a:t>
            </a:r>
          </a:p>
          <a:p>
            <a:pPr eaLnBrk="1" hangingPunct="1"/>
            <a:r>
              <a:rPr lang="en-US" sz="1000" smtClean="0"/>
              <a:t>of our earlier work. I will not go into the details of that since it is not essential for this work here. If you’re interested you can read it in the paper. I’d rather spend time on the discussion for the unreliability of the oracle which is defined in terms of reluctance in this scenario. There are two issues with oracle reluctance. One is how we can simulate it since we do not currently have any benchmark collection that provides us with oracle properties. The second is how we can learn it since we don’t know in advance for what types of queries the oracle becomes reluctant to.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8B168F1C-7B4C-47AA-A806-310451858677}" type="slidenum">
              <a:rPr lang="en-US" smtClean="0"/>
              <a:pPr>
                <a:defRPr/>
              </a:pPr>
              <a:t>25</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smtClean="0"/>
              <a:t>Now, let us see how we can estimate the oracle reliability. We assume we are not given this information in advance. Hence, we dont know when the oracle becomes reluctant although we know which oracle is perfect and which one is reluctant. The way we estimate it is as follows:</a:t>
            </a:r>
          </a:p>
          <a:p>
            <a:pPr eaLnBrk="1" hangingPunct="1"/>
            <a:r>
              <a:rPr lang="en-US" smtClean="0"/>
              <a:t>First we cluster the data using k-means. Then, we query the label of each cluster centroid to the reluctant oracle. We assume that the oracle will be unreliable for </a:t>
            </a:r>
          </a:p>
          <a:p>
            <a:pPr eaLnBrk="1" hangingPunct="1"/>
            <a:r>
              <a:rPr lang="en-US" smtClean="0"/>
              <a:t>similar points. So, we propagate the information we obtain by querying the centroid to nearby points. If we receive a label, then we increase... othwerwise we decrease it</a:t>
            </a:r>
          </a:p>
          <a:p>
            <a:pPr eaLnBrk="1" hangingPunct="1"/>
            <a:r>
              <a:rPr lang="en-US" smtClean="0"/>
              <a:t>using this formula here. Everything starts with random guess, .5 probability and then if the indicator function h is 1 (meaning that we receive the label of the centroid) then this probability increases proportional to the proximity to the centroid.</a:t>
            </a:r>
          </a:p>
          <a:p>
            <a:pPr eaLnBrk="1" hangingPunct="1"/>
            <a:r>
              <a:rPr lang="en-US" smtClean="0"/>
              <a:t>The number of clusters depends on the clustering budget allocated for this exploration phase and the cost of the oracle.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r>
              <a:rPr lang="en-US" smtClean="0"/>
              <a:t>As I said, we tackle this problem by formulating it as a sequential bayesian estimation. We have a system that is evolving over time. In this system, each node represents the changing accuracy of the source which is unobserved; this essentially represents an unobserved first-order Markov process. What we observe is the sequentially arriving noisy labels generated by the accuracy at the corresponding time step. The goal is to estimate the posterior distribution of the accuracy based on the history of observations. Cause if we know the distribution, then we can estimate almost any quantity of interest, like the expected accuracy at any given time.</a:t>
            </a:r>
          </a:p>
        </p:txBody>
      </p:sp>
      <p:sp>
        <p:nvSpPr>
          <p:cNvPr id="84996" name="Slide Number Placeholder 3"/>
          <p:cNvSpPr>
            <a:spLocks noGrp="1"/>
          </p:cNvSpPr>
          <p:nvPr>
            <p:ph type="sldNum" sz="quarter" idx="5"/>
          </p:nvPr>
        </p:nvSpPr>
        <p:spPr/>
        <p:txBody>
          <a:bodyPr/>
          <a:lstStyle/>
          <a:p>
            <a:pPr>
              <a:defRPr/>
            </a:pPr>
            <a:fld id="{73F30E8B-E1BD-4782-9F95-6DC409396931}" type="slidenum">
              <a:rPr lang="en-US" smtClean="0"/>
              <a:pPr>
                <a:defRPr/>
              </a:pPr>
              <a:t>27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eaLnBrk="1" hangingPunct="1"/>
            <a:r>
              <a:rPr lang="en-US" smtClean="0"/>
              <a:t>One of the advantages of using this framework is that we can predict the true label at any time t by using the estimated expected accuracy of each source selected at time t and the noisy labels they omit. And train a logistic regression classifier on the data labeled by each method and tested the classifier on a held-out test set. The y-axis shows the test accuracy and the x-axis shows the number of source queries issued. We compared our method against two baselines that uses majority voting to predict the true label. The purple line uses all sources and take their majority vote and the blue line is our IE method that selects a subset of sources and use only their majority vote. None of these techniques take the time-varying accuracy into account. The horizontal black line is the performance of a classifier trained on the true labels. Clearly, we get close to the gold standard level and significantly outperform the baselines. That means we can produce clean and reliable datasets even when we do not know what the true labels are.</a:t>
            </a:r>
          </a:p>
        </p:txBody>
      </p:sp>
      <p:sp>
        <p:nvSpPr>
          <p:cNvPr id="89092" name="Slide Number Placeholder 3"/>
          <p:cNvSpPr>
            <a:spLocks noGrp="1"/>
          </p:cNvSpPr>
          <p:nvPr>
            <p:ph type="sldNum" sz="quarter" idx="5"/>
          </p:nvPr>
        </p:nvSpPr>
        <p:spPr/>
        <p:txBody>
          <a:bodyPr/>
          <a:lstStyle/>
          <a:p>
            <a:pPr>
              <a:defRPr/>
            </a:pPr>
            <a:fld id="{B899B159-DB3D-41C2-AE35-2BF7D3133281}" type="slidenum">
              <a:rPr lang="en-US" smtClean="0"/>
              <a:pPr>
                <a:defRPr/>
              </a:pPr>
              <a:t>28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350520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sz="2400">
              <a:latin typeface="Times New Roman" pitchFamily="18" charset="0"/>
              <a:cs typeface="+mn-cs"/>
            </a:endParaRPr>
          </a:p>
        </p:txBody>
      </p:sp>
      <p:sp>
        <p:nvSpPr>
          <p:cNvPr id="5" name="Line 24"/>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eaLnBrk="0" hangingPunct="0">
              <a:defRPr/>
            </a:pPr>
            <a:endParaRPr lang="en-US">
              <a:cs typeface="+mn-cs"/>
            </a:endParaRPr>
          </a:p>
        </p:txBody>
      </p:sp>
      <p:sp>
        <p:nvSpPr>
          <p:cNvPr id="24579" name="Rectangle 3"/>
          <p:cNvSpPr>
            <a:spLocks noGrp="1" noChangeArrowheads="1"/>
          </p:cNvSpPr>
          <p:nvPr>
            <p:ph type="subTitle" idx="1"/>
          </p:nvPr>
        </p:nvSpPr>
        <p:spPr>
          <a:xfrm>
            <a:off x="1447800" y="3962400"/>
            <a:ext cx="7010400" cy="1371600"/>
          </a:xfrm>
        </p:spPr>
        <p:txBody>
          <a:bodyPr/>
          <a:lstStyle>
            <a:lvl1pPr marL="0" indent="0">
              <a:buFont typeface="Wingdings" pitchFamily="2" charset="2"/>
              <a:buNone/>
              <a:defRPr sz="2200"/>
            </a:lvl1pPr>
          </a:lstStyle>
          <a:p>
            <a:r>
              <a:rPr lang="en-US"/>
              <a:t>Click to edit Master subtitle style</a:t>
            </a:r>
          </a:p>
        </p:txBody>
      </p:sp>
      <p:sp>
        <p:nvSpPr>
          <p:cNvPr id="24604" name="Rectangle 28"/>
          <p:cNvSpPr>
            <a:spLocks noGrp="1" noChangeArrowheads="1"/>
          </p:cNvSpPr>
          <p:nvPr>
            <p:ph type="ctrTitle" sz="quarter"/>
          </p:nvPr>
        </p:nvSpPr>
        <p:spPr>
          <a:xfrm>
            <a:off x="1333500" y="2430463"/>
            <a:ext cx="7273925" cy="938212"/>
          </a:xfrm>
        </p:spPr>
        <p:txBody>
          <a:bodyPr anchor="ctr"/>
          <a:lstStyle>
            <a:lvl1pPr>
              <a:defRPr sz="3800" b="1"/>
            </a:lvl1pPr>
          </a:lstStyle>
          <a:p>
            <a:r>
              <a:rPr lang="en-US"/>
              <a:t>Click to edit Master title</a:t>
            </a:r>
          </a:p>
        </p:txBody>
      </p:sp>
      <p:sp>
        <p:nvSpPr>
          <p:cNvPr id="6" name="Rectangle 25"/>
          <p:cNvSpPr>
            <a:spLocks noGrp="1" noChangeArrowheads="1"/>
          </p:cNvSpPr>
          <p:nvPr>
            <p:ph type="dt" sz="half" idx="10"/>
          </p:nvPr>
        </p:nvSpPr>
        <p:spPr/>
        <p:txBody>
          <a:bodyPr/>
          <a:lstStyle>
            <a:lvl1pPr>
              <a:defRPr smtClean="0"/>
            </a:lvl1pPr>
          </a:lstStyle>
          <a:p>
            <a:pPr>
              <a:defRPr/>
            </a:pPr>
            <a:fld id="{1BFBC081-DA44-4D61-A32A-1665DC38642A}" type="datetime1">
              <a:rPr lang="en-US" smtClean="0"/>
              <a:t>8/17/2016</a:t>
            </a:fld>
            <a:endParaRPr lang="en-US" dirty="0"/>
          </a:p>
        </p:txBody>
      </p:sp>
      <p:sp>
        <p:nvSpPr>
          <p:cNvPr id="7" name="Rectangle 26"/>
          <p:cNvSpPr>
            <a:spLocks noGrp="1" noChangeArrowheads="1"/>
          </p:cNvSpPr>
          <p:nvPr>
            <p:ph type="ftr" sz="quarter" idx="11"/>
          </p:nvPr>
        </p:nvSpPr>
        <p:spPr/>
        <p:txBody>
          <a:bodyPr/>
          <a:lstStyle>
            <a:lvl1pPr>
              <a:defRPr/>
            </a:lvl1pPr>
          </a:lstStyle>
          <a:p>
            <a:pPr>
              <a:defRPr/>
            </a:pPr>
            <a:r>
              <a:rPr lang="en-US"/>
              <a:t>Jaime G. Carbonell, Language Technolgies Institute</a:t>
            </a:r>
            <a:endParaRPr lang="en-US" dirty="0"/>
          </a:p>
        </p:txBody>
      </p:sp>
      <p:sp>
        <p:nvSpPr>
          <p:cNvPr id="8" name="Rectangle 27"/>
          <p:cNvSpPr>
            <a:spLocks noGrp="1" noChangeArrowheads="1"/>
          </p:cNvSpPr>
          <p:nvPr>
            <p:ph type="sldNum" sz="quarter" idx="12"/>
          </p:nvPr>
        </p:nvSpPr>
        <p:spPr>
          <a:xfrm>
            <a:off x="6375400" y="6381750"/>
            <a:ext cx="1981200" cy="476250"/>
          </a:xfrm>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F5CE8B88-3BCF-4A69-A8DA-6B10F6BA3AD8}" type="datetime1">
              <a:rPr lang="en-US" smtClean="0"/>
              <a:t>8/17/2016</a:t>
            </a:fld>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9C4268D2-BD35-4033-AFD0-B1BAF423E4F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5" y="304800"/>
            <a:ext cx="2124075"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6224587"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4EAE886F-1276-47A6-B944-0EA1A8CE3E65}" type="datetime1">
              <a:rPr lang="en-US" smtClean="0"/>
              <a:t>8/17/2016</a:t>
            </a:fld>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85CE3631-D5AC-4B33-BB76-271BD251928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4173537"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92675" y="17526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92675" y="39624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fld id="{FBE07389-8B15-4821-B6F7-15EC5DBAF147}" type="datetime1">
              <a:rPr lang="en-US" smtClean="0"/>
              <a:t>8/17/2016</a:t>
            </a:fld>
            <a:endParaRPr lang="en-US" dirty="0"/>
          </a:p>
        </p:txBody>
      </p:sp>
      <p:sp>
        <p:nvSpPr>
          <p:cNvPr id="7"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8" name="Rectangle 8"/>
          <p:cNvSpPr>
            <a:spLocks noGrp="1" noChangeArrowheads="1"/>
          </p:cNvSpPr>
          <p:nvPr>
            <p:ph type="sldNum" sz="quarter" idx="12"/>
          </p:nvPr>
        </p:nvSpPr>
        <p:spPr>
          <a:ln/>
        </p:spPr>
        <p:txBody>
          <a:bodyPr/>
          <a:lstStyle>
            <a:lvl1pPr>
              <a:defRPr/>
            </a:lvl1pPr>
          </a:lstStyle>
          <a:p>
            <a:pPr>
              <a:defRPr/>
            </a:pPr>
            <a:fld id="{73A794B5-A715-49F0-9764-18EE21180A1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74675" y="304800"/>
            <a:ext cx="8001000" cy="1216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66738" y="1752600"/>
            <a:ext cx="4173537"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92675" y="17526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6738" y="3962400"/>
            <a:ext cx="4173537"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675" y="3962400"/>
            <a:ext cx="4175125"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DC8DF446-E5FA-4DC3-BD81-058BC0D7E83D}" type="datetime1">
              <a:rPr lang="en-US" smtClean="0"/>
              <a:t>8/17/2016</a:t>
            </a:fld>
            <a:endParaRPr lang="en-US" dirty="0"/>
          </a:p>
        </p:txBody>
      </p:sp>
      <p:sp>
        <p:nvSpPr>
          <p:cNvPr id="8"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9" name="Rectangle 8"/>
          <p:cNvSpPr>
            <a:spLocks noGrp="1" noChangeArrowheads="1"/>
          </p:cNvSpPr>
          <p:nvPr>
            <p:ph type="sldNum" sz="quarter" idx="12"/>
          </p:nvPr>
        </p:nvSpPr>
        <p:spPr>
          <a:ln/>
        </p:spPr>
        <p:txBody>
          <a:bodyPr/>
          <a:lstStyle>
            <a:lvl1pPr>
              <a:defRPr/>
            </a:lvl1pPr>
          </a:lstStyle>
          <a:p>
            <a:pPr>
              <a:defRPr/>
            </a:pPr>
            <a:fld id="{56486620-5961-43C2-929A-14248E03C19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38" y="304800"/>
            <a:ext cx="8501062"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D3FDBDA5-D2E3-4071-A380-04EC446362B3}" type="datetime1">
              <a:rPr lang="en-US" smtClean="0"/>
              <a:t>8/17/2016</a:t>
            </a:fld>
            <a:endParaRPr lang="en-US" dirty="0"/>
          </a:p>
        </p:txBody>
      </p:sp>
      <p:sp>
        <p:nvSpPr>
          <p:cNvPr id="4"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5" name="Rectangle 8"/>
          <p:cNvSpPr>
            <a:spLocks noGrp="1" noChangeArrowheads="1"/>
          </p:cNvSpPr>
          <p:nvPr>
            <p:ph type="sldNum" sz="quarter" idx="12"/>
          </p:nvPr>
        </p:nvSpPr>
        <p:spPr>
          <a:ln/>
        </p:spPr>
        <p:txBody>
          <a:bodyPr/>
          <a:lstStyle>
            <a:lvl1pPr>
              <a:defRPr/>
            </a:lvl1pPr>
          </a:lstStyle>
          <a:p>
            <a:pPr>
              <a:defRPr/>
            </a:pPr>
            <a:fld id="{DA06DA9B-6A5D-4987-83CB-E5B12BC1717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8501062"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738" y="3962400"/>
            <a:ext cx="8501062"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AC3CB67B-A800-4BC4-AAF5-54B864F8163D}" type="datetime1">
              <a:rPr lang="en-US" smtClean="0"/>
              <a:t>8/17/2016</a:t>
            </a:fld>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D054E721-8D9D-4327-B1A4-1E4DEC4E14D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EAAFFD3-7E12-4C91-AC01-18956353098C}" type="datetime1">
              <a:rPr lang="en-US" smtClean="0"/>
              <a:t>8/17/2016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6" name="Slide Number Placeholder 5"/>
          <p:cNvSpPr>
            <a:spLocks noGrp="1"/>
          </p:cNvSpPr>
          <p:nvPr>
            <p:ph type="sldNum" sz="quarter" idx="12"/>
          </p:nvPr>
        </p:nvSpPr>
        <p:spPr/>
        <p:txBody>
          <a:bodyPr/>
          <a:lstStyle>
            <a:lvl1pPr>
              <a:defRPr/>
            </a:lvl1pPr>
          </a:lstStyle>
          <a:p>
            <a:pPr>
              <a:defRPr/>
            </a:pPr>
            <a:fld id="{A9CA318C-8A85-47FE-980C-36AE09767C3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F2100C-E1AB-4D55-914E-EC8F1493301C}" type="datetime1">
              <a:rPr lang="en-US" smtClean="0"/>
              <a:t>8/17/2016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6" name="Slide Number Placeholder 5"/>
          <p:cNvSpPr>
            <a:spLocks noGrp="1"/>
          </p:cNvSpPr>
          <p:nvPr>
            <p:ph type="sldNum" sz="quarter" idx="12"/>
          </p:nvPr>
        </p:nvSpPr>
        <p:spPr/>
        <p:txBody>
          <a:bodyPr/>
          <a:lstStyle>
            <a:lvl1pPr>
              <a:defRPr/>
            </a:lvl1pPr>
          </a:lstStyle>
          <a:p>
            <a:pPr>
              <a:defRPr/>
            </a:pPr>
            <a:fld id="{FB81D978-4402-4C37-AF4D-237BFAD0F95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61FE898-398F-4D6E-90F5-F51B0F7E8070}" type="datetime1">
              <a:rPr lang="en-US" smtClean="0"/>
              <a:t>8/17/2016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6" name="Slide Number Placeholder 5"/>
          <p:cNvSpPr>
            <a:spLocks noGrp="1"/>
          </p:cNvSpPr>
          <p:nvPr>
            <p:ph type="sldNum" sz="quarter" idx="12"/>
          </p:nvPr>
        </p:nvSpPr>
        <p:spPr/>
        <p:txBody>
          <a:bodyPr/>
          <a:lstStyle>
            <a:lvl1pPr>
              <a:defRPr/>
            </a:lvl1pPr>
          </a:lstStyle>
          <a:p>
            <a:pPr>
              <a:defRPr/>
            </a:pPr>
            <a:fld id="{551A7E49-24D2-475C-BB51-48D6D4B3B4C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7B9C91-D961-4FC3-AD57-4FD013BF7E15}" type="datetime1">
              <a:rPr lang="en-US" smtClean="0"/>
              <a:t>8/17/2016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7" name="Slide Number Placeholder 5"/>
          <p:cNvSpPr>
            <a:spLocks noGrp="1"/>
          </p:cNvSpPr>
          <p:nvPr>
            <p:ph type="sldNum" sz="quarter" idx="12"/>
          </p:nvPr>
        </p:nvSpPr>
        <p:spPr/>
        <p:txBody>
          <a:bodyPr/>
          <a:lstStyle>
            <a:lvl1pPr>
              <a:defRPr/>
            </a:lvl1pPr>
          </a:lstStyle>
          <a:p>
            <a:pPr>
              <a:defRPr/>
            </a:pPr>
            <a:fld id="{E21963CA-75BA-4998-9E33-6BF1120DBC1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dt" sz="half" idx="10"/>
          </p:nvPr>
        </p:nvSpPr>
        <p:spPr>
          <a:ln/>
        </p:spPr>
        <p:txBody>
          <a:bodyPr/>
          <a:lstStyle>
            <a:lvl1pPr>
              <a:defRPr/>
            </a:lvl1pPr>
          </a:lstStyle>
          <a:p>
            <a:pPr>
              <a:defRPr/>
            </a:pPr>
            <a:fld id="{A096F418-A8C1-435A-BC55-64A6CCB25996}" type="datetime1">
              <a:rPr lang="en-US" smtClean="0"/>
              <a:t>8/17/2016</a:t>
            </a:fld>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F976828E-C2F4-4842-928A-C5E70AF2511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D38AE0A-DE29-4796-9FA4-F809AC74A25E}" type="datetime1">
              <a:rPr lang="en-US" smtClean="0"/>
              <a:t>8/17/2016</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9" name="Slide Number Placeholder 5"/>
          <p:cNvSpPr>
            <a:spLocks noGrp="1"/>
          </p:cNvSpPr>
          <p:nvPr>
            <p:ph type="sldNum" sz="quarter" idx="12"/>
          </p:nvPr>
        </p:nvSpPr>
        <p:spPr/>
        <p:txBody>
          <a:bodyPr/>
          <a:lstStyle>
            <a:lvl1pPr>
              <a:defRPr/>
            </a:lvl1pPr>
          </a:lstStyle>
          <a:p>
            <a:pPr>
              <a:defRPr/>
            </a:pPr>
            <a:fld id="{0F7A4F67-6F05-4B34-A911-AB074028C9E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D662F44-9C79-41E2-A910-E7A3809819DC}" type="datetime1">
              <a:rPr lang="en-US" smtClean="0"/>
              <a:t>8/17/2016</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5" name="Slide Number Placeholder 5"/>
          <p:cNvSpPr>
            <a:spLocks noGrp="1"/>
          </p:cNvSpPr>
          <p:nvPr>
            <p:ph type="sldNum" sz="quarter" idx="12"/>
          </p:nvPr>
        </p:nvSpPr>
        <p:spPr/>
        <p:txBody>
          <a:bodyPr/>
          <a:lstStyle>
            <a:lvl1pPr>
              <a:defRPr/>
            </a:lvl1pPr>
          </a:lstStyle>
          <a:p>
            <a:pPr>
              <a:defRPr/>
            </a:pPr>
            <a:fld id="{01DD9ACA-8184-44F9-9670-A724A4712FB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93E282-F01D-435E-A791-5D2FED57BAF9}" type="datetime1">
              <a:rPr lang="en-US" smtClean="0"/>
              <a:t>8/17/2016</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4" name="Slide Number Placeholder 5"/>
          <p:cNvSpPr>
            <a:spLocks noGrp="1"/>
          </p:cNvSpPr>
          <p:nvPr>
            <p:ph type="sldNum" sz="quarter" idx="12"/>
          </p:nvPr>
        </p:nvSpPr>
        <p:spPr/>
        <p:txBody>
          <a:bodyPr/>
          <a:lstStyle>
            <a:lvl1pPr>
              <a:defRPr/>
            </a:lvl1pPr>
          </a:lstStyle>
          <a:p>
            <a:pPr>
              <a:defRPr/>
            </a:pPr>
            <a:fld id="{890BB0B6-A320-40CF-A567-145910D9A8B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B22CBB-AE1C-4C5D-88E5-91157E592DC9}" type="datetime1">
              <a:rPr lang="en-US" smtClean="0"/>
              <a:t>8/17/2016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7" name="Slide Number Placeholder 5"/>
          <p:cNvSpPr>
            <a:spLocks noGrp="1"/>
          </p:cNvSpPr>
          <p:nvPr>
            <p:ph type="sldNum" sz="quarter" idx="12"/>
          </p:nvPr>
        </p:nvSpPr>
        <p:spPr/>
        <p:txBody>
          <a:bodyPr/>
          <a:lstStyle>
            <a:lvl1pPr>
              <a:defRPr/>
            </a:lvl1pPr>
          </a:lstStyle>
          <a:p>
            <a:pPr>
              <a:defRPr/>
            </a:pPr>
            <a:fld id="{CDADA6C9-8620-49C9-9FC4-C3D88A24333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4D61DE-C2A8-42E5-AB51-029DC9D28F81}" type="datetime1">
              <a:rPr lang="en-US" smtClean="0"/>
              <a:t>8/17/2016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7" name="Slide Number Placeholder 5"/>
          <p:cNvSpPr>
            <a:spLocks noGrp="1"/>
          </p:cNvSpPr>
          <p:nvPr>
            <p:ph type="sldNum" sz="quarter" idx="12"/>
          </p:nvPr>
        </p:nvSpPr>
        <p:spPr/>
        <p:txBody>
          <a:bodyPr/>
          <a:lstStyle>
            <a:lvl1pPr>
              <a:defRPr/>
            </a:lvl1pPr>
          </a:lstStyle>
          <a:p>
            <a:pPr>
              <a:defRPr/>
            </a:pPr>
            <a:fld id="{99AF1056-2886-4E25-B6CF-41F9506B9FD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4C147B-DF88-4F64-BF7C-36884104A028}" type="datetime1">
              <a:rPr lang="en-US" smtClean="0"/>
              <a:t>8/17/2016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6" name="Slide Number Placeholder 5"/>
          <p:cNvSpPr>
            <a:spLocks noGrp="1"/>
          </p:cNvSpPr>
          <p:nvPr>
            <p:ph type="sldNum" sz="quarter" idx="12"/>
          </p:nvPr>
        </p:nvSpPr>
        <p:spPr/>
        <p:txBody>
          <a:bodyPr/>
          <a:lstStyle>
            <a:lvl1pPr>
              <a:defRPr/>
            </a:lvl1pPr>
          </a:lstStyle>
          <a:p>
            <a:pPr>
              <a:defRPr/>
            </a:pPr>
            <a:fld id="{898366B6-436B-46FD-8BD8-E033904F4CB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28B9B-E13F-4795-AB3C-CCE2A336F5F0}" type="datetime1">
              <a:rPr lang="en-US" smtClean="0"/>
              <a:t>8/17/2016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Jaime G. Carbonell, Language Technolgies Institute</a:t>
            </a:r>
          </a:p>
        </p:txBody>
      </p:sp>
      <p:sp>
        <p:nvSpPr>
          <p:cNvPr id="6" name="Slide Number Placeholder 5"/>
          <p:cNvSpPr>
            <a:spLocks noGrp="1"/>
          </p:cNvSpPr>
          <p:nvPr>
            <p:ph type="sldNum" sz="quarter" idx="12"/>
          </p:nvPr>
        </p:nvSpPr>
        <p:spPr/>
        <p:txBody>
          <a:bodyPr/>
          <a:lstStyle>
            <a:lvl1pPr>
              <a:defRPr/>
            </a:lvl1pPr>
          </a:lstStyle>
          <a:p>
            <a:pPr>
              <a:defRPr/>
            </a:pPr>
            <a:fld id="{1F92D908-8C23-44F8-B400-1F7BF391B7D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FCA3D488-0F9B-43BB-BA21-8E29AF1BA6CC}" type="datetime1">
              <a:rPr lang="en-US" smtClean="0"/>
              <a:t>8/17/2016</a:t>
            </a:fld>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5316CEA7-36A8-43A0-B976-8AB4BDEFC83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4173537"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92675" y="1752600"/>
            <a:ext cx="4175125"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CA87E3CB-D3B0-4B04-97BD-B007F689026A}" type="datetime1">
              <a:rPr lang="en-US" smtClean="0"/>
              <a:t>8/17/2016</a:t>
            </a:fld>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88CA67B4-3A3B-42DD-9AAB-555AB9F862A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59AD1070-6167-4DA8-8143-5C176304ED92}" type="datetime1">
              <a:rPr lang="en-US" smtClean="0"/>
              <a:t>8/17/2016</a:t>
            </a:fld>
            <a:endParaRPr lang="en-US" dirty="0"/>
          </a:p>
        </p:txBody>
      </p:sp>
      <p:sp>
        <p:nvSpPr>
          <p:cNvPr id="8"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9" name="Rectangle 8"/>
          <p:cNvSpPr>
            <a:spLocks noGrp="1" noChangeArrowheads="1"/>
          </p:cNvSpPr>
          <p:nvPr>
            <p:ph type="sldNum" sz="quarter" idx="12"/>
          </p:nvPr>
        </p:nvSpPr>
        <p:spPr>
          <a:ln/>
        </p:spPr>
        <p:txBody>
          <a:bodyPr/>
          <a:lstStyle>
            <a:lvl1pPr>
              <a:defRPr/>
            </a:lvl1pPr>
          </a:lstStyle>
          <a:p>
            <a:pPr>
              <a:defRPr/>
            </a:pPr>
            <a:fld id="{FE4888F7-7545-4110-B5AF-5558B904002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27F0EB80-4691-4B55-9E1E-0A9982A8770A}" type="datetime1">
              <a:rPr lang="en-US" smtClean="0"/>
              <a:t>8/17/2016</a:t>
            </a:fld>
            <a:endParaRPr lang="en-US" dirty="0"/>
          </a:p>
        </p:txBody>
      </p:sp>
      <p:sp>
        <p:nvSpPr>
          <p:cNvPr id="4"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5" name="Rectangle 8"/>
          <p:cNvSpPr>
            <a:spLocks noGrp="1" noChangeArrowheads="1"/>
          </p:cNvSpPr>
          <p:nvPr>
            <p:ph type="sldNum" sz="quarter" idx="12"/>
          </p:nvPr>
        </p:nvSpPr>
        <p:spPr>
          <a:ln/>
        </p:spPr>
        <p:txBody>
          <a:bodyPr/>
          <a:lstStyle>
            <a:lvl1pPr>
              <a:defRPr/>
            </a:lvl1pPr>
          </a:lstStyle>
          <a:p>
            <a:pPr>
              <a:defRPr/>
            </a:pPr>
            <a:fld id="{6FBC053D-4B0E-4314-AD50-C8B2313EB90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0D163AD9-DABA-4EFE-AFBF-820E6F110B3F}" type="datetime1">
              <a:rPr lang="en-US" smtClean="0"/>
              <a:t>8/17/2016</a:t>
            </a:fld>
            <a:endParaRPr lang="en-US" dirty="0"/>
          </a:p>
        </p:txBody>
      </p:sp>
      <p:sp>
        <p:nvSpPr>
          <p:cNvPr id="3"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4" name="Rectangle 8"/>
          <p:cNvSpPr>
            <a:spLocks noGrp="1" noChangeArrowheads="1"/>
          </p:cNvSpPr>
          <p:nvPr>
            <p:ph type="sldNum" sz="quarter" idx="12"/>
          </p:nvPr>
        </p:nvSpPr>
        <p:spPr>
          <a:ln/>
        </p:spPr>
        <p:txBody>
          <a:bodyPr/>
          <a:lstStyle>
            <a:lvl1pPr>
              <a:defRPr/>
            </a:lvl1pPr>
          </a:lstStyle>
          <a:p>
            <a:pPr>
              <a:defRPr/>
            </a:pPr>
            <a:fld id="{6A2DAE72-99FA-47CE-9DFF-876894D01D3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08231817-9683-4AF6-BB3A-E6A35707EA20}" type="datetime1">
              <a:rPr lang="en-US" smtClean="0"/>
              <a:t>8/17/2016</a:t>
            </a:fld>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DDF579E3-9B23-41F5-B896-AC461024F0D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79AEB6C0-82B0-4D52-BBF7-5E740680B11A}" type="datetime1">
              <a:rPr lang="en-US" smtClean="0"/>
              <a:t>8/17/2016</a:t>
            </a:fld>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r>
              <a:rPr lang="en-US"/>
              <a:t>Jaime G. Carbonell, Language Technolgies Institute</a:t>
            </a: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DD2321E6-EFFF-4F5B-969F-CDF37251297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566738" y="1752600"/>
            <a:ext cx="8501062"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en-US" sz="2400">
              <a:latin typeface="Times New Roman" pitchFamily="18" charset="0"/>
              <a:cs typeface="+mn-cs"/>
            </a:endParaRPr>
          </a:p>
        </p:txBody>
      </p:sp>
      <p:sp>
        <p:nvSpPr>
          <p:cNvPr id="23557"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eaLnBrk="0" hangingPunct="0">
              <a:defRPr/>
            </a:pPr>
            <a:endParaRPr lang="en-US">
              <a:cs typeface="+mn-cs"/>
            </a:endParaRPr>
          </a:p>
        </p:txBody>
      </p:sp>
      <p:sp>
        <p:nvSpPr>
          <p:cNvPr id="23558"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cs typeface="+mn-cs"/>
              </a:defRPr>
            </a:lvl1pPr>
          </a:lstStyle>
          <a:p>
            <a:pPr>
              <a:defRPr/>
            </a:pPr>
            <a:fld id="{EB68AFD6-3CC0-45F1-8939-903EE751F034}" type="datetime1">
              <a:rPr lang="en-US" smtClean="0"/>
              <a:t>8/17/2016</a:t>
            </a:fld>
            <a:endParaRPr lang="en-US" dirty="0"/>
          </a:p>
        </p:txBody>
      </p:sp>
      <p:sp>
        <p:nvSpPr>
          <p:cNvPr id="2355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cs typeface="+mn-cs"/>
              </a:defRPr>
            </a:lvl1pPr>
          </a:lstStyle>
          <a:p>
            <a:pPr>
              <a:defRPr/>
            </a:pPr>
            <a:r>
              <a:rPr lang="en-US"/>
              <a:t>Jaime G. Carbonell, Language Technolgies Institute</a:t>
            </a:r>
            <a:endParaRPr lang="en-US" dirty="0"/>
          </a:p>
        </p:txBody>
      </p:sp>
      <p:sp>
        <p:nvSpPr>
          <p:cNvPr id="23560"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fld id="{642902E5-DEBB-4BD3-8ACC-093600957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iming>
    <p:tnLst>
      <p:par>
        <p:cTn id="1" dur="indefinite" restart="never" nodeType="tmRoot"/>
      </p:par>
    </p:tnLst>
  </p:timing>
  <p:hf hdr="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Verdana" pitchFamily="34" charset="0"/>
        </a:defRPr>
      </a:lvl2pPr>
      <a:lvl3pPr algn="l" rtl="0" eaLnBrk="0" fontAlgn="base" hangingPunct="0">
        <a:spcBef>
          <a:spcPct val="0"/>
        </a:spcBef>
        <a:spcAft>
          <a:spcPct val="0"/>
        </a:spcAft>
        <a:defRPr sz="3600">
          <a:solidFill>
            <a:schemeClr val="tx2"/>
          </a:solidFill>
          <a:latin typeface="Verdana" pitchFamily="34" charset="0"/>
        </a:defRPr>
      </a:lvl3pPr>
      <a:lvl4pPr algn="l" rtl="0" eaLnBrk="0" fontAlgn="base" hangingPunct="0">
        <a:spcBef>
          <a:spcPct val="0"/>
        </a:spcBef>
        <a:spcAft>
          <a:spcPct val="0"/>
        </a:spcAft>
        <a:defRPr sz="3600">
          <a:solidFill>
            <a:schemeClr val="tx2"/>
          </a:solidFill>
          <a:latin typeface="Verdana" pitchFamily="34" charset="0"/>
        </a:defRPr>
      </a:lvl4pPr>
      <a:lvl5pPr algn="l" rtl="0" eaLnBrk="0" fontAlgn="base" hangingPunct="0">
        <a:spcBef>
          <a:spcPct val="0"/>
        </a:spcBef>
        <a:spcAft>
          <a:spcPct val="0"/>
        </a:spcAft>
        <a:defRPr sz="3600">
          <a:solidFill>
            <a:schemeClr val="tx2"/>
          </a:solidFill>
          <a:latin typeface="Verdana" pitchFamily="34" charset="0"/>
        </a:defRPr>
      </a:lvl5pPr>
      <a:lvl6pPr marL="457200" algn="l" rtl="0" fontAlgn="base">
        <a:spcBef>
          <a:spcPct val="0"/>
        </a:spcBef>
        <a:spcAft>
          <a:spcPct val="0"/>
        </a:spcAft>
        <a:defRPr sz="3600">
          <a:solidFill>
            <a:schemeClr val="tx2"/>
          </a:solidFill>
          <a:latin typeface="Verdana" pitchFamily="34" charset="0"/>
        </a:defRPr>
      </a:lvl6pPr>
      <a:lvl7pPr marL="914400" algn="l" rtl="0" fontAlgn="base">
        <a:spcBef>
          <a:spcPct val="0"/>
        </a:spcBef>
        <a:spcAft>
          <a:spcPct val="0"/>
        </a:spcAft>
        <a:defRPr sz="3600">
          <a:solidFill>
            <a:schemeClr val="tx2"/>
          </a:solidFill>
          <a:latin typeface="Verdana" pitchFamily="34" charset="0"/>
        </a:defRPr>
      </a:lvl7pPr>
      <a:lvl8pPr marL="1371600" algn="l" rtl="0" fontAlgn="base">
        <a:spcBef>
          <a:spcPct val="0"/>
        </a:spcBef>
        <a:spcAft>
          <a:spcPct val="0"/>
        </a:spcAft>
        <a:defRPr sz="3600">
          <a:solidFill>
            <a:schemeClr val="tx2"/>
          </a:solidFill>
          <a:latin typeface="Verdana" pitchFamily="34" charset="0"/>
        </a:defRPr>
      </a:lvl8pPr>
      <a:lvl9pPr marL="1828800" algn="l" rtl="0" fontAlgn="base">
        <a:spcBef>
          <a:spcPct val="0"/>
        </a:spcBef>
        <a:spcAft>
          <a:spcPct val="0"/>
        </a:spcAft>
        <a:defRPr sz="36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24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4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4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41987E2B-B53A-4FC7-87AE-CC6ED65C4E5F}" type="datetime1">
              <a:rPr lang="en-US" smtClean="0"/>
              <a:t>8/17/2016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r>
              <a:rPr lang="en-US"/>
              <a:t>Jaime G. Carbonell, Language Technolgies Institute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45C106C4-9C72-434E-9BD6-0FC29D5F63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cs.cmu.edu/~jg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5.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5.png"/><Relationship Id="rId3" Type="http://schemas.openxmlformats.org/officeDocument/2006/relationships/notesSlide" Target="../notesSlides/notesSlide3.xml"/><Relationship Id="rId7" Type="http://schemas.openxmlformats.org/officeDocument/2006/relationships/image" Target="../media/image21.wmf"/><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23.wmf"/><Relationship Id="rId5" Type="http://schemas.openxmlformats.org/officeDocument/2006/relationships/image" Target="../media/image20.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22.wmf"/></Relationships>
</file>

<file path=ppt/slides/_rels/slide2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0.wmf"/><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35.wmf"/><Relationship Id="rId3" Type="http://schemas.openxmlformats.org/officeDocument/2006/relationships/notesSlide" Target="../notesSlides/notesSlide7.xml"/><Relationship Id="rId7" Type="http://schemas.openxmlformats.org/officeDocument/2006/relationships/image" Target="../media/image32.wmf"/><Relationship Id="rId12"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33.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12.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7.bin"/><Relationship Id="rId5" Type="http://schemas.openxmlformats.org/officeDocument/2006/relationships/image" Target="../media/image47.wmf"/><Relationship Id="rId10" Type="http://schemas.openxmlformats.org/officeDocument/2006/relationships/image" Target="../media/image50.png"/><Relationship Id="rId4" Type="http://schemas.openxmlformats.org/officeDocument/2006/relationships/oleObject" Target="../embeddings/oleObject16.bin"/><Relationship Id="rId9" Type="http://schemas.openxmlformats.org/officeDocument/2006/relationships/image" Target="../media/image49.wmf"/></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1.png"/><Relationship Id="rId5" Type="http://schemas.openxmlformats.org/officeDocument/2006/relationships/oleObject" Target="../embeddings/oleObject19.bin"/><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1.png"/><Relationship Id="rId5" Type="http://schemas.openxmlformats.org/officeDocument/2006/relationships/oleObject" Target="../embeddings/oleObject20.bin"/><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67.png"/><Relationship Id="rId5" Type="http://schemas.openxmlformats.org/officeDocument/2006/relationships/oleObject" Target="../embeddings/oleObject21.bin"/><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wmf"/><Relationship Id="rId9" Type="http://schemas.openxmlformats.org/officeDocument/2006/relationships/image" Target="../media/image10.wmf"/></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wmf"/><Relationship Id="rId9" Type="http://schemas.openxmlformats.org/officeDocument/2006/relationships/image" Target="../media/image10.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subTitle" idx="1"/>
          </p:nvPr>
        </p:nvSpPr>
        <p:spPr>
          <a:xfrm>
            <a:off x="298450" y="3962400"/>
            <a:ext cx="8509000" cy="1403350"/>
          </a:xfrm>
        </p:spPr>
        <p:txBody>
          <a:bodyPr/>
          <a:lstStyle/>
          <a:p>
            <a:pPr algn="ctr" eaLnBrk="1" hangingPunct="1"/>
            <a:r>
              <a:rPr lang="en-US" sz="2000" b="1" dirty="0" smtClean="0"/>
              <a:t>Jaime </a:t>
            </a:r>
            <a:r>
              <a:rPr lang="en-US" sz="2000" b="1" dirty="0" err="1" smtClean="0"/>
              <a:t>Carbonell</a:t>
            </a:r>
            <a:r>
              <a:rPr lang="en-US" sz="2000" b="1" dirty="0" smtClean="0"/>
              <a:t> </a:t>
            </a:r>
            <a:r>
              <a:rPr lang="en-US" sz="2000" dirty="0" smtClean="0"/>
              <a:t>and colleagues</a:t>
            </a:r>
          </a:p>
          <a:p>
            <a:pPr algn="ctr" eaLnBrk="1" hangingPunct="1"/>
            <a:r>
              <a:rPr lang="en-US" sz="2000" dirty="0" smtClean="0"/>
              <a:t>Language Technologies Institute</a:t>
            </a:r>
          </a:p>
          <a:p>
            <a:pPr algn="ctr" eaLnBrk="1" hangingPunct="1"/>
            <a:r>
              <a:rPr lang="en-US" sz="2000" dirty="0" smtClean="0"/>
              <a:t>School of Computer Science</a:t>
            </a:r>
          </a:p>
          <a:p>
            <a:pPr algn="ctr" eaLnBrk="1" hangingPunct="1"/>
            <a:r>
              <a:rPr lang="en-US" sz="2000" dirty="0" smtClean="0"/>
              <a:t>Carnegie Mellon University</a:t>
            </a:r>
          </a:p>
          <a:p>
            <a:pPr algn="ctr" eaLnBrk="1" hangingPunct="1"/>
            <a:r>
              <a:rPr lang="en-US" sz="2000" b="1" dirty="0" smtClean="0">
                <a:hlinkClick r:id="rId2"/>
              </a:rPr>
              <a:t>www.cs.cmu.edu/~jgc</a:t>
            </a:r>
            <a:endParaRPr lang="en-US" sz="2000" b="1" dirty="0" smtClean="0"/>
          </a:p>
          <a:p>
            <a:pPr algn="ctr" eaLnBrk="1" hangingPunct="1"/>
            <a:endParaRPr lang="en-US" sz="2000" b="1" dirty="0" smtClean="0"/>
          </a:p>
        </p:txBody>
      </p:sp>
      <p:sp>
        <p:nvSpPr>
          <p:cNvPr id="22531" name="Rectangle 5"/>
          <p:cNvSpPr>
            <a:spLocks noGrp="1" noChangeArrowheads="1"/>
          </p:cNvSpPr>
          <p:nvPr>
            <p:ph type="ctrTitle"/>
          </p:nvPr>
        </p:nvSpPr>
        <p:spPr>
          <a:xfrm>
            <a:off x="530225" y="687655"/>
            <a:ext cx="7820025" cy="2549236"/>
          </a:xfrm>
        </p:spPr>
        <p:txBody>
          <a:bodyPr/>
          <a:lstStyle/>
          <a:p>
            <a:pPr algn="ctr" eaLnBrk="1" hangingPunct="1"/>
            <a:r>
              <a:rPr lang="en-US" sz="3200" dirty="0" smtClean="0"/>
              <a:t/>
            </a:r>
            <a:br>
              <a:rPr lang="en-US" sz="3200" dirty="0" smtClean="0"/>
            </a:br>
            <a:r>
              <a:rPr lang="en-US" sz="3200" dirty="0" smtClean="0"/>
              <a:t>Big Data &amp; Machine Learning</a:t>
            </a:r>
            <a:br>
              <a:rPr lang="en-US" sz="3200" dirty="0" smtClean="0"/>
            </a:br>
            <a:r>
              <a:rPr lang="en-US" sz="2400" dirty="0" smtClean="0"/>
              <a:t>With Applications to Aerospace</a:t>
            </a:r>
            <a:r>
              <a:rPr lang="en-US" sz="2400" dirty="0" smtClean="0"/>
              <a:t/>
            </a:r>
            <a:br>
              <a:rPr lang="en-US" sz="2400" dirty="0" smtClean="0"/>
            </a:br>
            <a:r>
              <a:rPr lang="en-US" sz="3200" dirty="0" smtClean="0"/>
              <a:t/>
            </a:r>
            <a:br>
              <a:rPr lang="en-US" sz="3200" dirty="0" smtClean="0"/>
            </a:br>
            <a:r>
              <a:rPr lang="en-US" sz="2800" dirty="0" smtClean="0"/>
              <a:t>NASA Machine Learning Workshop</a:t>
            </a:r>
            <a:r>
              <a:rPr lang="en-US" sz="2800" dirty="0" smtClean="0"/>
              <a:t/>
            </a:r>
            <a:br>
              <a:rPr lang="en-US" sz="2800" dirty="0" smtClean="0"/>
            </a:br>
            <a:r>
              <a:rPr lang="en-US" sz="2800" dirty="0" smtClean="0"/>
              <a:t>August, 2016</a:t>
            </a:r>
            <a:r>
              <a:rPr lang="en-US" sz="2400" dirty="0" smtClean="0"/>
              <a:t/>
            </a:r>
            <a:br>
              <a:rPr lang="en-US" sz="2400" dirty="0" smtClean="0"/>
            </a:br>
            <a:endParaRPr lang="en-US" sz="32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Date Placeholder 5"/>
          <p:cNvSpPr>
            <a:spLocks noGrp="1"/>
          </p:cNvSpPr>
          <p:nvPr>
            <p:ph type="dt" sz="quarter" idx="10"/>
          </p:nvPr>
        </p:nvSpPr>
        <p:spPr/>
        <p:txBody>
          <a:bodyPr/>
          <a:lstStyle/>
          <a:p>
            <a:pPr>
              <a:defRPr/>
            </a:pPr>
            <a:fld id="{557182C8-16AF-414C-BF24-BFDEBF976373}" type="datetime1">
              <a:rPr lang="en-US" smtClean="0"/>
              <a:t>8/17/2016</a:t>
            </a:fld>
            <a:endParaRPr lang="en-US"/>
          </a:p>
        </p:txBody>
      </p:sp>
      <p:sp>
        <p:nvSpPr>
          <p:cNvPr id="1032" name="Footer Placeholder 6"/>
          <p:cNvSpPr>
            <a:spLocks noGrp="1"/>
          </p:cNvSpPr>
          <p:nvPr>
            <p:ph type="ftr" sz="quarter" idx="11"/>
          </p:nvPr>
        </p:nvSpPr>
        <p:spPr/>
        <p:txBody>
          <a:bodyPr/>
          <a:lstStyle/>
          <a:p>
            <a:pPr>
              <a:defRPr/>
            </a:pPr>
            <a:r>
              <a:rPr lang="en-US" smtClean="0"/>
              <a:t>Jaime G. Carbonell, Language Technolgies Institute</a:t>
            </a:r>
          </a:p>
        </p:txBody>
      </p:sp>
      <p:sp>
        <p:nvSpPr>
          <p:cNvPr id="1033" name="Slide Number Placeholder 7"/>
          <p:cNvSpPr>
            <a:spLocks noGrp="1"/>
          </p:cNvSpPr>
          <p:nvPr>
            <p:ph type="sldNum" sz="quarter" idx="12"/>
          </p:nvPr>
        </p:nvSpPr>
        <p:spPr/>
        <p:txBody>
          <a:bodyPr/>
          <a:lstStyle/>
          <a:p>
            <a:pPr>
              <a:defRPr/>
            </a:pPr>
            <a:fld id="{6E6A5C4F-5DF2-4B3B-B504-C05B3E704F5F}" type="slidenum">
              <a:rPr lang="en-US" smtClean="0"/>
              <a:pPr>
                <a:defRPr/>
              </a:pPr>
              <a:t>10</a:t>
            </a:fld>
            <a:endParaRPr lang="en-US" smtClean="0"/>
          </a:p>
        </p:txBody>
      </p:sp>
      <p:sp>
        <p:nvSpPr>
          <p:cNvPr id="1034" name="Rectangle 2"/>
          <p:cNvSpPr>
            <a:spLocks noGrp="1" noChangeArrowheads="1"/>
          </p:cNvSpPr>
          <p:nvPr>
            <p:ph type="title"/>
          </p:nvPr>
        </p:nvSpPr>
        <p:spPr>
          <a:xfrm>
            <a:off x="574675" y="304801"/>
            <a:ext cx="8256174" cy="1007806"/>
          </a:xfrm>
        </p:spPr>
        <p:txBody>
          <a:bodyPr/>
          <a:lstStyle/>
          <a:p>
            <a:pPr eaLnBrk="1" hangingPunct="1"/>
            <a:r>
              <a:rPr lang="en-US" b="1" dirty="0" smtClean="0"/>
              <a:t>Machine Learning in a Nutshell</a:t>
            </a:r>
          </a:p>
        </p:txBody>
      </p:sp>
      <p:sp>
        <p:nvSpPr>
          <p:cNvPr id="1035" name="Rectangle 3"/>
          <p:cNvSpPr>
            <a:spLocks noGrp="1" noChangeArrowheads="1"/>
          </p:cNvSpPr>
          <p:nvPr>
            <p:ph type="body" sz="half" idx="1"/>
          </p:nvPr>
        </p:nvSpPr>
        <p:spPr>
          <a:xfrm>
            <a:off x="566738" y="1752600"/>
            <a:ext cx="6926262" cy="4267200"/>
          </a:xfrm>
        </p:spPr>
        <p:txBody>
          <a:bodyPr/>
          <a:lstStyle/>
          <a:p>
            <a:pPr eaLnBrk="1" hangingPunct="1"/>
            <a:r>
              <a:rPr lang="en-US" smtClean="0"/>
              <a:t>Training data:</a:t>
            </a:r>
          </a:p>
          <a:p>
            <a:pPr lvl="1" eaLnBrk="1" hangingPunct="1"/>
            <a:r>
              <a:rPr lang="en-US" smtClean="0"/>
              <a:t>Special case:</a:t>
            </a:r>
          </a:p>
          <a:p>
            <a:pPr eaLnBrk="1" hangingPunct="1"/>
            <a:r>
              <a:rPr lang="en-US" smtClean="0"/>
              <a:t>Functional space:</a:t>
            </a:r>
          </a:p>
          <a:p>
            <a:pPr eaLnBrk="1" hangingPunct="1"/>
            <a:r>
              <a:rPr lang="en-US" smtClean="0"/>
              <a:t>Fitness Criterion:</a:t>
            </a:r>
          </a:p>
          <a:p>
            <a:pPr lvl="1" eaLnBrk="1" hangingPunct="1"/>
            <a:r>
              <a:rPr lang="en-US" smtClean="0"/>
              <a:t>a.k.a. loss function </a:t>
            </a:r>
          </a:p>
          <a:p>
            <a:pPr lvl="1" eaLnBrk="1" hangingPunct="1"/>
            <a:endParaRPr lang="en-US" smtClean="0"/>
          </a:p>
          <a:p>
            <a:pPr eaLnBrk="1" hangingPunct="1">
              <a:buFont typeface="Wingdings" pitchFamily="2" charset="2"/>
              <a:buNone/>
            </a:pPr>
            <a:endParaRPr lang="en-US" smtClean="0"/>
          </a:p>
          <a:p>
            <a:pPr eaLnBrk="1" hangingPunct="1"/>
            <a:r>
              <a:rPr lang="en-US" smtClean="0"/>
              <a:t>Sampling Strategy: </a:t>
            </a:r>
          </a:p>
        </p:txBody>
      </p:sp>
      <p:graphicFrame>
        <p:nvGraphicFramePr>
          <p:cNvPr id="1026" name="Object 4"/>
          <p:cNvGraphicFramePr>
            <a:graphicFrameLocks noGrp="1" noChangeAspect="1"/>
          </p:cNvGraphicFramePr>
          <p:nvPr>
            <p:ph sz="quarter" idx="2"/>
          </p:nvPr>
        </p:nvGraphicFramePr>
        <p:xfrm>
          <a:off x="3482975" y="1774825"/>
          <a:ext cx="5281613" cy="561975"/>
        </p:xfrm>
        <a:graphic>
          <a:graphicData uri="http://schemas.openxmlformats.org/presentationml/2006/ole">
            <mc:AlternateContent xmlns:mc="http://schemas.openxmlformats.org/markup-compatibility/2006">
              <mc:Choice xmlns:v="urn:schemas-microsoft-com:vml" Requires="v">
                <p:oleObj spid="_x0000_s165051" name="Equation" r:id="rId3" imgW="2260440" imgH="241200" progId="Equation.3">
                  <p:embed/>
                </p:oleObj>
              </mc:Choice>
              <mc:Fallback>
                <p:oleObj name="Equation" r:id="rId3" imgW="2260440" imgH="241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975" y="1774825"/>
                        <a:ext cx="5281613"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5"/>
          <p:cNvGraphicFramePr>
            <a:graphicFrameLocks noChangeAspect="1"/>
          </p:cNvGraphicFramePr>
          <p:nvPr/>
        </p:nvGraphicFramePr>
        <p:xfrm>
          <a:off x="4051300" y="2574925"/>
          <a:ext cx="2212975" cy="657225"/>
        </p:xfrm>
        <a:graphic>
          <a:graphicData uri="http://schemas.openxmlformats.org/presentationml/2006/ole">
            <mc:AlternateContent xmlns:mc="http://schemas.openxmlformats.org/markup-compatibility/2006">
              <mc:Choice xmlns:v="urn:schemas-microsoft-com:vml" Requires="v">
                <p:oleObj spid="_x0000_s165052" name="Equation" r:id="rId5" imgW="812520" imgH="241200" progId="Equation.3">
                  <p:embed/>
                </p:oleObj>
              </mc:Choice>
              <mc:Fallback>
                <p:oleObj name="Equation" r:id="rId5" imgW="812520" imgH="2412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1300" y="2574925"/>
                        <a:ext cx="2212975"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6"/>
          <p:cNvGraphicFramePr>
            <a:graphicFrameLocks noGrp="1" noChangeAspect="1"/>
          </p:cNvGraphicFramePr>
          <p:nvPr>
            <p:ph sz="quarter" idx="3"/>
          </p:nvPr>
        </p:nvGraphicFramePr>
        <p:xfrm>
          <a:off x="2236788" y="3871913"/>
          <a:ext cx="5149850" cy="1006475"/>
        </p:xfrm>
        <a:graphic>
          <a:graphicData uri="http://schemas.openxmlformats.org/presentationml/2006/ole">
            <mc:AlternateContent xmlns:mc="http://schemas.openxmlformats.org/markup-compatibility/2006">
              <mc:Choice xmlns:v="urn:schemas-microsoft-com:vml" Requires="v">
                <p:oleObj spid="_x0000_s165053" name="Equation" r:id="rId7" imgW="2476440" imgH="482400" progId="Equation.3">
                  <p:embed/>
                </p:oleObj>
              </mc:Choice>
              <mc:Fallback>
                <p:oleObj name="Equation" r:id="rId7" imgW="2476440" imgH="4824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6788" y="3871913"/>
                        <a:ext cx="5149850"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7"/>
          <p:cNvGraphicFramePr>
            <a:graphicFrameLocks noChangeAspect="1"/>
          </p:cNvGraphicFramePr>
          <p:nvPr/>
        </p:nvGraphicFramePr>
        <p:xfrm>
          <a:off x="3822700" y="2292350"/>
          <a:ext cx="762000" cy="381000"/>
        </p:xfrm>
        <a:graphic>
          <a:graphicData uri="http://schemas.openxmlformats.org/presentationml/2006/ole">
            <mc:AlternateContent xmlns:mc="http://schemas.openxmlformats.org/markup-compatibility/2006">
              <mc:Choice xmlns:v="urn:schemas-microsoft-com:vml" Requires="v">
                <p:oleObj spid="_x0000_s165054" name="Equation" r:id="rId9" imgW="355320" imgH="177480" progId="Equation.3">
                  <p:embed/>
                </p:oleObj>
              </mc:Choice>
              <mc:Fallback>
                <p:oleObj name="Equation" r:id="rId9" imgW="355320" imgH="17748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2700" y="2292350"/>
                        <a:ext cx="762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8"/>
          <p:cNvGraphicFramePr>
            <a:graphicFrameLocks noChangeAspect="1"/>
          </p:cNvGraphicFramePr>
          <p:nvPr/>
        </p:nvGraphicFramePr>
        <p:xfrm>
          <a:off x="2236788" y="5349875"/>
          <a:ext cx="5060950" cy="741363"/>
        </p:xfrm>
        <a:graphic>
          <a:graphicData uri="http://schemas.openxmlformats.org/presentationml/2006/ole">
            <mc:AlternateContent xmlns:mc="http://schemas.openxmlformats.org/markup-compatibility/2006">
              <mc:Choice xmlns:v="urn:schemas-microsoft-com:vml" Requires="v">
                <p:oleObj spid="_x0000_s165055" name="Equation" r:id="rId11" imgW="2539800" imgH="355320" progId="Equation.3">
                  <p:embed/>
                </p:oleObj>
              </mc:Choice>
              <mc:Fallback>
                <p:oleObj name="Equation" r:id="rId11" imgW="2539800" imgH="355320" progId="Equation.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6788" y="5349875"/>
                        <a:ext cx="5060950" cy="74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p:txBody>
          <a:bodyPr/>
          <a:lstStyle/>
          <a:p>
            <a:pPr>
              <a:defRPr/>
            </a:pPr>
            <a:fld id="{60BAED7D-44E8-417E-81BE-67CBB5CD12F4}" type="datetime1">
              <a:rPr lang="en-US" smtClean="0"/>
              <a:t>8/17/2016</a:t>
            </a:fld>
            <a:endParaRPr lang="en-US" dirty="0"/>
          </a:p>
        </p:txBody>
      </p:sp>
      <p:sp>
        <p:nvSpPr>
          <p:cNvPr id="22531" name="Footer Placeholder 4"/>
          <p:cNvSpPr>
            <a:spLocks noGrp="1"/>
          </p:cNvSpPr>
          <p:nvPr>
            <p:ph type="ftr" sz="quarter" idx="11"/>
          </p:nvPr>
        </p:nvSpPr>
        <p:spPr/>
        <p:txBody>
          <a:bodyPr/>
          <a:lstStyle/>
          <a:p>
            <a:pPr>
              <a:defRPr/>
            </a:pPr>
            <a:r>
              <a:rPr lang="en-US" smtClean="0"/>
              <a:t>Jaime G. Carbonell, Language Technolgies Institute</a:t>
            </a:r>
          </a:p>
        </p:txBody>
      </p:sp>
      <p:sp>
        <p:nvSpPr>
          <p:cNvPr id="22532" name="Slide Number Placeholder 5"/>
          <p:cNvSpPr>
            <a:spLocks noGrp="1"/>
          </p:cNvSpPr>
          <p:nvPr>
            <p:ph type="sldNum" sz="quarter" idx="12"/>
          </p:nvPr>
        </p:nvSpPr>
        <p:spPr/>
        <p:txBody>
          <a:bodyPr/>
          <a:lstStyle/>
          <a:p>
            <a:pPr>
              <a:defRPr/>
            </a:pPr>
            <a:fld id="{EF543440-D8D2-4C67-8892-6D55786687F0}" type="slidenum">
              <a:rPr lang="en-US" smtClean="0"/>
              <a:pPr>
                <a:defRPr/>
              </a:pPr>
              <a:t>11</a:t>
            </a:fld>
            <a:endParaRPr lang="en-US" smtClean="0"/>
          </a:p>
        </p:txBody>
      </p:sp>
      <p:sp>
        <p:nvSpPr>
          <p:cNvPr id="23557" name="Rectangle 2"/>
          <p:cNvSpPr>
            <a:spLocks noGrp="1" noChangeArrowheads="1"/>
          </p:cNvSpPr>
          <p:nvPr>
            <p:ph type="title"/>
          </p:nvPr>
        </p:nvSpPr>
        <p:spPr>
          <a:xfrm>
            <a:off x="265471" y="304800"/>
            <a:ext cx="8686800" cy="1037303"/>
          </a:xfrm>
        </p:spPr>
        <p:txBody>
          <a:bodyPr/>
          <a:lstStyle/>
          <a:p>
            <a:pPr eaLnBrk="1" hangingPunct="1"/>
            <a:r>
              <a:rPr lang="en-US" dirty="0" smtClean="0"/>
              <a:t>Why is </a:t>
            </a:r>
            <a:r>
              <a:rPr lang="en-US" b="1" dirty="0" smtClean="0"/>
              <a:t>Active Learning </a:t>
            </a:r>
            <a:r>
              <a:rPr lang="en-US" dirty="0" smtClean="0"/>
              <a:t>Important?</a:t>
            </a:r>
          </a:p>
        </p:txBody>
      </p:sp>
      <p:sp>
        <p:nvSpPr>
          <p:cNvPr id="23558" name="Rectangle 3"/>
          <p:cNvSpPr>
            <a:spLocks noGrp="1" noChangeArrowheads="1"/>
          </p:cNvSpPr>
          <p:nvPr>
            <p:ph type="body" idx="1"/>
          </p:nvPr>
        </p:nvSpPr>
        <p:spPr/>
        <p:txBody>
          <a:bodyPr/>
          <a:lstStyle/>
          <a:p>
            <a:pPr eaLnBrk="1" hangingPunct="1"/>
            <a:r>
              <a:rPr lang="en-US" dirty="0" smtClean="0"/>
              <a:t>Labeled data volumes </a:t>
            </a:r>
            <a:r>
              <a:rPr lang="en-US" dirty="0" smtClean="0">
                <a:sym typeface="Symbol" pitchFamily="18" charset="2"/>
              </a:rPr>
              <a:t></a:t>
            </a:r>
            <a:r>
              <a:rPr lang="en-US" dirty="0" smtClean="0"/>
              <a:t> unlabeled data volumes</a:t>
            </a:r>
          </a:p>
          <a:p>
            <a:pPr lvl="1" eaLnBrk="1" hangingPunct="1"/>
            <a:r>
              <a:rPr lang="en-US" sz="2000" dirty="0" smtClean="0"/>
              <a:t>1.2% of all proteins have known structures</a:t>
            </a:r>
          </a:p>
          <a:p>
            <a:pPr lvl="1" eaLnBrk="1" hangingPunct="1"/>
            <a:r>
              <a:rPr lang="en-US" sz="2000" dirty="0" smtClean="0"/>
              <a:t>&lt; .01% of all galaxies in the Sloan Sky Survey have consensus type labels</a:t>
            </a:r>
          </a:p>
          <a:p>
            <a:pPr lvl="1" eaLnBrk="1" hangingPunct="1"/>
            <a:r>
              <a:rPr lang="en-US" sz="2000" dirty="0" smtClean="0"/>
              <a:t>&lt; .0001% of all web pages have topic labels</a:t>
            </a:r>
          </a:p>
          <a:p>
            <a:pPr lvl="1" eaLnBrk="1" hangingPunct="1"/>
            <a:r>
              <a:rPr lang="en-US" sz="2000" dirty="0" smtClean="0"/>
              <a:t>&lt;&lt; E-10% of all internet sessions are labeled as to fraudulence (malware, etc.)</a:t>
            </a:r>
          </a:p>
          <a:p>
            <a:pPr lvl="1" eaLnBrk="1" hangingPunct="1"/>
            <a:r>
              <a:rPr lang="en-US" sz="2000" dirty="0" smtClean="0"/>
              <a:t>&lt; .0001% of all financial transactions investigated </a:t>
            </a:r>
            <a:r>
              <a:rPr lang="en-US" sz="2000" dirty="0" err="1" smtClean="0"/>
              <a:t>w.r.t</a:t>
            </a:r>
            <a:r>
              <a:rPr lang="en-US" sz="2000" dirty="0" smtClean="0"/>
              <a:t>. fraudulence</a:t>
            </a:r>
          </a:p>
          <a:p>
            <a:pPr eaLnBrk="1" hangingPunct="1"/>
            <a:r>
              <a:rPr lang="en-US" dirty="0" smtClean="0"/>
              <a:t>If labeling is costly, or limited, select the instances with maximal impact for learning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p:txBody>
          <a:bodyPr/>
          <a:lstStyle/>
          <a:p>
            <a:pPr>
              <a:defRPr/>
            </a:pPr>
            <a:fld id="{DD906A91-AE59-4249-8253-922BC2AA7994}" type="datetime1">
              <a:rPr lang="en-US" smtClean="0"/>
              <a:t>8/17/2016</a:t>
            </a:fld>
            <a:endParaRPr lang="en-US"/>
          </a:p>
        </p:txBody>
      </p:sp>
      <p:sp>
        <p:nvSpPr>
          <p:cNvPr id="24579" name="Footer Placeholder 4"/>
          <p:cNvSpPr>
            <a:spLocks noGrp="1"/>
          </p:cNvSpPr>
          <p:nvPr>
            <p:ph type="ftr" sz="quarter" idx="11"/>
          </p:nvPr>
        </p:nvSpPr>
        <p:spPr/>
        <p:txBody>
          <a:bodyPr/>
          <a:lstStyle/>
          <a:p>
            <a:pPr>
              <a:defRPr/>
            </a:pPr>
            <a:r>
              <a:rPr lang="en-US" smtClean="0"/>
              <a:t>Jaime G. Carbonell, Language Technolgies Institute</a:t>
            </a:r>
          </a:p>
        </p:txBody>
      </p:sp>
      <p:sp>
        <p:nvSpPr>
          <p:cNvPr id="24580" name="Slide Number Placeholder 5"/>
          <p:cNvSpPr>
            <a:spLocks noGrp="1"/>
          </p:cNvSpPr>
          <p:nvPr>
            <p:ph type="sldNum" sz="quarter" idx="12"/>
          </p:nvPr>
        </p:nvSpPr>
        <p:spPr/>
        <p:txBody>
          <a:bodyPr/>
          <a:lstStyle/>
          <a:p>
            <a:pPr>
              <a:defRPr/>
            </a:pPr>
            <a:fld id="{24E72B68-0FB5-49B8-94C9-8491D2C71EE4}" type="slidenum">
              <a:rPr lang="en-US" smtClean="0"/>
              <a:pPr>
                <a:defRPr/>
              </a:pPr>
              <a:t>12</a:t>
            </a:fld>
            <a:endParaRPr lang="en-US" smtClean="0"/>
          </a:p>
        </p:txBody>
      </p:sp>
      <p:sp>
        <p:nvSpPr>
          <p:cNvPr id="25605" name="Rectangle 2"/>
          <p:cNvSpPr>
            <a:spLocks noGrp="1" noChangeArrowheads="1"/>
          </p:cNvSpPr>
          <p:nvPr>
            <p:ph type="title"/>
          </p:nvPr>
        </p:nvSpPr>
        <p:spPr>
          <a:xfrm>
            <a:off x="457200" y="228600"/>
            <a:ext cx="8229600" cy="1143000"/>
          </a:xfrm>
        </p:spPr>
        <p:txBody>
          <a:bodyPr/>
          <a:lstStyle/>
          <a:p>
            <a:pPr eaLnBrk="1" hangingPunct="1"/>
            <a:r>
              <a:rPr lang="en-US" smtClean="0"/>
              <a:t>Sampling Strategies</a:t>
            </a:r>
          </a:p>
        </p:txBody>
      </p:sp>
      <p:sp>
        <p:nvSpPr>
          <p:cNvPr id="250883" name="Rectangle 3"/>
          <p:cNvSpPr>
            <a:spLocks noGrp="1" noChangeArrowheads="1"/>
          </p:cNvSpPr>
          <p:nvPr>
            <p:ph type="body" idx="1"/>
          </p:nvPr>
        </p:nvSpPr>
        <p:spPr>
          <a:xfrm>
            <a:off x="382588" y="1716088"/>
            <a:ext cx="8423275" cy="4876800"/>
          </a:xfrm>
        </p:spPr>
        <p:txBody>
          <a:bodyPr/>
          <a:lstStyle/>
          <a:p>
            <a:pPr marL="342900" indent="-342900" eaLnBrk="1" hangingPunct="1">
              <a:lnSpc>
                <a:spcPct val="90000"/>
              </a:lnSpc>
              <a:defRPr/>
            </a:pPr>
            <a:r>
              <a:rPr lang="en-US" sz="2000" dirty="0"/>
              <a:t>Random sampling </a:t>
            </a:r>
            <a:r>
              <a:rPr lang="en-US" sz="1800" dirty="0"/>
              <a:t>(preserves distribution)</a:t>
            </a:r>
          </a:p>
          <a:p>
            <a:pPr marL="342900" indent="-342900" eaLnBrk="1" hangingPunct="1">
              <a:lnSpc>
                <a:spcPct val="90000"/>
              </a:lnSpc>
              <a:defRPr/>
            </a:pPr>
            <a:r>
              <a:rPr lang="en-US" sz="2000" dirty="0"/>
              <a:t>Uncertainty sampling </a:t>
            </a:r>
            <a:r>
              <a:rPr lang="en-US" sz="2000" dirty="0" smtClean="0"/>
              <a:t>(</a:t>
            </a:r>
            <a:r>
              <a:rPr lang="en-US" sz="1600" dirty="0" smtClean="0"/>
              <a:t>Lewis, 1996; Tong </a:t>
            </a:r>
            <a:r>
              <a:rPr lang="en-US" sz="1800" dirty="0"/>
              <a:t>&amp; </a:t>
            </a:r>
            <a:r>
              <a:rPr lang="en-US" sz="1800" dirty="0" err="1"/>
              <a:t>Koller</a:t>
            </a:r>
            <a:r>
              <a:rPr lang="en-US" sz="1800" dirty="0"/>
              <a:t>, 2000)</a:t>
            </a:r>
          </a:p>
          <a:p>
            <a:pPr marL="742950" lvl="1" indent="-285750" eaLnBrk="1" hangingPunct="1">
              <a:lnSpc>
                <a:spcPct val="90000"/>
              </a:lnSpc>
              <a:defRPr/>
            </a:pPr>
            <a:r>
              <a:rPr lang="en-US" sz="2000" dirty="0"/>
              <a:t>proximity to decision boundary</a:t>
            </a:r>
          </a:p>
          <a:p>
            <a:pPr marL="742950" lvl="1" indent="-285750" eaLnBrk="1" hangingPunct="1">
              <a:lnSpc>
                <a:spcPct val="90000"/>
              </a:lnSpc>
              <a:defRPr/>
            </a:pPr>
            <a:r>
              <a:rPr lang="en-US" sz="2000" dirty="0"/>
              <a:t>maximal distance to labeled </a:t>
            </a:r>
            <a:r>
              <a:rPr lang="en-US" sz="2000" dirty="0" err="1"/>
              <a:t>x’s</a:t>
            </a:r>
            <a:endParaRPr lang="en-US" sz="2000" dirty="0"/>
          </a:p>
          <a:p>
            <a:pPr marL="342900" indent="-342900" eaLnBrk="1" hangingPunct="1">
              <a:lnSpc>
                <a:spcPct val="90000"/>
              </a:lnSpc>
              <a:defRPr/>
            </a:pPr>
            <a:r>
              <a:rPr lang="en-US" sz="2000" dirty="0"/>
              <a:t>Density sampling </a:t>
            </a:r>
            <a:r>
              <a:rPr lang="en-US" sz="1800" dirty="0"/>
              <a:t>(</a:t>
            </a:r>
            <a:r>
              <a:rPr lang="en-US" sz="1800" dirty="0" err="1"/>
              <a:t>kNN</a:t>
            </a:r>
            <a:r>
              <a:rPr lang="en-US" sz="1800" dirty="0"/>
              <a:t>-inspired McCallum &amp; Nigam, 2004)</a:t>
            </a:r>
          </a:p>
          <a:p>
            <a:pPr marL="342900" indent="-342900" eaLnBrk="1" hangingPunct="1">
              <a:lnSpc>
                <a:spcPct val="90000"/>
              </a:lnSpc>
              <a:defRPr/>
            </a:pPr>
            <a:r>
              <a:rPr lang="en-US" sz="2000" dirty="0"/>
              <a:t>Representative sampling </a:t>
            </a:r>
            <a:r>
              <a:rPr lang="en-US" sz="1800" dirty="0"/>
              <a:t>(</a:t>
            </a:r>
            <a:r>
              <a:rPr lang="en-US" sz="1800" dirty="0" err="1"/>
              <a:t>Xu</a:t>
            </a:r>
            <a:r>
              <a:rPr lang="en-US" sz="1800" dirty="0"/>
              <a:t> et al, 2003)</a:t>
            </a:r>
          </a:p>
          <a:p>
            <a:pPr marL="342900" indent="-342900" eaLnBrk="1" hangingPunct="1">
              <a:lnSpc>
                <a:spcPct val="90000"/>
              </a:lnSpc>
              <a:defRPr/>
            </a:pPr>
            <a:r>
              <a:rPr lang="en-US" sz="2000" dirty="0"/>
              <a:t>Instability </a:t>
            </a:r>
            <a:r>
              <a:rPr lang="en-US" sz="2000" dirty="0" smtClean="0"/>
              <a:t>sampling: Max disagreement </a:t>
            </a:r>
            <a:r>
              <a:rPr lang="en-US" sz="1800" dirty="0"/>
              <a:t>(probability-weighted)</a:t>
            </a:r>
          </a:p>
          <a:p>
            <a:pPr marL="742950" lvl="1" indent="-285750" eaLnBrk="1" hangingPunct="1">
              <a:lnSpc>
                <a:spcPct val="90000"/>
              </a:lnSpc>
              <a:defRPr/>
            </a:pPr>
            <a:r>
              <a:rPr lang="en-US" sz="2000" dirty="0" err="1"/>
              <a:t>x’s</a:t>
            </a:r>
            <a:r>
              <a:rPr lang="en-US" sz="2000" dirty="0"/>
              <a:t> that maximally change decision boundary</a:t>
            </a:r>
          </a:p>
          <a:p>
            <a:pPr marL="342900" indent="-342900" eaLnBrk="1" hangingPunct="1">
              <a:lnSpc>
                <a:spcPct val="90000"/>
              </a:lnSpc>
              <a:defRPr/>
            </a:pPr>
            <a:r>
              <a:rPr lang="en-US" sz="2000" dirty="0"/>
              <a:t>Ensemble Strategies</a:t>
            </a:r>
          </a:p>
          <a:p>
            <a:pPr marL="742950" lvl="1" indent="-285750" eaLnBrk="1" hangingPunct="1">
              <a:lnSpc>
                <a:spcPct val="90000"/>
              </a:lnSpc>
              <a:defRPr/>
            </a:pPr>
            <a:r>
              <a:rPr lang="en-US" sz="2000" dirty="0"/>
              <a:t>Boosting-like ensemble </a:t>
            </a:r>
            <a:r>
              <a:rPr lang="en-US" sz="1800" dirty="0"/>
              <a:t>(</a:t>
            </a:r>
            <a:r>
              <a:rPr lang="en-US" sz="1800" dirty="0" err="1"/>
              <a:t>Baram</a:t>
            </a:r>
            <a:r>
              <a:rPr lang="en-US" sz="1800" dirty="0"/>
              <a:t>, 2003)</a:t>
            </a:r>
          </a:p>
          <a:p>
            <a:pPr marL="742950" lvl="1" indent="-285750" eaLnBrk="1" hangingPunct="1">
              <a:lnSpc>
                <a:spcPct val="90000"/>
              </a:lnSpc>
              <a:defRPr/>
            </a:pPr>
            <a:r>
              <a:rPr lang="en-US" sz="2000" dirty="0"/>
              <a:t>DUAL </a:t>
            </a:r>
            <a:r>
              <a:rPr lang="en-US" sz="1800" dirty="0"/>
              <a:t>(</a:t>
            </a:r>
            <a:r>
              <a:rPr lang="en-US" sz="1800" dirty="0" err="1"/>
              <a:t>Donmez</a:t>
            </a:r>
            <a:r>
              <a:rPr lang="en-US" sz="1800" dirty="0"/>
              <a:t> &amp; </a:t>
            </a:r>
            <a:r>
              <a:rPr lang="en-US" sz="1800" dirty="0" err="1"/>
              <a:t>Carbonell</a:t>
            </a:r>
            <a:r>
              <a:rPr lang="en-US" sz="1800" dirty="0"/>
              <a:t>, 2007)</a:t>
            </a:r>
          </a:p>
          <a:p>
            <a:pPr marL="1143000" lvl="2" indent="-228600" eaLnBrk="1" hangingPunct="1">
              <a:lnSpc>
                <a:spcPct val="90000"/>
              </a:lnSpc>
              <a:defRPr/>
            </a:pPr>
            <a:r>
              <a:rPr lang="en-US" sz="1600" dirty="0"/>
              <a:t>Dynamically switches strategies from Density-Based to Uncertainty-Based by estimating derivative of expected residual error reduction</a:t>
            </a:r>
          </a:p>
          <a:p>
            <a:pPr marL="781050" lvl="1" indent="-342900" eaLnBrk="1" hangingPunct="1">
              <a:lnSpc>
                <a:spcPct val="90000"/>
              </a:lnSpc>
              <a:defRPr/>
            </a:pPr>
            <a:endParaRPr lang="en-US"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152400"/>
            <a:ext cx="8229600" cy="762000"/>
          </a:xfrm>
        </p:spPr>
        <p:txBody>
          <a:bodyPr/>
          <a:lstStyle/>
          <a:p>
            <a:pPr eaLnBrk="1" hangingPunct="1"/>
            <a:r>
              <a:rPr lang="en-US" smtClean="0"/>
              <a:t>Which point to sample?</a:t>
            </a:r>
          </a:p>
        </p:txBody>
      </p:sp>
      <p:sp>
        <p:nvSpPr>
          <p:cNvPr id="26627" name="Oval 3"/>
          <p:cNvSpPr>
            <a:spLocks noChangeArrowheads="1"/>
          </p:cNvSpPr>
          <p:nvPr/>
        </p:nvSpPr>
        <p:spPr bwMode="auto">
          <a:xfrm>
            <a:off x="2286000" y="4419600"/>
            <a:ext cx="152400" cy="152400"/>
          </a:xfrm>
          <a:prstGeom prst="ellipse">
            <a:avLst/>
          </a:prstGeom>
          <a:solidFill>
            <a:srgbClr val="FF0000"/>
          </a:solidFill>
          <a:ln w="9525">
            <a:solidFill>
              <a:srgbClr val="FF0066"/>
            </a:solidFill>
            <a:round/>
            <a:headEnd/>
            <a:tailEnd/>
          </a:ln>
        </p:spPr>
        <p:txBody>
          <a:bodyPr wrap="none" anchor="ctr"/>
          <a:lstStyle/>
          <a:p>
            <a:pPr eaLnBrk="0" hangingPunct="0"/>
            <a:endParaRPr lang="en-US"/>
          </a:p>
        </p:txBody>
      </p:sp>
      <p:sp>
        <p:nvSpPr>
          <p:cNvPr id="26628"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29"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0"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1" name="Oval 7"/>
          <p:cNvSpPr>
            <a:spLocks noChangeArrowheads="1"/>
          </p:cNvSpPr>
          <p:nvPr/>
        </p:nvSpPr>
        <p:spPr bwMode="auto">
          <a:xfrm>
            <a:off x="914400" y="5334000"/>
            <a:ext cx="152400" cy="152400"/>
          </a:xfrm>
          <a:prstGeom prst="ellipse">
            <a:avLst/>
          </a:prstGeom>
          <a:solidFill>
            <a:srgbClr val="FF0000"/>
          </a:solidFill>
          <a:ln w="9525">
            <a:solidFill>
              <a:srgbClr val="FF0066"/>
            </a:solidFill>
            <a:round/>
            <a:headEnd/>
            <a:tailEnd/>
          </a:ln>
        </p:spPr>
        <p:txBody>
          <a:bodyPr wrap="none" anchor="ctr"/>
          <a:lstStyle/>
          <a:p>
            <a:pPr eaLnBrk="0" hangingPunct="0"/>
            <a:endParaRPr lang="en-US"/>
          </a:p>
        </p:txBody>
      </p:sp>
      <p:sp>
        <p:nvSpPr>
          <p:cNvPr id="26632"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3"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4"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5" name="Oval 11"/>
          <p:cNvSpPr>
            <a:spLocks noChangeArrowheads="1"/>
          </p:cNvSpPr>
          <p:nvPr/>
        </p:nvSpPr>
        <p:spPr bwMode="auto">
          <a:xfrm>
            <a:off x="7848600" y="2057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6"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7"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8"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39"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0"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1"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2" name="Oval 18"/>
          <p:cNvSpPr>
            <a:spLocks noChangeArrowheads="1"/>
          </p:cNvSpPr>
          <p:nvPr/>
        </p:nvSpPr>
        <p:spPr bwMode="auto">
          <a:xfrm>
            <a:off x="8153400" y="571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3"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4"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5" name="Oval 21"/>
          <p:cNvSpPr>
            <a:spLocks noChangeArrowheads="1"/>
          </p:cNvSpPr>
          <p:nvPr/>
        </p:nvSpPr>
        <p:spPr bwMode="auto">
          <a:xfrm>
            <a:off x="6400800" y="2438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6"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51927" name="Oval 23"/>
          <p:cNvSpPr>
            <a:spLocks noChangeArrowheads="1"/>
          </p:cNvSpPr>
          <p:nvPr/>
        </p:nvSpPr>
        <p:spPr bwMode="auto">
          <a:xfrm>
            <a:off x="5486400" y="4038600"/>
            <a:ext cx="152400" cy="152400"/>
          </a:xfrm>
          <a:prstGeom prst="ellipse">
            <a:avLst/>
          </a:prstGeom>
          <a:solidFill>
            <a:schemeClr val="tx1">
              <a:lumMod val="95000"/>
              <a:lumOff val="5000"/>
            </a:schemeClr>
          </a:solidFill>
          <a:ln w="9525">
            <a:solidFill>
              <a:schemeClr val="tx1"/>
            </a:solidFill>
            <a:round/>
            <a:headEnd/>
            <a:tailEnd/>
          </a:ln>
          <a:effectLst/>
        </p:spPr>
        <p:txBody>
          <a:bodyPr wrap="none" anchor="ctr"/>
          <a:lstStyle/>
          <a:p>
            <a:pPr eaLnBrk="0" hangingPunct="0">
              <a:defRPr/>
            </a:pPr>
            <a:endParaRPr lang="en-US">
              <a:cs typeface="+mn-cs"/>
            </a:endParaRPr>
          </a:p>
        </p:txBody>
      </p:sp>
      <p:sp>
        <p:nvSpPr>
          <p:cNvPr id="26648"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49"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0"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1"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2"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3"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4"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5"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6"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7"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6658" name="Line 34"/>
          <p:cNvSpPr>
            <a:spLocks noChangeShapeType="1"/>
          </p:cNvSpPr>
          <p:nvPr/>
        </p:nvSpPr>
        <p:spPr bwMode="auto">
          <a:xfrm flipV="1">
            <a:off x="228600" y="1981200"/>
            <a:ext cx="6096000" cy="4038600"/>
          </a:xfrm>
          <a:prstGeom prst="line">
            <a:avLst/>
          </a:prstGeom>
          <a:noFill/>
          <a:ln w="9525">
            <a:solidFill>
              <a:schemeClr val="tx1"/>
            </a:solidFill>
            <a:round/>
            <a:headEnd/>
            <a:tailEnd/>
          </a:ln>
        </p:spPr>
        <p:txBody>
          <a:bodyPr/>
          <a:lstStyle/>
          <a:p>
            <a:endParaRPr lang="en-US"/>
          </a:p>
        </p:txBody>
      </p:sp>
      <p:sp>
        <p:nvSpPr>
          <p:cNvPr id="26659"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p:spPr>
        <p:txBody>
          <a:bodyPr/>
          <a:lstStyle/>
          <a:p>
            <a:endParaRPr lang="en-US"/>
          </a:p>
        </p:txBody>
      </p:sp>
      <p:sp>
        <p:nvSpPr>
          <p:cNvPr id="26660"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p:spPr>
        <p:txBody>
          <a:bodyPr/>
          <a:lstStyle/>
          <a:p>
            <a:endParaRPr lang="en-US"/>
          </a:p>
        </p:txBody>
      </p:sp>
      <p:sp>
        <p:nvSpPr>
          <p:cNvPr id="251941" name="Text Box 37"/>
          <p:cNvSpPr txBox="1">
            <a:spLocks noChangeArrowheads="1"/>
          </p:cNvSpPr>
          <p:nvPr/>
        </p:nvSpPr>
        <p:spPr bwMode="auto">
          <a:xfrm>
            <a:off x="2514600" y="1066800"/>
            <a:ext cx="2286000" cy="1192213"/>
          </a:xfrm>
          <a:prstGeom prst="rect">
            <a:avLst/>
          </a:prstGeom>
          <a:noFill/>
          <a:ln w="9525">
            <a:noFill/>
            <a:miter lim="800000"/>
            <a:headEnd/>
            <a:tailEnd/>
          </a:ln>
          <a:effectLst/>
        </p:spPr>
        <p:txBody>
          <a:bodyPr>
            <a:spAutoFit/>
          </a:bodyPr>
          <a:lstStyle/>
          <a:p>
            <a:pPr eaLnBrk="0" hangingPunct="0">
              <a:spcBef>
                <a:spcPct val="50000"/>
              </a:spcBef>
              <a:defRPr/>
            </a:pPr>
            <a:r>
              <a:rPr lang="en-US" dirty="0">
                <a:solidFill>
                  <a:schemeClr val="bg1">
                    <a:lumMod val="65000"/>
                  </a:schemeClr>
                </a:solidFill>
                <a:latin typeface="Tahoma" pitchFamily="34" charset="0"/>
                <a:cs typeface="+mn-cs"/>
              </a:rPr>
              <a:t>Grey</a:t>
            </a:r>
            <a:r>
              <a:rPr lang="en-US" dirty="0">
                <a:latin typeface="Tahoma" pitchFamily="34" charset="0"/>
                <a:cs typeface="+mn-cs"/>
              </a:rPr>
              <a:t> = unlabeled</a:t>
            </a:r>
          </a:p>
          <a:p>
            <a:pPr eaLnBrk="0" hangingPunct="0">
              <a:spcBef>
                <a:spcPct val="50000"/>
              </a:spcBef>
              <a:defRPr/>
            </a:pPr>
            <a:r>
              <a:rPr lang="en-US" dirty="0">
                <a:solidFill>
                  <a:srgbClr val="FF0000"/>
                </a:solidFill>
                <a:latin typeface="Tahoma" pitchFamily="34" charset="0"/>
                <a:cs typeface="+mn-cs"/>
              </a:rPr>
              <a:t>Red</a:t>
            </a:r>
            <a:r>
              <a:rPr lang="en-US" dirty="0">
                <a:latin typeface="Tahoma" pitchFamily="34" charset="0"/>
                <a:cs typeface="+mn-cs"/>
              </a:rPr>
              <a:t> = class A</a:t>
            </a:r>
          </a:p>
          <a:p>
            <a:pPr eaLnBrk="0" hangingPunct="0">
              <a:spcBef>
                <a:spcPct val="50000"/>
              </a:spcBef>
              <a:defRPr/>
            </a:pPr>
            <a:r>
              <a:rPr lang="en-US" dirty="0">
                <a:solidFill>
                  <a:srgbClr val="800000"/>
                </a:solidFill>
                <a:latin typeface="Tahoma" pitchFamily="34" charset="0"/>
                <a:cs typeface="+mn-cs"/>
              </a:rPr>
              <a:t>Brown</a:t>
            </a:r>
            <a:r>
              <a:rPr lang="en-US" dirty="0">
                <a:latin typeface="Tahoma" pitchFamily="34" charset="0"/>
                <a:cs typeface="+mn-cs"/>
              </a:rPr>
              <a:t> = class B</a:t>
            </a:r>
          </a:p>
        </p:txBody>
      </p:sp>
      <p:sp>
        <p:nvSpPr>
          <p:cNvPr id="25638" name="Date Placeholder 37"/>
          <p:cNvSpPr>
            <a:spLocks noGrp="1"/>
          </p:cNvSpPr>
          <p:nvPr>
            <p:ph type="dt" sz="quarter" idx="10"/>
          </p:nvPr>
        </p:nvSpPr>
        <p:spPr/>
        <p:txBody>
          <a:bodyPr/>
          <a:lstStyle/>
          <a:p>
            <a:pPr>
              <a:defRPr/>
            </a:pPr>
            <a:fld id="{382E91A9-4324-4CD0-9566-C286D192E0BF}" type="datetime1">
              <a:rPr lang="en-US" smtClean="0"/>
              <a:t>8/17/2016</a:t>
            </a:fld>
            <a:endParaRPr lang="en-US"/>
          </a:p>
        </p:txBody>
      </p:sp>
      <p:sp>
        <p:nvSpPr>
          <p:cNvPr id="25639" name="Slide Number Placeholder 38"/>
          <p:cNvSpPr>
            <a:spLocks noGrp="1"/>
          </p:cNvSpPr>
          <p:nvPr>
            <p:ph type="sldNum" sz="quarter" idx="12"/>
          </p:nvPr>
        </p:nvSpPr>
        <p:spPr/>
        <p:txBody>
          <a:bodyPr/>
          <a:lstStyle/>
          <a:p>
            <a:pPr>
              <a:defRPr/>
            </a:pPr>
            <a:fld id="{9EBE58A7-09BC-44D1-83DF-C78B1EFB59D8}" type="slidenum">
              <a:rPr lang="en-US" smtClean="0"/>
              <a:pPr>
                <a:defRPr/>
              </a:pPr>
              <a:t>13</a:t>
            </a:fld>
            <a:endParaRPr lang="en-US" smtClean="0"/>
          </a:p>
        </p:txBody>
      </p:sp>
      <p:sp>
        <p:nvSpPr>
          <p:cNvPr id="25640" name="Footer Placeholder 39"/>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152400"/>
            <a:ext cx="8229600" cy="762000"/>
          </a:xfrm>
        </p:spPr>
        <p:txBody>
          <a:bodyPr/>
          <a:lstStyle/>
          <a:p>
            <a:pPr eaLnBrk="1" hangingPunct="1"/>
            <a:r>
              <a:rPr lang="en-US" smtClean="0"/>
              <a:t>Density-Based Sampling</a:t>
            </a:r>
          </a:p>
        </p:txBody>
      </p:sp>
      <p:sp>
        <p:nvSpPr>
          <p:cNvPr id="27651"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27652"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53"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54"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55"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27656"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57"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58"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59" name="Oval 11"/>
          <p:cNvSpPr>
            <a:spLocks noChangeArrowheads="1"/>
          </p:cNvSpPr>
          <p:nvPr/>
        </p:nvSpPr>
        <p:spPr bwMode="auto">
          <a:xfrm>
            <a:off x="7848600" y="2057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0"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1"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2"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3"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4"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5"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6" name="Oval 18"/>
          <p:cNvSpPr>
            <a:spLocks noChangeArrowheads="1"/>
          </p:cNvSpPr>
          <p:nvPr/>
        </p:nvSpPr>
        <p:spPr bwMode="auto">
          <a:xfrm>
            <a:off x="8153400" y="571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7"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8"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69" name="Oval 21"/>
          <p:cNvSpPr>
            <a:spLocks noChangeArrowheads="1"/>
          </p:cNvSpPr>
          <p:nvPr/>
        </p:nvSpPr>
        <p:spPr bwMode="auto">
          <a:xfrm>
            <a:off x="6400800" y="2438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0"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1"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p:spPr>
        <p:txBody>
          <a:bodyPr wrap="none" anchor="ctr"/>
          <a:lstStyle/>
          <a:p>
            <a:pPr eaLnBrk="0" hangingPunct="0"/>
            <a:endParaRPr lang="en-US"/>
          </a:p>
        </p:txBody>
      </p:sp>
      <p:sp>
        <p:nvSpPr>
          <p:cNvPr id="27672"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3"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4"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5" name="Oval 27"/>
          <p:cNvSpPr>
            <a:spLocks noChangeArrowheads="1"/>
          </p:cNvSpPr>
          <p:nvPr/>
        </p:nvSpPr>
        <p:spPr bwMode="auto">
          <a:xfrm>
            <a:off x="3886200" y="3352800"/>
            <a:ext cx="152400" cy="152400"/>
          </a:xfrm>
          <a:prstGeom prst="ellipse">
            <a:avLst/>
          </a:prstGeom>
          <a:solidFill>
            <a:srgbClr val="0000FF"/>
          </a:solidFill>
          <a:ln w="9525">
            <a:solidFill>
              <a:schemeClr val="tx1"/>
            </a:solidFill>
            <a:round/>
            <a:headEnd/>
            <a:tailEnd/>
          </a:ln>
        </p:spPr>
        <p:txBody>
          <a:bodyPr wrap="none" anchor="ctr"/>
          <a:lstStyle/>
          <a:p>
            <a:pPr algn="ctr" eaLnBrk="0" hangingPunct="0"/>
            <a:endParaRPr lang="en-US">
              <a:solidFill>
                <a:srgbClr val="0000FF"/>
              </a:solidFill>
              <a:latin typeface="Tahoma" pitchFamily="34" charset="0"/>
            </a:endParaRPr>
          </a:p>
        </p:txBody>
      </p:sp>
      <p:sp>
        <p:nvSpPr>
          <p:cNvPr id="27676"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7"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8"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79"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80" name="Oval 32"/>
          <p:cNvSpPr>
            <a:spLocks noChangeArrowheads="1"/>
          </p:cNvSpPr>
          <p:nvPr/>
        </p:nvSpPr>
        <p:spPr bwMode="auto">
          <a:xfrm>
            <a:off x="3810000" y="3124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81"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7682" name="Line 34"/>
          <p:cNvSpPr>
            <a:spLocks noChangeShapeType="1"/>
          </p:cNvSpPr>
          <p:nvPr/>
        </p:nvSpPr>
        <p:spPr bwMode="auto">
          <a:xfrm flipV="1">
            <a:off x="228600" y="1981200"/>
            <a:ext cx="6096000" cy="4038600"/>
          </a:xfrm>
          <a:prstGeom prst="line">
            <a:avLst/>
          </a:prstGeom>
          <a:noFill/>
          <a:ln w="9525">
            <a:solidFill>
              <a:schemeClr val="tx1"/>
            </a:solidFill>
            <a:round/>
            <a:headEnd/>
            <a:tailEnd/>
          </a:ln>
        </p:spPr>
        <p:txBody>
          <a:bodyPr/>
          <a:lstStyle/>
          <a:p>
            <a:endParaRPr lang="en-US"/>
          </a:p>
        </p:txBody>
      </p:sp>
      <p:sp>
        <p:nvSpPr>
          <p:cNvPr id="27683"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p:spPr>
        <p:txBody>
          <a:bodyPr/>
          <a:lstStyle/>
          <a:p>
            <a:endParaRPr lang="en-US"/>
          </a:p>
        </p:txBody>
      </p:sp>
      <p:sp>
        <p:nvSpPr>
          <p:cNvPr id="27684"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p:spPr>
        <p:txBody>
          <a:bodyPr/>
          <a:lstStyle/>
          <a:p>
            <a:endParaRPr lang="en-US"/>
          </a:p>
        </p:txBody>
      </p:sp>
      <p:sp>
        <p:nvSpPr>
          <p:cNvPr id="27685" name="Line 37"/>
          <p:cNvSpPr>
            <a:spLocks noChangeShapeType="1"/>
          </p:cNvSpPr>
          <p:nvPr/>
        </p:nvSpPr>
        <p:spPr bwMode="auto">
          <a:xfrm flipH="1">
            <a:off x="3962400" y="1828800"/>
            <a:ext cx="533400" cy="1524000"/>
          </a:xfrm>
          <a:prstGeom prst="line">
            <a:avLst/>
          </a:prstGeom>
          <a:noFill/>
          <a:ln w="19050">
            <a:solidFill>
              <a:srgbClr val="000000"/>
            </a:solidFill>
            <a:round/>
            <a:headEnd/>
            <a:tailEnd type="triangle" w="med" len="med"/>
          </a:ln>
        </p:spPr>
        <p:txBody>
          <a:bodyPr/>
          <a:lstStyle/>
          <a:p>
            <a:endParaRPr lang="en-US"/>
          </a:p>
        </p:txBody>
      </p:sp>
      <p:sp>
        <p:nvSpPr>
          <p:cNvPr id="27686" name="Text Box 38"/>
          <p:cNvSpPr txBox="1">
            <a:spLocks noChangeArrowheads="1"/>
          </p:cNvSpPr>
          <p:nvPr/>
        </p:nvSpPr>
        <p:spPr bwMode="auto">
          <a:xfrm>
            <a:off x="3124200" y="1371600"/>
            <a:ext cx="3954463" cy="366713"/>
          </a:xfrm>
          <a:prstGeom prst="rect">
            <a:avLst/>
          </a:prstGeom>
          <a:noFill/>
          <a:ln w="9525">
            <a:noFill/>
            <a:miter lim="800000"/>
            <a:headEnd/>
            <a:tailEnd/>
          </a:ln>
        </p:spPr>
        <p:txBody>
          <a:bodyPr wrap="none">
            <a:spAutoFit/>
          </a:bodyPr>
          <a:lstStyle/>
          <a:p>
            <a:pPr eaLnBrk="0" hangingPunct="0"/>
            <a:r>
              <a:rPr lang="en-US">
                <a:latin typeface="Tahoma" pitchFamily="34" charset="0"/>
              </a:rPr>
              <a:t>Centroid of largest unsampled cluster</a:t>
            </a:r>
          </a:p>
        </p:txBody>
      </p:sp>
      <p:sp>
        <p:nvSpPr>
          <p:cNvPr id="26663" name="Date Placeholder 38"/>
          <p:cNvSpPr>
            <a:spLocks noGrp="1"/>
          </p:cNvSpPr>
          <p:nvPr>
            <p:ph type="dt" sz="quarter" idx="10"/>
          </p:nvPr>
        </p:nvSpPr>
        <p:spPr/>
        <p:txBody>
          <a:bodyPr/>
          <a:lstStyle/>
          <a:p>
            <a:pPr>
              <a:defRPr/>
            </a:pPr>
            <a:fld id="{A1CD3608-A341-466C-B074-C7E2204C41BA}" type="datetime1">
              <a:rPr lang="en-US" smtClean="0"/>
              <a:t>8/17/2016</a:t>
            </a:fld>
            <a:endParaRPr lang="en-US"/>
          </a:p>
        </p:txBody>
      </p:sp>
      <p:sp>
        <p:nvSpPr>
          <p:cNvPr id="26664" name="Slide Number Placeholder 39"/>
          <p:cNvSpPr>
            <a:spLocks noGrp="1"/>
          </p:cNvSpPr>
          <p:nvPr>
            <p:ph type="sldNum" sz="quarter" idx="12"/>
          </p:nvPr>
        </p:nvSpPr>
        <p:spPr/>
        <p:txBody>
          <a:bodyPr/>
          <a:lstStyle/>
          <a:p>
            <a:pPr>
              <a:defRPr/>
            </a:pPr>
            <a:fld id="{A1CB3CB9-42C9-403E-B026-62318D09EE3D}" type="slidenum">
              <a:rPr lang="en-US" smtClean="0"/>
              <a:pPr>
                <a:defRPr/>
              </a:pPr>
              <a:t>14</a:t>
            </a:fld>
            <a:endParaRPr lang="en-US" smtClean="0"/>
          </a:p>
        </p:txBody>
      </p:sp>
      <p:sp>
        <p:nvSpPr>
          <p:cNvPr id="26665" name="Footer Placeholder 40"/>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152400"/>
            <a:ext cx="8229600" cy="762000"/>
          </a:xfrm>
        </p:spPr>
        <p:txBody>
          <a:bodyPr/>
          <a:lstStyle/>
          <a:p>
            <a:pPr eaLnBrk="1" hangingPunct="1"/>
            <a:r>
              <a:rPr lang="en-US" smtClean="0"/>
              <a:t>Uncertainty Sampling</a:t>
            </a:r>
          </a:p>
        </p:txBody>
      </p:sp>
      <p:sp>
        <p:nvSpPr>
          <p:cNvPr id="28675"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28676"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77"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78"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79"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28680"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1"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2"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3" name="Oval 11"/>
          <p:cNvSpPr>
            <a:spLocks noChangeArrowheads="1"/>
          </p:cNvSpPr>
          <p:nvPr/>
        </p:nvSpPr>
        <p:spPr bwMode="auto">
          <a:xfrm>
            <a:off x="8001000" y="190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4"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5"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6"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7"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8"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89"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0" name="Oval 18"/>
          <p:cNvSpPr>
            <a:spLocks noChangeArrowheads="1"/>
          </p:cNvSpPr>
          <p:nvPr/>
        </p:nvSpPr>
        <p:spPr bwMode="auto">
          <a:xfrm>
            <a:off x="8229600" y="5791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1"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2"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3" name="Oval 21"/>
          <p:cNvSpPr>
            <a:spLocks noChangeArrowheads="1"/>
          </p:cNvSpPr>
          <p:nvPr/>
        </p:nvSpPr>
        <p:spPr bwMode="auto">
          <a:xfrm>
            <a:off x="6400800" y="2438400"/>
            <a:ext cx="152400" cy="15240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28694"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5"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p:spPr>
        <p:txBody>
          <a:bodyPr wrap="none" anchor="ctr"/>
          <a:lstStyle/>
          <a:p>
            <a:pPr eaLnBrk="0" hangingPunct="0"/>
            <a:endParaRPr lang="en-US"/>
          </a:p>
        </p:txBody>
      </p:sp>
      <p:sp>
        <p:nvSpPr>
          <p:cNvPr id="28696"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7"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8"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699"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700"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701"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702"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703"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704"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705"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8706" name="Line 34"/>
          <p:cNvSpPr>
            <a:spLocks noChangeShapeType="1"/>
          </p:cNvSpPr>
          <p:nvPr/>
        </p:nvSpPr>
        <p:spPr bwMode="auto">
          <a:xfrm flipV="1">
            <a:off x="228600" y="1981200"/>
            <a:ext cx="6096000" cy="4038600"/>
          </a:xfrm>
          <a:prstGeom prst="line">
            <a:avLst/>
          </a:prstGeom>
          <a:noFill/>
          <a:ln w="9525">
            <a:solidFill>
              <a:schemeClr val="tx1"/>
            </a:solidFill>
            <a:round/>
            <a:headEnd/>
            <a:tailEnd/>
          </a:ln>
        </p:spPr>
        <p:txBody>
          <a:bodyPr/>
          <a:lstStyle/>
          <a:p>
            <a:endParaRPr lang="en-US"/>
          </a:p>
        </p:txBody>
      </p:sp>
      <p:sp>
        <p:nvSpPr>
          <p:cNvPr id="28707"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p:spPr>
        <p:txBody>
          <a:bodyPr/>
          <a:lstStyle/>
          <a:p>
            <a:endParaRPr lang="en-US"/>
          </a:p>
        </p:txBody>
      </p:sp>
      <p:sp>
        <p:nvSpPr>
          <p:cNvPr id="28708"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p:spPr>
        <p:txBody>
          <a:bodyPr/>
          <a:lstStyle/>
          <a:p>
            <a:endParaRPr lang="en-US"/>
          </a:p>
        </p:txBody>
      </p:sp>
      <p:sp>
        <p:nvSpPr>
          <p:cNvPr id="28709" name="Text Box 37"/>
          <p:cNvSpPr txBox="1">
            <a:spLocks noChangeArrowheads="1"/>
          </p:cNvSpPr>
          <p:nvPr/>
        </p:nvSpPr>
        <p:spPr bwMode="auto">
          <a:xfrm>
            <a:off x="4191000" y="1219200"/>
            <a:ext cx="4038600" cy="366713"/>
          </a:xfrm>
          <a:prstGeom prst="rect">
            <a:avLst/>
          </a:prstGeom>
          <a:noFill/>
          <a:ln w="9525">
            <a:noFill/>
            <a:miter lim="800000"/>
            <a:headEnd/>
            <a:tailEnd/>
          </a:ln>
        </p:spPr>
        <p:txBody>
          <a:bodyPr>
            <a:spAutoFit/>
          </a:bodyPr>
          <a:lstStyle/>
          <a:p>
            <a:pPr eaLnBrk="0" hangingPunct="0">
              <a:spcBef>
                <a:spcPct val="50000"/>
              </a:spcBef>
            </a:pPr>
            <a:r>
              <a:rPr lang="en-US">
                <a:latin typeface="Tahoma" pitchFamily="34" charset="0"/>
              </a:rPr>
              <a:t>Closest to decision boundary</a:t>
            </a:r>
          </a:p>
        </p:txBody>
      </p:sp>
      <p:sp>
        <p:nvSpPr>
          <p:cNvPr id="28710" name="Line 38"/>
          <p:cNvSpPr>
            <a:spLocks noChangeShapeType="1"/>
          </p:cNvSpPr>
          <p:nvPr/>
        </p:nvSpPr>
        <p:spPr bwMode="auto">
          <a:xfrm>
            <a:off x="5638800" y="1600200"/>
            <a:ext cx="762000" cy="838200"/>
          </a:xfrm>
          <a:prstGeom prst="line">
            <a:avLst/>
          </a:prstGeom>
          <a:noFill/>
          <a:ln w="19050">
            <a:solidFill>
              <a:srgbClr val="000000"/>
            </a:solidFill>
            <a:round/>
            <a:headEnd/>
            <a:tailEnd type="triangle" w="med" len="med"/>
          </a:ln>
        </p:spPr>
        <p:txBody>
          <a:bodyPr/>
          <a:lstStyle/>
          <a:p>
            <a:endParaRPr lang="en-US"/>
          </a:p>
        </p:txBody>
      </p:sp>
      <p:sp>
        <p:nvSpPr>
          <p:cNvPr id="27687" name="Date Placeholder 38"/>
          <p:cNvSpPr>
            <a:spLocks noGrp="1"/>
          </p:cNvSpPr>
          <p:nvPr>
            <p:ph type="dt" sz="quarter" idx="10"/>
          </p:nvPr>
        </p:nvSpPr>
        <p:spPr/>
        <p:txBody>
          <a:bodyPr/>
          <a:lstStyle/>
          <a:p>
            <a:pPr>
              <a:defRPr/>
            </a:pPr>
            <a:fld id="{87687CB3-E694-4FC2-84A0-994C50F57670}" type="datetime1">
              <a:rPr lang="en-US" smtClean="0"/>
              <a:t>8/17/2016</a:t>
            </a:fld>
            <a:endParaRPr lang="en-US"/>
          </a:p>
        </p:txBody>
      </p:sp>
      <p:sp>
        <p:nvSpPr>
          <p:cNvPr id="27688" name="Slide Number Placeholder 39"/>
          <p:cNvSpPr>
            <a:spLocks noGrp="1"/>
          </p:cNvSpPr>
          <p:nvPr>
            <p:ph type="sldNum" sz="quarter" idx="12"/>
          </p:nvPr>
        </p:nvSpPr>
        <p:spPr/>
        <p:txBody>
          <a:bodyPr/>
          <a:lstStyle/>
          <a:p>
            <a:pPr>
              <a:defRPr/>
            </a:pPr>
            <a:fld id="{153DEE02-CC21-4CF3-9102-A37DF1B7E3CE}" type="slidenum">
              <a:rPr lang="en-US" smtClean="0"/>
              <a:pPr>
                <a:defRPr/>
              </a:pPr>
              <a:t>15</a:t>
            </a:fld>
            <a:endParaRPr lang="en-US" smtClean="0"/>
          </a:p>
        </p:txBody>
      </p:sp>
      <p:sp>
        <p:nvSpPr>
          <p:cNvPr id="27689" name="Footer Placeholder 40"/>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152400"/>
            <a:ext cx="8229600" cy="762000"/>
          </a:xfrm>
        </p:spPr>
        <p:txBody>
          <a:bodyPr/>
          <a:lstStyle/>
          <a:p>
            <a:pPr eaLnBrk="1" hangingPunct="1"/>
            <a:r>
              <a:rPr lang="en-US" smtClean="0"/>
              <a:t>Maximal Diversity Sampling</a:t>
            </a:r>
          </a:p>
        </p:txBody>
      </p:sp>
      <p:sp>
        <p:nvSpPr>
          <p:cNvPr id="29699"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29700"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01"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02" name="Oval 6"/>
          <p:cNvSpPr>
            <a:spLocks noChangeArrowheads="1"/>
          </p:cNvSpPr>
          <p:nvPr/>
        </p:nvSpPr>
        <p:spPr bwMode="auto">
          <a:xfrm>
            <a:off x="43434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03"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29704"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05" name="Oval 9"/>
          <p:cNvSpPr>
            <a:spLocks noChangeArrowheads="1"/>
          </p:cNvSpPr>
          <p:nvPr/>
        </p:nvSpPr>
        <p:spPr bwMode="auto">
          <a:xfrm>
            <a:off x="762000" y="2438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06"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07" name="Oval 11"/>
          <p:cNvSpPr>
            <a:spLocks noChangeArrowheads="1"/>
          </p:cNvSpPr>
          <p:nvPr/>
        </p:nvSpPr>
        <p:spPr bwMode="auto">
          <a:xfrm>
            <a:off x="8001000" y="1905000"/>
            <a:ext cx="152400" cy="15240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29708"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09"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0"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1"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2"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3"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4" name="Oval 18"/>
          <p:cNvSpPr>
            <a:spLocks noChangeArrowheads="1"/>
          </p:cNvSpPr>
          <p:nvPr/>
        </p:nvSpPr>
        <p:spPr bwMode="auto">
          <a:xfrm>
            <a:off x="8153400" y="5715000"/>
            <a:ext cx="152400" cy="15240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29715"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6"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7" name="Oval 21"/>
          <p:cNvSpPr>
            <a:spLocks noChangeArrowheads="1"/>
          </p:cNvSpPr>
          <p:nvPr/>
        </p:nvSpPr>
        <p:spPr bwMode="auto">
          <a:xfrm>
            <a:off x="6400800" y="2438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8"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19"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p:spPr>
        <p:txBody>
          <a:bodyPr wrap="none" anchor="ctr"/>
          <a:lstStyle/>
          <a:p>
            <a:pPr eaLnBrk="0" hangingPunct="0"/>
            <a:endParaRPr lang="en-US"/>
          </a:p>
        </p:txBody>
      </p:sp>
      <p:sp>
        <p:nvSpPr>
          <p:cNvPr id="29720"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1"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2"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3"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4"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5"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6"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7"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8"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29"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29730" name="Line 34"/>
          <p:cNvSpPr>
            <a:spLocks noChangeShapeType="1"/>
          </p:cNvSpPr>
          <p:nvPr/>
        </p:nvSpPr>
        <p:spPr bwMode="auto">
          <a:xfrm flipV="1">
            <a:off x="228600" y="1981200"/>
            <a:ext cx="6096000" cy="4038600"/>
          </a:xfrm>
          <a:prstGeom prst="line">
            <a:avLst/>
          </a:prstGeom>
          <a:noFill/>
          <a:ln w="9525">
            <a:solidFill>
              <a:schemeClr val="tx1"/>
            </a:solidFill>
            <a:round/>
            <a:headEnd/>
            <a:tailEnd/>
          </a:ln>
        </p:spPr>
        <p:txBody>
          <a:bodyPr/>
          <a:lstStyle/>
          <a:p>
            <a:endParaRPr lang="en-US"/>
          </a:p>
        </p:txBody>
      </p:sp>
      <p:sp>
        <p:nvSpPr>
          <p:cNvPr id="29731"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p:spPr>
        <p:txBody>
          <a:bodyPr/>
          <a:lstStyle/>
          <a:p>
            <a:endParaRPr lang="en-US"/>
          </a:p>
        </p:txBody>
      </p:sp>
      <p:sp>
        <p:nvSpPr>
          <p:cNvPr id="29732"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p:spPr>
        <p:txBody>
          <a:bodyPr/>
          <a:lstStyle/>
          <a:p>
            <a:endParaRPr lang="en-US"/>
          </a:p>
        </p:txBody>
      </p:sp>
      <p:sp>
        <p:nvSpPr>
          <p:cNvPr id="29733" name="Text Box 37"/>
          <p:cNvSpPr txBox="1">
            <a:spLocks noChangeArrowheads="1"/>
          </p:cNvSpPr>
          <p:nvPr/>
        </p:nvSpPr>
        <p:spPr bwMode="auto">
          <a:xfrm>
            <a:off x="5181600" y="1295400"/>
            <a:ext cx="3598863" cy="366713"/>
          </a:xfrm>
          <a:prstGeom prst="rect">
            <a:avLst/>
          </a:prstGeom>
          <a:noFill/>
          <a:ln w="9525">
            <a:noFill/>
            <a:miter lim="800000"/>
            <a:headEnd/>
            <a:tailEnd/>
          </a:ln>
        </p:spPr>
        <p:txBody>
          <a:bodyPr wrap="none">
            <a:spAutoFit/>
          </a:bodyPr>
          <a:lstStyle/>
          <a:p>
            <a:pPr eaLnBrk="0" hangingPunct="0"/>
            <a:r>
              <a:rPr lang="en-US">
                <a:latin typeface="Tahoma" pitchFamily="34" charset="0"/>
              </a:rPr>
              <a:t>Maximally distant from labeled x’s</a:t>
            </a:r>
          </a:p>
        </p:txBody>
      </p:sp>
      <p:sp>
        <p:nvSpPr>
          <p:cNvPr id="29734" name="Line 38"/>
          <p:cNvSpPr>
            <a:spLocks noChangeShapeType="1"/>
          </p:cNvSpPr>
          <p:nvPr/>
        </p:nvSpPr>
        <p:spPr bwMode="auto">
          <a:xfrm>
            <a:off x="7086600" y="1676400"/>
            <a:ext cx="1066800" cy="4038600"/>
          </a:xfrm>
          <a:prstGeom prst="line">
            <a:avLst/>
          </a:prstGeom>
          <a:noFill/>
          <a:ln w="19050">
            <a:solidFill>
              <a:srgbClr val="000000"/>
            </a:solidFill>
            <a:round/>
            <a:headEnd/>
            <a:tailEnd type="triangle" w="med" len="med"/>
          </a:ln>
        </p:spPr>
        <p:txBody>
          <a:bodyPr/>
          <a:lstStyle/>
          <a:p>
            <a:endParaRPr lang="en-US"/>
          </a:p>
        </p:txBody>
      </p:sp>
      <p:sp>
        <p:nvSpPr>
          <p:cNvPr id="29735" name="Line 39"/>
          <p:cNvSpPr>
            <a:spLocks noChangeShapeType="1"/>
          </p:cNvSpPr>
          <p:nvPr/>
        </p:nvSpPr>
        <p:spPr bwMode="auto">
          <a:xfrm>
            <a:off x="7086600" y="1676400"/>
            <a:ext cx="914400" cy="304800"/>
          </a:xfrm>
          <a:prstGeom prst="line">
            <a:avLst/>
          </a:prstGeom>
          <a:noFill/>
          <a:ln w="19050">
            <a:solidFill>
              <a:srgbClr val="000000"/>
            </a:solidFill>
            <a:round/>
            <a:headEnd/>
            <a:tailEnd type="triangle" w="med" len="med"/>
          </a:ln>
        </p:spPr>
        <p:txBody>
          <a:bodyPr/>
          <a:lstStyle/>
          <a:p>
            <a:endParaRPr lang="en-US"/>
          </a:p>
        </p:txBody>
      </p:sp>
      <p:sp>
        <p:nvSpPr>
          <p:cNvPr id="28712" name="Date Placeholder 39"/>
          <p:cNvSpPr>
            <a:spLocks noGrp="1"/>
          </p:cNvSpPr>
          <p:nvPr>
            <p:ph type="dt" sz="quarter" idx="10"/>
          </p:nvPr>
        </p:nvSpPr>
        <p:spPr/>
        <p:txBody>
          <a:bodyPr/>
          <a:lstStyle/>
          <a:p>
            <a:pPr>
              <a:defRPr/>
            </a:pPr>
            <a:fld id="{36D2BCF1-AD36-4CFA-99FE-9C498468D999}" type="datetime1">
              <a:rPr lang="en-US" smtClean="0"/>
              <a:t>8/17/2016</a:t>
            </a:fld>
            <a:endParaRPr lang="en-US"/>
          </a:p>
        </p:txBody>
      </p:sp>
      <p:sp>
        <p:nvSpPr>
          <p:cNvPr id="28713" name="Slide Number Placeholder 40"/>
          <p:cNvSpPr>
            <a:spLocks noGrp="1"/>
          </p:cNvSpPr>
          <p:nvPr>
            <p:ph type="sldNum" sz="quarter" idx="12"/>
          </p:nvPr>
        </p:nvSpPr>
        <p:spPr/>
        <p:txBody>
          <a:bodyPr/>
          <a:lstStyle/>
          <a:p>
            <a:pPr>
              <a:defRPr/>
            </a:pPr>
            <a:fld id="{C7D3C949-6F05-4234-AE33-CE70476CF36D}" type="slidenum">
              <a:rPr lang="en-US" smtClean="0"/>
              <a:pPr>
                <a:defRPr/>
              </a:pPr>
              <a:t>16</a:t>
            </a:fld>
            <a:endParaRPr lang="en-US" smtClean="0"/>
          </a:p>
        </p:txBody>
      </p:sp>
      <p:sp>
        <p:nvSpPr>
          <p:cNvPr id="28714" name="Footer Placeholder 41"/>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152400"/>
            <a:ext cx="8229600" cy="762000"/>
          </a:xfrm>
        </p:spPr>
        <p:txBody>
          <a:bodyPr/>
          <a:lstStyle/>
          <a:p>
            <a:pPr eaLnBrk="1" hangingPunct="1"/>
            <a:r>
              <a:rPr lang="en-US" smtClean="0"/>
              <a:t>Ensemble-Based Possibilities</a:t>
            </a:r>
          </a:p>
        </p:txBody>
      </p:sp>
      <p:sp>
        <p:nvSpPr>
          <p:cNvPr id="30723" name="Oval 3"/>
          <p:cNvSpPr>
            <a:spLocks noChangeArrowheads="1"/>
          </p:cNvSpPr>
          <p:nvPr/>
        </p:nvSpPr>
        <p:spPr bwMode="auto">
          <a:xfrm>
            <a:off x="2286000" y="4419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30724" name="Oval 4"/>
          <p:cNvSpPr>
            <a:spLocks noChangeArrowheads="1"/>
          </p:cNvSpPr>
          <p:nvPr/>
        </p:nvSpPr>
        <p:spPr bwMode="auto">
          <a:xfrm>
            <a:off x="80010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25" name="Oval 5"/>
          <p:cNvSpPr>
            <a:spLocks noChangeArrowheads="1"/>
          </p:cNvSpPr>
          <p:nvPr/>
        </p:nvSpPr>
        <p:spPr bwMode="auto">
          <a:xfrm>
            <a:off x="8077200" y="3733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26" name="Oval 6"/>
          <p:cNvSpPr>
            <a:spLocks noChangeArrowheads="1"/>
          </p:cNvSpPr>
          <p:nvPr/>
        </p:nvSpPr>
        <p:spPr bwMode="auto">
          <a:xfrm>
            <a:off x="4343400" y="3505200"/>
            <a:ext cx="152400" cy="15240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30727" name="Oval 7"/>
          <p:cNvSpPr>
            <a:spLocks noChangeArrowheads="1"/>
          </p:cNvSpPr>
          <p:nvPr/>
        </p:nvSpPr>
        <p:spPr bwMode="auto">
          <a:xfrm>
            <a:off x="914400" y="5334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a:p>
        </p:txBody>
      </p:sp>
      <p:sp>
        <p:nvSpPr>
          <p:cNvPr id="30728" name="Oval 8"/>
          <p:cNvSpPr>
            <a:spLocks noChangeArrowheads="1"/>
          </p:cNvSpPr>
          <p:nvPr/>
        </p:nvSpPr>
        <p:spPr bwMode="auto">
          <a:xfrm>
            <a:off x="1981200" y="2514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29" name="Oval 9"/>
          <p:cNvSpPr>
            <a:spLocks noChangeArrowheads="1"/>
          </p:cNvSpPr>
          <p:nvPr/>
        </p:nvSpPr>
        <p:spPr bwMode="auto">
          <a:xfrm>
            <a:off x="762000" y="236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0" name="Oval 10"/>
          <p:cNvSpPr>
            <a:spLocks noChangeArrowheads="1"/>
          </p:cNvSpPr>
          <p:nvPr/>
        </p:nvSpPr>
        <p:spPr bwMode="auto">
          <a:xfrm>
            <a:off x="1219200" y="3657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1" name="Oval 11"/>
          <p:cNvSpPr>
            <a:spLocks noChangeArrowheads="1"/>
          </p:cNvSpPr>
          <p:nvPr/>
        </p:nvSpPr>
        <p:spPr bwMode="auto">
          <a:xfrm>
            <a:off x="8001000" y="1905000"/>
            <a:ext cx="152400" cy="15240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30732" name="Oval 12"/>
          <p:cNvSpPr>
            <a:spLocks noChangeArrowheads="1"/>
          </p:cNvSpPr>
          <p:nvPr/>
        </p:nvSpPr>
        <p:spPr bwMode="auto">
          <a:xfrm>
            <a:off x="2971800" y="6172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3" name="Oval 13"/>
          <p:cNvSpPr>
            <a:spLocks noChangeArrowheads="1"/>
          </p:cNvSpPr>
          <p:nvPr/>
        </p:nvSpPr>
        <p:spPr bwMode="auto">
          <a:xfrm>
            <a:off x="3886200" y="3581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4" name="Oval 14"/>
          <p:cNvSpPr>
            <a:spLocks noChangeArrowheads="1"/>
          </p:cNvSpPr>
          <p:nvPr/>
        </p:nvSpPr>
        <p:spPr bwMode="auto">
          <a:xfrm>
            <a:off x="58674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5" name="Oval 15"/>
          <p:cNvSpPr>
            <a:spLocks noChangeArrowheads="1"/>
          </p:cNvSpPr>
          <p:nvPr/>
        </p:nvSpPr>
        <p:spPr bwMode="auto">
          <a:xfrm>
            <a:off x="5410200" y="5638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6" name="Oval 16"/>
          <p:cNvSpPr>
            <a:spLocks noChangeArrowheads="1"/>
          </p:cNvSpPr>
          <p:nvPr/>
        </p:nvSpPr>
        <p:spPr bwMode="auto">
          <a:xfrm>
            <a:off x="5562600" y="5562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7" name="Oval 17"/>
          <p:cNvSpPr>
            <a:spLocks noChangeArrowheads="1"/>
          </p:cNvSpPr>
          <p:nvPr/>
        </p:nvSpPr>
        <p:spPr bwMode="auto">
          <a:xfrm>
            <a:off x="5715000" y="5486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8" name="Oval 18"/>
          <p:cNvSpPr>
            <a:spLocks noChangeArrowheads="1"/>
          </p:cNvSpPr>
          <p:nvPr/>
        </p:nvSpPr>
        <p:spPr bwMode="auto">
          <a:xfrm>
            <a:off x="8229600" y="5791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39" name="Oval 19"/>
          <p:cNvSpPr>
            <a:spLocks noChangeArrowheads="1"/>
          </p:cNvSpPr>
          <p:nvPr/>
        </p:nvSpPr>
        <p:spPr bwMode="auto">
          <a:xfrm>
            <a:off x="5715000" y="5715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0" name="Oval 20"/>
          <p:cNvSpPr>
            <a:spLocks noChangeArrowheads="1"/>
          </p:cNvSpPr>
          <p:nvPr/>
        </p:nvSpPr>
        <p:spPr bwMode="auto">
          <a:xfrm>
            <a:off x="1752600" y="5257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1" name="Oval 21"/>
          <p:cNvSpPr>
            <a:spLocks noChangeArrowheads="1"/>
          </p:cNvSpPr>
          <p:nvPr/>
        </p:nvSpPr>
        <p:spPr bwMode="auto">
          <a:xfrm>
            <a:off x="6400800" y="2438400"/>
            <a:ext cx="152400" cy="15240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30742" name="Oval 22"/>
          <p:cNvSpPr>
            <a:spLocks noChangeArrowheads="1"/>
          </p:cNvSpPr>
          <p:nvPr/>
        </p:nvSpPr>
        <p:spPr bwMode="auto">
          <a:xfrm>
            <a:off x="3733800" y="4191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3" name="Oval 23"/>
          <p:cNvSpPr>
            <a:spLocks noChangeArrowheads="1"/>
          </p:cNvSpPr>
          <p:nvPr/>
        </p:nvSpPr>
        <p:spPr bwMode="auto">
          <a:xfrm>
            <a:off x="5486400" y="4038600"/>
            <a:ext cx="152400" cy="152400"/>
          </a:xfrm>
          <a:prstGeom prst="ellipse">
            <a:avLst/>
          </a:prstGeom>
          <a:solidFill>
            <a:srgbClr val="660033"/>
          </a:solidFill>
          <a:ln w="9525">
            <a:solidFill>
              <a:schemeClr val="tx1"/>
            </a:solidFill>
            <a:round/>
            <a:headEnd/>
            <a:tailEnd/>
          </a:ln>
        </p:spPr>
        <p:txBody>
          <a:bodyPr wrap="none" anchor="ctr"/>
          <a:lstStyle/>
          <a:p>
            <a:pPr eaLnBrk="0" hangingPunct="0"/>
            <a:endParaRPr lang="en-US"/>
          </a:p>
        </p:txBody>
      </p:sp>
      <p:sp>
        <p:nvSpPr>
          <p:cNvPr id="30744" name="Oval 24"/>
          <p:cNvSpPr>
            <a:spLocks noChangeArrowheads="1"/>
          </p:cNvSpPr>
          <p:nvPr/>
        </p:nvSpPr>
        <p:spPr bwMode="auto">
          <a:xfrm>
            <a:off x="4267200" y="3124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5" name="Oval 25"/>
          <p:cNvSpPr>
            <a:spLocks noChangeArrowheads="1"/>
          </p:cNvSpPr>
          <p:nvPr/>
        </p:nvSpPr>
        <p:spPr bwMode="auto">
          <a:xfrm>
            <a:off x="36576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6" name="Oval 26"/>
          <p:cNvSpPr>
            <a:spLocks noChangeArrowheads="1"/>
          </p:cNvSpPr>
          <p:nvPr/>
        </p:nvSpPr>
        <p:spPr bwMode="auto">
          <a:xfrm>
            <a:off x="3429000" y="34290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7" name="Oval 27"/>
          <p:cNvSpPr>
            <a:spLocks noChangeArrowheads="1"/>
          </p:cNvSpPr>
          <p:nvPr/>
        </p:nvSpPr>
        <p:spPr bwMode="auto">
          <a:xfrm>
            <a:off x="3886200" y="33528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8" name="Oval 28"/>
          <p:cNvSpPr>
            <a:spLocks noChangeArrowheads="1"/>
          </p:cNvSpPr>
          <p:nvPr/>
        </p:nvSpPr>
        <p:spPr bwMode="auto">
          <a:xfrm>
            <a:off x="3581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49" name="Oval 29"/>
          <p:cNvSpPr>
            <a:spLocks noChangeArrowheads="1"/>
          </p:cNvSpPr>
          <p:nvPr/>
        </p:nvSpPr>
        <p:spPr bwMode="auto">
          <a:xfrm>
            <a:off x="4114800" y="35052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50" name="Oval 30"/>
          <p:cNvSpPr>
            <a:spLocks noChangeArrowheads="1"/>
          </p:cNvSpPr>
          <p:nvPr/>
        </p:nvSpPr>
        <p:spPr bwMode="auto">
          <a:xfrm>
            <a:off x="43434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51" name="Oval 31"/>
          <p:cNvSpPr>
            <a:spLocks noChangeArrowheads="1"/>
          </p:cNvSpPr>
          <p:nvPr/>
        </p:nvSpPr>
        <p:spPr bwMode="auto">
          <a:xfrm>
            <a:off x="40386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52" name="Oval 32"/>
          <p:cNvSpPr>
            <a:spLocks noChangeArrowheads="1"/>
          </p:cNvSpPr>
          <p:nvPr/>
        </p:nvSpPr>
        <p:spPr bwMode="auto">
          <a:xfrm>
            <a:off x="3810000" y="32004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53" name="Oval 33"/>
          <p:cNvSpPr>
            <a:spLocks noChangeArrowheads="1"/>
          </p:cNvSpPr>
          <p:nvPr/>
        </p:nvSpPr>
        <p:spPr bwMode="auto">
          <a:xfrm>
            <a:off x="4191000" y="3276600"/>
            <a:ext cx="152400" cy="1524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30754" name="Line 34"/>
          <p:cNvSpPr>
            <a:spLocks noChangeShapeType="1"/>
          </p:cNvSpPr>
          <p:nvPr/>
        </p:nvSpPr>
        <p:spPr bwMode="auto">
          <a:xfrm flipV="1">
            <a:off x="228600" y="1981200"/>
            <a:ext cx="6096000" cy="4038600"/>
          </a:xfrm>
          <a:prstGeom prst="line">
            <a:avLst/>
          </a:prstGeom>
          <a:noFill/>
          <a:ln w="9525">
            <a:solidFill>
              <a:schemeClr val="tx1"/>
            </a:solidFill>
            <a:round/>
            <a:headEnd/>
            <a:tailEnd/>
          </a:ln>
        </p:spPr>
        <p:txBody>
          <a:bodyPr/>
          <a:lstStyle/>
          <a:p>
            <a:endParaRPr lang="en-US"/>
          </a:p>
        </p:txBody>
      </p:sp>
      <p:sp>
        <p:nvSpPr>
          <p:cNvPr id="30755" name="Line 35"/>
          <p:cNvSpPr>
            <a:spLocks noChangeShapeType="1"/>
          </p:cNvSpPr>
          <p:nvPr/>
        </p:nvSpPr>
        <p:spPr bwMode="auto">
          <a:xfrm flipV="1">
            <a:off x="1828800" y="2286000"/>
            <a:ext cx="6172200" cy="4343400"/>
          </a:xfrm>
          <a:prstGeom prst="line">
            <a:avLst/>
          </a:prstGeom>
          <a:noFill/>
          <a:ln w="9525">
            <a:solidFill>
              <a:schemeClr val="tx1"/>
            </a:solidFill>
            <a:round/>
            <a:headEnd/>
            <a:tailEnd/>
          </a:ln>
        </p:spPr>
        <p:txBody>
          <a:bodyPr/>
          <a:lstStyle/>
          <a:p>
            <a:endParaRPr lang="en-US"/>
          </a:p>
        </p:txBody>
      </p:sp>
      <p:sp>
        <p:nvSpPr>
          <p:cNvPr id="30756" name="Line 36"/>
          <p:cNvSpPr>
            <a:spLocks noChangeShapeType="1"/>
          </p:cNvSpPr>
          <p:nvPr/>
        </p:nvSpPr>
        <p:spPr bwMode="auto">
          <a:xfrm flipV="1">
            <a:off x="914400" y="2057400"/>
            <a:ext cx="6400800" cy="4343400"/>
          </a:xfrm>
          <a:prstGeom prst="line">
            <a:avLst/>
          </a:prstGeom>
          <a:noFill/>
          <a:ln w="19050">
            <a:solidFill>
              <a:schemeClr val="folHlink"/>
            </a:solidFill>
            <a:round/>
            <a:headEnd/>
            <a:tailEnd/>
          </a:ln>
        </p:spPr>
        <p:txBody>
          <a:bodyPr/>
          <a:lstStyle/>
          <a:p>
            <a:endParaRPr lang="en-US"/>
          </a:p>
        </p:txBody>
      </p:sp>
      <p:sp>
        <p:nvSpPr>
          <p:cNvPr id="30757" name="Text Box 37"/>
          <p:cNvSpPr txBox="1">
            <a:spLocks noChangeArrowheads="1"/>
          </p:cNvSpPr>
          <p:nvPr/>
        </p:nvSpPr>
        <p:spPr bwMode="auto">
          <a:xfrm>
            <a:off x="4191000" y="1219200"/>
            <a:ext cx="4038600" cy="366713"/>
          </a:xfrm>
          <a:prstGeom prst="rect">
            <a:avLst/>
          </a:prstGeom>
          <a:noFill/>
          <a:ln w="9525">
            <a:noFill/>
            <a:miter lim="800000"/>
            <a:headEnd/>
            <a:tailEnd/>
          </a:ln>
        </p:spPr>
        <p:txBody>
          <a:bodyPr>
            <a:spAutoFit/>
          </a:bodyPr>
          <a:lstStyle/>
          <a:p>
            <a:pPr eaLnBrk="0" hangingPunct="0">
              <a:spcBef>
                <a:spcPct val="50000"/>
              </a:spcBef>
            </a:pPr>
            <a:r>
              <a:rPr lang="en-US">
                <a:latin typeface="Tahoma" pitchFamily="34" charset="0"/>
              </a:rPr>
              <a:t>Uncertainty + Diversity criteria</a:t>
            </a:r>
          </a:p>
        </p:txBody>
      </p:sp>
      <p:sp>
        <p:nvSpPr>
          <p:cNvPr id="30758" name="Line 38"/>
          <p:cNvSpPr>
            <a:spLocks noChangeShapeType="1"/>
          </p:cNvSpPr>
          <p:nvPr/>
        </p:nvSpPr>
        <p:spPr bwMode="auto">
          <a:xfrm>
            <a:off x="5638800" y="1600200"/>
            <a:ext cx="762000" cy="838200"/>
          </a:xfrm>
          <a:prstGeom prst="line">
            <a:avLst/>
          </a:prstGeom>
          <a:noFill/>
          <a:ln w="19050">
            <a:solidFill>
              <a:srgbClr val="000000"/>
            </a:solidFill>
            <a:round/>
            <a:headEnd/>
            <a:tailEnd type="triangle" w="med" len="med"/>
          </a:ln>
        </p:spPr>
        <p:txBody>
          <a:bodyPr/>
          <a:lstStyle/>
          <a:p>
            <a:endParaRPr lang="en-US"/>
          </a:p>
        </p:txBody>
      </p:sp>
      <p:sp>
        <p:nvSpPr>
          <p:cNvPr id="30759" name="Text Box 39"/>
          <p:cNvSpPr txBox="1">
            <a:spLocks noChangeArrowheads="1"/>
          </p:cNvSpPr>
          <p:nvPr/>
        </p:nvSpPr>
        <p:spPr bwMode="auto">
          <a:xfrm>
            <a:off x="5029200" y="4648200"/>
            <a:ext cx="3133725" cy="366713"/>
          </a:xfrm>
          <a:prstGeom prst="rect">
            <a:avLst/>
          </a:prstGeom>
          <a:noFill/>
          <a:ln w="9525">
            <a:noFill/>
            <a:miter lim="800000"/>
            <a:headEnd/>
            <a:tailEnd/>
          </a:ln>
        </p:spPr>
        <p:txBody>
          <a:bodyPr wrap="none">
            <a:spAutoFit/>
          </a:bodyPr>
          <a:lstStyle/>
          <a:p>
            <a:pPr eaLnBrk="0" hangingPunct="0"/>
            <a:r>
              <a:rPr lang="en-US">
                <a:latin typeface="Tahoma" pitchFamily="34" charset="0"/>
              </a:rPr>
              <a:t>Density + uncertainty criteria</a:t>
            </a:r>
          </a:p>
        </p:txBody>
      </p:sp>
      <p:sp>
        <p:nvSpPr>
          <p:cNvPr id="30760" name="Line 40"/>
          <p:cNvSpPr>
            <a:spLocks noChangeShapeType="1"/>
          </p:cNvSpPr>
          <p:nvPr/>
        </p:nvSpPr>
        <p:spPr bwMode="auto">
          <a:xfrm flipH="1" flipV="1">
            <a:off x="4495800" y="3657600"/>
            <a:ext cx="1600200" cy="1066800"/>
          </a:xfrm>
          <a:prstGeom prst="line">
            <a:avLst/>
          </a:prstGeom>
          <a:noFill/>
          <a:ln w="19050">
            <a:solidFill>
              <a:srgbClr val="000000"/>
            </a:solidFill>
            <a:round/>
            <a:headEnd/>
            <a:tailEnd type="triangle" w="med" len="med"/>
          </a:ln>
        </p:spPr>
        <p:txBody>
          <a:bodyPr/>
          <a:lstStyle/>
          <a:p>
            <a:endParaRPr lang="en-US"/>
          </a:p>
        </p:txBody>
      </p:sp>
      <p:sp>
        <p:nvSpPr>
          <p:cNvPr id="30761" name="Line 41"/>
          <p:cNvSpPr>
            <a:spLocks noChangeShapeType="1"/>
          </p:cNvSpPr>
          <p:nvPr/>
        </p:nvSpPr>
        <p:spPr bwMode="auto">
          <a:xfrm>
            <a:off x="5638800" y="1600200"/>
            <a:ext cx="2362200" cy="381000"/>
          </a:xfrm>
          <a:prstGeom prst="line">
            <a:avLst/>
          </a:prstGeom>
          <a:noFill/>
          <a:ln w="19050">
            <a:solidFill>
              <a:srgbClr val="000000"/>
            </a:solidFill>
            <a:round/>
            <a:headEnd/>
            <a:tailEnd type="triangle" w="med" len="med"/>
          </a:ln>
        </p:spPr>
        <p:txBody>
          <a:bodyPr/>
          <a:lstStyle/>
          <a:p>
            <a:endParaRPr lang="en-US"/>
          </a:p>
        </p:txBody>
      </p:sp>
      <p:sp>
        <p:nvSpPr>
          <p:cNvPr id="29738" name="Date Placeholder 41"/>
          <p:cNvSpPr>
            <a:spLocks noGrp="1"/>
          </p:cNvSpPr>
          <p:nvPr>
            <p:ph type="dt" sz="quarter" idx="10"/>
          </p:nvPr>
        </p:nvSpPr>
        <p:spPr/>
        <p:txBody>
          <a:bodyPr/>
          <a:lstStyle/>
          <a:p>
            <a:pPr>
              <a:defRPr/>
            </a:pPr>
            <a:fld id="{F42F7746-5634-47D0-A58C-494FDD71B7D1}" type="datetime1">
              <a:rPr lang="en-US" smtClean="0"/>
              <a:t>8/17/2016</a:t>
            </a:fld>
            <a:endParaRPr lang="en-US"/>
          </a:p>
        </p:txBody>
      </p:sp>
      <p:sp>
        <p:nvSpPr>
          <p:cNvPr id="29739" name="Slide Number Placeholder 42"/>
          <p:cNvSpPr>
            <a:spLocks noGrp="1"/>
          </p:cNvSpPr>
          <p:nvPr>
            <p:ph type="sldNum" sz="quarter" idx="12"/>
          </p:nvPr>
        </p:nvSpPr>
        <p:spPr/>
        <p:txBody>
          <a:bodyPr/>
          <a:lstStyle/>
          <a:p>
            <a:pPr>
              <a:defRPr/>
            </a:pPr>
            <a:fld id="{80F4572E-D880-414F-A9C5-E736FB8D6712}" type="slidenum">
              <a:rPr lang="en-US" smtClean="0"/>
              <a:pPr>
                <a:defRPr/>
              </a:pPr>
              <a:t>17</a:t>
            </a:fld>
            <a:endParaRPr lang="en-US" smtClean="0"/>
          </a:p>
        </p:txBody>
      </p:sp>
      <p:sp>
        <p:nvSpPr>
          <p:cNvPr id="29740" name="Footer Placeholder 43"/>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disagreement on Classifier Committee</a:t>
            </a:r>
            <a:endParaRPr lang="en-US" dirty="0"/>
          </a:p>
        </p:txBody>
      </p:sp>
      <p:sp>
        <p:nvSpPr>
          <p:cNvPr id="3" name="Content Placeholder 2"/>
          <p:cNvSpPr>
            <a:spLocks noGrp="1"/>
          </p:cNvSpPr>
          <p:nvPr>
            <p:ph sz="quarter" idx="1"/>
          </p:nvPr>
        </p:nvSpPr>
        <p:spPr/>
        <p:txBody>
          <a:bodyPr/>
          <a:lstStyle/>
          <a:p>
            <a:r>
              <a:rPr lang="en-US" dirty="0" smtClean="0"/>
              <a:t>How to measure the disagreement</a:t>
            </a:r>
          </a:p>
          <a:p>
            <a:pPr lvl="1"/>
            <a:r>
              <a:rPr lang="en-US" dirty="0" smtClean="0"/>
              <a:t>Vote Entropy</a:t>
            </a:r>
          </a:p>
          <a:p>
            <a:pPr lvl="1"/>
            <a:endParaRPr lang="en-US" dirty="0" smtClean="0"/>
          </a:p>
          <a:p>
            <a:pPr lvl="1"/>
            <a:endParaRPr lang="en-US" dirty="0" smtClean="0"/>
          </a:p>
          <a:p>
            <a:pPr lvl="1"/>
            <a:r>
              <a:rPr lang="en-US" dirty="0" smtClean="0"/>
              <a:t>KL Divergence</a:t>
            </a:r>
          </a:p>
          <a:p>
            <a:pPr lvl="1">
              <a:buNone/>
            </a:pPr>
            <a:endParaRPr lang="en-US" dirty="0" smtClean="0"/>
          </a:p>
          <a:p>
            <a:pPr lvl="1"/>
            <a:endParaRPr lang="en-US" dirty="0" smtClean="0"/>
          </a:p>
          <a:p>
            <a:pPr lvl="1"/>
            <a:endParaRPr lang="en-US" dirty="0" smtClean="0"/>
          </a:p>
          <a:p>
            <a:pPr lvl="1">
              <a:buNone/>
            </a:pPr>
            <a:endParaRPr lang="en-US" dirty="0" smtClean="0"/>
          </a:p>
          <a:p>
            <a:pPr>
              <a:buNone/>
            </a:pPr>
            <a:endParaRPr lang="en-US" dirty="0" smtClean="0"/>
          </a:p>
        </p:txBody>
      </p:sp>
      <p:pic>
        <p:nvPicPr>
          <p:cNvPr id="4" name="Picture 3" descr="Screen shot 2010-09-27 at 11.01.34 AM.png"/>
          <p:cNvPicPr>
            <a:picLocks noChangeAspect="1"/>
          </p:cNvPicPr>
          <p:nvPr/>
        </p:nvPicPr>
        <p:blipFill>
          <a:blip r:embed="rId3" cstate="print"/>
          <a:stretch>
            <a:fillRect/>
          </a:stretch>
        </p:blipFill>
        <p:spPr>
          <a:xfrm>
            <a:off x="2101850" y="2635250"/>
            <a:ext cx="4940300" cy="977900"/>
          </a:xfrm>
          <a:prstGeom prst="rect">
            <a:avLst/>
          </a:prstGeom>
        </p:spPr>
      </p:pic>
      <p:cxnSp>
        <p:nvCxnSpPr>
          <p:cNvPr id="6" name="Straight Arrow Connector 5"/>
          <p:cNvCxnSpPr/>
          <p:nvPr/>
        </p:nvCxnSpPr>
        <p:spPr>
          <a:xfrm rot="10800000">
            <a:off x="7042150" y="3124200"/>
            <a:ext cx="654050" cy="49667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626352" y="3544669"/>
            <a:ext cx="2517648" cy="646331"/>
          </a:xfrm>
          <a:prstGeom prst="rect">
            <a:avLst/>
          </a:prstGeom>
          <a:noFill/>
        </p:spPr>
        <p:txBody>
          <a:bodyPr wrap="square" rtlCol="0">
            <a:spAutoFit/>
          </a:bodyPr>
          <a:lstStyle/>
          <a:p>
            <a:r>
              <a:rPr lang="en-US" dirty="0" smtClean="0"/>
              <a:t># of votes that the label receives</a:t>
            </a:r>
            <a:endParaRPr lang="en-US" dirty="0"/>
          </a:p>
        </p:txBody>
      </p:sp>
      <p:pic>
        <p:nvPicPr>
          <p:cNvPr id="11" name="Picture 10" descr="Screen shot 2010-09-27 at 11.07.34 AM.png"/>
          <p:cNvPicPr>
            <a:picLocks noChangeAspect="1"/>
          </p:cNvPicPr>
          <p:nvPr/>
        </p:nvPicPr>
        <p:blipFill>
          <a:blip r:embed="rId4" cstate="print"/>
          <a:stretch>
            <a:fillRect/>
          </a:stretch>
        </p:blipFill>
        <p:spPr>
          <a:xfrm>
            <a:off x="2070100" y="4025900"/>
            <a:ext cx="4559300" cy="1155700"/>
          </a:xfrm>
          <a:prstGeom prst="rect">
            <a:avLst/>
          </a:prstGeom>
        </p:spPr>
      </p:pic>
      <p:pic>
        <p:nvPicPr>
          <p:cNvPr id="12" name="Picture 11" descr="Screen shot 2010-09-27 at 11.08.27 AM.png"/>
          <p:cNvPicPr>
            <a:picLocks noChangeAspect="1"/>
          </p:cNvPicPr>
          <p:nvPr/>
        </p:nvPicPr>
        <p:blipFill>
          <a:blip r:embed="rId5" cstate="print"/>
          <a:stretch>
            <a:fillRect/>
          </a:stretch>
        </p:blipFill>
        <p:spPr>
          <a:xfrm>
            <a:off x="889000" y="5194300"/>
            <a:ext cx="5664200" cy="901700"/>
          </a:xfrm>
          <a:prstGeom prst="rect">
            <a:avLst/>
          </a:prstGeom>
        </p:spPr>
      </p:pic>
      <p:cxnSp>
        <p:nvCxnSpPr>
          <p:cNvPr id="15" name="Straight Arrow Connector 14"/>
          <p:cNvCxnSpPr/>
          <p:nvPr/>
        </p:nvCxnSpPr>
        <p:spPr>
          <a:xfrm rot="10800000">
            <a:off x="6477001" y="5867400"/>
            <a:ext cx="654050" cy="337235"/>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330952" y="6135469"/>
            <a:ext cx="3965448" cy="646331"/>
          </a:xfrm>
          <a:prstGeom prst="rect">
            <a:avLst/>
          </a:prstGeom>
          <a:noFill/>
        </p:spPr>
        <p:txBody>
          <a:bodyPr wrap="square" rtlCol="0">
            <a:spAutoFit/>
          </a:bodyPr>
          <a:lstStyle/>
          <a:p>
            <a:r>
              <a:rPr lang="en-US" dirty="0" smtClean="0"/>
              <a:t>Consensus probability that the label is correct</a:t>
            </a:r>
            <a:endParaRPr lang="en-US" dirty="0"/>
          </a:p>
        </p:txBody>
      </p:sp>
      <p:sp>
        <p:nvSpPr>
          <p:cNvPr id="13" name="TextBox 12"/>
          <p:cNvSpPr txBox="1"/>
          <p:nvPr/>
        </p:nvSpPr>
        <p:spPr>
          <a:xfrm>
            <a:off x="6714351" y="4753054"/>
            <a:ext cx="2155329" cy="646331"/>
          </a:xfrm>
          <a:prstGeom prst="rect">
            <a:avLst/>
          </a:prstGeom>
          <a:noFill/>
        </p:spPr>
        <p:txBody>
          <a:bodyPr wrap="square" rtlCol="0">
            <a:spAutoFit/>
          </a:bodyPr>
          <a:lstStyle/>
          <a:p>
            <a:r>
              <a:rPr lang="en-US" dirty="0" smtClean="0"/>
              <a:t>Classifier </a:t>
            </a:r>
            <a:r>
              <a:rPr lang="en-US" dirty="0" err="1" smtClean="0"/>
              <a:t>prob</a:t>
            </a:r>
            <a:r>
              <a:rPr lang="en-US" dirty="0" smtClean="0"/>
              <a:t> of label </a:t>
            </a:r>
            <a:endParaRPr lang="en-US" dirty="0"/>
          </a:p>
        </p:txBody>
      </p:sp>
      <p:cxnSp>
        <p:nvCxnSpPr>
          <p:cNvPr id="14" name="Straight Arrow Connector 13"/>
          <p:cNvCxnSpPr/>
          <p:nvPr/>
        </p:nvCxnSpPr>
        <p:spPr>
          <a:xfrm flipH="1" flipV="1">
            <a:off x="6585156" y="4618705"/>
            <a:ext cx="671050" cy="189269"/>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pPr>
              <a:defRPr/>
            </a:pPr>
            <a:fld id="{0E0EDED6-24DC-49EB-B552-8A2100B8CB66}" type="datetime1">
              <a:rPr lang="en-US" smtClean="0"/>
              <a:t>8/17/2016</a:t>
            </a:fld>
            <a:endParaRPr lang="en-US" dirty="0"/>
          </a:p>
        </p:txBody>
      </p:sp>
      <p:sp>
        <p:nvSpPr>
          <p:cNvPr id="7" name="Footer Placeholder 6"/>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9" name="Slide Number Placeholder 8"/>
          <p:cNvSpPr>
            <a:spLocks noGrp="1"/>
          </p:cNvSpPr>
          <p:nvPr>
            <p:ph type="sldNum" sz="quarter" idx="12"/>
          </p:nvPr>
        </p:nvSpPr>
        <p:spPr/>
        <p:txBody>
          <a:bodyPr/>
          <a:lstStyle/>
          <a:p>
            <a:pPr>
              <a:defRPr/>
            </a:pPr>
            <a:fld id="{F976828E-C2F4-4842-928A-C5E70AF2511B}" type="slidenum">
              <a:rPr lang="en-US" smtClean="0"/>
              <a:pPr>
                <a:defRPr/>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p:txBody>
          <a:bodyPr/>
          <a:lstStyle/>
          <a:p>
            <a:pPr>
              <a:defRPr/>
            </a:pPr>
            <a:fld id="{4838DEF4-ACB9-437D-8FBA-4E9D75503D9F}" type="datetime1">
              <a:rPr lang="en-US" smtClean="0"/>
              <a:t>8/17/2016</a:t>
            </a:fld>
            <a:endParaRPr lang="en-US"/>
          </a:p>
        </p:txBody>
      </p:sp>
      <p:sp>
        <p:nvSpPr>
          <p:cNvPr id="30723" name="Footer Placeholder 4"/>
          <p:cNvSpPr>
            <a:spLocks noGrp="1"/>
          </p:cNvSpPr>
          <p:nvPr>
            <p:ph type="ftr" sz="quarter" idx="11"/>
          </p:nvPr>
        </p:nvSpPr>
        <p:spPr/>
        <p:txBody>
          <a:bodyPr/>
          <a:lstStyle/>
          <a:p>
            <a:pPr>
              <a:defRPr/>
            </a:pPr>
            <a:r>
              <a:rPr lang="en-US" smtClean="0"/>
              <a:t>Jaime G. Carbonell, Language Technolgies Institute</a:t>
            </a:r>
          </a:p>
        </p:txBody>
      </p:sp>
      <p:sp>
        <p:nvSpPr>
          <p:cNvPr id="30724" name="Slide Number Placeholder 5"/>
          <p:cNvSpPr>
            <a:spLocks noGrp="1"/>
          </p:cNvSpPr>
          <p:nvPr>
            <p:ph type="sldNum" sz="quarter" idx="12"/>
          </p:nvPr>
        </p:nvSpPr>
        <p:spPr/>
        <p:txBody>
          <a:bodyPr/>
          <a:lstStyle/>
          <a:p>
            <a:pPr>
              <a:defRPr/>
            </a:pPr>
            <a:fld id="{C04B4E43-5EBD-4ACA-9278-3CA091873A4D}" type="slidenum">
              <a:rPr lang="en-US" smtClean="0"/>
              <a:pPr>
                <a:defRPr/>
              </a:pPr>
              <a:t>19</a:t>
            </a:fld>
            <a:endParaRPr lang="en-US" smtClean="0"/>
          </a:p>
        </p:txBody>
      </p:sp>
      <p:sp>
        <p:nvSpPr>
          <p:cNvPr id="31749" name="Rectangle 2"/>
          <p:cNvSpPr>
            <a:spLocks noGrp="1" noChangeArrowheads="1"/>
          </p:cNvSpPr>
          <p:nvPr>
            <p:ph type="title"/>
          </p:nvPr>
        </p:nvSpPr>
        <p:spPr/>
        <p:txBody>
          <a:bodyPr/>
          <a:lstStyle/>
          <a:p>
            <a:pPr eaLnBrk="1" hangingPunct="1"/>
            <a:r>
              <a:rPr lang="en-US" sz="3200" dirty="0" smtClean="0"/>
              <a:t>Strategy Selection: A Surprise</a:t>
            </a:r>
            <a:br>
              <a:rPr lang="en-US" sz="3200" dirty="0" smtClean="0"/>
            </a:br>
            <a:r>
              <a:rPr lang="en-US" sz="3200" dirty="0" smtClean="0"/>
              <a:t>There is No Universal Optimum</a:t>
            </a:r>
          </a:p>
        </p:txBody>
      </p:sp>
      <p:pic>
        <p:nvPicPr>
          <p:cNvPr id="31750" name="Picture 3" descr="Diabetes"/>
          <p:cNvPicPr>
            <a:picLocks noGrp="1" noChangeAspect="1" noChangeArrowheads="1"/>
          </p:cNvPicPr>
          <p:nvPr>
            <p:ph idx="1"/>
          </p:nvPr>
        </p:nvPicPr>
        <p:blipFill>
          <a:blip r:embed="rId2" cstate="print"/>
          <a:srcRect/>
          <a:stretch>
            <a:fillRect/>
          </a:stretch>
        </p:blipFill>
        <p:spPr>
          <a:xfrm>
            <a:off x="609600" y="2133600"/>
            <a:ext cx="4419600" cy="4114800"/>
          </a:xfrm>
        </p:spPr>
      </p:pic>
      <p:sp>
        <p:nvSpPr>
          <p:cNvPr id="31751" name="Text Box 4"/>
          <p:cNvSpPr txBox="1">
            <a:spLocks noChangeArrowheads="1"/>
          </p:cNvSpPr>
          <p:nvPr/>
        </p:nvSpPr>
        <p:spPr bwMode="auto">
          <a:xfrm>
            <a:off x="5181600" y="2438400"/>
            <a:ext cx="3733800" cy="3046988"/>
          </a:xfrm>
          <a:prstGeom prst="rect">
            <a:avLst/>
          </a:prstGeom>
          <a:noFill/>
          <a:ln w="9525">
            <a:noFill/>
            <a:miter lim="800000"/>
            <a:headEnd/>
            <a:tailEnd/>
          </a:ln>
        </p:spPr>
        <p:txBody>
          <a:bodyPr>
            <a:spAutoFit/>
          </a:bodyPr>
          <a:lstStyle/>
          <a:p>
            <a:pPr eaLnBrk="0" hangingPunct="0">
              <a:spcBef>
                <a:spcPct val="50000"/>
              </a:spcBef>
              <a:buFontTx/>
              <a:buChar char="•"/>
            </a:pPr>
            <a:r>
              <a:rPr lang="en-US" sz="2400" dirty="0">
                <a:latin typeface="Tahoma" pitchFamily="34" charset="0"/>
              </a:rPr>
              <a:t>  Optimal operating range for AL sampling strategies differs</a:t>
            </a:r>
          </a:p>
          <a:p>
            <a:pPr eaLnBrk="0" hangingPunct="0">
              <a:spcBef>
                <a:spcPct val="50000"/>
              </a:spcBef>
              <a:buFontTx/>
              <a:buChar char="•"/>
            </a:pPr>
            <a:r>
              <a:rPr lang="en-US" sz="2400" dirty="0">
                <a:latin typeface="Tahoma" pitchFamily="34" charset="0"/>
              </a:rPr>
              <a:t>  How to get the best of both worlds?</a:t>
            </a:r>
          </a:p>
          <a:p>
            <a:pPr eaLnBrk="0" hangingPunct="0">
              <a:spcBef>
                <a:spcPct val="50000"/>
              </a:spcBef>
              <a:buFontTx/>
              <a:buChar char="•"/>
            </a:pPr>
            <a:r>
              <a:rPr lang="en-US" sz="2400" dirty="0">
                <a:latin typeface="Tahoma" pitchFamily="34" charset="0"/>
              </a:rPr>
              <a:t>  (Hint: ensemble </a:t>
            </a:r>
            <a:r>
              <a:rPr lang="en-US" sz="2400" dirty="0" smtClean="0">
                <a:latin typeface="Tahoma" pitchFamily="34" charset="0"/>
              </a:rPr>
              <a:t>methods)</a:t>
            </a:r>
            <a:endParaRPr lang="en-US" sz="2400" dirty="0">
              <a:latin typeface="Tahom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094509"/>
          </a:xfrm>
        </p:spPr>
        <p:txBody>
          <a:bodyPr/>
          <a:lstStyle/>
          <a:p>
            <a:r>
              <a:rPr lang="en-US" dirty="0" smtClean="0">
                <a:solidFill>
                  <a:srgbClr val="002060"/>
                </a:solidFill>
              </a:rPr>
              <a:t>Computer Science and </a:t>
            </a:r>
            <a:br>
              <a:rPr lang="en-US" dirty="0" smtClean="0">
                <a:solidFill>
                  <a:srgbClr val="002060"/>
                </a:solidFill>
              </a:rPr>
            </a:br>
            <a:r>
              <a:rPr lang="en-US" dirty="0" smtClean="0">
                <a:solidFill>
                  <a:srgbClr val="002060"/>
                </a:solidFill>
              </a:rPr>
              <a:t>Related Disciplines</a:t>
            </a:r>
            <a:endParaRPr lang="en-US" dirty="0"/>
          </a:p>
        </p:txBody>
      </p:sp>
      <p:sp>
        <p:nvSpPr>
          <p:cNvPr id="3" name="Date Placeholder 2"/>
          <p:cNvSpPr>
            <a:spLocks noGrp="1"/>
          </p:cNvSpPr>
          <p:nvPr>
            <p:ph type="dt" sz="half" idx="10"/>
          </p:nvPr>
        </p:nvSpPr>
        <p:spPr/>
        <p:txBody>
          <a:bodyPr/>
          <a:lstStyle/>
          <a:p>
            <a:pPr>
              <a:defRPr/>
            </a:pPr>
            <a:fld id="{F06BB7F8-0D8F-4B69-AF8D-9D007262297C}"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5" name="Slide Number Placeholder 4"/>
          <p:cNvSpPr>
            <a:spLocks noGrp="1"/>
          </p:cNvSpPr>
          <p:nvPr>
            <p:ph type="sldNum" sz="quarter" idx="12"/>
          </p:nvPr>
        </p:nvSpPr>
        <p:spPr/>
        <p:txBody>
          <a:bodyPr/>
          <a:lstStyle/>
          <a:p>
            <a:pPr>
              <a:defRPr/>
            </a:pPr>
            <a:fld id="{6FBC053D-4B0E-4314-AD50-C8B2313EB901}" type="slidenum">
              <a:rPr lang="en-US" smtClean="0"/>
              <a:pPr>
                <a:defRPr/>
              </a:pPr>
              <a:t>2</a:t>
            </a:fld>
            <a:endParaRPr lang="en-US"/>
          </a:p>
        </p:txBody>
      </p:sp>
      <p:sp>
        <p:nvSpPr>
          <p:cNvPr id="6" name="Oval 5"/>
          <p:cNvSpPr/>
          <p:nvPr/>
        </p:nvSpPr>
        <p:spPr bwMode="auto">
          <a:xfrm>
            <a:off x="2258291" y="1704110"/>
            <a:ext cx="4475018" cy="4433454"/>
          </a:xfrm>
          <a:prstGeom prst="ellipse">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Oval 6"/>
          <p:cNvSpPr/>
          <p:nvPr/>
        </p:nvSpPr>
        <p:spPr bwMode="auto">
          <a:xfrm>
            <a:off x="3768436" y="1717964"/>
            <a:ext cx="1911927" cy="200890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8" name="Oval 7"/>
          <p:cNvSpPr/>
          <p:nvPr/>
        </p:nvSpPr>
        <p:spPr bwMode="auto">
          <a:xfrm>
            <a:off x="1648690" y="2632363"/>
            <a:ext cx="1551709" cy="166254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9" name="Oval 8"/>
          <p:cNvSpPr/>
          <p:nvPr/>
        </p:nvSpPr>
        <p:spPr bwMode="auto">
          <a:xfrm>
            <a:off x="2604655" y="2064327"/>
            <a:ext cx="1884217" cy="195349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0" name="Oval 9"/>
          <p:cNvSpPr/>
          <p:nvPr/>
        </p:nvSpPr>
        <p:spPr bwMode="auto">
          <a:xfrm>
            <a:off x="5444836" y="3477491"/>
            <a:ext cx="2507673" cy="245225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1" name="Oval 10"/>
          <p:cNvSpPr/>
          <p:nvPr/>
        </p:nvSpPr>
        <p:spPr bwMode="auto">
          <a:xfrm>
            <a:off x="2341418" y="3906981"/>
            <a:ext cx="1759527" cy="171796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2" name="Oval 11"/>
          <p:cNvSpPr/>
          <p:nvPr/>
        </p:nvSpPr>
        <p:spPr bwMode="auto">
          <a:xfrm>
            <a:off x="3976255" y="2895600"/>
            <a:ext cx="1995054" cy="171796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5486401" y="4599708"/>
            <a:ext cx="1051698" cy="338554"/>
          </a:xfrm>
          <a:prstGeom prst="rect">
            <a:avLst/>
          </a:prstGeom>
          <a:noFill/>
        </p:spPr>
        <p:txBody>
          <a:bodyPr wrap="none" rtlCol="0">
            <a:spAutoFit/>
          </a:bodyPr>
          <a:lstStyle/>
          <a:p>
            <a:r>
              <a:rPr lang="en-US" sz="1600" dirty="0" smtClean="0"/>
              <a:t>Robotics</a:t>
            </a:r>
            <a:endParaRPr lang="en-US" sz="1600" dirty="0"/>
          </a:p>
        </p:txBody>
      </p:sp>
      <p:sp>
        <p:nvSpPr>
          <p:cNvPr id="14" name="TextBox 13"/>
          <p:cNvSpPr txBox="1"/>
          <p:nvPr/>
        </p:nvSpPr>
        <p:spPr>
          <a:xfrm>
            <a:off x="7398327" y="5597237"/>
            <a:ext cx="1404552" cy="338554"/>
          </a:xfrm>
          <a:prstGeom prst="rect">
            <a:avLst/>
          </a:prstGeom>
          <a:noFill/>
        </p:spPr>
        <p:txBody>
          <a:bodyPr wrap="none" rtlCol="0">
            <a:spAutoFit/>
          </a:bodyPr>
          <a:lstStyle/>
          <a:p>
            <a:r>
              <a:rPr lang="en-US" sz="1600" dirty="0" smtClean="0">
                <a:solidFill>
                  <a:srgbClr val="CC0000"/>
                </a:solidFill>
              </a:rPr>
              <a:t>Engineering</a:t>
            </a:r>
            <a:endParaRPr lang="en-US" sz="1600" dirty="0">
              <a:solidFill>
                <a:srgbClr val="CC0000"/>
              </a:solidFill>
            </a:endParaRPr>
          </a:p>
        </p:txBody>
      </p:sp>
      <p:sp>
        <p:nvSpPr>
          <p:cNvPr id="15" name="TextBox 14"/>
          <p:cNvSpPr txBox="1"/>
          <p:nvPr/>
        </p:nvSpPr>
        <p:spPr>
          <a:xfrm>
            <a:off x="803564" y="5624945"/>
            <a:ext cx="1343638" cy="338554"/>
          </a:xfrm>
          <a:prstGeom prst="rect">
            <a:avLst/>
          </a:prstGeom>
          <a:noFill/>
        </p:spPr>
        <p:txBody>
          <a:bodyPr wrap="none" rtlCol="0">
            <a:spAutoFit/>
          </a:bodyPr>
          <a:lstStyle/>
          <a:p>
            <a:r>
              <a:rPr lang="en-US" sz="1600" dirty="0" smtClean="0">
                <a:solidFill>
                  <a:srgbClr val="993300"/>
                </a:solidFill>
              </a:rPr>
              <a:t>Humanities</a:t>
            </a:r>
            <a:endParaRPr lang="en-US" sz="1600" dirty="0">
              <a:solidFill>
                <a:srgbClr val="993300"/>
              </a:solidFill>
            </a:endParaRPr>
          </a:p>
        </p:txBody>
      </p:sp>
      <p:sp>
        <p:nvSpPr>
          <p:cNvPr id="16" name="TextBox 15"/>
          <p:cNvSpPr txBox="1"/>
          <p:nvPr/>
        </p:nvSpPr>
        <p:spPr>
          <a:xfrm>
            <a:off x="277091" y="3616036"/>
            <a:ext cx="1077539" cy="338554"/>
          </a:xfrm>
          <a:prstGeom prst="rect">
            <a:avLst/>
          </a:prstGeom>
          <a:noFill/>
        </p:spPr>
        <p:txBody>
          <a:bodyPr wrap="none" rtlCol="0">
            <a:spAutoFit/>
          </a:bodyPr>
          <a:lstStyle/>
          <a:p>
            <a:r>
              <a:rPr lang="en-US" sz="1600" dirty="0" smtClean="0">
                <a:solidFill>
                  <a:srgbClr val="669900"/>
                </a:solidFill>
              </a:rPr>
              <a:t>Sciences</a:t>
            </a:r>
            <a:endParaRPr lang="en-US" sz="1600" dirty="0">
              <a:solidFill>
                <a:srgbClr val="669900"/>
              </a:solidFill>
            </a:endParaRPr>
          </a:p>
        </p:txBody>
      </p:sp>
      <p:sp>
        <p:nvSpPr>
          <p:cNvPr id="17" name="TextBox 16"/>
          <p:cNvSpPr txBox="1"/>
          <p:nvPr/>
        </p:nvSpPr>
        <p:spPr>
          <a:xfrm>
            <a:off x="4336472" y="2050472"/>
            <a:ext cx="1138453" cy="584775"/>
          </a:xfrm>
          <a:prstGeom prst="rect">
            <a:avLst/>
          </a:prstGeom>
          <a:noFill/>
        </p:spPr>
        <p:txBody>
          <a:bodyPr wrap="none" rtlCol="0">
            <a:spAutoFit/>
          </a:bodyPr>
          <a:lstStyle/>
          <a:p>
            <a:r>
              <a:rPr lang="en-US" sz="1600" dirty="0" smtClean="0"/>
              <a:t>Systems</a:t>
            </a:r>
          </a:p>
          <a:p>
            <a:r>
              <a:rPr lang="en-US" sz="1600" dirty="0" smtClean="0"/>
              <a:t>+ Theory</a:t>
            </a:r>
            <a:endParaRPr lang="en-US" sz="1600" dirty="0"/>
          </a:p>
        </p:txBody>
      </p:sp>
      <p:sp>
        <p:nvSpPr>
          <p:cNvPr id="18" name="TextBox 17"/>
          <p:cNvSpPr txBox="1"/>
          <p:nvPr/>
        </p:nvSpPr>
        <p:spPr>
          <a:xfrm>
            <a:off x="4502728" y="3707655"/>
            <a:ext cx="1075936" cy="584775"/>
          </a:xfrm>
          <a:prstGeom prst="rect">
            <a:avLst/>
          </a:prstGeom>
          <a:noFill/>
        </p:spPr>
        <p:txBody>
          <a:bodyPr wrap="none" rtlCol="0">
            <a:spAutoFit/>
          </a:bodyPr>
          <a:lstStyle/>
          <a:p>
            <a:r>
              <a:rPr lang="en-US" sz="1600" dirty="0" smtClean="0"/>
              <a:t>Machine</a:t>
            </a:r>
          </a:p>
          <a:p>
            <a:r>
              <a:rPr lang="en-US" sz="1600" dirty="0" smtClean="0"/>
              <a:t>Learning</a:t>
            </a:r>
            <a:endParaRPr lang="en-US" sz="1600" dirty="0"/>
          </a:p>
        </p:txBody>
      </p:sp>
      <p:sp>
        <p:nvSpPr>
          <p:cNvPr id="19" name="TextBox 18"/>
          <p:cNvSpPr txBox="1"/>
          <p:nvPr/>
        </p:nvSpPr>
        <p:spPr>
          <a:xfrm>
            <a:off x="2452255" y="4391891"/>
            <a:ext cx="1611339" cy="584775"/>
          </a:xfrm>
          <a:prstGeom prst="rect">
            <a:avLst/>
          </a:prstGeom>
          <a:noFill/>
        </p:spPr>
        <p:txBody>
          <a:bodyPr wrap="none" rtlCol="0">
            <a:spAutoFit/>
          </a:bodyPr>
          <a:lstStyle/>
          <a:p>
            <a:r>
              <a:rPr lang="en-US" sz="1600" dirty="0" smtClean="0"/>
              <a:t>Human-Comp</a:t>
            </a:r>
          </a:p>
          <a:p>
            <a:r>
              <a:rPr lang="en-US" sz="1600" dirty="0" smtClean="0"/>
              <a:t>Interaction</a:t>
            </a:r>
          </a:p>
        </p:txBody>
      </p:sp>
      <p:sp>
        <p:nvSpPr>
          <p:cNvPr id="20" name="TextBox 19"/>
          <p:cNvSpPr txBox="1"/>
          <p:nvPr/>
        </p:nvSpPr>
        <p:spPr>
          <a:xfrm>
            <a:off x="2964874" y="2272145"/>
            <a:ext cx="752129" cy="584775"/>
          </a:xfrm>
          <a:prstGeom prst="rect">
            <a:avLst/>
          </a:prstGeom>
          <a:noFill/>
        </p:spPr>
        <p:txBody>
          <a:bodyPr wrap="none" rtlCol="0">
            <a:spAutoFit/>
          </a:bodyPr>
          <a:lstStyle/>
          <a:p>
            <a:r>
              <a:rPr lang="en-US" sz="1600" dirty="0" smtClean="0"/>
              <a:t>Lang </a:t>
            </a:r>
          </a:p>
          <a:p>
            <a:r>
              <a:rPr lang="en-US" sz="1600" dirty="0" smtClean="0"/>
              <a:t>Tech</a:t>
            </a:r>
            <a:endParaRPr lang="en-US" sz="1600" dirty="0"/>
          </a:p>
        </p:txBody>
      </p:sp>
      <p:sp>
        <p:nvSpPr>
          <p:cNvPr id="21" name="TextBox 20"/>
          <p:cNvSpPr txBox="1"/>
          <p:nvPr/>
        </p:nvSpPr>
        <p:spPr>
          <a:xfrm>
            <a:off x="1634836" y="3075708"/>
            <a:ext cx="780983" cy="584775"/>
          </a:xfrm>
          <a:prstGeom prst="rect">
            <a:avLst/>
          </a:prstGeom>
          <a:noFill/>
        </p:spPr>
        <p:txBody>
          <a:bodyPr wrap="none" rtlCol="0">
            <a:spAutoFit/>
          </a:bodyPr>
          <a:lstStyle/>
          <a:p>
            <a:r>
              <a:rPr lang="en-US" sz="1600" dirty="0" smtClean="0"/>
              <a:t>Comp</a:t>
            </a:r>
          </a:p>
          <a:p>
            <a:r>
              <a:rPr lang="en-US" sz="1600" dirty="0" smtClean="0"/>
              <a:t>Bio</a:t>
            </a:r>
            <a:endParaRPr lang="en-US" sz="1600" dirty="0"/>
          </a:p>
        </p:txBody>
      </p:sp>
      <p:sp>
        <p:nvSpPr>
          <p:cNvPr id="22" name="Oval 21"/>
          <p:cNvSpPr/>
          <p:nvPr/>
        </p:nvSpPr>
        <p:spPr bwMode="auto">
          <a:xfrm>
            <a:off x="5597236" y="1884218"/>
            <a:ext cx="1731818" cy="160712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23" name="TextBox 22"/>
          <p:cNvSpPr txBox="1"/>
          <p:nvPr/>
        </p:nvSpPr>
        <p:spPr>
          <a:xfrm>
            <a:off x="7610909" y="1771939"/>
            <a:ext cx="683200" cy="584775"/>
          </a:xfrm>
          <a:prstGeom prst="rect">
            <a:avLst/>
          </a:prstGeom>
          <a:noFill/>
        </p:spPr>
        <p:txBody>
          <a:bodyPr wrap="none" rtlCol="0">
            <a:spAutoFit/>
          </a:bodyPr>
          <a:lstStyle/>
          <a:p>
            <a:r>
              <a:rPr lang="en-US" sz="1600" dirty="0" smtClean="0">
                <a:solidFill>
                  <a:srgbClr val="00B0F0"/>
                </a:solidFill>
              </a:rPr>
              <a:t>Fine </a:t>
            </a:r>
          </a:p>
          <a:p>
            <a:r>
              <a:rPr lang="en-US" sz="1600" dirty="0" smtClean="0">
                <a:solidFill>
                  <a:srgbClr val="00B0F0"/>
                </a:solidFill>
              </a:rPr>
              <a:t>Arts</a:t>
            </a:r>
            <a:endParaRPr lang="en-US" sz="1600" dirty="0">
              <a:solidFill>
                <a:srgbClr val="00B0F0"/>
              </a:solidFill>
            </a:endParaRPr>
          </a:p>
        </p:txBody>
      </p:sp>
      <p:sp>
        <p:nvSpPr>
          <p:cNvPr id="25" name="TextBox 24"/>
          <p:cNvSpPr txBox="1"/>
          <p:nvPr/>
        </p:nvSpPr>
        <p:spPr>
          <a:xfrm>
            <a:off x="6151419" y="2175164"/>
            <a:ext cx="1124026" cy="584775"/>
          </a:xfrm>
          <a:prstGeom prst="rect">
            <a:avLst/>
          </a:prstGeom>
          <a:noFill/>
        </p:spPr>
        <p:txBody>
          <a:bodyPr wrap="none" rtlCol="0">
            <a:spAutoFit/>
          </a:bodyPr>
          <a:lstStyle/>
          <a:p>
            <a:r>
              <a:rPr lang="en-US" sz="1600" dirty="0" smtClean="0"/>
              <a:t>Entertain</a:t>
            </a:r>
          </a:p>
          <a:p>
            <a:r>
              <a:rPr lang="en-US" sz="1600" dirty="0" smtClean="0"/>
              <a:t>  Tech</a:t>
            </a:r>
            <a:endParaRPr lang="en-US" sz="1600" dirty="0"/>
          </a:p>
        </p:txBody>
      </p:sp>
      <p:sp>
        <p:nvSpPr>
          <p:cNvPr id="27" name="TextBox 26"/>
          <p:cNvSpPr txBox="1"/>
          <p:nvPr/>
        </p:nvSpPr>
        <p:spPr>
          <a:xfrm>
            <a:off x="4170218" y="5237018"/>
            <a:ext cx="1327608" cy="646331"/>
          </a:xfrm>
          <a:prstGeom prst="rect">
            <a:avLst/>
          </a:prstGeom>
          <a:noFill/>
        </p:spPr>
        <p:txBody>
          <a:bodyPr wrap="none" rtlCol="0">
            <a:spAutoFit/>
          </a:bodyPr>
          <a:lstStyle/>
          <a:p>
            <a:r>
              <a:rPr lang="en-US" dirty="0" smtClean="0">
                <a:solidFill>
                  <a:srgbClr val="002060"/>
                </a:solidFill>
              </a:rPr>
              <a:t>Computer</a:t>
            </a:r>
          </a:p>
          <a:p>
            <a:r>
              <a:rPr lang="en-US" dirty="0" smtClean="0">
                <a:solidFill>
                  <a:srgbClr val="002060"/>
                </a:solidFill>
              </a:rPr>
              <a:t>Science</a:t>
            </a:r>
            <a:endParaRPr lang="en-US" dirty="0">
              <a:solidFill>
                <a:srgbClr val="002060"/>
              </a:solidFill>
            </a:endParaRPr>
          </a:p>
        </p:txBody>
      </p:sp>
      <p:sp>
        <p:nvSpPr>
          <p:cNvPr id="28" name="TextBox 27"/>
          <p:cNvSpPr txBox="1"/>
          <p:nvPr/>
        </p:nvSpPr>
        <p:spPr>
          <a:xfrm>
            <a:off x="7763309" y="3114262"/>
            <a:ext cx="766557" cy="584775"/>
          </a:xfrm>
          <a:prstGeom prst="rect">
            <a:avLst/>
          </a:prstGeom>
          <a:noFill/>
        </p:spPr>
        <p:txBody>
          <a:bodyPr wrap="none" rtlCol="0">
            <a:spAutoFit/>
          </a:bodyPr>
          <a:lstStyle/>
          <a:p>
            <a:r>
              <a:rPr lang="en-US" sz="1600" dirty="0" smtClean="0">
                <a:solidFill>
                  <a:srgbClr val="0033CC"/>
                </a:solidFill>
              </a:rPr>
              <a:t>Math,</a:t>
            </a:r>
          </a:p>
          <a:p>
            <a:r>
              <a:rPr lang="en-US" sz="1600" dirty="0" smtClean="0">
                <a:solidFill>
                  <a:srgbClr val="0033CC"/>
                </a:solidFill>
              </a:rPr>
              <a:t>Stats</a:t>
            </a:r>
            <a:endParaRPr lang="en-US" sz="1600" dirty="0">
              <a:solidFill>
                <a:srgbClr val="0033CC"/>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Date Placeholder 5"/>
          <p:cNvSpPr>
            <a:spLocks noGrp="1"/>
          </p:cNvSpPr>
          <p:nvPr>
            <p:ph type="dt" sz="quarter" idx="10"/>
          </p:nvPr>
        </p:nvSpPr>
        <p:spPr/>
        <p:txBody>
          <a:bodyPr/>
          <a:lstStyle/>
          <a:p>
            <a:pPr>
              <a:defRPr/>
            </a:pPr>
            <a:fld id="{88158736-BA77-4DD2-B398-28A3C3F4E780}" type="datetime1">
              <a:rPr lang="en-US" smtClean="0"/>
              <a:t>8/17/2016</a:t>
            </a:fld>
            <a:endParaRPr lang="en-US"/>
          </a:p>
        </p:txBody>
      </p:sp>
      <p:sp>
        <p:nvSpPr>
          <p:cNvPr id="2055" name="Footer Placeholder 6"/>
          <p:cNvSpPr>
            <a:spLocks noGrp="1"/>
          </p:cNvSpPr>
          <p:nvPr>
            <p:ph type="ftr" sz="quarter" idx="11"/>
          </p:nvPr>
        </p:nvSpPr>
        <p:spPr/>
        <p:txBody>
          <a:bodyPr/>
          <a:lstStyle/>
          <a:p>
            <a:pPr>
              <a:defRPr/>
            </a:pPr>
            <a:r>
              <a:rPr lang="en-US" smtClean="0"/>
              <a:t>Jaime G. Carbonell, Language Technolgies Institute</a:t>
            </a:r>
          </a:p>
        </p:txBody>
      </p:sp>
      <p:sp>
        <p:nvSpPr>
          <p:cNvPr id="2056" name="Slide Number Placeholder 7"/>
          <p:cNvSpPr>
            <a:spLocks noGrp="1"/>
          </p:cNvSpPr>
          <p:nvPr>
            <p:ph type="sldNum" sz="quarter" idx="12"/>
          </p:nvPr>
        </p:nvSpPr>
        <p:spPr/>
        <p:txBody>
          <a:bodyPr/>
          <a:lstStyle/>
          <a:p>
            <a:pPr>
              <a:defRPr/>
            </a:pPr>
            <a:fld id="{A2918CC2-948D-42A1-BC57-3F4DF5822C98}" type="slidenum">
              <a:rPr lang="en-US" smtClean="0"/>
              <a:pPr>
                <a:defRPr/>
              </a:pPr>
              <a:t>20</a:t>
            </a:fld>
            <a:endParaRPr lang="en-US" smtClean="0"/>
          </a:p>
        </p:txBody>
      </p:sp>
      <p:sp>
        <p:nvSpPr>
          <p:cNvPr id="2057" name="Rectangle 2"/>
          <p:cNvSpPr>
            <a:spLocks noGrp="1" noChangeArrowheads="1"/>
          </p:cNvSpPr>
          <p:nvPr>
            <p:ph type="title"/>
          </p:nvPr>
        </p:nvSpPr>
        <p:spPr/>
        <p:txBody>
          <a:bodyPr/>
          <a:lstStyle/>
          <a:p>
            <a:pPr eaLnBrk="1" hangingPunct="1"/>
            <a:r>
              <a:rPr lang="en-US" smtClean="0"/>
              <a:t>How does DUAL do better?</a:t>
            </a:r>
          </a:p>
        </p:txBody>
      </p:sp>
      <p:sp>
        <p:nvSpPr>
          <p:cNvPr id="2058" name="Rectangle 3"/>
          <p:cNvSpPr>
            <a:spLocks noGrp="1" noChangeArrowheads="1"/>
          </p:cNvSpPr>
          <p:nvPr>
            <p:ph type="body" sz="half" idx="1"/>
          </p:nvPr>
        </p:nvSpPr>
        <p:spPr>
          <a:xfrm>
            <a:off x="914400" y="1747838"/>
            <a:ext cx="7848600" cy="4530725"/>
          </a:xfrm>
        </p:spPr>
        <p:txBody>
          <a:bodyPr/>
          <a:lstStyle/>
          <a:p>
            <a:pPr marL="342900" indent="-342900" eaLnBrk="1" hangingPunct="1">
              <a:lnSpc>
                <a:spcPct val="80000"/>
              </a:lnSpc>
            </a:pPr>
            <a:r>
              <a:rPr lang="en-US" sz="1800" smtClean="0"/>
              <a:t>Runs DWUS until it estimates a cross-over</a:t>
            </a:r>
          </a:p>
          <a:p>
            <a:pPr marL="342900" indent="-342900" eaLnBrk="1" hangingPunct="1">
              <a:lnSpc>
                <a:spcPct val="80000"/>
              </a:lnSpc>
              <a:buFont typeface="Wingdings" pitchFamily="2" charset="2"/>
              <a:buNone/>
            </a:pPr>
            <a:endParaRPr lang="en-US" sz="1800" smtClean="0"/>
          </a:p>
          <a:p>
            <a:pPr marL="342900" indent="-342900" eaLnBrk="1" hangingPunct="1">
              <a:lnSpc>
                <a:spcPct val="80000"/>
              </a:lnSpc>
              <a:buFont typeface="Wingdings" pitchFamily="2" charset="2"/>
              <a:buNone/>
            </a:pPr>
            <a:endParaRPr lang="en-US" sz="1800" smtClean="0"/>
          </a:p>
          <a:p>
            <a:pPr marL="342900" indent="-342900" eaLnBrk="1" hangingPunct="1">
              <a:lnSpc>
                <a:spcPct val="80000"/>
              </a:lnSpc>
            </a:pPr>
            <a:r>
              <a:rPr lang="en-US" sz="1800" smtClean="0"/>
              <a:t>Monitor the change in expected error at each iteration to detect when it is stuck in local minima</a:t>
            </a:r>
          </a:p>
          <a:p>
            <a:pPr marL="342900" indent="-342900" eaLnBrk="1" hangingPunct="1">
              <a:lnSpc>
                <a:spcPct val="80000"/>
              </a:lnSpc>
              <a:buFont typeface="Wingdings" pitchFamily="2" charset="2"/>
              <a:buNone/>
            </a:pPr>
            <a:endParaRPr lang="en-US" sz="1800" smtClean="0"/>
          </a:p>
          <a:p>
            <a:pPr marL="342900" indent="-342900" eaLnBrk="1" hangingPunct="1">
              <a:lnSpc>
                <a:spcPct val="80000"/>
              </a:lnSpc>
              <a:buFont typeface="Wingdings" pitchFamily="2" charset="2"/>
              <a:buNone/>
            </a:pPr>
            <a:endParaRPr lang="en-US" sz="1800" smtClean="0"/>
          </a:p>
          <a:p>
            <a:pPr marL="342900" indent="-342900" eaLnBrk="1" hangingPunct="1">
              <a:lnSpc>
                <a:spcPct val="80000"/>
              </a:lnSpc>
            </a:pPr>
            <a:r>
              <a:rPr lang="en-US" sz="1800" smtClean="0"/>
              <a:t>DUAL uses a mixture model after the cross-over ( saturation ) point</a:t>
            </a:r>
          </a:p>
          <a:p>
            <a:pPr marL="342900" indent="-342900" eaLnBrk="1" hangingPunct="1">
              <a:lnSpc>
                <a:spcPct val="80000"/>
              </a:lnSpc>
            </a:pPr>
            <a:endParaRPr lang="en-US" sz="1800" smtClean="0"/>
          </a:p>
          <a:p>
            <a:pPr marL="342900" indent="-342900" eaLnBrk="1" hangingPunct="1">
              <a:lnSpc>
                <a:spcPct val="80000"/>
              </a:lnSpc>
              <a:buFont typeface="Wingdings" pitchFamily="2" charset="2"/>
              <a:buNone/>
            </a:pPr>
            <a:endParaRPr lang="en-US" sz="1800" smtClean="0"/>
          </a:p>
          <a:p>
            <a:pPr marL="342900" indent="-342900" eaLnBrk="1" hangingPunct="1">
              <a:lnSpc>
                <a:spcPct val="80000"/>
              </a:lnSpc>
            </a:pPr>
            <a:r>
              <a:rPr lang="en-US" sz="1800" smtClean="0"/>
              <a:t>Our goal should be to minimize the expected future error</a:t>
            </a:r>
          </a:p>
          <a:p>
            <a:pPr marL="742950" lvl="1" indent="-285750" eaLnBrk="1" hangingPunct="1">
              <a:lnSpc>
                <a:spcPct val="80000"/>
              </a:lnSpc>
            </a:pPr>
            <a:r>
              <a:rPr lang="en-US" sz="1800" smtClean="0"/>
              <a:t>If we knew the future error of Uncertainty Sampling (US) to be zero, then we’d force </a:t>
            </a:r>
            <a:endParaRPr lang="en-US" sz="1800" smtClean="0">
              <a:cs typeface="Arial" charset="0"/>
            </a:endParaRPr>
          </a:p>
          <a:p>
            <a:pPr marL="742950" lvl="1" indent="-285750" eaLnBrk="1" hangingPunct="1">
              <a:lnSpc>
                <a:spcPct val="80000"/>
              </a:lnSpc>
            </a:pPr>
            <a:r>
              <a:rPr lang="en-US" sz="1800" smtClean="0">
                <a:cs typeface="Arial" charset="0"/>
              </a:rPr>
              <a:t>But in practice, we do not know it </a:t>
            </a:r>
            <a:endParaRPr lang="en-US" sz="1800" smtClean="0">
              <a:cs typeface="Arial" charset="0"/>
              <a:sym typeface="Wingdings" pitchFamily="2" charset="2"/>
            </a:endParaRPr>
          </a:p>
          <a:p>
            <a:pPr marL="742950" lvl="1" indent="-285750" eaLnBrk="1" hangingPunct="1">
              <a:lnSpc>
                <a:spcPct val="80000"/>
              </a:lnSpc>
              <a:buFont typeface="Wingdings" pitchFamily="2" charset="2"/>
              <a:buNone/>
            </a:pPr>
            <a:endParaRPr lang="el-GR" sz="1800" smtClean="0">
              <a:cs typeface="Arial" charset="0"/>
            </a:endParaRPr>
          </a:p>
        </p:txBody>
      </p:sp>
      <p:graphicFrame>
        <p:nvGraphicFramePr>
          <p:cNvPr id="2050" name="Object 4"/>
          <p:cNvGraphicFramePr>
            <a:graphicFrameLocks noGrp="1" noChangeAspect="1"/>
          </p:cNvGraphicFramePr>
          <p:nvPr>
            <p:ph sz="quarter" idx="2"/>
          </p:nvPr>
        </p:nvGraphicFramePr>
        <p:xfrm>
          <a:off x="3900488" y="2111375"/>
          <a:ext cx="1333500" cy="466725"/>
        </p:xfrm>
        <a:graphic>
          <a:graphicData uri="http://schemas.openxmlformats.org/presentationml/2006/ole">
            <mc:AlternateContent xmlns:mc="http://schemas.openxmlformats.org/markup-compatibility/2006">
              <mc:Choice xmlns:v="urn:schemas-microsoft-com:vml" Requires="v">
                <p:oleObj spid="_x0000_s2198" name="Equation" r:id="rId4" imgW="1218960" imgH="495000" progId="">
                  <p:embed/>
                </p:oleObj>
              </mc:Choice>
              <mc:Fallback>
                <p:oleObj name="Equation" r:id="rId4" imgW="1218960" imgH="4950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0488" y="2111375"/>
                        <a:ext cx="133350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noGrp="1" noChangeAspect="1"/>
          </p:cNvGraphicFramePr>
          <p:nvPr>
            <p:ph sz="quarter" idx="3"/>
          </p:nvPr>
        </p:nvGraphicFramePr>
        <p:xfrm>
          <a:off x="4984750" y="2970213"/>
          <a:ext cx="3500438" cy="479425"/>
        </p:xfrm>
        <a:graphic>
          <a:graphicData uri="http://schemas.openxmlformats.org/presentationml/2006/ole">
            <mc:AlternateContent xmlns:mc="http://schemas.openxmlformats.org/markup-compatibility/2006">
              <mc:Choice xmlns:v="urn:schemas-microsoft-com:vml" Requires="v">
                <p:oleObj spid="_x0000_s2199" name="Equation" r:id="rId6" imgW="3111480" imgH="495000" progId="">
                  <p:embed/>
                </p:oleObj>
              </mc:Choice>
              <mc:Fallback>
                <p:oleObj name="Equation" r:id="rId6" imgW="3111480" imgH="495000"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50" y="2970213"/>
                        <a:ext cx="3500438"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6"/>
          <p:cNvGraphicFramePr>
            <a:graphicFrameLocks noChangeAspect="1"/>
          </p:cNvGraphicFramePr>
          <p:nvPr/>
        </p:nvGraphicFramePr>
        <p:xfrm>
          <a:off x="2597150" y="4191000"/>
          <a:ext cx="3949700" cy="482600"/>
        </p:xfrm>
        <a:graphic>
          <a:graphicData uri="http://schemas.openxmlformats.org/presentationml/2006/ole">
            <mc:AlternateContent xmlns:mc="http://schemas.openxmlformats.org/markup-compatibility/2006">
              <mc:Choice xmlns:v="urn:schemas-microsoft-com:vml" Requires="v">
                <p:oleObj spid="_x0000_s2200" name="Equation" r:id="rId8" imgW="3949560" imgH="482400" progId="">
                  <p:embed/>
                </p:oleObj>
              </mc:Choice>
              <mc:Fallback>
                <p:oleObj name="Equation" r:id="rId8" imgW="3949560" imgH="482400"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7150" y="4191000"/>
                        <a:ext cx="39497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7"/>
          <p:cNvGraphicFramePr>
            <a:graphicFrameLocks noChangeAspect="1"/>
          </p:cNvGraphicFramePr>
          <p:nvPr/>
        </p:nvGraphicFramePr>
        <p:xfrm>
          <a:off x="4629150" y="5119688"/>
          <a:ext cx="576263" cy="271462"/>
        </p:xfrm>
        <a:graphic>
          <a:graphicData uri="http://schemas.openxmlformats.org/presentationml/2006/ole">
            <mc:AlternateContent xmlns:mc="http://schemas.openxmlformats.org/markup-compatibility/2006">
              <mc:Choice xmlns:v="urn:schemas-microsoft-com:vml" Requires="v">
                <p:oleObj spid="_x0000_s2201" name="Equation" r:id="rId10" imgW="431640" imgH="203040" progId="">
                  <p:embed/>
                </p:oleObj>
              </mc:Choice>
              <mc:Fallback>
                <p:oleObj name="Equation" r:id="rId10" imgW="431640" imgH="203040" progId="">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29150" y="5119688"/>
                        <a:ext cx="576263" cy="271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60" name="Picture 9" descr="LTI-logo2"/>
          <p:cNvPicPr>
            <a:picLocks noChangeAspect="1" noChangeArrowheads="1"/>
          </p:cNvPicPr>
          <p:nvPr/>
        </p:nvPicPr>
        <p:blipFill>
          <a:blip r:embed="rId12" cstate="print"/>
          <a:srcRect/>
          <a:stretch>
            <a:fillRect/>
          </a:stretch>
        </p:blipFill>
        <p:spPr bwMode="auto">
          <a:xfrm>
            <a:off x="7429500" y="0"/>
            <a:ext cx="1714500" cy="1019175"/>
          </a:xfrm>
          <a:prstGeom prst="rect">
            <a:avLst/>
          </a:prstGeom>
          <a:noFill/>
          <a:ln w="9525">
            <a:noFill/>
            <a:miter lim="800000"/>
            <a:headEnd/>
            <a:tailEnd/>
          </a:ln>
        </p:spPr>
      </p:pic>
      <p:pic>
        <p:nvPicPr>
          <p:cNvPr id="2061" name="Picture 10"/>
          <p:cNvPicPr>
            <a:picLocks noChangeAspect="1" noChangeArrowheads="1"/>
          </p:cNvPicPr>
          <p:nvPr/>
        </p:nvPicPr>
        <p:blipFill>
          <a:blip r:embed="rId13" cstate="print"/>
          <a:srcRect/>
          <a:stretch>
            <a:fillRect/>
          </a:stretch>
        </p:blipFill>
        <p:spPr bwMode="auto">
          <a:xfrm>
            <a:off x="0" y="0"/>
            <a:ext cx="71437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6"/>
          <p:cNvSpPr>
            <a:spLocks noGrp="1"/>
          </p:cNvSpPr>
          <p:nvPr>
            <p:ph type="dt" sz="quarter" idx="10"/>
          </p:nvPr>
        </p:nvSpPr>
        <p:spPr/>
        <p:txBody>
          <a:bodyPr/>
          <a:lstStyle/>
          <a:p>
            <a:pPr>
              <a:defRPr/>
            </a:pPr>
            <a:fld id="{75A244C6-E816-44B5-ACBD-ED632C34A45B}" type="datetime1">
              <a:rPr lang="en-US" smtClean="0"/>
              <a:t>8/17/2016</a:t>
            </a:fld>
            <a:endParaRPr lang="en-US"/>
          </a:p>
        </p:txBody>
      </p:sp>
      <p:sp>
        <p:nvSpPr>
          <p:cNvPr id="31747" name="Footer Placeholder 7"/>
          <p:cNvSpPr>
            <a:spLocks noGrp="1"/>
          </p:cNvSpPr>
          <p:nvPr>
            <p:ph type="ftr" sz="quarter" idx="11"/>
          </p:nvPr>
        </p:nvSpPr>
        <p:spPr/>
        <p:txBody>
          <a:bodyPr/>
          <a:lstStyle/>
          <a:p>
            <a:pPr>
              <a:defRPr/>
            </a:pPr>
            <a:r>
              <a:rPr lang="en-US" smtClean="0"/>
              <a:t>Jaime G. Carbonell, Language Technolgies Institute</a:t>
            </a:r>
          </a:p>
        </p:txBody>
      </p:sp>
      <p:sp>
        <p:nvSpPr>
          <p:cNvPr id="31748" name="Slide Number Placeholder 8"/>
          <p:cNvSpPr>
            <a:spLocks noGrp="1"/>
          </p:cNvSpPr>
          <p:nvPr>
            <p:ph type="sldNum" sz="quarter" idx="12"/>
          </p:nvPr>
        </p:nvSpPr>
        <p:spPr/>
        <p:txBody>
          <a:bodyPr/>
          <a:lstStyle/>
          <a:p>
            <a:pPr>
              <a:defRPr/>
            </a:pPr>
            <a:fld id="{B80E5BDB-5C11-4D55-928F-25E5AB032096}" type="slidenum">
              <a:rPr lang="en-US" smtClean="0"/>
              <a:pPr>
                <a:defRPr/>
              </a:pPr>
              <a:t>21</a:t>
            </a:fld>
            <a:endParaRPr lang="en-US" smtClean="0"/>
          </a:p>
        </p:txBody>
      </p:sp>
      <p:sp>
        <p:nvSpPr>
          <p:cNvPr id="32773" name="Rectangle 2"/>
          <p:cNvSpPr>
            <a:spLocks noGrp="1" noChangeArrowheads="1"/>
          </p:cNvSpPr>
          <p:nvPr>
            <p:ph type="title" sz="quarter"/>
          </p:nvPr>
        </p:nvSpPr>
        <p:spPr/>
        <p:txBody>
          <a:bodyPr/>
          <a:lstStyle/>
          <a:p>
            <a:pPr eaLnBrk="1" hangingPunct="1"/>
            <a:r>
              <a:rPr lang="en-US" smtClean="0"/>
              <a:t>Results: </a:t>
            </a:r>
            <a:r>
              <a:rPr lang="en-US" smtClean="0">
                <a:solidFill>
                  <a:srgbClr val="FF5050"/>
                </a:solidFill>
              </a:rPr>
              <a:t>DUAL</a:t>
            </a:r>
            <a:r>
              <a:rPr lang="en-US" smtClean="0"/>
              <a:t> vs </a:t>
            </a:r>
            <a:r>
              <a:rPr lang="en-US" smtClean="0">
                <a:solidFill>
                  <a:srgbClr val="009900"/>
                </a:solidFill>
              </a:rPr>
              <a:t>DWUS</a:t>
            </a:r>
          </a:p>
        </p:txBody>
      </p:sp>
      <p:pic>
        <p:nvPicPr>
          <p:cNvPr id="32774" name="Picture 3"/>
          <p:cNvPicPr>
            <a:picLocks noGrp="1" noChangeAspect="1" noChangeArrowheads="1"/>
          </p:cNvPicPr>
          <p:nvPr>
            <p:ph sz="quarter" idx="1"/>
          </p:nvPr>
        </p:nvPicPr>
        <p:blipFill>
          <a:blip r:embed="rId3" cstate="print"/>
          <a:srcRect/>
          <a:stretch>
            <a:fillRect/>
          </a:stretch>
        </p:blipFill>
        <p:spPr>
          <a:xfrm>
            <a:off x="1017588" y="1752600"/>
            <a:ext cx="3265487" cy="2062163"/>
          </a:xfrm>
        </p:spPr>
      </p:pic>
      <p:pic>
        <p:nvPicPr>
          <p:cNvPr id="32775" name="Picture 4"/>
          <p:cNvPicPr>
            <a:picLocks noGrp="1" noChangeAspect="1" noChangeArrowheads="1"/>
          </p:cNvPicPr>
          <p:nvPr>
            <p:ph sz="quarter" idx="2"/>
          </p:nvPr>
        </p:nvPicPr>
        <p:blipFill>
          <a:blip r:embed="rId4" cstate="print"/>
          <a:srcRect/>
          <a:stretch>
            <a:fillRect/>
          </a:stretch>
        </p:blipFill>
        <p:spPr>
          <a:xfrm>
            <a:off x="5356225" y="1752600"/>
            <a:ext cx="3255963" cy="2062163"/>
          </a:xfrm>
        </p:spPr>
      </p:pic>
      <p:pic>
        <p:nvPicPr>
          <p:cNvPr id="32776" name="Picture 5"/>
          <p:cNvPicPr>
            <a:picLocks noGrp="1" noChangeAspect="1" noChangeArrowheads="1"/>
          </p:cNvPicPr>
          <p:nvPr>
            <p:ph sz="quarter" idx="3"/>
          </p:nvPr>
        </p:nvPicPr>
        <p:blipFill>
          <a:blip r:embed="rId5" cstate="print"/>
          <a:srcRect/>
          <a:stretch>
            <a:fillRect/>
          </a:stretch>
        </p:blipFill>
        <p:spPr>
          <a:xfrm>
            <a:off x="1033463" y="3957638"/>
            <a:ext cx="3233737" cy="2062162"/>
          </a:xfrm>
        </p:spPr>
      </p:pic>
      <p:pic>
        <p:nvPicPr>
          <p:cNvPr id="32777" name="Picture 6"/>
          <p:cNvPicPr>
            <a:picLocks noGrp="1" noChangeAspect="1" noChangeArrowheads="1"/>
          </p:cNvPicPr>
          <p:nvPr>
            <p:ph sz="quarter" idx="4"/>
          </p:nvPr>
        </p:nvPicPr>
        <p:blipFill>
          <a:blip r:embed="rId6" cstate="print"/>
          <a:srcRect/>
          <a:stretch>
            <a:fillRect/>
          </a:stretch>
        </p:blipFill>
        <p:spPr>
          <a:xfrm>
            <a:off x="5360988" y="3957638"/>
            <a:ext cx="3246437" cy="2062162"/>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a:xfrm>
            <a:off x="574675" y="0"/>
            <a:ext cx="8001000" cy="1236663"/>
          </a:xfrm>
        </p:spPr>
        <p:txBody>
          <a:bodyPr/>
          <a:lstStyle/>
          <a:p>
            <a:pPr eaLnBrk="1" hangingPunct="1"/>
            <a:r>
              <a:rPr lang="en-US" smtClean="0"/>
              <a:t>Active Learning is Awesome,</a:t>
            </a:r>
            <a:br>
              <a:rPr lang="en-US" smtClean="0"/>
            </a:br>
            <a:r>
              <a:rPr lang="en-US" smtClean="0"/>
              <a:t> but … is it Enough?</a:t>
            </a:r>
          </a:p>
        </p:txBody>
      </p:sp>
      <p:sp>
        <p:nvSpPr>
          <p:cNvPr id="41987" name="TextBox 3"/>
          <p:cNvSpPr txBox="1">
            <a:spLocks noChangeArrowheads="1"/>
          </p:cNvSpPr>
          <p:nvPr/>
        </p:nvSpPr>
        <p:spPr bwMode="auto">
          <a:xfrm>
            <a:off x="1490663" y="1497013"/>
            <a:ext cx="2925762" cy="400050"/>
          </a:xfrm>
          <a:prstGeom prst="rect">
            <a:avLst/>
          </a:prstGeom>
          <a:noFill/>
          <a:ln w="9525">
            <a:noFill/>
            <a:miter lim="800000"/>
            <a:headEnd/>
            <a:tailEnd/>
          </a:ln>
        </p:spPr>
        <p:txBody>
          <a:bodyPr wrap="none">
            <a:spAutoFit/>
          </a:bodyPr>
          <a:lstStyle/>
          <a:p>
            <a:pPr eaLnBrk="0" hangingPunct="0"/>
            <a:r>
              <a:rPr lang="en-US" sz="2000"/>
              <a:t>Single Perfect Source</a:t>
            </a:r>
          </a:p>
        </p:txBody>
      </p:sp>
      <p:cxnSp>
        <p:nvCxnSpPr>
          <p:cNvPr id="6" name="Straight Arrow Connector 5"/>
          <p:cNvCxnSpPr/>
          <p:nvPr/>
        </p:nvCxnSpPr>
        <p:spPr>
          <a:xfrm rot="5400000">
            <a:off x="2232025" y="2519363"/>
            <a:ext cx="85248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a:spLocks noChangeArrowheads="1"/>
          </p:cNvSpPr>
          <p:nvPr/>
        </p:nvSpPr>
        <p:spPr bwMode="auto">
          <a:xfrm>
            <a:off x="2014538" y="3048000"/>
            <a:ext cx="2298700" cy="400050"/>
          </a:xfrm>
          <a:prstGeom prst="rect">
            <a:avLst/>
          </a:prstGeom>
          <a:noFill/>
          <a:ln w="9525">
            <a:noFill/>
            <a:miter lim="800000"/>
            <a:headEnd/>
            <a:tailEnd/>
          </a:ln>
        </p:spPr>
        <p:txBody>
          <a:bodyPr wrap="none">
            <a:spAutoFit/>
          </a:bodyPr>
          <a:lstStyle/>
          <a:p>
            <a:pPr eaLnBrk="0" hangingPunct="0"/>
            <a:r>
              <a:rPr lang="en-US" sz="2000"/>
              <a:t>Multiple Sources</a:t>
            </a:r>
          </a:p>
        </p:txBody>
      </p:sp>
      <p:cxnSp>
        <p:nvCxnSpPr>
          <p:cNvPr id="10" name="Straight Arrow Connector 9"/>
          <p:cNvCxnSpPr/>
          <p:nvPr/>
        </p:nvCxnSpPr>
        <p:spPr>
          <a:xfrm rot="5400000">
            <a:off x="1910557" y="3715544"/>
            <a:ext cx="750887" cy="542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a:spLocks noChangeArrowheads="1"/>
          </p:cNvSpPr>
          <p:nvPr/>
        </p:nvSpPr>
        <p:spPr bwMode="auto">
          <a:xfrm>
            <a:off x="1220788" y="4294188"/>
            <a:ext cx="1377950" cy="708025"/>
          </a:xfrm>
          <a:prstGeom prst="rect">
            <a:avLst/>
          </a:prstGeom>
          <a:noFill/>
          <a:ln w="9525">
            <a:noFill/>
            <a:miter lim="800000"/>
            <a:headEnd/>
            <a:tailEnd/>
          </a:ln>
        </p:spPr>
        <p:txBody>
          <a:bodyPr wrap="none">
            <a:spAutoFit/>
          </a:bodyPr>
          <a:lstStyle/>
          <a:p>
            <a:pPr eaLnBrk="0" hangingPunct="0"/>
            <a:r>
              <a:rPr lang="en-US" sz="2000"/>
              <a:t>Differing </a:t>
            </a:r>
          </a:p>
          <a:p>
            <a:pPr eaLnBrk="0" hangingPunct="0"/>
            <a:r>
              <a:rPr lang="en-US" sz="2000"/>
              <a:t>Expertise</a:t>
            </a:r>
          </a:p>
        </p:txBody>
      </p:sp>
      <p:cxnSp>
        <p:nvCxnSpPr>
          <p:cNvPr id="13" name="Straight Arrow Connector 12"/>
          <p:cNvCxnSpPr/>
          <p:nvPr/>
        </p:nvCxnSpPr>
        <p:spPr>
          <a:xfrm rot="16200000" flipH="1">
            <a:off x="2141538" y="4270375"/>
            <a:ext cx="1549400" cy="161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a:spLocks noChangeArrowheads="1"/>
          </p:cNvSpPr>
          <p:nvPr/>
        </p:nvSpPr>
        <p:spPr bwMode="auto">
          <a:xfrm>
            <a:off x="2249488" y="5138738"/>
            <a:ext cx="2051050" cy="400050"/>
          </a:xfrm>
          <a:prstGeom prst="rect">
            <a:avLst/>
          </a:prstGeom>
          <a:noFill/>
          <a:ln w="9525">
            <a:noFill/>
            <a:miter lim="800000"/>
            <a:headEnd/>
            <a:tailEnd/>
          </a:ln>
        </p:spPr>
        <p:txBody>
          <a:bodyPr wrap="none">
            <a:spAutoFit/>
          </a:bodyPr>
          <a:lstStyle/>
          <a:p>
            <a:pPr eaLnBrk="0" hangingPunct="0"/>
            <a:r>
              <a:rPr lang="en-US" sz="2000"/>
              <a:t>Labeling Noise</a:t>
            </a:r>
          </a:p>
        </p:txBody>
      </p:sp>
      <p:cxnSp>
        <p:nvCxnSpPr>
          <p:cNvPr id="16" name="Straight Arrow Connector 15"/>
          <p:cNvCxnSpPr/>
          <p:nvPr/>
        </p:nvCxnSpPr>
        <p:spPr>
          <a:xfrm rot="16200000" flipH="1">
            <a:off x="3074988" y="3611562"/>
            <a:ext cx="852488" cy="8429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auto">
          <a:xfrm>
            <a:off x="3556000" y="4362450"/>
            <a:ext cx="1576388" cy="708025"/>
          </a:xfrm>
          <a:prstGeom prst="rect">
            <a:avLst/>
          </a:prstGeom>
          <a:noFill/>
          <a:ln w="9525">
            <a:noFill/>
            <a:miter lim="800000"/>
            <a:headEnd/>
            <a:tailEnd/>
          </a:ln>
        </p:spPr>
        <p:txBody>
          <a:bodyPr wrap="none">
            <a:spAutoFit/>
          </a:bodyPr>
          <a:lstStyle/>
          <a:p>
            <a:pPr eaLnBrk="0" hangingPunct="0"/>
            <a:r>
              <a:rPr lang="en-US" sz="2000"/>
              <a:t>Answer </a:t>
            </a:r>
          </a:p>
          <a:p>
            <a:pPr eaLnBrk="0" hangingPunct="0"/>
            <a:r>
              <a:rPr lang="en-US" sz="2000"/>
              <a:t>Reluctance</a:t>
            </a:r>
          </a:p>
        </p:txBody>
      </p:sp>
      <p:sp>
        <p:nvSpPr>
          <p:cNvPr id="41996" name="TextBox 17"/>
          <p:cNvSpPr txBox="1">
            <a:spLocks noChangeArrowheads="1"/>
          </p:cNvSpPr>
          <p:nvPr/>
        </p:nvSpPr>
        <p:spPr bwMode="auto">
          <a:xfrm>
            <a:off x="5875338" y="1497013"/>
            <a:ext cx="2686050" cy="400050"/>
          </a:xfrm>
          <a:prstGeom prst="rect">
            <a:avLst/>
          </a:prstGeom>
          <a:noFill/>
          <a:ln w="9525">
            <a:noFill/>
            <a:miter lim="800000"/>
            <a:headEnd/>
            <a:tailEnd/>
          </a:ln>
        </p:spPr>
        <p:txBody>
          <a:bodyPr wrap="none">
            <a:spAutoFit/>
          </a:bodyPr>
          <a:lstStyle/>
          <a:p>
            <a:pPr eaLnBrk="0" hangingPunct="0"/>
            <a:r>
              <a:rPr lang="en-US" sz="2000"/>
              <a:t>Fixed Labeling Cost</a:t>
            </a:r>
          </a:p>
        </p:txBody>
      </p:sp>
      <p:sp>
        <p:nvSpPr>
          <p:cNvPr id="25" name="TextBox 24"/>
          <p:cNvSpPr txBox="1">
            <a:spLocks noChangeArrowheads="1"/>
          </p:cNvSpPr>
          <p:nvPr/>
        </p:nvSpPr>
        <p:spPr bwMode="auto">
          <a:xfrm>
            <a:off x="5875338" y="3048000"/>
            <a:ext cx="2686050" cy="400050"/>
          </a:xfrm>
          <a:prstGeom prst="rect">
            <a:avLst/>
          </a:prstGeom>
          <a:noFill/>
          <a:ln w="9525">
            <a:noFill/>
            <a:miter lim="800000"/>
            <a:headEnd/>
            <a:tailEnd/>
          </a:ln>
        </p:spPr>
        <p:txBody>
          <a:bodyPr wrap="none">
            <a:spAutoFit/>
          </a:bodyPr>
          <a:lstStyle/>
          <a:p>
            <a:pPr eaLnBrk="0" hangingPunct="0"/>
            <a:r>
              <a:rPr lang="en-US" sz="2000"/>
              <a:t>Varying-Cost Model</a:t>
            </a:r>
          </a:p>
        </p:txBody>
      </p:sp>
      <p:cxnSp>
        <p:nvCxnSpPr>
          <p:cNvPr id="29" name="Straight Arrow Connector 28"/>
          <p:cNvCxnSpPr/>
          <p:nvPr/>
        </p:nvCxnSpPr>
        <p:spPr>
          <a:xfrm rot="5400000">
            <a:off x="6686551" y="2570162"/>
            <a:ext cx="952500"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6259513" y="3956050"/>
            <a:ext cx="1062038" cy="236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00000" flipH="1">
            <a:off x="7224713" y="3651250"/>
            <a:ext cx="1062037" cy="7794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a:spLocks noChangeArrowheads="1"/>
          </p:cNvSpPr>
          <p:nvPr/>
        </p:nvSpPr>
        <p:spPr bwMode="auto">
          <a:xfrm>
            <a:off x="5937250" y="4527550"/>
            <a:ext cx="1319213" cy="708025"/>
          </a:xfrm>
          <a:prstGeom prst="rect">
            <a:avLst/>
          </a:prstGeom>
          <a:noFill/>
          <a:ln w="9525">
            <a:noFill/>
            <a:miter lim="800000"/>
            <a:headEnd/>
            <a:tailEnd/>
          </a:ln>
        </p:spPr>
        <p:txBody>
          <a:bodyPr wrap="none">
            <a:spAutoFit/>
          </a:bodyPr>
          <a:lstStyle/>
          <a:p>
            <a:pPr eaLnBrk="0" hangingPunct="0"/>
            <a:r>
              <a:rPr lang="en-US" sz="2000"/>
              <a:t>Task</a:t>
            </a:r>
          </a:p>
          <a:p>
            <a:pPr eaLnBrk="0" hangingPunct="0"/>
            <a:r>
              <a:rPr lang="en-US" sz="2000"/>
              <a:t>Difficulty</a:t>
            </a:r>
          </a:p>
        </p:txBody>
      </p:sp>
      <p:sp>
        <p:nvSpPr>
          <p:cNvPr id="35" name="TextBox 34"/>
          <p:cNvSpPr txBox="1">
            <a:spLocks noChangeArrowheads="1"/>
          </p:cNvSpPr>
          <p:nvPr/>
        </p:nvSpPr>
        <p:spPr bwMode="auto">
          <a:xfrm>
            <a:off x="6970713" y="6056313"/>
            <a:ext cx="1484312" cy="400050"/>
          </a:xfrm>
          <a:prstGeom prst="rect">
            <a:avLst/>
          </a:prstGeom>
          <a:noFill/>
          <a:ln w="9525">
            <a:noFill/>
            <a:miter lim="800000"/>
            <a:headEnd/>
            <a:tailEnd/>
          </a:ln>
        </p:spPr>
        <p:txBody>
          <a:bodyPr wrap="none">
            <a:spAutoFit/>
          </a:bodyPr>
          <a:lstStyle/>
          <a:p>
            <a:pPr eaLnBrk="0" hangingPunct="0"/>
            <a:r>
              <a:rPr lang="en-US" sz="2000"/>
              <a:t>Ambiguity</a:t>
            </a:r>
          </a:p>
        </p:txBody>
      </p:sp>
      <p:cxnSp>
        <p:nvCxnSpPr>
          <p:cNvPr id="37" name="Straight Arrow Connector 36"/>
          <p:cNvCxnSpPr/>
          <p:nvPr/>
        </p:nvCxnSpPr>
        <p:spPr>
          <a:xfrm rot="16200000" flipH="1">
            <a:off x="6007893" y="4698207"/>
            <a:ext cx="2513013" cy="203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a:spLocks noChangeArrowheads="1"/>
          </p:cNvSpPr>
          <p:nvPr/>
        </p:nvSpPr>
        <p:spPr bwMode="auto">
          <a:xfrm>
            <a:off x="7823200" y="4572000"/>
            <a:ext cx="1377950" cy="708025"/>
          </a:xfrm>
          <a:prstGeom prst="rect">
            <a:avLst/>
          </a:prstGeom>
          <a:noFill/>
          <a:ln w="9525">
            <a:noFill/>
            <a:miter lim="800000"/>
            <a:headEnd/>
            <a:tailEnd/>
          </a:ln>
        </p:spPr>
        <p:txBody>
          <a:bodyPr wrap="none">
            <a:spAutoFit/>
          </a:bodyPr>
          <a:lstStyle/>
          <a:p>
            <a:pPr eaLnBrk="0" hangingPunct="0"/>
            <a:r>
              <a:rPr lang="en-US" sz="2000"/>
              <a:t>Expertise</a:t>
            </a:r>
          </a:p>
          <a:p>
            <a:pPr eaLnBrk="0" hangingPunct="0"/>
            <a:r>
              <a:rPr lang="en-US" sz="2000"/>
              <a:t>Level</a:t>
            </a:r>
          </a:p>
        </p:txBody>
      </p:sp>
      <p:sp>
        <p:nvSpPr>
          <p:cNvPr id="39" name="Rectangle 38"/>
          <p:cNvSpPr/>
          <p:nvPr/>
        </p:nvSpPr>
        <p:spPr>
          <a:xfrm>
            <a:off x="1539875" y="1485900"/>
            <a:ext cx="7196138" cy="541338"/>
          </a:xfrm>
          <a:prstGeom prst="rect">
            <a:avLst/>
          </a:prstGeom>
          <a:solidFill>
            <a:schemeClr val="accent5">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a:p>
        </p:txBody>
      </p:sp>
      <p:sp>
        <p:nvSpPr>
          <p:cNvPr id="41" name="TextBox 40"/>
          <p:cNvSpPr txBox="1"/>
          <p:nvPr/>
        </p:nvSpPr>
        <p:spPr>
          <a:xfrm>
            <a:off x="-33338" y="1428750"/>
            <a:ext cx="1387476" cy="923925"/>
          </a:xfrm>
          <a:prstGeom prst="rect">
            <a:avLst/>
          </a:prstGeom>
          <a:noFill/>
        </p:spPr>
        <p:txBody>
          <a:bodyPr wrap="none">
            <a:spAutoFit/>
          </a:bodyPr>
          <a:lstStyle/>
          <a:p>
            <a:pPr eaLnBrk="0" hangingPunct="0">
              <a:defRPr/>
            </a:pPr>
            <a:r>
              <a:rPr lang="en-US" dirty="0">
                <a:solidFill>
                  <a:schemeClr val="accent5">
                    <a:lumMod val="50000"/>
                  </a:schemeClr>
                </a:solidFill>
                <a:effectLst>
                  <a:outerShdw blurRad="50800" dist="38100" dir="8100000" algn="bl">
                    <a:srgbClr val="000000">
                      <a:alpha val="43000"/>
                    </a:srgbClr>
                  </a:outerShdw>
                </a:effectLst>
                <a:cs typeface="+mn-cs"/>
              </a:rPr>
              <a:t>Traditional</a:t>
            </a:r>
          </a:p>
          <a:p>
            <a:pPr eaLnBrk="0" hangingPunct="0">
              <a:defRPr/>
            </a:pPr>
            <a:r>
              <a:rPr lang="en-US" dirty="0">
                <a:solidFill>
                  <a:schemeClr val="accent5">
                    <a:lumMod val="50000"/>
                  </a:schemeClr>
                </a:solidFill>
                <a:effectLst>
                  <a:outerShdw blurRad="50800" dist="38100" dir="8100000" algn="bl">
                    <a:srgbClr val="000000">
                      <a:alpha val="43000"/>
                    </a:srgbClr>
                  </a:outerShdw>
                </a:effectLst>
                <a:cs typeface="+mn-cs"/>
              </a:rPr>
              <a:t>Active</a:t>
            </a:r>
          </a:p>
          <a:p>
            <a:pPr eaLnBrk="0" hangingPunct="0">
              <a:defRPr/>
            </a:pPr>
            <a:r>
              <a:rPr lang="en-US" dirty="0">
                <a:solidFill>
                  <a:schemeClr val="accent5">
                    <a:lumMod val="50000"/>
                  </a:schemeClr>
                </a:solidFill>
                <a:effectLst>
                  <a:outerShdw blurRad="50800" dist="38100" dir="8100000" algn="bl">
                    <a:srgbClr val="000000">
                      <a:alpha val="43000"/>
                    </a:srgbClr>
                  </a:outerShdw>
                </a:effectLst>
                <a:cs typeface="+mn-cs"/>
              </a:rPr>
              <a:t>Learning</a:t>
            </a:r>
          </a:p>
        </p:txBody>
      </p:sp>
      <p:cxnSp>
        <p:nvCxnSpPr>
          <p:cNvPr id="43" name="Straight Arrow Connector 42"/>
          <p:cNvCxnSpPr/>
          <p:nvPr/>
        </p:nvCxnSpPr>
        <p:spPr>
          <a:xfrm rot="5400000">
            <a:off x="-743743" y="3960019"/>
            <a:ext cx="3281362" cy="0"/>
          </a:xfrm>
          <a:prstGeom prst="straightConnector1">
            <a:avLst/>
          </a:prstGeom>
          <a:ln>
            <a:solidFill>
              <a:schemeClr val="accent5">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6513" y="3654425"/>
            <a:ext cx="968376" cy="708025"/>
          </a:xfrm>
          <a:prstGeom prst="rect">
            <a:avLst/>
          </a:prstGeom>
          <a:noFill/>
        </p:spPr>
        <p:txBody>
          <a:bodyPr wrap="none">
            <a:spAutoFit/>
          </a:bodyPr>
          <a:lstStyle/>
          <a:p>
            <a:pPr eaLnBrk="0" hangingPunct="0">
              <a:defRPr/>
            </a:pPr>
            <a:r>
              <a:rPr lang="en-US" sz="2000" dirty="0">
                <a:solidFill>
                  <a:schemeClr val="accent5">
                    <a:lumMod val="50000"/>
                  </a:schemeClr>
                </a:solidFill>
                <a:effectLst>
                  <a:outerShdw blurRad="50800" dist="38100" dir="8100000" algn="bl">
                    <a:srgbClr val="000000">
                      <a:alpha val="43000"/>
                    </a:srgbClr>
                  </a:outerShdw>
                </a:effectLst>
                <a:cs typeface="+mn-cs"/>
              </a:rPr>
              <a:t>Going</a:t>
            </a:r>
          </a:p>
          <a:p>
            <a:pPr eaLnBrk="0" hangingPunct="0">
              <a:defRPr/>
            </a:pPr>
            <a:r>
              <a:rPr lang="en-US" sz="2000" dirty="0">
                <a:solidFill>
                  <a:schemeClr val="accent5">
                    <a:lumMod val="50000"/>
                  </a:schemeClr>
                </a:solidFill>
                <a:effectLst>
                  <a:outerShdw blurRad="50800" dist="38100" dir="8100000" algn="bl">
                    <a:srgbClr val="000000">
                      <a:alpha val="43000"/>
                    </a:srgbClr>
                  </a:outerShdw>
                </a:effectLst>
                <a:cs typeface="+mn-cs"/>
              </a:rPr>
              <a:t>Beyond</a:t>
            </a:r>
          </a:p>
        </p:txBody>
      </p:sp>
      <p:sp>
        <p:nvSpPr>
          <p:cNvPr id="46" name="Rectangle 45"/>
          <p:cNvSpPr/>
          <p:nvPr/>
        </p:nvSpPr>
        <p:spPr>
          <a:xfrm>
            <a:off x="2208213" y="5159375"/>
            <a:ext cx="2233612" cy="546100"/>
          </a:xfrm>
          <a:prstGeom prst="rect">
            <a:avLst/>
          </a:prstGeom>
          <a:solidFill>
            <a:schemeClr val="accent4">
              <a:lumMod val="75000"/>
              <a:alpha val="46000"/>
            </a:schemeClr>
          </a:solidFill>
          <a:ln>
            <a:solidFill>
              <a:schemeClr val="accent4">
                <a:lumMod val="75000"/>
                <a:alpha val="46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a:p>
        </p:txBody>
      </p:sp>
      <p:cxnSp>
        <p:nvCxnSpPr>
          <p:cNvPr id="52" name="Straight Arrow Connector 51"/>
          <p:cNvCxnSpPr/>
          <p:nvPr/>
        </p:nvCxnSpPr>
        <p:spPr>
          <a:xfrm rot="5400000">
            <a:off x="2328069" y="5934869"/>
            <a:ext cx="560388" cy="10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a:spLocks noChangeArrowheads="1"/>
          </p:cNvSpPr>
          <p:nvPr/>
        </p:nvSpPr>
        <p:spPr bwMode="auto">
          <a:xfrm>
            <a:off x="1220788" y="6286500"/>
            <a:ext cx="2184400" cy="400050"/>
          </a:xfrm>
          <a:prstGeom prst="rect">
            <a:avLst/>
          </a:prstGeom>
          <a:noFill/>
          <a:ln w="9525">
            <a:noFill/>
            <a:miter lim="800000"/>
            <a:headEnd/>
            <a:tailEnd/>
          </a:ln>
        </p:spPr>
        <p:txBody>
          <a:bodyPr wrap="none">
            <a:spAutoFit/>
          </a:bodyPr>
          <a:lstStyle/>
          <a:p>
            <a:pPr eaLnBrk="0" hangingPunct="0"/>
            <a:r>
              <a:rPr lang="en-US" sz="2000" dirty="0"/>
              <a:t>Fixed over time</a:t>
            </a:r>
          </a:p>
        </p:txBody>
      </p:sp>
      <p:cxnSp>
        <p:nvCxnSpPr>
          <p:cNvPr id="59" name="Straight Arrow Connector 58"/>
          <p:cNvCxnSpPr/>
          <p:nvPr/>
        </p:nvCxnSpPr>
        <p:spPr>
          <a:xfrm rot="16200000" flipH="1">
            <a:off x="3378200" y="5824538"/>
            <a:ext cx="511175"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a:spLocks noChangeArrowheads="1"/>
          </p:cNvSpPr>
          <p:nvPr/>
        </p:nvSpPr>
        <p:spPr bwMode="auto">
          <a:xfrm>
            <a:off x="3668713" y="6286500"/>
            <a:ext cx="1882775" cy="400050"/>
          </a:xfrm>
          <a:prstGeom prst="rect">
            <a:avLst/>
          </a:prstGeom>
          <a:noFill/>
          <a:ln w="9525">
            <a:noFill/>
            <a:miter lim="800000"/>
            <a:headEnd/>
            <a:tailEnd/>
          </a:ln>
        </p:spPr>
        <p:txBody>
          <a:bodyPr wrap="none">
            <a:spAutoFit/>
          </a:bodyPr>
          <a:lstStyle/>
          <a:p>
            <a:pPr eaLnBrk="0" hangingPunct="0"/>
            <a:r>
              <a:rPr lang="en-US" sz="2000"/>
              <a:t>Time-varying</a:t>
            </a:r>
          </a:p>
        </p:txBody>
      </p:sp>
      <p:sp>
        <p:nvSpPr>
          <p:cNvPr id="62" name="Rectangle 61"/>
          <p:cNvSpPr/>
          <p:nvPr/>
        </p:nvSpPr>
        <p:spPr>
          <a:xfrm>
            <a:off x="1334635" y="6311900"/>
            <a:ext cx="2233612" cy="546100"/>
          </a:xfrm>
          <a:prstGeom prst="rect">
            <a:avLst/>
          </a:prstGeom>
          <a:solidFill>
            <a:schemeClr val="accent4">
              <a:lumMod val="75000"/>
              <a:alpha val="46000"/>
            </a:schemeClr>
          </a:solidFill>
          <a:ln>
            <a:solidFill>
              <a:schemeClr val="accent4">
                <a:lumMod val="75000"/>
                <a:alpha val="46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a:p>
        </p:txBody>
      </p:sp>
      <p:sp>
        <p:nvSpPr>
          <p:cNvPr id="63" name="Rectangle 62"/>
          <p:cNvSpPr/>
          <p:nvPr/>
        </p:nvSpPr>
        <p:spPr>
          <a:xfrm>
            <a:off x="3759428" y="6311900"/>
            <a:ext cx="2232025" cy="546100"/>
          </a:xfrm>
          <a:prstGeom prst="rect">
            <a:avLst/>
          </a:prstGeom>
          <a:solidFill>
            <a:schemeClr val="accent4">
              <a:lumMod val="75000"/>
              <a:alpha val="46000"/>
            </a:schemeClr>
          </a:solidFill>
          <a:ln>
            <a:solidFill>
              <a:schemeClr val="accent4">
                <a:lumMod val="75000"/>
                <a:alpha val="46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a:p>
        </p:txBody>
      </p:sp>
      <p:sp>
        <p:nvSpPr>
          <p:cNvPr id="64" name="Rectangle 63"/>
          <p:cNvSpPr/>
          <p:nvPr/>
        </p:nvSpPr>
        <p:spPr>
          <a:xfrm>
            <a:off x="2017713" y="2978150"/>
            <a:ext cx="2233612" cy="546100"/>
          </a:xfrm>
          <a:prstGeom prst="rect">
            <a:avLst/>
          </a:prstGeom>
          <a:solidFill>
            <a:schemeClr val="accent4">
              <a:lumMod val="75000"/>
              <a:alpha val="46000"/>
            </a:schemeClr>
          </a:solidFill>
          <a:ln>
            <a:solidFill>
              <a:schemeClr val="accent4">
                <a:lumMod val="75000"/>
                <a:alpha val="46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600"/>
          </a:p>
        </p:txBody>
      </p:sp>
      <p:grpSp>
        <p:nvGrpSpPr>
          <p:cNvPr id="2" name="Group 84"/>
          <p:cNvGrpSpPr>
            <a:grpSpLocks/>
          </p:cNvGrpSpPr>
          <p:nvPr/>
        </p:nvGrpSpPr>
        <p:grpSpPr bwMode="auto">
          <a:xfrm>
            <a:off x="5875338" y="3048000"/>
            <a:ext cx="2816225" cy="461963"/>
            <a:chOff x="5875074" y="3047995"/>
            <a:chExt cx="2816239" cy="461668"/>
          </a:xfrm>
        </p:grpSpPr>
        <p:cxnSp>
          <p:nvCxnSpPr>
            <p:cNvPr id="69" name="Straight Connector 68"/>
            <p:cNvCxnSpPr/>
            <p:nvPr/>
          </p:nvCxnSpPr>
          <p:spPr>
            <a:xfrm>
              <a:off x="5875074" y="3047995"/>
              <a:ext cx="35560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383077" y="3065447"/>
              <a:ext cx="355602"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908541" y="3065447"/>
              <a:ext cx="355602"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7365743" y="3067033"/>
              <a:ext cx="35560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822946" y="3063860"/>
              <a:ext cx="35560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334123" y="3047995"/>
              <a:ext cx="35560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884599" y="3508076"/>
              <a:ext cx="35560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375138" y="3506490"/>
              <a:ext cx="355602"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916479" y="3504903"/>
              <a:ext cx="35560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383206" y="3503317"/>
              <a:ext cx="355602"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822946" y="3501730"/>
              <a:ext cx="35560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313486" y="3500144"/>
              <a:ext cx="355602"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5660106" y="3283588"/>
              <a:ext cx="4315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8474757" y="3278828"/>
              <a:ext cx="431524"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87" name="TextBox 86"/>
          <p:cNvSpPr txBox="1">
            <a:spLocks noChangeArrowheads="1"/>
          </p:cNvSpPr>
          <p:nvPr/>
        </p:nvSpPr>
        <p:spPr bwMode="auto">
          <a:xfrm>
            <a:off x="50800" y="6194425"/>
            <a:ext cx="1162050" cy="615950"/>
          </a:xfrm>
          <a:prstGeom prst="rect">
            <a:avLst/>
          </a:prstGeom>
          <a:noFill/>
          <a:ln w="9525">
            <a:noFill/>
            <a:miter lim="800000"/>
            <a:headEnd/>
            <a:tailEnd/>
          </a:ln>
        </p:spPr>
        <p:txBody>
          <a:bodyPr wrap="none">
            <a:spAutoFit/>
          </a:bodyPr>
          <a:lstStyle/>
          <a:p>
            <a:pPr eaLnBrk="0" hangingPunct="0"/>
            <a:r>
              <a:rPr lang="en-US"/>
              <a:t>J</a:t>
            </a:r>
            <a:r>
              <a:rPr lang="en-US" sz="1600"/>
              <a:t>MLR_’09</a:t>
            </a:r>
          </a:p>
          <a:p>
            <a:pPr eaLnBrk="0" hangingPunct="0"/>
            <a:r>
              <a:rPr lang="en-US" sz="1600"/>
              <a:t>KDD ‘09</a:t>
            </a:r>
          </a:p>
        </p:txBody>
      </p:sp>
      <p:sp>
        <p:nvSpPr>
          <p:cNvPr id="88" name="TextBox 87"/>
          <p:cNvSpPr txBox="1">
            <a:spLocks noChangeArrowheads="1"/>
          </p:cNvSpPr>
          <p:nvPr/>
        </p:nvSpPr>
        <p:spPr bwMode="auto">
          <a:xfrm>
            <a:off x="4962525" y="5902325"/>
            <a:ext cx="1538288" cy="338138"/>
          </a:xfrm>
          <a:prstGeom prst="rect">
            <a:avLst/>
          </a:prstGeom>
          <a:noFill/>
          <a:ln w="9525">
            <a:noFill/>
            <a:miter lim="800000"/>
            <a:headEnd/>
            <a:tailEnd/>
          </a:ln>
        </p:spPr>
        <p:txBody>
          <a:bodyPr wrap="none">
            <a:spAutoFit/>
          </a:bodyPr>
          <a:lstStyle/>
          <a:p>
            <a:pPr eaLnBrk="0" hangingPunct="0"/>
            <a:r>
              <a:rPr lang="en-US" sz="1600"/>
              <a:t>SDM_sub ‘10</a:t>
            </a:r>
          </a:p>
        </p:txBody>
      </p:sp>
      <p:sp>
        <p:nvSpPr>
          <p:cNvPr id="51" name="TextBox 50"/>
          <p:cNvSpPr txBox="1">
            <a:spLocks noChangeArrowheads="1"/>
          </p:cNvSpPr>
          <p:nvPr/>
        </p:nvSpPr>
        <p:spPr bwMode="auto">
          <a:xfrm>
            <a:off x="7754938" y="2659063"/>
            <a:ext cx="1116012" cy="338137"/>
          </a:xfrm>
          <a:prstGeom prst="rect">
            <a:avLst/>
          </a:prstGeom>
          <a:noFill/>
          <a:ln w="9525">
            <a:noFill/>
            <a:miter lim="800000"/>
            <a:headEnd/>
            <a:tailEnd/>
          </a:ln>
        </p:spPr>
        <p:txBody>
          <a:bodyPr wrap="none">
            <a:spAutoFit/>
          </a:bodyPr>
          <a:lstStyle/>
          <a:p>
            <a:pPr eaLnBrk="0" hangingPunct="0"/>
            <a:r>
              <a:rPr lang="en-US" sz="1600"/>
              <a:t>CIKM ‘08</a:t>
            </a:r>
          </a:p>
        </p:txBody>
      </p:sp>
      <p:sp>
        <p:nvSpPr>
          <p:cNvPr id="55" name="TextBox 54"/>
          <p:cNvSpPr txBox="1"/>
          <p:nvPr/>
        </p:nvSpPr>
        <p:spPr>
          <a:xfrm>
            <a:off x="23813" y="5586413"/>
            <a:ext cx="1055687" cy="647700"/>
          </a:xfrm>
          <a:prstGeom prst="rect">
            <a:avLst/>
          </a:prstGeom>
          <a:noFill/>
        </p:spPr>
        <p:txBody>
          <a:bodyPr wrap="none">
            <a:spAutoFit/>
          </a:bodyPr>
          <a:lstStyle/>
          <a:p>
            <a:pPr eaLnBrk="0" hangingPunct="0">
              <a:defRPr/>
            </a:pPr>
            <a:r>
              <a:rPr lang="en-US" dirty="0">
                <a:solidFill>
                  <a:schemeClr val="accent5">
                    <a:lumMod val="50000"/>
                  </a:schemeClr>
                </a:solidFill>
                <a:effectLst>
                  <a:outerShdw blurRad="50800" dist="38100" dir="8100000" algn="bl">
                    <a:srgbClr val="000000">
                      <a:alpha val="43000"/>
                    </a:srgbClr>
                  </a:outerShdw>
                </a:effectLst>
                <a:cs typeface="+mn-cs"/>
              </a:rPr>
              <a:t>Proactive</a:t>
            </a:r>
          </a:p>
          <a:p>
            <a:pPr eaLnBrk="0" hangingPunct="0">
              <a:defRPr/>
            </a:pPr>
            <a:r>
              <a:rPr lang="en-US" dirty="0">
                <a:solidFill>
                  <a:schemeClr val="accent5">
                    <a:lumMod val="50000"/>
                  </a:schemeClr>
                </a:solidFill>
                <a:effectLst>
                  <a:outerShdw blurRad="50800" dist="38100" dir="8100000" algn="bl">
                    <a:srgbClr val="000000">
                      <a:alpha val="43000"/>
                    </a:srgbClr>
                  </a:outerShdw>
                </a:effectLst>
                <a:cs typeface="+mn-cs"/>
              </a:rPr>
              <a:t>Learning</a:t>
            </a:r>
          </a:p>
        </p:txBody>
      </p:sp>
      <p:sp>
        <p:nvSpPr>
          <p:cNvPr id="57" name="Slide Number Placeholder 56"/>
          <p:cNvSpPr>
            <a:spLocks noGrp="1"/>
          </p:cNvSpPr>
          <p:nvPr>
            <p:ph type="sldNum" sz="quarter" idx="12"/>
          </p:nvPr>
        </p:nvSpPr>
        <p:spPr/>
        <p:txBody>
          <a:bodyPr/>
          <a:lstStyle/>
          <a:p>
            <a:pPr>
              <a:defRPr/>
            </a:pPr>
            <a:fld id="{6FBC053D-4B0E-4314-AD50-C8B2313EB901}" type="slidenum">
              <a:rPr lang="en-US" smtClean="0"/>
              <a:pPr>
                <a:defRPr/>
              </a:pPr>
              <a:t>22</a:t>
            </a:fld>
            <a:endParaRPr lang="en-US"/>
          </a:p>
        </p:txBody>
      </p:sp>
      <p:sp>
        <p:nvSpPr>
          <p:cNvPr id="3" name="Date Placeholder 2"/>
          <p:cNvSpPr>
            <a:spLocks noGrp="1"/>
          </p:cNvSpPr>
          <p:nvPr>
            <p:ph type="dt" sz="half" idx="10"/>
          </p:nvPr>
        </p:nvSpPr>
        <p:spPr/>
        <p:txBody>
          <a:bodyPr/>
          <a:lstStyle/>
          <a:p>
            <a:pPr>
              <a:defRPr/>
            </a:pPr>
            <a:fld id="{D6B9CC0C-86AA-4521-956C-FCBED0B78836}"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strips(downLeft)">
                                      <p:cBhvr>
                                        <p:cTn id="11" dur="500"/>
                                        <p:tgtEl>
                                          <p:spTgt spid="44"/>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strips(downLeft)">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500"/>
                            </p:stCondLst>
                            <p:childTnLst>
                              <p:par>
                                <p:cTn id="22" presetID="18" presetClass="entr" presetSubtype="1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par>
                          <p:cTn id="25" fill="hold">
                            <p:stCondLst>
                              <p:cond delay="1000"/>
                            </p:stCondLst>
                            <p:childTnLst>
                              <p:par>
                                <p:cTn id="26" presetID="18" presetClass="entr" presetSubtype="12"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par>
                                <p:cTn id="29" presetID="18" presetClass="entr" presetSubtype="1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trips(downLeft)">
                                      <p:cBhvr>
                                        <p:cTn id="31" dur="500"/>
                                        <p:tgtEl>
                                          <p:spTgt spid="13"/>
                                        </p:tgtEl>
                                      </p:cBhvr>
                                    </p:animEffect>
                                  </p:childTnLst>
                                </p:cTn>
                              </p:par>
                              <p:par>
                                <p:cTn id="32" presetID="18" presetClass="entr" presetSubtype="12"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Left)">
                                      <p:cBhvr>
                                        <p:cTn id="34" dur="500"/>
                                        <p:tgtEl>
                                          <p:spTgt spid="16"/>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trips(downLeft)">
                                      <p:cBhvr>
                                        <p:cTn id="37" dur="500"/>
                                        <p:tgtEl>
                                          <p:spTgt spid="11"/>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strips(downLeft)">
                                      <p:cBhvr>
                                        <p:cTn id="40" dur="500"/>
                                        <p:tgtEl>
                                          <p:spTgt spid="17"/>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Left)">
                                      <p:cBhvr>
                                        <p:cTn id="43" dur="500"/>
                                        <p:tgtEl>
                                          <p:spTgt spid="14"/>
                                        </p:tgtEl>
                                      </p:cBhvr>
                                    </p:animEffect>
                                  </p:childTnLst>
                                </p:cTn>
                              </p:par>
                            </p:childTnLst>
                          </p:cTn>
                        </p:par>
                        <p:par>
                          <p:cTn id="44" fill="hold">
                            <p:stCondLst>
                              <p:cond delay="1500"/>
                            </p:stCondLst>
                            <p:childTnLst>
                              <p:par>
                                <p:cTn id="45" presetID="18" presetClass="entr" presetSubtype="12"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strips(downLeft)">
                                      <p:cBhvr>
                                        <p:cTn id="47" dur="500"/>
                                        <p:tgtEl>
                                          <p:spTgt spid="52"/>
                                        </p:tgtEl>
                                      </p:cBhvr>
                                    </p:animEffect>
                                  </p:childTnLst>
                                </p:cTn>
                              </p:par>
                              <p:par>
                                <p:cTn id="48" presetID="18" presetClass="entr" presetSubtype="12"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strips(downLeft)">
                                      <p:cBhvr>
                                        <p:cTn id="50" dur="500"/>
                                        <p:tgtEl>
                                          <p:spTgt spid="59"/>
                                        </p:tgtEl>
                                      </p:cBhvr>
                                    </p:animEffect>
                                  </p:childTnLst>
                                </p:cTn>
                              </p:par>
                            </p:childTnLst>
                          </p:cTn>
                        </p:par>
                        <p:par>
                          <p:cTn id="51" fill="hold">
                            <p:stCondLst>
                              <p:cond delay="2000"/>
                            </p:stCondLst>
                            <p:childTnLst>
                              <p:par>
                                <p:cTn id="52" presetID="18" presetClass="entr" presetSubtype="12" fill="hold" grpId="0"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strips(downLeft)">
                                      <p:cBhvr>
                                        <p:cTn id="54" dur="500"/>
                                        <p:tgtEl>
                                          <p:spTgt spid="58"/>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strips(downLeft)">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500" fill="hold"/>
                                        <p:tgtEl>
                                          <p:spTgt spid="62"/>
                                        </p:tgtEl>
                                        <p:attrNameLst>
                                          <p:attrName>ppt_w</p:attrName>
                                        </p:attrNameLst>
                                      </p:cBhvr>
                                      <p:tavLst>
                                        <p:tav tm="0">
                                          <p:val>
                                            <p:fltVal val="0"/>
                                          </p:val>
                                        </p:tav>
                                        <p:tav tm="100000">
                                          <p:val>
                                            <p:strVal val="#ppt_w"/>
                                          </p:val>
                                        </p:tav>
                                      </p:tavLst>
                                    </p:anim>
                                    <p:anim calcmode="lin" valueType="num">
                                      <p:cBhvr>
                                        <p:cTn id="68" dur="500" fill="hold"/>
                                        <p:tgtEl>
                                          <p:spTgt spid="62"/>
                                        </p:tgtEl>
                                        <p:attrNameLst>
                                          <p:attrName>ppt_h</p:attrName>
                                        </p:attrNameLst>
                                      </p:cBhvr>
                                      <p:tavLst>
                                        <p:tav tm="0">
                                          <p:val>
                                            <p:fltVal val="0"/>
                                          </p:val>
                                        </p:tav>
                                        <p:tav tm="100000">
                                          <p:val>
                                            <p:strVal val="#ppt_h"/>
                                          </p:val>
                                        </p:tav>
                                      </p:tavLst>
                                    </p:anim>
                                    <p:animEffect transition="in" filter="fade">
                                      <p:cBhvr>
                                        <p:cTn id="69" dur="500"/>
                                        <p:tgtEl>
                                          <p:spTgt spid="62"/>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0" fill="hold"/>
                                        <p:tgtEl>
                                          <p:spTgt spid="63"/>
                                        </p:tgtEl>
                                        <p:attrNameLst>
                                          <p:attrName>ppt_w</p:attrName>
                                        </p:attrNameLst>
                                      </p:cBhvr>
                                      <p:tavLst>
                                        <p:tav tm="0">
                                          <p:val>
                                            <p:fltVal val="0"/>
                                          </p:val>
                                        </p:tav>
                                        <p:tav tm="100000">
                                          <p:val>
                                            <p:strVal val="#ppt_w"/>
                                          </p:val>
                                        </p:tav>
                                      </p:tavLst>
                                    </p:anim>
                                    <p:anim calcmode="lin" valueType="num">
                                      <p:cBhvr>
                                        <p:cTn id="73" dur="500" fill="hold"/>
                                        <p:tgtEl>
                                          <p:spTgt spid="63"/>
                                        </p:tgtEl>
                                        <p:attrNameLst>
                                          <p:attrName>ppt_h</p:attrName>
                                        </p:attrNameLst>
                                      </p:cBhvr>
                                      <p:tavLst>
                                        <p:tav tm="0">
                                          <p:val>
                                            <p:fltVal val="0"/>
                                          </p:val>
                                        </p:tav>
                                        <p:tav tm="100000">
                                          <p:val>
                                            <p:strVal val="#ppt_h"/>
                                          </p:val>
                                        </p:tav>
                                      </p:tavLst>
                                    </p:anim>
                                    <p:animEffect transition="in" filter="fade">
                                      <p:cBhvr>
                                        <p:cTn id="74" dur="500"/>
                                        <p:tgtEl>
                                          <p:spTgt spid="63"/>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p:cTn id="77" dur="500" fill="hold"/>
                                        <p:tgtEl>
                                          <p:spTgt spid="64"/>
                                        </p:tgtEl>
                                        <p:attrNameLst>
                                          <p:attrName>ppt_w</p:attrName>
                                        </p:attrNameLst>
                                      </p:cBhvr>
                                      <p:tavLst>
                                        <p:tav tm="0">
                                          <p:val>
                                            <p:fltVal val="0"/>
                                          </p:val>
                                        </p:tav>
                                        <p:tav tm="100000">
                                          <p:val>
                                            <p:strVal val="#ppt_w"/>
                                          </p:val>
                                        </p:tav>
                                      </p:tavLst>
                                    </p:anim>
                                    <p:anim calcmode="lin" valueType="num">
                                      <p:cBhvr>
                                        <p:cTn id="78" dur="500" fill="hold"/>
                                        <p:tgtEl>
                                          <p:spTgt spid="64"/>
                                        </p:tgtEl>
                                        <p:attrNameLst>
                                          <p:attrName>ppt_h</p:attrName>
                                        </p:attrNameLst>
                                      </p:cBhvr>
                                      <p:tavLst>
                                        <p:tav tm="0">
                                          <p:val>
                                            <p:fltVal val="0"/>
                                          </p:val>
                                        </p:tav>
                                        <p:tav tm="100000">
                                          <p:val>
                                            <p:strVal val="#ppt_h"/>
                                          </p:val>
                                        </p:tav>
                                      </p:tavLst>
                                    </p:anim>
                                    <p:animEffect transition="in" filter="fade">
                                      <p:cBhvr>
                                        <p:cTn id="79" dur="500"/>
                                        <p:tgtEl>
                                          <p:spTgt spid="64"/>
                                        </p:tgtEl>
                                      </p:cBhvr>
                                    </p:animEffect>
                                  </p:childTnLst>
                                </p:cTn>
                              </p:par>
                            </p:childTnLst>
                          </p:cTn>
                        </p:par>
                        <p:par>
                          <p:cTn id="80" fill="hold">
                            <p:stCondLst>
                              <p:cond delay="500"/>
                            </p:stCondLst>
                            <p:childTnLst>
                              <p:par>
                                <p:cTn id="81" presetID="53" presetClass="entr" presetSubtype="0" fill="hold" grpId="0" nodeType="afterEffect">
                                  <p:stCondLst>
                                    <p:cond delay="0"/>
                                  </p:stCondLst>
                                  <p:childTnLst>
                                    <p:set>
                                      <p:cBhvr>
                                        <p:cTn id="82" dur="1" fill="hold">
                                          <p:stCondLst>
                                            <p:cond delay="0"/>
                                          </p:stCondLst>
                                        </p:cTn>
                                        <p:tgtEl>
                                          <p:spTgt spid="87"/>
                                        </p:tgtEl>
                                        <p:attrNameLst>
                                          <p:attrName>style.visibility</p:attrName>
                                        </p:attrNameLst>
                                      </p:cBhvr>
                                      <p:to>
                                        <p:strVal val="visible"/>
                                      </p:to>
                                    </p:set>
                                    <p:anim calcmode="lin" valueType="num">
                                      <p:cBhvr>
                                        <p:cTn id="83" dur="500" fill="hold"/>
                                        <p:tgtEl>
                                          <p:spTgt spid="87"/>
                                        </p:tgtEl>
                                        <p:attrNameLst>
                                          <p:attrName>ppt_w</p:attrName>
                                        </p:attrNameLst>
                                      </p:cBhvr>
                                      <p:tavLst>
                                        <p:tav tm="0">
                                          <p:val>
                                            <p:fltVal val="0"/>
                                          </p:val>
                                        </p:tav>
                                        <p:tav tm="100000">
                                          <p:val>
                                            <p:strVal val="#ppt_w"/>
                                          </p:val>
                                        </p:tav>
                                      </p:tavLst>
                                    </p:anim>
                                    <p:anim calcmode="lin" valueType="num">
                                      <p:cBhvr>
                                        <p:cTn id="84" dur="500" fill="hold"/>
                                        <p:tgtEl>
                                          <p:spTgt spid="87"/>
                                        </p:tgtEl>
                                        <p:attrNameLst>
                                          <p:attrName>ppt_h</p:attrName>
                                        </p:attrNameLst>
                                      </p:cBhvr>
                                      <p:tavLst>
                                        <p:tav tm="0">
                                          <p:val>
                                            <p:fltVal val="0"/>
                                          </p:val>
                                        </p:tav>
                                        <p:tav tm="100000">
                                          <p:val>
                                            <p:strVal val="#ppt_h"/>
                                          </p:val>
                                        </p:tav>
                                      </p:tavLst>
                                    </p:anim>
                                    <p:animEffect transition="in" filter="fade">
                                      <p:cBhvr>
                                        <p:cTn id="85" dur="500"/>
                                        <p:tgtEl>
                                          <p:spTgt spid="87"/>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88"/>
                                        </p:tgtEl>
                                        <p:attrNameLst>
                                          <p:attrName>style.visibility</p:attrName>
                                        </p:attrNameLst>
                                      </p:cBhvr>
                                      <p:to>
                                        <p:strVal val="visible"/>
                                      </p:to>
                                    </p:set>
                                    <p:anim calcmode="lin" valueType="num">
                                      <p:cBhvr>
                                        <p:cTn id="88" dur="500" fill="hold"/>
                                        <p:tgtEl>
                                          <p:spTgt spid="88"/>
                                        </p:tgtEl>
                                        <p:attrNameLst>
                                          <p:attrName>ppt_w</p:attrName>
                                        </p:attrNameLst>
                                      </p:cBhvr>
                                      <p:tavLst>
                                        <p:tav tm="0">
                                          <p:val>
                                            <p:fltVal val="0"/>
                                          </p:val>
                                        </p:tav>
                                        <p:tav tm="100000">
                                          <p:val>
                                            <p:strVal val="#ppt_w"/>
                                          </p:val>
                                        </p:tav>
                                      </p:tavLst>
                                    </p:anim>
                                    <p:anim calcmode="lin" valueType="num">
                                      <p:cBhvr>
                                        <p:cTn id="89" dur="500" fill="hold"/>
                                        <p:tgtEl>
                                          <p:spTgt spid="88"/>
                                        </p:tgtEl>
                                        <p:attrNameLst>
                                          <p:attrName>ppt_h</p:attrName>
                                        </p:attrNameLst>
                                      </p:cBhvr>
                                      <p:tavLst>
                                        <p:tav tm="0">
                                          <p:val>
                                            <p:fltVal val="0"/>
                                          </p:val>
                                        </p:tav>
                                        <p:tav tm="100000">
                                          <p:val>
                                            <p:strVal val="#ppt_h"/>
                                          </p:val>
                                        </p:tav>
                                      </p:tavLst>
                                    </p:anim>
                                    <p:animEffect transition="in" filter="fade">
                                      <p:cBhvr>
                                        <p:cTn id="90" dur="500"/>
                                        <p:tgtEl>
                                          <p:spTgt spid="88"/>
                                        </p:tgtEl>
                                      </p:cBhvr>
                                    </p:animEffect>
                                  </p:childTnLst>
                                </p:cTn>
                              </p:par>
                            </p:childTnLst>
                          </p:cTn>
                        </p:par>
                      </p:childTnLst>
                    </p:cTn>
                  </p:par>
                  <p:par>
                    <p:cTn id="91" fill="hold">
                      <p:stCondLst>
                        <p:cond delay="indefinite"/>
                      </p:stCondLst>
                      <p:childTnLst>
                        <p:par>
                          <p:cTn id="92" fill="hold">
                            <p:stCondLst>
                              <p:cond delay="0"/>
                            </p:stCondLst>
                            <p:childTnLst>
                              <p:par>
                                <p:cTn id="93" presetID="18" presetClass="entr" presetSubtype="12"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strips(downLeft)">
                                      <p:cBhvr>
                                        <p:cTn id="95" dur="500"/>
                                        <p:tgtEl>
                                          <p:spTgt spid="29"/>
                                        </p:tgtEl>
                                      </p:cBhvr>
                                    </p:animEffect>
                                  </p:childTnLst>
                                </p:cTn>
                              </p:par>
                              <p:par>
                                <p:cTn id="96" presetID="18" presetClass="entr" presetSubtype="12" fill="hold" grpId="0" nodeType="with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strips(downLeft)">
                                      <p:cBhvr>
                                        <p:cTn id="98" dur="500"/>
                                        <p:tgtEl>
                                          <p:spTgt spid="25"/>
                                        </p:tgtEl>
                                      </p:cBhvr>
                                    </p:animEffect>
                                  </p:childTnLst>
                                </p:cTn>
                              </p:par>
                              <p:par>
                                <p:cTn id="99" presetID="18" presetClass="entr" presetSubtype="12"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strips(downLeft)">
                                      <p:cBhvr>
                                        <p:cTn id="101" dur="500"/>
                                        <p:tgtEl>
                                          <p:spTgt spid="31"/>
                                        </p:tgtEl>
                                      </p:cBhvr>
                                    </p:animEffect>
                                  </p:childTnLst>
                                </p:cTn>
                              </p:par>
                              <p:par>
                                <p:cTn id="102" presetID="18" presetClass="entr" presetSubtype="12"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strips(downLeft)">
                                      <p:cBhvr>
                                        <p:cTn id="104" dur="500"/>
                                        <p:tgtEl>
                                          <p:spTgt spid="33"/>
                                        </p:tgtEl>
                                      </p:cBhvr>
                                    </p:animEffect>
                                  </p:childTnLst>
                                </p:cTn>
                              </p:par>
                              <p:par>
                                <p:cTn id="105" presetID="18" presetClass="entr" presetSubtype="12"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strips(downLeft)">
                                      <p:cBhvr>
                                        <p:cTn id="107" dur="500"/>
                                        <p:tgtEl>
                                          <p:spTgt spid="37"/>
                                        </p:tgtEl>
                                      </p:cBhvr>
                                    </p:animEffect>
                                  </p:childTnLst>
                                </p:cTn>
                              </p:par>
                            </p:childTnLst>
                          </p:cTn>
                        </p:par>
                        <p:par>
                          <p:cTn id="108" fill="hold">
                            <p:stCondLst>
                              <p:cond delay="500"/>
                            </p:stCondLst>
                            <p:childTnLst>
                              <p:par>
                                <p:cTn id="109" presetID="18" presetClass="entr" presetSubtype="12" fill="hold" grpId="0"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strips(downLeft)">
                                      <p:cBhvr>
                                        <p:cTn id="111" dur="500"/>
                                        <p:tgtEl>
                                          <p:spTgt spid="34"/>
                                        </p:tgtEl>
                                      </p:cBhvr>
                                    </p:animEffect>
                                  </p:childTnLst>
                                </p:cTn>
                              </p:par>
                              <p:par>
                                <p:cTn id="112" presetID="18" presetClass="entr" presetSubtype="12" fill="hold" grpId="0" nodeType="with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strips(downLeft)">
                                      <p:cBhvr>
                                        <p:cTn id="114" dur="500"/>
                                        <p:tgtEl>
                                          <p:spTgt spid="35"/>
                                        </p:tgtEl>
                                      </p:cBhvr>
                                    </p:animEffect>
                                  </p:childTnLst>
                                </p:cTn>
                              </p:par>
                              <p:par>
                                <p:cTn id="115" presetID="18" presetClass="entr" presetSubtype="12"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strips(downLeft)">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0" fill="hold" nodeType="clickEffect">
                                  <p:stCondLst>
                                    <p:cond delay="0"/>
                                  </p:stCondLst>
                                  <p:childTnLst>
                                    <p:set>
                                      <p:cBhvr>
                                        <p:cTn id="121" dur="1" fill="hold">
                                          <p:stCondLst>
                                            <p:cond delay="0"/>
                                          </p:stCondLst>
                                        </p:cTn>
                                        <p:tgtEl>
                                          <p:spTgt spid="2"/>
                                        </p:tgtEl>
                                        <p:attrNameLst>
                                          <p:attrName>style.visibility</p:attrName>
                                        </p:attrNameLst>
                                      </p:cBhvr>
                                      <p:to>
                                        <p:strVal val="visible"/>
                                      </p:to>
                                    </p:set>
                                    <p:anim calcmode="lin" valueType="num">
                                      <p:cBhvr>
                                        <p:cTn id="122" dur="500" fill="hold"/>
                                        <p:tgtEl>
                                          <p:spTgt spid="2"/>
                                        </p:tgtEl>
                                        <p:attrNameLst>
                                          <p:attrName>ppt_w</p:attrName>
                                        </p:attrNameLst>
                                      </p:cBhvr>
                                      <p:tavLst>
                                        <p:tav tm="0">
                                          <p:val>
                                            <p:fltVal val="0"/>
                                          </p:val>
                                        </p:tav>
                                        <p:tav tm="100000">
                                          <p:val>
                                            <p:strVal val="#ppt_w"/>
                                          </p:val>
                                        </p:tav>
                                      </p:tavLst>
                                    </p:anim>
                                    <p:anim calcmode="lin" valueType="num">
                                      <p:cBhvr>
                                        <p:cTn id="123" dur="500" fill="hold"/>
                                        <p:tgtEl>
                                          <p:spTgt spid="2"/>
                                        </p:tgtEl>
                                        <p:attrNameLst>
                                          <p:attrName>ppt_h</p:attrName>
                                        </p:attrNameLst>
                                      </p:cBhvr>
                                      <p:tavLst>
                                        <p:tav tm="0">
                                          <p:val>
                                            <p:fltVal val="0"/>
                                          </p:val>
                                        </p:tav>
                                        <p:tav tm="100000">
                                          <p:val>
                                            <p:strVal val="#ppt_h"/>
                                          </p:val>
                                        </p:tav>
                                      </p:tavLst>
                                    </p:anim>
                                    <p:animEffect transition="in" filter="fade">
                                      <p:cBhvr>
                                        <p:cTn id="124" dur="500"/>
                                        <p:tgtEl>
                                          <p:spTgt spid="2"/>
                                        </p:tgtEl>
                                      </p:cBhvr>
                                    </p:animEffect>
                                  </p:childTnLst>
                                </p:cTn>
                              </p:par>
                            </p:childTnLst>
                          </p:cTn>
                        </p:par>
                        <p:par>
                          <p:cTn id="125" fill="hold">
                            <p:stCondLst>
                              <p:cond delay="500"/>
                            </p:stCondLst>
                            <p:childTnLst>
                              <p:par>
                                <p:cTn id="126" presetID="1" presetClass="entr" presetSubtype="0" fill="hold" grpId="0" nodeType="afterEffect">
                                  <p:stCondLst>
                                    <p:cond delay="0"/>
                                  </p:stCondLst>
                                  <p:childTnLst>
                                    <p:set>
                                      <p:cBhvr>
                                        <p:cTn id="127"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7" grpId="0"/>
      <p:bldP spid="25" grpId="0"/>
      <p:bldP spid="34" grpId="0"/>
      <p:bldP spid="35" grpId="0"/>
      <p:bldP spid="38" grpId="0"/>
      <p:bldP spid="44" grpId="0"/>
      <p:bldP spid="46" grpId="0" animBg="1"/>
      <p:bldP spid="58" grpId="0"/>
      <p:bldP spid="61" grpId="0"/>
      <p:bldP spid="62" grpId="0" animBg="1"/>
      <p:bldP spid="63" grpId="0" animBg="1"/>
      <p:bldP spid="64" grpId="0" animBg="1"/>
      <p:bldP spid="87" grpId="0"/>
      <p:bldP spid="88" grpId="0"/>
      <p:bldP spid="51" grpId="0"/>
      <p:bldP spid="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2"/>
          <p:cNvSpPr>
            <a:spLocks noGrp="1"/>
          </p:cNvSpPr>
          <p:nvPr>
            <p:ph type="dt" sz="quarter" idx="10"/>
          </p:nvPr>
        </p:nvSpPr>
        <p:spPr/>
        <p:txBody>
          <a:bodyPr/>
          <a:lstStyle/>
          <a:p>
            <a:pPr>
              <a:defRPr/>
            </a:pPr>
            <a:fld id="{EE5B1B72-4B79-47EE-A14C-F5507C6F29F0}" type="datetime1">
              <a:rPr lang="en-US" smtClean="0"/>
              <a:t>8/17/2016</a:t>
            </a:fld>
            <a:endParaRPr lang="en-US"/>
          </a:p>
        </p:txBody>
      </p:sp>
      <p:sp>
        <p:nvSpPr>
          <p:cNvPr id="39939" name="Footer Placeholder 3"/>
          <p:cNvSpPr>
            <a:spLocks noGrp="1"/>
          </p:cNvSpPr>
          <p:nvPr>
            <p:ph type="ftr" sz="quarter" idx="11"/>
          </p:nvPr>
        </p:nvSpPr>
        <p:spPr/>
        <p:txBody>
          <a:bodyPr/>
          <a:lstStyle/>
          <a:p>
            <a:pPr>
              <a:defRPr/>
            </a:pPr>
            <a:r>
              <a:rPr lang="en-US" smtClean="0"/>
              <a:t>Jaime G. Carbonell, Language Technolgies Institute</a:t>
            </a:r>
          </a:p>
        </p:txBody>
      </p:sp>
      <p:sp>
        <p:nvSpPr>
          <p:cNvPr id="39940" name="Slide Number Placeholder 4"/>
          <p:cNvSpPr>
            <a:spLocks noGrp="1"/>
          </p:cNvSpPr>
          <p:nvPr>
            <p:ph type="sldNum" sz="quarter" idx="12"/>
          </p:nvPr>
        </p:nvSpPr>
        <p:spPr/>
        <p:txBody>
          <a:bodyPr/>
          <a:lstStyle/>
          <a:p>
            <a:pPr>
              <a:defRPr/>
            </a:pPr>
            <a:fld id="{3B4DB972-BD2C-41D0-8094-65397A3BB155}" type="slidenum">
              <a:rPr lang="en-US" smtClean="0"/>
              <a:pPr>
                <a:defRPr/>
              </a:pPr>
              <a:t>23</a:t>
            </a:fld>
            <a:endParaRPr lang="en-US" smtClean="0"/>
          </a:p>
        </p:txBody>
      </p:sp>
      <p:sp>
        <p:nvSpPr>
          <p:cNvPr id="40965" name="Rectangle 4"/>
          <p:cNvSpPr>
            <a:spLocks noGrp="1" noChangeArrowheads="1"/>
          </p:cNvSpPr>
          <p:nvPr>
            <p:ph type="title"/>
          </p:nvPr>
        </p:nvSpPr>
        <p:spPr>
          <a:xfrm>
            <a:off x="574675" y="304801"/>
            <a:ext cx="8001000" cy="1037302"/>
          </a:xfrm>
        </p:spPr>
        <p:txBody>
          <a:bodyPr/>
          <a:lstStyle/>
          <a:p>
            <a:pPr eaLnBrk="1" hangingPunct="1"/>
            <a:r>
              <a:rPr lang="en-US" dirty="0" smtClean="0"/>
              <a:t>Active </a:t>
            </a:r>
            <a:r>
              <a:rPr lang="en-US" dirty="0" err="1" smtClean="0"/>
              <a:t>vs</a:t>
            </a:r>
            <a:r>
              <a:rPr lang="en-US" dirty="0" smtClean="0"/>
              <a:t> </a:t>
            </a:r>
            <a:r>
              <a:rPr lang="en-US" b="1" dirty="0" smtClean="0"/>
              <a:t>Proactive Learning</a:t>
            </a:r>
          </a:p>
        </p:txBody>
      </p:sp>
      <p:graphicFrame>
        <p:nvGraphicFramePr>
          <p:cNvPr id="422003" name="Group 115"/>
          <p:cNvGraphicFramePr>
            <a:graphicFrameLocks noGrp="1"/>
          </p:cNvGraphicFramePr>
          <p:nvPr/>
        </p:nvGraphicFramePr>
        <p:xfrm>
          <a:off x="663575" y="1784350"/>
          <a:ext cx="7786688" cy="3806826"/>
        </p:xfrm>
        <a:graphic>
          <a:graphicData uri="http://schemas.openxmlformats.org/drawingml/2006/table">
            <a:tbl>
              <a:tblPr/>
              <a:tblGrid>
                <a:gridCol w="2024063"/>
                <a:gridCol w="2649537"/>
                <a:gridCol w="3113088"/>
              </a:tblGrid>
              <a:tr h="4556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2800" b="0" i="0" u="none" strike="noStrike" cap="none" normalizeH="0" baseline="0" smtClean="0">
                        <a:ln>
                          <a:noFill/>
                        </a:ln>
                        <a:solidFill>
                          <a:schemeClr val="tx1"/>
                        </a:solidFill>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Active Learning</a:t>
                      </a:r>
                      <a:endParaRPr kumimoji="0" lang="en-US" sz="2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Proactive Learning</a:t>
                      </a:r>
                      <a:endParaRPr kumimoji="0" lang="en-US" sz="2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6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Number of Oracles</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Individual (only one)</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Multiple, with different capabilities, costs and areas of expertise</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8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Reliability </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Infallible (100% right)</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Variable across oracles and queries, depending on difficulty, expertise, …</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6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Reluctance</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Indefatigable (always answers)</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Variable across oracles and queries, depending on workload, certainty, …</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pitchFamily="18" charset="0"/>
                        </a:rPr>
                        <a:t>Cost per query</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0033CC"/>
                          </a:solidFill>
                          <a:effectLst/>
                          <a:latin typeface="Arial" charset="0"/>
                          <a:cs typeface="Times New Roman" pitchFamily="18" charset="0"/>
                        </a:rPr>
                        <a:t>Invariant (free or constant)</a:t>
                      </a:r>
                      <a:endParaRPr kumimoji="0" lang="en-US" sz="2400" b="1" i="0" u="none" strike="noStrike" cap="none" normalizeH="0" baseline="0" smtClean="0">
                        <a:ln>
                          <a:noFill/>
                        </a:ln>
                        <a:solidFill>
                          <a:srgbClr val="0033CC"/>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rgbClr val="CC0000"/>
                          </a:solidFill>
                          <a:effectLst/>
                          <a:latin typeface="Arial" charset="0"/>
                          <a:cs typeface="Times New Roman" pitchFamily="18" charset="0"/>
                        </a:rPr>
                        <a:t>Variable across oracles and queries, depending on workload, difficulty, …</a:t>
                      </a:r>
                      <a:endParaRPr kumimoji="0" lang="en-US" sz="2400" b="1" i="0" u="none" strike="noStrike" cap="none" normalizeH="0" baseline="0" smtClean="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0992" name="Rectangle 114"/>
          <p:cNvSpPr>
            <a:spLocks noChangeArrowheads="1"/>
          </p:cNvSpPr>
          <p:nvPr/>
        </p:nvSpPr>
        <p:spPr bwMode="auto">
          <a:xfrm>
            <a:off x="1104900" y="5738813"/>
            <a:ext cx="6611938" cy="366712"/>
          </a:xfrm>
          <a:prstGeom prst="rect">
            <a:avLst/>
          </a:prstGeom>
          <a:noFill/>
          <a:ln w="9525">
            <a:noFill/>
            <a:miter lim="800000"/>
            <a:headEnd/>
            <a:tailEnd/>
          </a:ln>
        </p:spPr>
        <p:txBody>
          <a:bodyPr wrap="none">
            <a:spAutoFit/>
          </a:bodyPr>
          <a:lstStyle/>
          <a:p>
            <a:pPr eaLnBrk="0" hangingPunct="0">
              <a:spcBef>
                <a:spcPct val="50000"/>
              </a:spcBef>
            </a:pPr>
            <a:r>
              <a:rPr lang="en-US"/>
              <a:t>Note: “Oracle” </a:t>
            </a:r>
            <a:r>
              <a:rPr lang="en-US">
                <a:sym typeface="Symbol" pitchFamily="18" charset="2"/>
              </a:rPr>
              <a:t> {expert, experiment, computation,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3"/>
          <p:cNvSpPr>
            <a:spLocks noGrp="1"/>
          </p:cNvSpPr>
          <p:nvPr>
            <p:ph type="dt" sz="quarter" idx="10"/>
          </p:nvPr>
        </p:nvSpPr>
        <p:spPr/>
        <p:txBody>
          <a:bodyPr/>
          <a:lstStyle/>
          <a:p>
            <a:pPr>
              <a:defRPr/>
            </a:pPr>
            <a:fld id="{E940003C-6AC5-416A-A342-A10CD92ADD0C}" type="datetime1">
              <a:rPr lang="en-US" smtClean="0"/>
              <a:t>8/17/2016</a:t>
            </a:fld>
            <a:endParaRPr lang="en-US"/>
          </a:p>
        </p:txBody>
      </p:sp>
      <p:sp>
        <p:nvSpPr>
          <p:cNvPr id="4100" name="Footer Placeholder 4"/>
          <p:cNvSpPr>
            <a:spLocks noGrp="1"/>
          </p:cNvSpPr>
          <p:nvPr>
            <p:ph type="ftr" sz="quarter" idx="11"/>
          </p:nvPr>
        </p:nvSpPr>
        <p:spPr/>
        <p:txBody>
          <a:bodyPr/>
          <a:lstStyle/>
          <a:p>
            <a:pPr>
              <a:defRPr/>
            </a:pPr>
            <a:r>
              <a:rPr lang="en-US" smtClean="0"/>
              <a:t>Jaime G. Carbonell, Language Technolgies Institute</a:t>
            </a:r>
          </a:p>
        </p:txBody>
      </p:sp>
      <p:sp>
        <p:nvSpPr>
          <p:cNvPr id="4101" name="Slide Number Placeholder 5"/>
          <p:cNvSpPr>
            <a:spLocks noGrp="1"/>
          </p:cNvSpPr>
          <p:nvPr>
            <p:ph type="sldNum" sz="quarter" idx="12"/>
          </p:nvPr>
        </p:nvSpPr>
        <p:spPr/>
        <p:txBody>
          <a:bodyPr/>
          <a:lstStyle/>
          <a:p>
            <a:pPr>
              <a:defRPr/>
            </a:pPr>
            <a:fld id="{0CE8E848-E846-4D1B-B70F-CB1E12AD7FD8}" type="slidenum">
              <a:rPr lang="en-US" smtClean="0"/>
              <a:pPr>
                <a:defRPr/>
              </a:pPr>
              <a:t>24</a:t>
            </a:fld>
            <a:endParaRPr lang="en-US" smtClean="0"/>
          </a:p>
        </p:txBody>
      </p:sp>
      <p:sp>
        <p:nvSpPr>
          <p:cNvPr id="4102" name="Rectangle 2"/>
          <p:cNvSpPr>
            <a:spLocks noGrp="1" noChangeArrowheads="1"/>
          </p:cNvSpPr>
          <p:nvPr>
            <p:ph type="title"/>
          </p:nvPr>
        </p:nvSpPr>
        <p:spPr/>
        <p:txBody>
          <a:bodyPr/>
          <a:lstStyle/>
          <a:p>
            <a:pPr eaLnBrk="1" hangingPunct="1"/>
            <a:r>
              <a:rPr lang="en-US" dirty="0" smtClean="0"/>
              <a:t>Scenario: Reluctance</a:t>
            </a:r>
          </a:p>
        </p:txBody>
      </p:sp>
      <p:sp>
        <p:nvSpPr>
          <p:cNvPr id="4103" name="Rectangle 3"/>
          <p:cNvSpPr>
            <a:spLocks noGrp="1" noChangeArrowheads="1"/>
          </p:cNvSpPr>
          <p:nvPr>
            <p:ph type="body" idx="1"/>
          </p:nvPr>
        </p:nvSpPr>
        <p:spPr/>
        <p:txBody>
          <a:bodyPr/>
          <a:lstStyle/>
          <a:p>
            <a:pPr eaLnBrk="1" hangingPunct="1"/>
            <a:r>
              <a:rPr lang="en-US" smtClean="0"/>
              <a:t>2 oracles:</a:t>
            </a:r>
          </a:p>
          <a:p>
            <a:pPr lvl="1" eaLnBrk="1" hangingPunct="1"/>
            <a:r>
              <a:rPr lang="en-US" smtClean="0"/>
              <a:t>reliable oracle: expensive but always answers with a correct label</a:t>
            </a:r>
          </a:p>
          <a:p>
            <a:pPr lvl="1" eaLnBrk="1" hangingPunct="1"/>
            <a:r>
              <a:rPr lang="en-US" smtClean="0"/>
              <a:t>reluctant oracle: cheap but may not respond to some queries</a:t>
            </a:r>
          </a:p>
          <a:p>
            <a:pPr eaLnBrk="1" hangingPunct="1"/>
            <a:r>
              <a:rPr lang="en-US" smtClean="0"/>
              <a:t>Define a utility score as expected value of information at unit cost</a:t>
            </a:r>
          </a:p>
        </p:txBody>
      </p:sp>
      <p:graphicFrame>
        <p:nvGraphicFramePr>
          <p:cNvPr id="4098" name="Object 4"/>
          <p:cNvGraphicFramePr>
            <a:graphicFrameLocks noChangeAspect="1"/>
          </p:cNvGraphicFramePr>
          <p:nvPr/>
        </p:nvGraphicFramePr>
        <p:xfrm>
          <a:off x="2209800" y="4908550"/>
          <a:ext cx="3886200" cy="788988"/>
        </p:xfrm>
        <a:graphic>
          <a:graphicData uri="http://schemas.openxmlformats.org/presentationml/2006/ole">
            <mc:AlternateContent xmlns:mc="http://schemas.openxmlformats.org/markup-compatibility/2006">
              <mc:Choice xmlns:v="urn:schemas-microsoft-com:vml" Requires="v">
                <p:oleObj spid="_x0000_s4136" name="Equation" r:id="rId4" imgW="2438280" imgH="495000" progId="">
                  <p:embed/>
                </p:oleObj>
              </mc:Choice>
              <mc:Fallback>
                <p:oleObj name="Equation" r:id="rId4" imgW="2438280" imgH="4950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908550"/>
                        <a:ext cx="3886200"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Date Placeholder 3"/>
          <p:cNvSpPr>
            <a:spLocks noGrp="1"/>
          </p:cNvSpPr>
          <p:nvPr>
            <p:ph type="dt" sz="quarter" idx="10"/>
          </p:nvPr>
        </p:nvSpPr>
        <p:spPr/>
        <p:txBody>
          <a:bodyPr/>
          <a:lstStyle/>
          <a:p>
            <a:pPr>
              <a:defRPr/>
            </a:pPr>
            <a:fld id="{CFB3B121-6210-464C-9E16-8D44ACD5A883}" type="datetime1">
              <a:rPr lang="en-US" smtClean="0"/>
              <a:t>8/17/2016</a:t>
            </a:fld>
            <a:endParaRPr lang="en-US"/>
          </a:p>
        </p:txBody>
      </p:sp>
      <p:sp>
        <p:nvSpPr>
          <p:cNvPr id="5128" name="Footer Placeholder 4"/>
          <p:cNvSpPr>
            <a:spLocks noGrp="1"/>
          </p:cNvSpPr>
          <p:nvPr>
            <p:ph type="ftr" sz="quarter" idx="11"/>
          </p:nvPr>
        </p:nvSpPr>
        <p:spPr/>
        <p:txBody>
          <a:bodyPr/>
          <a:lstStyle/>
          <a:p>
            <a:pPr>
              <a:defRPr/>
            </a:pPr>
            <a:r>
              <a:rPr lang="en-US" smtClean="0"/>
              <a:t>Jaime G. Carbonell, Language Technolgies Institute</a:t>
            </a:r>
          </a:p>
        </p:txBody>
      </p:sp>
      <p:sp>
        <p:nvSpPr>
          <p:cNvPr id="5129" name="Slide Number Placeholder 5"/>
          <p:cNvSpPr>
            <a:spLocks noGrp="1"/>
          </p:cNvSpPr>
          <p:nvPr>
            <p:ph type="sldNum" sz="quarter" idx="12"/>
          </p:nvPr>
        </p:nvSpPr>
        <p:spPr/>
        <p:txBody>
          <a:bodyPr/>
          <a:lstStyle/>
          <a:p>
            <a:pPr>
              <a:defRPr/>
            </a:pPr>
            <a:fld id="{38552577-0C3D-4436-9690-C55A46B4B7BD}" type="slidenum">
              <a:rPr lang="en-US" smtClean="0"/>
              <a:pPr>
                <a:defRPr/>
              </a:pPr>
              <a:t>25</a:t>
            </a:fld>
            <a:endParaRPr lang="en-US" smtClean="0"/>
          </a:p>
        </p:txBody>
      </p:sp>
      <p:sp>
        <p:nvSpPr>
          <p:cNvPr id="5130" name="Rectangle 2"/>
          <p:cNvSpPr>
            <a:spLocks noGrp="1" noChangeArrowheads="1"/>
          </p:cNvSpPr>
          <p:nvPr>
            <p:ph type="title"/>
          </p:nvPr>
        </p:nvSpPr>
        <p:spPr>
          <a:xfrm>
            <a:off x="574675" y="304800"/>
            <a:ext cx="8001000" cy="1127125"/>
          </a:xfrm>
        </p:spPr>
        <p:txBody>
          <a:bodyPr/>
          <a:lstStyle/>
          <a:p>
            <a:pPr eaLnBrk="1" hangingPunct="1"/>
            <a:r>
              <a:rPr lang="en-US" smtClean="0"/>
              <a:t>How to estimate                 ?</a:t>
            </a:r>
          </a:p>
        </p:txBody>
      </p:sp>
      <p:sp>
        <p:nvSpPr>
          <p:cNvPr id="5131" name="Rectangle 3"/>
          <p:cNvSpPr>
            <a:spLocks noGrp="1" noChangeArrowheads="1"/>
          </p:cNvSpPr>
          <p:nvPr>
            <p:ph type="body" idx="1"/>
          </p:nvPr>
        </p:nvSpPr>
        <p:spPr>
          <a:xfrm>
            <a:off x="301625" y="1673225"/>
            <a:ext cx="8842375" cy="4425950"/>
          </a:xfrm>
        </p:spPr>
        <p:txBody>
          <a:bodyPr/>
          <a:lstStyle/>
          <a:p>
            <a:pPr marL="342900" indent="-342900" eaLnBrk="1" hangingPunct="1">
              <a:lnSpc>
                <a:spcPct val="90000"/>
              </a:lnSpc>
            </a:pPr>
            <a:r>
              <a:rPr lang="en-US" sz="2000" smtClean="0"/>
              <a:t>Cluster unlabeled data using k-means</a:t>
            </a:r>
          </a:p>
          <a:p>
            <a:pPr marL="342900" indent="-342900" eaLnBrk="1" hangingPunct="1">
              <a:lnSpc>
                <a:spcPct val="90000"/>
              </a:lnSpc>
            </a:pPr>
            <a:r>
              <a:rPr lang="en-US" sz="2000" smtClean="0"/>
              <a:t>Ask the label of each cluster centroid to the reluctant oracle. If</a:t>
            </a:r>
          </a:p>
          <a:p>
            <a:pPr marL="742950" lvl="1" indent="-285750" eaLnBrk="1" hangingPunct="1">
              <a:lnSpc>
                <a:spcPct val="90000"/>
              </a:lnSpc>
            </a:pPr>
            <a:r>
              <a:rPr lang="en-US" sz="2000" smtClean="0"/>
              <a:t>label received: increase                             of nearby points</a:t>
            </a:r>
          </a:p>
          <a:p>
            <a:pPr marL="742950" lvl="1" indent="-285750" eaLnBrk="1" hangingPunct="1">
              <a:lnSpc>
                <a:spcPct val="90000"/>
              </a:lnSpc>
            </a:pPr>
            <a:r>
              <a:rPr lang="en-US" sz="2000" smtClean="0"/>
              <a:t>no label: decrease                                of nearby points</a:t>
            </a:r>
          </a:p>
          <a:p>
            <a:pPr marL="742950" lvl="1" indent="-285750" eaLnBrk="1" hangingPunct="1">
              <a:lnSpc>
                <a:spcPct val="90000"/>
              </a:lnSpc>
              <a:buFont typeface="Wingdings" pitchFamily="2" charset="2"/>
              <a:buNone/>
            </a:pPr>
            <a:endParaRPr lang="en-US" sz="2000" smtClean="0"/>
          </a:p>
          <a:p>
            <a:pPr marL="742950" lvl="1" indent="-285750" eaLnBrk="1" hangingPunct="1">
              <a:lnSpc>
                <a:spcPct val="90000"/>
              </a:lnSpc>
              <a:buFont typeface="Wingdings" pitchFamily="2" charset="2"/>
              <a:buNone/>
            </a:pPr>
            <a:endParaRPr lang="en-US" sz="2000" smtClean="0"/>
          </a:p>
          <a:p>
            <a:pPr marL="742950" lvl="1" indent="-285750" eaLnBrk="1" hangingPunct="1">
              <a:lnSpc>
                <a:spcPct val="90000"/>
              </a:lnSpc>
              <a:buFont typeface="Wingdings" pitchFamily="2" charset="2"/>
              <a:buNone/>
            </a:pPr>
            <a:endParaRPr lang="en-US" sz="2000" smtClean="0"/>
          </a:p>
          <a:p>
            <a:pPr marL="342900" indent="-342900" eaLnBrk="1" hangingPunct="1">
              <a:lnSpc>
                <a:spcPct val="90000"/>
              </a:lnSpc>
              <a:buFont typeface="Wingdings" pitchFamily="2" charset="2"/>
              <a:buNone/>
            </a:pPr>
            <a:r>
              <a:rPr lang="en-US" sz="2000" smtClean="0"/>
              <a:t>                 </a:t>
            </a:r>
          </a:p>
          <a:p>
            <a:pPr marL="342900" indent="-342900" eaLnBrk="1" hangingPunct="1">
              <a:lnSpc>
                <a:spcPct val="90000"/>
              </a:lnSpc>
              <a:buFont typeface="Wingdings" pitchFamily="2" charset="2"/>
              <a:buNone/>
            </a:pPr>
            <a:r>
              <a:rPr lang="en-US" sz="2000" smtClean="0"/>
              <a:t>			     equals 1 when label received, -1 otherwise</a:t>
            </a:r>
          </a:p>
          <a:p>
            <a:pPr marL="342900" indent="-342900" eaLnBrk="1" hangingPunct="1">
              <a:lnSpc>
                <a:spcPct val="90000"/>
              </a:lnSpc>
            </a:pPr>
            <a:endParaRPr lang="en-US" sz="2000" smtClean="0"/>
          </a:p>
          <a:p>
            <a:pPr marL="342900" indent="-342900" eaLnBrk="1" hangingPunct="1">
              <a:lnSpc>
                <a:spcPct val="90000"/>
              </a:lnSpc>
            </a:pPr>
            <a:r>
              <a:rPr lang="en-US" sz="2000" smtClean="0"/>
              <a:t># clusters depend on the clustering budget and oracle fee</a:t>
            </a:r>
          </a:p>
          <a:p>
            <a:pPr marL="342900" indent="-342900" eaLnBrk="1" hangingPunct="1">
              <a:lnSpc>
                <a:spcPct val="90000"/>
              </a:lnSpc>
            </a:pPr>
            <a:endParaRPr lang="en-US" sz="2000" smtClean="0"/>
          </a:p>
        </p:txBody>
      </p:sp>
      <p:graphicFrame>
        <p:nvGraphicFramePr>
          <p:cNvPr id="5122" name="Object 4"/>
          <p:cNvGraphicFramePr>
            <a:graphicFrameLocks noChangeAspect="1"/>
          </p:cNvGraphicFramePr>
          <p:nvPr/>
        </p:nvGraphicFramePr>
        <p:xfrm>
          <a:off x="4581525" y="833438"/>
          <a:ext cx="2406650" cy="638175"/>
        </p:xfrm>
        <a:graphic>
          <a:graphicData uri="http://schemas.openxmlformats.org/presentationml/2006/ole">
            <mc:AlternateContent xmlns:mc="http://schemas.openxmlformats.org/markup-compatibility/2006">
              <mc:Choice xmlns:v="urn:schemas-microsoft-com:vml" Requires="v">
                <p:oleObj spid="_x0000_s5307" name="Equation" r:id="rId4" imgW="1054080" imgH="279360" progId="">
                  <p:embed/>
                </p:oleObj>
              </mc:Choice>
              <mc:Fallback>
                <p:oleObj name="Equation" r:id="rId4" imgW="1054080" imgH="27936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525" y="833438"/>
                        <a:ext cx="2406650"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5"/>
          <p:cNvGraphicFramePr>
            <a:graphicFrameLocks noChangeAspect="1"/>
          </p:cNvGraphicFramePr>
          <p:nvPr/>
        </p:nvGraphicFramePr>
        <p:xfrm>
          <a:off x="3698875" y="2635250"/>
          <a:ext cx="2265363" cy="387350"/>
        </p:xfrm>
        <a:graphic>
          <a:graphicData uri="http://schemas.openxmlformats.org/presentationml/2006/ole">
            <mc:AlternateContent xmlns:mc="http://schemas.openxmlformats.org/markup-compatibility/2006">
              <mc:Choice xmlns:v="urn:schemas-microsoft-com:vml" Requires="v">
                <p:oleObj spid="_x0000_s5308" name="Equation" r:id="rId6" imgW="1638000" imgH="279360" progId="">
                  <p:embed/>
                </p:oleObj>
              </mc:Choice>
              <mc:Fallback>
                <p:oleObj name="Equation" r:id="rId6" imgW="1638000" imgH="279360"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75" y="2635250"/>
                        <a:ext cx="226536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6"/>
          <p:cNvGraphicFramePr>
            <a:graphicFrameLocks noChangeAspect="1"/>
          </p:cNvGraphicFramePr>
          <p:nvPr/>
        </p:nvGraphicFramePr>
        <p:xfrm>
          <a:off x="4327525" y="2314575"/>
          <a:ext cx="2249488" cy="384175"/>
        </p:xfrm>
        <a:graphic>
          <a:graphicData uri="http://schemas.openxmlformats.org/presentationml/2006/ole">
            <mc:AlternateContent xmlns:mc="http://schemas.openxmlformats.org/markup-compatibility/2006">
              <mc:Choice xmlns:v="urn:schemas-microsoft-com:vml" Requires="v">
                <p:oleObj spid="_x0000_s5309" name="Equation" r:id="rId8" imgW="1638000" imgH="279360" progId="">
                  <p:embed/>
                </p:oleObj>
              </mc:Choice>
              <mc:Fallback>
                <p:oleObj name="Equation" r:id="rId8" imgW="1638000" imgH="279360"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7525" y="2314575"/>
                        <a:ext cx="224948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5" name="Object 7"/>
          <p:cNvGraphicFramePr>
            <a:graphicFrameLocks noChangeAspect="1"/>
          </p:cNvGraphicFramePr>
          <p:nvPr/>
        </p:nvGraphicFramePr>
        <p:xfrm>
          <a:off x="536575" y="3233738"/>
          <a:ext cx="8128000" cy="939800"/>
        </p:xfrm>
        <a:graphic>
          <a:graphicData uri="http://schemas.openxmlformats.org/presentationml/2006/ole">
            <mc:AlternateContent xmlns:mc="http://schemas.openxmlformats.org/markup-compatibility/2006">
              <mc:Choice xmlns:v="urn:schemas-microsoft-com:vml" Requires="v">
                <p:oleObj spid="_x0000_s5310" name="Equation" r:id="rId10" imgW="5511600" imgH="672840" progId="">
                  <p:embed/>
                </p:oleObj>
              </mc:Choice>
              <mc:Fallback>
                <p:oleObj name="Equation" r:id="rId10" imgW="5511600" imgH="672840" progId="">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575" y="3233738"/>
                        <a:ext cx="81280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6" name="Object 8"/>
          <p:cNvGraphicFramePr>
            <a:graphicFrameLocks noChangeAspect="1"/>
          </p:cNvGraphicFramePr>
          <p:nvPr/>
        </p:nvGraphicFramePr>
        <p:xfrm>
          <a:off x="420688" y="4359275"/>
          <a:ext cx="2068512" cy="360363"/>
        </p:xfrm>
        <a:graphic>
          <a:graphicData uri="http://schemas.openxmlformats.org/presentationml/2006/ole">
            <mc:AlternateContent xmlns:mc="http://schemas.openxmlformats.org/markup-compatibility/2006">
              <mc:Choice xmlns:v="urn:schemas-microsoft-com:vml" Requires="v">
                <p:oleObj spid="_x0000_s5311" name="Equation" r:id="rId12" imgW="1587240" imgH="253800" progId="">
                  <p:embed/>
                </p:oleObj>
              </mc:Choice>
              <mc:Fallback>
                <p:oleObj name="Equation" r:id="rId12" imgW="1587240" imgH="253800" progId="">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0688" y="4359275"/>
                        <a:ext cx="2068512"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65" y="304800"/>
            <a:ext cx="8480322" cy="1022555"/>
          </a:xfrm>
        </p:spPr>
        <p:txBody>
          <a:bodyPr/>
          <a:lstStyle/>
          <a:p>
            <a:r>
              <a:rPr lang="en-US" dirty="0" smtClean="0"/>
              <a:t>What If Oracles Change Over Time?</a:t>
            </a:r>
            <a:endParaRPr lang="en-US" dirty="0"/>
          </a:p>
        </p:txBody>
      </p:sp>
      <p:sp>
        <p:nvSpPr>
          <p:cNvPr id="3" name="Content Placeholder 2"/>
          <p:cNvSpPr>
            <a:spLocks noGrp="1"/>
          </p:cNvSpPr>
          <p:nvPr>
            <p:ph idx="1"/>
          </p:nvPr>
        </p:nvSpPr>
        <p:spPr/>
        <p:txBody>
          <a:bodyPr/>
          <a:lstStyle/>
          <a:p>
            <a:r>
              <a:rPr lang="en-US" dirty="0" smtClean="0"/>
              <a:t>So far we learned oracle properties:  Cost, Reliability, Reluctance</a:t>
            </a:r>
          </a:p>
          <a:p>
            <a:pPr lvl="1"/>
            <a:r>
              <a:rPr lang="en-US" dirty="0" smtClean="0"/>
              <a:t>Assumed these properties remain constant</a:t>
            </a:r>
          </a:p>
          <a:p>
            <a:pPr lvl="1"/>
            <a:r>
              <a:rPr lang="en-US" dirty="0" smtClean="0"/>
              <a:t>What if Oracle improves?  Or gets tired?</a:t>
            </a:r>
          </a:p>
          <a:p>
            <a:r>
              <a:rPr lang="en-US" dirty="0" smtClean="0"/>
              <a:t>Assume gradual change in Oracle properties</a:t>
            </a:r>
          </a:p>
          <a:p>
            <a:pPr lvl="1"/>
            <a:r>
              <a:rPr lang="en-US" dirty="0" smtClean="0"/>
              <a:t>Bound temporal derivative</a:t>
            </a:r>
          </a:p>
          <a:p>
            <a:pPr lvl="1"/>
            <a:r>
              <a:rPr lang="en-US" dirty="0" smtClean="0"/>
              <a:t>But, what if previously poor oracle is totally ignored by optimal strategy (never sampled)?</a:t>
            </a:r>
          </a:p>
          <a:p>
            <a:pPr lvl="1"/>
            <a:r>
              <a:rPr lang="en-US" dirty="0" smtClean="0"/>
              <a:t>Exploration </a:t>
            </a:r>
            <a:r>
              <a:rPr lang="en-US" dirty="0" err="1" smtClean="0"/>
              <a:t>vs</a:t>
            </a:r>
            <a:r>
              <a:rPr lang="en-US" dirty="0" smtClean="0"/>
              <a:t> Exploitation tradeoff</a:t>
            </a:r>
            <a:endParaRPr lang="en-US" dirty="0"/>
          </a:p>
        </p:txBody>
      </p:sp>
      <p:sp>
        <p:nvSpPr>
          <p:cNvPr id="4" name="Date Placeholder 3"/>
          <p:cNvSpPr>
            <a:spLocks noGrp="1"/>
          </p:cNvSpPr>
          <p:nvPr>
            <p:ph type="dt" sz="half" idx="10"/>
          </p:nvPr>
        </p:nvSpPr>
        <p:spPr/>
        <p:txBody>
          <a:bodyPr/>
          <a:lstStyle/>
          <a:p>
            <a:pPr>
              <a:defRPr/>
            </a:pPr>
            <a:fld id="{FA13B48E-6C54-4E30-867C-12D49DDD3440}"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174625"/>
            <a:ext cx="8229600" cy="1143000"/>
          </a:xfrm>
        </p:spPr>
        <p:txBody>
          <a:bodyPr/>
          <a:lstStyle/>
          <a:p>
            <a:pPr eaLnBrk="1" hangingPunct="1"/>
            <a:r>
              <a:rPr lang="en-US" smtClean="0"/>
              <a:t>Sequential Bayesian Filtering</a:t>
            </a:r>
          </a:p>
        </p:txBody>
      </p:sp>
      <p:sp>
        <p:nvSpPr>
          <p:cNvPr id="46083" name="Content Placeholder 4"/>
          <p:cNvSpPr>
            <a:spLocks noGrp="1"/>
          </p:cNvSpPr>
          <p:nvPr>
            <p:ph sz="half" idx="1"/>
          </p:nvPr>
        </p:nvSpPr>
        <p:spPr>
          <a:xfrm>
            <a:off x="795338" y="2286000"/>
            <a:ext cx="4038600" cy="3894138"/>
          </a:xfrm>
        </p:spPr>
        <p:txBody>
          <a:bodyPr/>
          <a:lstStyle/>
          <a:p>
            <a:pPr eaLnBrk="1" hangingPunct="1"/>
            <a:r>
              <a:rPr lang="en-US" sz="2000" smtClean="0"/>
              <a:t>Tracking the states of multiple systems as each evolves over time</a:t>
            </a:r>
          </a:p>
          <a:p>
            <a:pPr eaLnBrk="1" hangingPunct="1"/>
            <a:r>
              <a:rPr lang="en-US" sz="2000" smtClean="0"/>
              <a:t>Sequentially arriving observations (noisy labels)</a:t>
            </a:r>
          </a:p>
          <a:p>
            <a:pPr eaLnBrk="1" hangingPunct="1"/>
            <a:r>
              <a:rPr lang="en-US" sz="2000" smtClean="0"/>
              <a:t>Goal: Estimate posterior</a:t>
            </a:r>
          </a:p>
          <a:p>
            <a:pPr eaLnBrk="1" hangingPunct="1">
              <a:buFont typeface="Wingdings" pitchFamily="2" charset="2"/>
              <a:buNone/>
            </a:pPr>
            <a:r>
              <a:rPr lang="en-US" sz="2000" smtClean="0"/>
              <a:t>distribution</a:t>
            </a:r>
          </a:p>
        </p:txBody>
      </p:sp>
      <p:sp>
        <p:nvSpPr>
          <p:cNvPr id="45060" name="Slide Number Placeholder 3"/>
          <p:cNvSpPr>
            <a:spLocks noGrp="1"/>
          </p:cNvSpPr>
          <p:nvPr>
            <p:ph type="sldNum" sz="quarter" idx="12"/>
          </p:nvPr>
        </p:nvSpPr>
        <p:spPr/>
        <p:txBody>
          <a:bodyPr/>
          <a:lstStyle/>
          <a:p>
            <a:pPr>
              <a:defRPr/>
            </a:pPr>
            <a:fld id="{95EED5E1-E8BC-4BF6-9E7C-3D387BC19D7C}" type="slidenum">
              <a:rPr lang="en-US" smtClean="0"/>
              <a:pPr>
                <a:defRPr/>
              </a:pPr>
              <a:t>27</a:t>
            </a:fld>
            <a:endParaRPr lang="en-US" smtClean="0"/>
          </a:p>
        </p:txBody>
      </p:sp>
      <p:pic>
        <p:nvPicPr>
          <p:cNvPr id="46085" name="Content Placeholder 8" descr="graphmodel.eps"/>
          <p:cNvPicPr>
            <a:picLocks noChangeAspect="1"/>
          </p:cNvPicPr>
          <p:nvPr/>
        </p:nvPicPr>
        <p:blipFill>
          <a:blip r:embed="rId3" cstate="print"/>
          <a:srcRect t="-23886" b="-23886"/>
          <a:stretch>
            <a:fillRect/>
          </a:stretch>
        </p:blipFill>
        <p:spPr bwMode="auto">
          <a:xfrm>
            <a:off x="4362450" y="2674938"/>
            <a:ext cx="4605338" cy="2465387"/>
          </a:xfrm>
          <a:prstGeom prst="rect">
            <a:avLst/>
          </a:prstGeom>
          <a:noFill/>
          <a:ln w="9525">
            <a:noFill/>
            <a:miter lim="800000"/>
            <a:headEnd/>
            <a:tailEnd/>
          </a:ln>
        </p:spPr>
      </p:pic>
      <p:grpSp>
        <p:nvGrpSpPr>
          <p:cNvPr id="46086" name="Group 9"/>
          <p:cNvGrpSpPr>
            <a:grpSpLocks/>
          </p:cNvGrpSpPr>
          <p:nvPr/>
        </p:nvGrpSpPr>
        <p:grpSpPr bwMode="auto">
          <a:xfrm>
            <a:off x="5249863" y="1879600"/>
            <a:ext cx="3551237" cy="1150938"/>
            <a:chOff x="2239004" y="1189516"/>
            <a:chExt cx="5539276" cy="1033913"/>
          </a:xfrm>
        </p:grpSpPr>
        <p:cxnSp>
          <p:nvCxnSpPr>
            <p:cNvPr id="11" name="Straight Arrow Connector 10"/>
            <p:cNvCxnSpPr/>
            <p:nvPr/>
          </p:nvCxnSpPr>
          <p:spPr>
            <a:xfrm flipV="1">
              <a:off x="2239004" y="1871185"/>
              <a:ext cx="1720964" cy="350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flipH="1" flipV="1">
              <a:off x="4336753" y="2048021"/>
              <a:ext cx="3508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5047024" y="1872612"/>
              <a:ext cx="1988394" cy="3493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102" name="TextBox 13"/>
            <p:cNvSpPr txBox="1">
              <a:spLocks noChangeArrowheads="1"/>
            </p:cNvSpPr>
            <p:nvPr/>
          </p:nvSpPr>
          <p:spPr bwMode="auto">
            <a:xfrm>
              <a:off x="2239004" y="1189516"/>
              <a:ext cx="5539276" cy="571774"/>
            </a:xfrm>
            <a:prstGeom prst="rect">
              <a:avLst/>
            </a:prstGeom>
            <a:noFill/>
            <a:ln w="9525">
              <a:noFill/>
              <a:miter lim="800000"/>
              <a:headEnd/>
              <a:tailEnd/>
            </a:ln>
          </p:spPr>
          <p:txBody>
            <a:bodyPr>
              <a:spAutoFit/>
            </a:bodyPr>
            <a:lstStyle/>
            <a:p>
              <a:pPr eaLnBrk="0" hangingPunct="0"/>
              <a:r>
                <a:rPr lang="en-US" sz="2000"/>
                <a:t>Changing Accuracy with time t</a:t>
              </a:r>
            </a:p>
          </p:txBody>
        </p:sp>
      </p:grpSp>
      <p:grpSp>
        <p:nvGrpSpPr>
          <p:cNvPr id="46087" name="Group 14"/>
          <p:cNvGrpSpPr>
            <a:grpSpLocks/>
          </p:cNvGrpSpPr>
          <p:nvPr/>
        </p:nvGrpSpPr>
        <p:grpSpPr bwMode="auto">
          <a:xfrm>
            <a:off x="5376863" y="4933950"/>
            <a:ext cx="2673350" cy="873125"/>
            <a:chOff x="2239006" y="5531520"/>
            <a:chExt cx="4795486" cy="872541"/>
          </a:xfrm>
        </p:grpSpPr>
        <p:cxnSp>
          <p:nvCxnSpPr>
            <p:cNvPr id="16" name="Straight Arrow Connector 15"/>
            <p:cNvCxnSpPr/>
            <p:nvPr/>
          </p:nvCxnSpPr>
          <p:spPr>
            <a:xfrm>
              <a:off x="2239006" y="5531520"/>
              <a:ext cx="1719996" cy="3680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4328218" y="5716340"/>
              <a:ext cx="36646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flipV="1">
              <a:off x="5046814" y="5531520"/>
              <a:ext cx="1987678" cy="3680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098" name="TextBox 18"/>
            <p:cNvSpPr txBox="1">
              <a:spLocks noChangeArrowheads="1"/>
            </p:cNvSpPr>
            <p:nvPr/>
          </p:nvSpPr>
          <p:spPr bwMode="auto">
            <a:xfrm>
              <a:off x="3647747" y="6003951"/>
              <a:ext cx="2559167" cy="400110"/>
            </a:xfrm>
            <a:prstGeom prst="rect">
              <a:avLst/>
            </a:prstGeom>
            <a:noFill/>
            <a:ln w="9525">
              <a:noFill/>
              <a:miter lim="800000"/>
              <a:headEnd/>
              <a:tailEnd/>
            </a:ln>
          </p:spPr>
          <p:txBody>
            <a:bodyPr>
              <a:spAutoFit/>
            </a:bodyPr>
            <a:lstStyle/>
            <a:p>
              <a:pPr eaLnBrk="0" hangingPunct="0"/>
              <a:r>
                <a:rPr lang="en-US" sz="2000"/>
                <a:t>Noisy labels</a:t>
              </a:r>
            </a:p>
          </p:txBody>
        </p:sp>
      </p:grpSp>
      <p:pic>
        <p:nvPicPr>
          <p:cNvPr id="46088" name="Picture 20" descr="latex-image-1.pdf"/>
          <p:cNvPicPr>
            <a:picLocks noChangeAspect="1"/>
          </p:cNvPicPr>
          <p:nvPr/>
        </p:nvPicPr>
        <p:blipFill>
          <a:blip r:embed="rId4" cstate="print"/>
          <a:srcRect/>
          <a:stretch>
            <a:fillRect/>
          </a:stretch>
        </p:blipFill>
        <p:spPr bwMode="auto">
          <a:xfrm>
            <a:off x="539750" y="5297488"/>
            <a:ext cx="4699000" cy="787400"/>
          </a:xfrm>
          <a:prstGeom prst="rect">
            <a:avLst/>
          </a:prstGeom>
          <a:noFill/>
          <a:ln w="9525">
            <a:noFill/>
            <a:miter lim="800000"/>
            <a:headEnd/>
            <a:tailEnd/>
          </a:ln>
        </p:spPr>
      </p:pic>
      <p:sp>
        <p:nvSpPr>
          <p:cNvPr id="24" name="Oval 23"/>
          <p:cNvSpPr/>
          <p:nvPr/>
        </p:nvSpPr>
        <p:spPr>
          <a:xfrm>
            <a:off x="4997450" y="3033713"/>
            <a:ext cx="571500" cy="614362"/>
          </a:xfrm>
          <a:prstGeom prst="ellipse">
            <a:avLst/>
          </a:prstGeom>
          <a:solidFill>
            <a:schemeClr val="bg1">
              <a:lumMod val="65000"/>
              <a:alpha val="2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5" name="Oval 24"/>
          <p:cNvSpPr/>
          <p:nvPr/>
        </p:nvSpPr>
        <p:spPr>
          <a:xfrm>
            <a:off x="6429375" y="3021013"/>
            <a:ext cx="569913" cy="612775"/>
          </a:xfrm>
          <a:prstGeom prst="ellipse">
            <a:avLst/>
          </a:prstGeom>
          <a:solidFill>
            <a:schemeClr val="bg1">
              <a:lumMod val="65000"/>
              <a:alpha val="2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6" name="Oval 25"/>
          <p:cNvSpPr/>
          <p:nvPr/>
        </p:nvSpPr>
        <p:spPr>
          <a:xfrm>
            <a:off x="7764463" y="3017838"/>
            <a:ext cx="569912" cy="614362"/>
          </a:xfrm>
          <a:prstGeom prst="ellipse">
            <a:avLst/>
          </a:prstGeom>
          <a:solidFill>
            <a:schemeClr val="bg1">
              <a:lumMod val="65000"/>
              <a:alpha val="2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6092" name="TextBox 26"/>
          <p:cNvSpPr txBox="1">
            <a:spLocks noChangeArrowheads="1"/>
          </p:cNvSpPr>
          <p:nvPr/>
        </p:nvSpPr>
        <p:spPr bwMode="auto">
          <a:xfrm>
            <a:off x="8080375" y="90488"/>
            <a:ext cx="973138" cy="368300"/>
          </a:xfrm>
          <a:prstGeom prst="rect">
            <a:avLst/>
          </a:prstGeom>
          <a:noFill/>
          <a:ln w="9525">
            <a:noFill/>
            <a:miter lim="800000"/>
            <a:headEnd/>
            <a:tailEnd/>
          </a:ln>
        </p:spPr>
        <p:txBody>
          <a:bodyPr wrap="none">
            <a:spAutoFit/>
          </a:bodyPr>
          <a:lstStyle/>
          <a:p>
            <a:pPr eaLnBrk="0" hangingPunct="0"/>
            <a:r>
              <a:rPr lang="en-US"/>
              <a:t>SDM ‘10</a:t>
            </a:r>
          </a:p>
        </p:txBody>
      </p:sp>
      <p:sp>
        <p:nvSpPr>
          <p:cNvPr id="21" name="Date Placeholder 20"/>
          <p:cNvSpPr>
            <a:spLocks noGrp="1"/>
          </p:cNvSpPr>
          <p:nvPr>
            <p:ph type="dt" sz="quarter" idx="10"/>
          </p:nvPr>
        </p:nvSpPr>
        <p:spPr/>
        <p:txBody>
          <a:bodyPr/>
          <a:lstStyle/>
          <a:p>
            <a:pPr>
              <a:defRPr/>
            </a:pPr>
            <a:fld id="{A1360C54-A87B-40D0-AAF3-5483CB97F624}" type="datetime1">
              <a:rPr lang="en-US" smtClean="0"/>
              <a:t>8/17/2016</a:t>
            </a:fld>
            <a:endParaRPr lang="en-US" dirty="0"/>
          </a:p>
        </p:txBody>
      </p:sp>
      <p:sp>
        <p:nvSpPr>
          <p:cNvPr id="22" name="Footer Placeholder 21"/>
          <p:cNvSpPr>
            <a:spLocks noGrp="1"/>
          </p:cNvSpPr>
          <p:nvPr>
            <p:ph type="ftr" sz="quarter" idx="11"/>
          </p:nvPr>
        </p:nvSpPr>
        <p:spPr/>
        <p:txBody>
          <a:bodyPr/>
          <a:lstStyle/>
          <a:p>
            <a:pPr>
              <a:defRPr/>
            </a:pPr>
            <a:r>
              <a:rPr lang="en-US" smtClean="0"/>
              <a:t>Jaime G. Carbonell, Language Technolgies Institute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smtClean="0"/>
              <a:t>Does Tracking Predictor Accuracy Actually Help in Proactive Learning?</a:t>
            </a:r>
            <a:endParaRPr lang="en-US" dirty="0"/>
          </a:p>
        </p:txBody>
      </p:sp>
      <p:pic>
        <p:nvPicPr>
          <p:cNvPr id="50179" name="Content Placeholder 6" descr="image.eps"/>
          <p:cNvPicPr>
            <a:picLocks noGrp="1" noChangeAspect="1"/>
          </p:cNvPicPr>
          <p:nvPr>
            <p:ph sz="half" idx="1"/>
          </p:nvPr>
        </p:nvPicPr>
        <p:blipFill>
          <a:blip r:embed="rId3" cstate="print"/>
          <a:srcRect t="-24535" b="-24535"/>
          <a:stretch>
            <a:fillRect/>
          </a:stretch>
        </p:blipFill>
        <p:spPr>
          <a:xfrm>
            <a:off x="457200" y="2195513"/>
            <a:ext cx="4038600" cy="4525962"/>
          </a:xfrm>
        </p:spPr>
      </p:pic>
      <p:pic>
        <p:nvPicPr>
          <p:cNvPr id="50180" name="Content Placeholder 7" descr="phoneme.eps"/>
          <p:cNvPicPr>
            <a:picLocks noGrp="1" noChangeAspect="1"/>
          </p:cNvPicPr>
          <p:nvPr>
            <p:ph sz="half" idx="2"/>
          </p:nvPr>
        </p:nvPicPr>
        <p:blipFill>
          <a:blip r:embed="rId4" cstate="print"/>
          <a:srcRect t="-24535" b="-24535"/>
          <a:stretch>
            <a:fillRect/>
          </a:stretch>
        </p:blipFill>
        <p:spPr>
          <a:xfrm>
            <a:off x="4648200" y="2198688"/>
            <a:ext cx="4038600" cy="4525962"/>
          </a:xfrm>
        </p:spPr>
      </p:pic>
      <p:sp>
        <p:nvSpPr>
          <p:cNvPr id="49157" name="Footer Placeholder 4"/>
          <p:cNvSpPr>
            <a:spLocks noGrp="1"/>
          </p:cNvSpPr>
          <p:nvPr>
            <p:ph type="ftr" sz="quarter" idx="11"/>
          </p:nvPr>
        </p:nvSpPr>
        <p:spPr/>
        <p:txBody>
          <a:bodyPr/>
          <a:lstStyle/>
          <a:p>
            <a:pPr>
              <a:defRPr/>
            </a:pPr>
            <a:r>
              <a:rPr lang="en-US" smtClean="0"/>
              <a:t>Jaime G. Carbonell, Language Technolgies Institute</a:t>
            </a:r>
          </a:p>
        </p:txBody>
      </p:sp>
      <p:sp>
        <p:nvSpPr>
          <p:cNvPr id="49158" name="Slide Number Placeholder 5"/>
          <p:cNvSpPr>
            <a:spLocks noGrp="1"/>
          </p:cNvSpPr>
          <p:nvPr>
            <p:ph type="sldNum" sz="quarter" idx="12"/>
          </p:nvPr>
        </p:nvSpPr>
        <p:spPr/>
        <p:txBody>
          <a:bodyPr/>
          <a:lstStyle/>
          <a:p>
            <a:pPr>
              <a:defRPr/>
            </a:pPr>
            <a:fld id="{25CB7A20-92C0-463B-BE9F-525CF336A8C4}" type="slidenum">
              <a:rPr lang="en-US" smtClean="0"/>
              <a:pPr>
                <a:defRPr/>
              </a:pPr>
              <a:t>28</a:t>
            </a:fld>
            <a:endParaRPr lang="en-US" smtClean="0"/>
          </a:p>
        </p:txBody>
      </p:sp>
      <p:pic>
        <p:nvPicPr>
          <p:cNvPr id="50183" name="Picture 14" descr="latex-image-1.pdf"/>
          <p:cNvPicPr>
            <a:picLocks noChangeAspect="1"/>
          </p:cNvPicPr>
          <p:nvPr/>
        </p:nvPicPr>
        <p:blipFill>
          <a:blip r:embed="rId5" cstate="print"/>
          <a:srcRect/>
          <a:stretch>
            <a:fillRect/>
          </a:stretch>
        </p:blipFill>
        <p:spPr bwMode="auto">
          <a:xfrm>
            <a:off x="1747838" y="2144713"/>
            <a:ext cx="6223000" cy="673100"/>
          </a:xfrm>
          <a:prstGeom prst="rect">
            <a:avLst/>
          </a:prstGeom>
          <a:noFill/>
          <a:ln w="9525">
            <a:noFill/>
            <a:miter lim="800000"/>
            <a:headEnd/>
            <a:tailEnd/>
          </a:ln>
        </p:spPr>
      </p:pic>
      <p:sp>
        <p:nvSpPr>
          <p:cNvPr id="50184" name="TextBox 9"/>
          <p:cNvSpPr txBox="1">
            <a:spLocks noChangeArrowheads="1"/>
          </p:cNvSpPr>
          <p:nvPr/>
        </p:nvSpPr>
        <p:spPr bwMode="auto">
          <a:xfrm>
            <a:off x="8080375" y="90488"/>
            <a:ext cx="973138" cy="368300"/>
          </a:xfrm>
          <a:prstGeom prst="rect">
            <a:avLst/>
          </a:prstGeom>
          <a:noFill/>
          <a:ln w="9525">
            <a:noFill/>
            <a:miter lim="800000"/>
            <a:headEnd/>
            <a:tailEnd/>
          </a:ln>
        </p:spPr>
        <p:txBody>
          <a:bodyPr wrap="none">
            <a:spAutoFit/>
          </a:bodyPr>
          <a:lstStyle/>
          <a:p>
            <a:pPr eaLnBrk="0" hangingPunct="0"/>
            <a:r>
              <a:rPr lang="en-US"/>
              <a:t>SDM ‘10</a:t>
            </a:r>
          </a:p>
        </p:txBody>
      </p:sp>
      <p:sp>
        <p:nvSpPr>
          <p:cNvPr id="9" name="Date Placeholder 8"/>
          <p:cNvSpPr>
            <a:spLocks noGrp="1"/>
          </p:cNvSpPr>
          <p:nvPr>
            <p:ph type="dt" sz="quarter" idx="10"/>
          </p:nvPr>
        </p:nvSpPr>
        <p:spPr/>
        <p:txBody>
          <a:bodyPr/>
          <a:lstStyle/>
          <a:p>
            <a:pPr>
              <a:defRPr/>
            </a:pPr>
            <a:fld id="{931AF8C3-E0CA-4CC0-AA4F-277C8DDACFC7}" type="datetime1">
              <a:rPr lang="en-US" smtClean="0"/>
              <a:t>8/17/2016</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304800"/>
            <a:ext cx="8603087" cy="1216025"/>
          </a:xfrm>
        </p:spPr>
        <p:txBody>
          <a:bodyPr/>
          <a:lstStyle/>
          <a:p>
            <a:r>
              <a:rPr lang="en-US" dirty="0" smtClean="0"/>
              <a:t>Proactive Learning in Early Detection of Malware</a:t>
            </a:r>
            <a:endParaRPr lang="en-US" dirty="0"/>
          </a:p>
        </p:txBody>
      </p:sp>
      <p:sp>
        <p:nvSpPr>
          <p:cNvPr id="3" name="Date Placeholder 2"/>
          <p:cNvSpPr>
            <a:spLocks noGrp="1"/>
          </p:cNvSpPr>
          <p:nvPr>
            <p:ph type="dt" sz="half" idx="10"/>
          </p:nvPr>
        </p:nvSpPr>
        <p:spPr/>
        <p:txBody>
          <a:bodyPr/>
          <a:lstStyle/>
          <a:p>
            <a:pPr>
              <a:defRPr/>
            </a:pPr>
            <a:fld id="{C231CEC2-64AD-4267-88B5-A4D650EEBE20}"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5" name="Slide Number Placeholder 4"/>
          <p:cNvSpPr>
            <a:spLocks noGrp="1"/>
          </p:cNvSpPr>
          <p:nvPr>
            <p:ph type="sldNum" sz="quarter" idx="12"/>
          </p:nvPr>
        </p:nvSpPr>
        <p:spPr/>
        <p:txBody>
          <a:bodyPr/>
          <a:lstStyle/>
          <a:p>
            <a:pPr>
              <a:defRPr/>
            </a:pPr>
            <a:fld id="{6FBC053D-4B0E-4314-AD50-C8B2313EB901}" type="slidenum">
              <a:rPr lang="en-US" smtClean="0"/>
              <a:pPr>
                <a:defRPr/>
              </a:pPr>
              <a:t>29</a:t>
            </a:fld>
            <a:endParaRPr lang="en-US"/>
          </a:p>
        </p:txBody>
      </p:sp>
      <p:pic>
        <p:nvPicPr>
          <p:cNvPr id="6" name="Content Placeholder 5"/>
          <p:cNvPicPr>
            <a:picLocks noChangeAspect="1"/>
          </p:cNvPicPr>
          <p:nvPr/>
        </p:nvPicPr>
        <p:blipFill>
          <a:blip r:embed="rId2"/>
          <a:stretch>
            <a:fillRect/>
          </a:stretch>
        </p:blipFill>
        <p:spPr>
          <a:xfrm>
            <a:off x="1606092" y="1828800"/>
            <a:ext cx="5477288" cy="4231258"/>
          </a:xfrm>
          <a:prstGeom prst="rect">
            <a:avLst/>
          </a:prstGeom>
        </p:spPr>
      </p:pic>
    </p:spTree>
    <p:extLst>
      <p:ext uri="{BB962C8B-B14F-4D97-AF65-F5344CB8AC3E}">
        <p14:creationId xmlns:p14="http://schemas.microsoft.com/office/powerpoint/2010/main" val="287244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094509"/>
          </a:xfrm>
        </p:spPr>
        <p:txBody>
          <a:bodyPr/>
          <a:lstStyle/>
          <a:p>
            <a:r>
              <a:rPr lang="en-US" dirty="0" smtClean="0">
                <a:solidFill>
                  <a:srgbClr val="002060"/>
                </a:solidFill>
              </a:rPr>
              <a:t>Computer Science and </a:t>
            </a:r>
            <a:br>
              <a:rPr lang="en-US" dirty="0" smtClean="0">
                <a:solidFill>
                  <a:srgbClr val="002060"/>
                </a:solidFill>
              </a:rPr>
            </a:br>
            <a:r>
              <a:rPr lang="en-US" dirty="0" smtClean="0">
                <a:solidFill>
                  <a:srgbClr val="002060"/>
                </a:solidFill>
              </a:rPr>
              <a:t>Related Disciplines</a:t>
            </a:r>
            <a:endParaRPr lang="en-US" dirty="0"/>
          </a:p>
        </p:txBody>
      </p:sp>
      <p:sp>
        <p:nvSpPr>
          <p:cNvPr id="3" name="Date Placeholder 2"/>
          <p:cNvSpPr>
            <a:spLocks noGrp="1"/>
          </p:cNvSpPr>
          <p:nvPr>
            <p:ph type="dt" sz="half" idx="10"/>
          </p:nvPr>
        </p:nvSpPr>
        <p:spPr/>
        <p:txBody>
          <a:bodyPr/>
          <a:lstStyle/>
          <a:p>
            <a:pPr>
              <a:defRPr/>
            </a:pPr>
            <a:fld id="{448FD3AF-32B4-4F6C-A55E-4A095E624E37}"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5" name="Slide Number Placeholder 4"/>
          <p:cNvSpPr>
            <a:spLocks noGrp="1"/>
          </p:cNvSpPr>
          <p:nvPr>
            <p:ph type="sldNum" sz="quarter" idx="12"/>
          </p:nvPr>
        </p:nvSpPr>
        <p:spPr/>
        <p:txBody>
          <a:bodyPr/>
          <a:lstStyle/>
          <a:p>
            <a:pPr>
              <a:defRPr/>
            </a:pPr>
            <a:fld id="{6FBC053D-4B0E-4314-AD50-C8B2313EB901}" type="slidenum">
              <a:rPr lang="en-US" smtClean="0"/>
              <a:pPr>
                <a:defRPr/>
              </a:pPr>
              <a:t>3</a:t>
            </a:fld>
            <a:endParaRPr lang="en-US"/>
          </a:p>
        </p:txBody>
      </p:sp>
      <p:sp>
        <p:nvSpPr>
          <p:cNvPr id="6" name="Oval 5"/>
          <p:cNvSpPr/>
          <p:nvPr/>
        </p:nvSpPr>
        <p:spPr bwMode="auto">
          <a:xfrm>
            <a:off x="2258291" y="1704110"/>
            <a:ext cx="4475018" cy="4433454"/>
          </a:xfrm>
          <a:prstGeom prst="ellipse">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Oval 6"/>
          <p:cNvSpPr/>
          <p:nvPr/>
        </p:nvSpPr>
        <p:spPr bwMode="auto">
          <a:xfrm>
            <a:off x="3768436" y="1717964"/>
            <a:ext cx="1911927" cy="200890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8" name="Oval 7"/>
          <p:cNvSpPr/>
          <p:nvPr/>
        </p:nvSpPr>
        <p:spPr bwMode="auto">
          <a:xfrm>
            <a:off x="1648690" y="2632363"/>
            <a:ext cx="1551709" cy="166254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9" name="Oval 8"/>
          <p:cNvSpPr/>
          <p:nvPr/>
        </p:nvSpPr>
        <p:spPr bwMode="auto">
          <a:xfrm>
            <a:off x="2604655" y="2064327"/>
            <a:ext cx="1884217" cy="195349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0" name="Oval 9"/>
          <p:cNvSpPr/>
          <p:nvPr/>
        </p:nvSpPr>
        <p:spPr bwMode="auto">
          <a:xfrm>
            <a:off x="5444836" y="3477491"/>
            <a:ext cx="2507673" cy="245225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1" name="Oval 10"/>
          <p:cNvSpPr/>
          <p:nvPr/>
        </p:nvSpPr>
        <p:spPr bwMode="auto">
          <a:xfrm>
            <a:off x="2341418" y="3906981"/>
            <a:ext cx="1759527" cy="171796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2" name="Oval 11"/>
          <p:cNvSpPr/>
          <p:nvPr/>
        </p:nvSpPr>
        <p:spPr bwMode="auto">
          <a:xfrm>
            <a:off x="3976255" y="2895600"/>
            <a:ext cx="1995054" cy="171796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5486401" y="4599708"/>
            <a:ext cx="1051698" cy="338554"/>
          </a:xfrm>
          <a:prstGeom prst="rect">
            <a:avLst/>
          </a:prstGeom>
          <a:noFill/>
        </p:spPr>
        <p:txBody>
          <a:bodyPr wrap="none" rtlCol="0">
            <a:spAutoFit/>
          </a:bodyPr>
          <a:lstStyle/>
          <a:p>
            <a:r>
              <a:rPr lang="en-US" sz="1600" dirty="0" smtClean="0"/>
              <a:t>Robotics</a:t>
            </a:r>
            <a:endParaRPr lang="en-US" sz="1600" dirty="0"/>
          </a:p>
        </p:txBody>
      </p:sp>
      <p:sp>
        <p:nvSpPr>
          <p:cNvPr id="14" name="TextBox 13"/>
          <p:cNvSpPr txBox="1"/>
          <p:nvPr/>
        </p:nvSpPr>
        <p:spPr>
          <a:xfrm>
            <a:off x="7398327" y="5597237"/>
            <a:ext cx="1404552" cy="338554"/>
          </a:xfrm>
          <a:prstGeom prst="rect">
            <a:avLst/>
          </a:prstGeom>
          <a:noFill/>
        </p:spPr>
        <p:txBody>
          <a:bodyPr wrap="none" rtlCol="0">
            <a:spAutoFit/>
          </a:bodyPr>
          <a:lstStyle/>
          <a:p>
            <a:r>
              <a:rPr lang="en-US" sz="1600" dirty="0" smtClean="0">
                <a:solidFill>
                  <a:srgbClr val="CC0000"/>
                </a:solidFill>
              </a:rPr>
              <a:t>Engineering</a:t>
            </a:r>
            <a:endParaRPr lang="en-US" sz="1600" dirty="0">
              <a:solidFill>
                <a:srgbClr val="CC0000"/>
              </a:solidFill>
            </a:endParaRPr>
          </a:p>
        </p:txBody>
      </p:sp>
      <p:sp>
        <p:nvSpPr>
          <p:cNvPr id="15" name="TextBox 14"/>
          <p:cNvSpPr txBox="1"/>
          <p:nvPr/>
        </p:nvSpPr>
        <p:spPr>
          <a:xfrm>
            <a:off x="803564" y="5624945"/>
            <a:ext cx="1343638" cy="338554"/>
          </a:xfrm>
          <a:prstGeom prst="rect">
            <a:avLst/>
          </a:prstGeom>
          <a:noFill/>
        </p:spPr>
        <p:txBody>
          <a:bodyPr wrap="none" rtlCol="0">
            <a:spAutoFit/>
          </a:bodyPr>
          <a:lstStyle/>
          <a:p>
            <a:r>
              <a:rPr lang="en-US" sz="1600" dirty="0" smtClean="0">
                <a:solidFill>
                  <a:srgbClr val="993300"/>
                </a:solidFill>
              </a:rPr>
              <a:t>Humanities</a:t>
            </a:r>
            <a:endParaRPr lang="en-US" sz="1600" dirty="0">
              <a:solidFill>
                <a:srgbClr val="993300"/>
              </a:solidFill>
            </a:endParaRPr>
          </a:p>
        </p:txBody>
      </p:sp>
      <p:sp>
        <p:nvSpPr>
          <p:cNvPr id="16" name="TextBox 15"/>
          <p:cNvSpPr txBox="1"/>
          <p:nvPr/>
        </p:nvSpPr>
        <p:spPr>
          <a:xfrm>
            <a:off x="277091" y="3616036"/>
            <a:ext cx="1077539" cy="338554"/>
          </a:xfrm>
          <a:prstGeom prst="rect">
            <a:avLst/>
          </a:prstGeom>
          <a:noFill/>
        </p:spPr>
        <p:txBody>
          <a:bodyPr wrap="none" rtlCol="0">
            <a:spAutoFit/>
          </a:bodyPr>
          <a:lstStyle/>
          <a:p>
            <a:r>
              <a:rPr lang="en-US" sz="1600" dirty="0" smtClean="0">
                <a:solidFill>
                  <a:srgbClr val="669900"/>
                </a:solidFill>
              </a:rPr>
              <a:t>Sciences</a:t>
            </a:r>
            <a:endParaRPr lang="en-US" sz="1600" dirty="0">
              <a:solidFill>
                <a:srgbClr val="669900"/>
              </a:solidFill>
            </a:endParaRPr>
          </a:p>
        </p:txBody>
      </p:sp>
      <p:sp>
        <p:nvSpPr>
          <p:cNvPr id="17" name="TextBox 16"/>
          <p:cNvSpPr txBox="1"/>
          <p:nvPr/>
        </p:nvSpPr>
        <p:spPr>
          <a:xfrm>
            <a:off x="4336472" y="2050472"/>
            <a:ext cx="1138453" cy="584775"/>
          </a:xfrm>
          <a:prstGeom prst="rect">
            <a:avLst/>
          </a:prstGeom>
          <a:noFill/>
        </p:spPr>
        <p:txBody>
          <a:bodyPr wrap="none" rtlCol="0">
            <a:spAutoFit/>
          </a:bodyPr>
          <a:lstStyle/>
          <a:p>
            <a:r>
              <a:rPr lang="en-US" sz="1600" dirty="0" smtClean="0"/>
              <a:t>Systems</a:t>
            </a:r>
          </a:p>
          <a:p>
            <a:r>
              <a:rPr lang="en-US" sz="1600" dirty="0" smtClean="0"/>
              <a:t>+ Theory</a:t>
            </a:r>
            <a:endParaRPr lang="en-US" sz="1600" dirty="0"/>
          </a:p>
        </p:txBody>
      </p:sp>
      <p:sp>
        <p:nvSpPr>
          <p:cNvPr id="18" name="TextBox 17"/>
          <p:cNvSpPr txBox="1"/>
          <p:nvPr/>
        </p:nvSpPr>
        <p:spPr>
          <a:xfrm>
            <a:off x="4502728" y="3707655"/>
            <a:ext cx="1075936" cy="584775"/>
          </a:xfrm>
          <a:prstGeom prst="rect">
            <a:avLst/>
          </a:prstGeom>
          <a:noFill/>
        </p:spPr>
        <p:txBody>
          <a:bodyPr wrap="none" rtlCol="0">
            <a:spAutoFit/>
          </a:bodyPr>
          <a:lstStyle/>
          <a:p>
            <a:r>
              <a:rPr lang="en-US" sz="1600" dirty="0" smtClean="0"/>
              <a:t>Machine</a:t>
            </a:r>
          </a:p>
          <a:p>
            <a:r>
              <a:rPr lang="en-US" sz="1600" dirty="0" smtClean="0"/>
              <a:t>Learning</a:t>
            </a:r>
            <a:endParaRPr lang="en-US" sz="1600" dirty="0"/>
          </a:p>
        </p:txBody>
      </p:sp>
      <p:sp>
        <p:nvSpPr>
          <p:cNvPr id="19" name="TextBox 18"/>
          <p:cNvSpPr txBox="1"/>
          <p:nvPr/>
        </p:nvSpPr>
        <p:spPr>
          <a:xfrm>
            <a:off x="2452255" y="4391891"/>
            <a:ext cx="1611339" cy="584775"/>
          </a:xfrm>
          <a:prstGeom prst="rect">
            <a:avLst/>
          </a:prstGeom>
          <a:noFill/>
        </p:spPr>
        <p:txBody>
          <a:bodyPr wrap="none" rtlCol="0">
            <a:spAutoFit/>
          </a:bodyPr>
          <a:lstStyle/>
          <a:p>
            <a:r>
              <a:rPr lang="en-US" sz="1600" dirty="0" smtClean="0"/>
              <a:t>Human-Comp</a:t>
            </a:r>
          </a:p>
          <a:p>
            <a:r>
              <a:rPr lang="en-US" sz="1600" dirty="0" smtClean="0"/>
              <a:t>Interaction</a:t>
            </a:r>
          </a:p>
        </p:txBody>
      </p:sp>
      <p:sp>
        <p:nvSpPr>
          <p:cNvPr id="20" name="TextBox 19"/>
          <p:cNvSpPr txBox="1"/>
          <p:nvPr/>
        </p:nvSpPr>
        <p:spPr>
          <a:xfrm>
            <a:off x="2964874" y="2272145"/>
            <a:ext cx="752129" cy="584775"/>
          </a:xfrm>
          <a:prstGeom prst="rect">
            <a:avLst/>
          </a:prstGeom>
          <a:noFill/>
        </p:spPr>
        <p:txBody>
          <a:bodyPr wrap="none" rtlCol="0">
            <a:spAutoFit/>
          </a:bodyPr>
          <a:lstStyle/>
          <a:p>
            <a:r>
              <a:rPr lang="en-US" sz="1600" dirty="0" smtClean="0"/>
              <a:t>Lang </a:t>
            </a:r>
          </a:p>
          <a:p>
            <a:r>
              <a:rPr lang="en-US" sz="1600" dirty="0" smtClean="0"/>
              <a:t>Tech</a:t>
            </a:r>
            <a:endParaRPr lang="en-US" sz="1600" dirty="0"/>
          </a:p>
        </p:txBody>
      </p:sp>
      <p:sp>
        <p:nvSpPr>
          <p:cNvPr id="21" name="TextBox 20"/>
          <p:cNvSpPr txBox="1"/>
          <p:nvPr/>
        </p:nvSpPr>
        <p:spPr>
          <a:xfrm>
            <a:off x="1634836" y="3075708"/>
            <a:ext cx="780983" cy="584775"/>
          </a:xfrm>
          <a:prstGeom prst="rect">
            <a:avLst/>
          </a:prstGeom>
          <a:noFill/>
        </p:spPr>
        <p:txBody>
          <a:bodyPr wrap="none" rtlCol="0">
            <a:spAutoFit/>
          </a:bodyPr>
          <a:lstStyle/>
          <a:p>
            <a:r>
              <a:rPr lang="en-US" sz="1600" dirty="0" smtClean="0"/>
              <a:t>Comp</a:t>
            </a:r>
          </a:p>
          <a:p>
            <a:r>
              <a:rPr lang="en-US" sz="1600" dirty="0" smtClean="0"/>
              <a:t>Bio</a:t>
            </a:r>
            <a:endParaRPr lang="en-US" sz="1600" dirty="0"/>
          </a:p>
        </p:txBody>
      </p:sp>
      <p:sp>
        <p:nvSpPr>
          <p:cNvPr id="22" name="Oval 21"/>
          <p:cNvSpPr/>
          <p:nvPr/>
        </p:nvSpPr>
        <p:spPr bwMode="auto">
          <a:xfrm>
            <a:off x="5597236" y="1884218"/>
            <a:ext cx="1731818" cy="160712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23" name="TextBox 22"/>
          <p:cNvSpPr txBox="1"/>
          <p:nvPr/>
        </p:nvSpPr>
        <p:spPr>
          <a:xfrm>
            <a:off x="7610909" y="1771939"/>
            <a:ext cx="683200" cy="584775"/>
          </a:xfrm>
          <a:prstGeom prst="rect">
            <a:avLst/>
          </a:prstGeom>
          <a:noFill/>
        </p:spPr>
        <p:txBody>
          <a:bodyPr wrap="none" rtlCol="0">
            <a:spAutoFit/>
          </a:bodyPr>
          <a:lstStyle/>
          <a:p>
            <a:r>
              <a:rPr lang="en-US" sz="1600" dirty="0" smtClean="0">
                <a:solidFill>
                  <a:srgbClr val="00B0F0"/>
                </a:solidFill>
              </a:rPr>
              <a:t>Fine </a:t>
            </a:r>
          </a:p>
          <a:p>
            <a:r>
              <a:rPr lang="en-US" sz="1600" dirty="0" smtClean="0">
                <a:solidFill>
                  <a:srgbClr val="00B0F0"/>
                </a:solidFill>
              </a:rPr>
              <a:t>Arts</a:t>
            </a:r>
            <a:endParaRPr lang="en-US" sz="1600" dirty="0">
              <a:solidFill>
                <a:srgbClr val="00B0F0"/>
              </a:solidFill>
            </a:endParaRPr>
          </a:p>
        </p:txBody>
      </p:sp>
      <p:sp>
        <p:nvSpPr>
          <p:cNvPr id="25" name="TextBox 24"/>
          <p:cNvSpPr txBox="1"/>
          <p:nvPr/>
        </p:nvSpPr>
        <p:spPr>
          <a:xfrm>
            <a:off x="6151419" y="2175164"/>
            <a:ext cx="1124026" cy="584775"/>
          </a:xfrm>
          <a:prstGeom prst="rect">
            <a:avLst/>
          </a:prstGeom>
          <a:noFill/>
        </p:spPr>
        <p:txBody>
          <a:bodyPr wrap="none" rtlCol="0">
            <a:spAutoFit/>
          </a:bodyPr>
          <a:lstStyle/>
          <a:p>
            <a:r>
              <a:rPr lang="en-US" sz="1600" dirty="0" smtClean="0"/>
              <a:t>Entertain</a:t>
            </a:r>
          </a:p>
          <a:p>
            <a:r>
              <a:rPr lang="en-US" sz="1600" dirty="0" smtClean="0"/>
              <a:t>  Tech</a:t>
            </a:r>
            <a:endParaRPr lang="en-US" sz="1600" dirty="0"/>
          </a:p>
        </p:txBody>
      </p:sp>
      <p:sp>
        <p:nvSpPr>
          <p:cNvPr id="26" name="Oval 25"/>
          <p:cNvSpPr/>
          <p:nvPr/>
        </p:nvSpPr>
        <p:spPr bwMode="auto">
          <a:xfrm>
            <a:off x="2470129" y="3094246"/>
            <a:ext cx="4228543" cy="104358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Verdana" pitchFamily="34" charset="0"/>
              </a:rPr>
              <a:t>Scalable Machine Learning</a:t>
            </a:r>
            <a:r>
              <a:rPr kumimoji="0" lang="en-US" sz="1600" b="0" i="0" u="none" strike="noStrike" cap="none" normalizeH="0" dirty="0" smtClean="0">
                <a:ln>
                  <a:noFill/>
                </a:ln>
                <a:solidFill>
                  <a:srgbClr val="FF0000"/>
                </a:solidFill>
                <a:effectLst/>
                <a:latin typeface="Verdana" pitchFamily="34" charset="0"/>
              </a:rPr>
              <a:t> </a:t>
            </a:r>
            <a:r>
              <a:rPr lang="en-US" sz="1600" dirty="0" smtClean="0">
                <a:solidFill>
                  <a:srgbClr val="FF0000"/>
                </a:solidFill>
              </a:rPr>
              <a:t>T</a:t>
            </a:r>
            <a:r>
              <a:rPr kumimoji="0" lang="en-US" sz="1600" b="0" i="0" u="none" strike="noStrike" cap="none" normalizeH="0" dirty="0" smtClean="0">
                <a:ln>
                  <a:noFill/>
                </a:ln>
                <a:solidFill>
                  <a:srgbClr val="FF0000"/>
                </a:solidFill>
                <a:effectLst/>
                <a:latin typeface="Verdana" pitchFamily="34" charset="0"/>
              </a:rPr>
              <a:t>his presentation</a:t>
            </a:r>
            <a:endParaRPr kumimoji="0" lang="en-US" sz="1600" b="0" i="0" u="none" strike="noStrike" cap="none" normalizeH="0" baseline="0" dirty="0" smtClean="0">
              <a:ln>
                <a:noFill/>
              </a:ln>
              <a:solidFill>
                <a:srgbClr val="FF0000"/>
              </a:solidFill>
              <a:effectLst/>
              <a:latin typeface="Verdana" pitchFamily="34" charset="0"/>
            </a:endParaRPr>
          </a:p>
        </p:txBody>
      </p:sp>
      <p:sp>
        <p:nvSpPr>
          <p:cNvPr id="27" name="TextBox 26"/>
          <p:cNvSpPr txBox="1"/>
          <p:nvPr/>
        </p:nvSpPr>
        <p:spPr>
          <a:xfrm>
            <a:off x="4170218" y="5237018"/>
            <a:ext cx="1327608" cy="646331"/>
          </a:xfrm>
          <a:prstGeom prst="rect">
            <a:avLst/>
          </a:prstGeom>
          <a:noFill/>
        </p:spPr>
        <p:txBody>
          <a:bodyPr wrap="none" rtlCol="0">
            <a:spAutoFit/>
          </a:bodyPr>
          <a:lstStyle/>
          <a:p>
            <a:r>
              <a:rPr lang="en-US" dirty="0" smtClean="0">
                <a:solidFill>
                  <a:srgbClr val="002060"/>
                </a:solidFill>
              </a:rPr>
              <a:t>Computer</a:t>
            </a:r>
          </a:p>
          <a:p>
            <a:r>
              <a:rPr lang="en-US" dirty="0" smtClean="0">
                <a:solidFill>
                  <a:srgbClr val="002060"/>
                </a:solidFill>
              </a:rPr>
              <a:t>Science</a:t>
            </a:r>
            <a:endParaRPr lang="en-US" dirty="0">
              <a:solidFill>
                <a:srgbClr val="002060"/>
              </a:solidFill>
            </a:endParaRPr>
          </a:p>
        </p:txBody>
      </p:sp>
      <p:sp>
        <p:nvSpPr>
          <p:cNvPr id="28" name="TextBox 27"/>
          <p:cNvSpPr txBox="1"/>
          <p:nvPr/>
        </p:nvSpPr>
        <p:spPr>
          <a:xfrm>
            <a:off x="7763309" y="3114262"/>
            <a:ext cx="766557" cy="584775"/>
          </a:xfrm>
          <a:prstGeom prst="rect">
            <a:avLst/>
          </a:prstGeom>
          <a:noFill/>
        </p:spPr>
        <p:txBody>
          <a:bodyPr wrap="none" rtlCol="0">
            <a:spAutoFit/>
          </a:bodyPr>
          <a:lstStyle/>
          <a:p>
            <a:r>
              <a:rPr lang="en-US" sz="1600" dirty="0" smtClean="0">
                <a:solidFill>
                  <a:srgbClr val="0033CC"/>
                </a:solidFill>
              </a:rPr>
              <a:t>Math,</a:t>
            </a:r>
          </a:p>
          <a:p>
            <a:r>
              <a:rPr lang="en-US" sz="1600" dirty="0" smtClean="0">
                <a:solidFill>
                  <a:srgbClr val="0033CC"/>
                </a:solidFill>
              </a:rPr>
              <a:t>Stats</a:t>
            </a:r>
            <a:endParaRPr lang="en-US" sz="1600" dirty="0">
              <a:solidFill>
                <a:srgbClr val="0033CC"/>
              </a:solidFill>
            </a:endParaRPr>
          </a:p>
        </p:txBody>
      </p:sp>
    </p:spTree>
    <p:extLst>
      <p:ext uri="{BB962C8B-B14F-4D97-AF65-F5344CB8AC3E}">
        <p14:creationId xmlns:p14="http://schemas.microsoft.com/office/powerpoint/2010/main" val="201094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0942" y="224494"/>
            <a:ext cx="8001000" cy="1216025"/>
          </a:xfrm>
        </p:spPr>
        <p:txBody>
          <a:bodyPr/>
          <a:lstStyle/>
          <a:p>
            <a:pPr algn="ctr"/>
            <a:r>
              <a:rPr lang="en-US" sz="2800" dirty="0" smtClean="0">
                <a:latin typeface="+mn-lt"/>
              </a:rPr>
              <a:t>Boeing-CMU </a:t>
            </a:r>
            <a:r>
              <a:rPr lang="en-US" sz="2800" dirty="0">
                <a:latin typeface="+mn-lt"/>
              </a:rPr>
              <a:t>Aerospace Data Analytics Lab</a:t>
            </a:r>
            <a:br>
              <a:rPr lang="en-US" sz="2800" dirty="0">
                <a:latin typeface="+mn-lt"/>
              </a:rPr>
            </a:br>
            <a:r>
              <a:rPr lang="en-US" sz="2800" dirty="0" smtClean="0">
                <a:latin typeface="+mn-lt"/>
              </a:rPr>
              <a:t>Just </a:t>
            </a:r>
            <a:r>
              <a:rPr lang="en-US" sz="2800" smtClean="0">
                <a:latin typeface="+mn-lt"/>
              </a:rPr>
              <a:t>after Takeoff</a:t>
            </a:r>
            <a:endParaRPr lang="en-US" sz="2800" dirty="0">
              <a:latin typeface="+mn-lt"/>
            </a:endParaRPr>
          </a:p>
        </p:txBody>
      </p:sp>
      <p:sp>
        <p:nvSpPr>
          <p:cNvPr id="4" name="Date Placeholder 3"/>
          <p:cNvSpPr>
            <a:spLocks noGrp="1"/>
          </p:cNvSpPr>
          <p:nvPr>
            <p:ph type="dt" sz="half" idx="10"/>
          </p:nvPr>
        </p:nvSpPr>
        <p:spPr/>
        <p:txBody>
          <a:bodyPr/>
          <a:lstStyle/>
          <a:p>
            <a:pPr>
              <a:defRPr/>
            </a:pPr>
            <a:fld id="{EB3DA3DD-7780-4195-B762-D5CEC1DCB67F}"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30</a:t>
            </a:fld>
            <a:endParaRPr lang="en-US"/>
          </a:p>
        </p:txBody>
      </p:sp>
      <p:pic>
        <p:nvPicPr>
          <p:cNvPr id="168962" name="Picture 2" descr="https://upload.wikimedia.org/wikipedia/commons/0/0a/Boeing_787_first_fl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387" y="1596162"/>
            <a:ext cx="7896110" cy="4198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83285" y="5252936"/>
            <a:ext cx="3297677" cy="615553"/>
          </a:xfrm>
          <a:prstGeom prst="rect">
            <a:avLst/>
          </a:prstGeom>
          <a:noFill/>
        </p:spPr>
        <p:txBody>
          <a:bodyPr wrap="square" rtlCol="0">
            <a:spAutoFit/>
          </a:bodyPr>
          <a:lstStyle/>
          <a:p>
            <a:r>
              <a:rPr lang="en-US" dirty="0"/>
              <a:t>Dreamliner Maiden Flight</a:t>
            </a:r>
            <a:br>
              <a:rPr lang="en-US" dirty="0"/>
            </a:br>
            <a:r>
              <a:rPr lang="en-US" sz="1600" dirty="0"/>
              <a:t>15-December-2009</a:t>
            </a:r>
            <a:endParaRPr lang="en-US" dirty="0"/>
          </a:p>
        </p:txBody>
      </p:sp>
    </p:spTree>
    <p:extLst>
      <p:ext uri="{BB962C8B-B14F-4D97-AF65-F5344CB8AC3E}">
        <p14:creationId xmlns:p14="http://schemas.microsoft.com/office/powerpoint/2010/main" val="1933520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ftr" idx="10"/>
          </p:nvPr>
        </p:nvSpPr>
        <p:spPr>
          <a:ln/>
        </p:spPr>
        <p:txBody>
          <a:bodyPr/>
          <a:lstStyle/>
          <a:p>
            <a:r>
              <a:rPr lang="en-US" smtClean="0"/>
              <a:t>Jaime G. Carbonell, Language Technolgies Institute</a:t>
            </a:r>
            <a:endParaRPr lang="en-US"/>
          </a:p>
        </p:txBody>
      </p:sp>
      <p:sp>
        <p:nvSpPr>
          <p:cNvPr id="5" name="Rectangle 2"/>
          <p:cNvSpPr>
            <a:spLocks noGrp="1" noChangeArrowheads="1"/>
          </p:cNvSpPr>
          <p:nvPr>
            <p:ph type="sldNum" idx="11"/>
          </p:nvPr>
        </p:nvSpPr>
        <p:spPr>
          <a:ln/>
        </p:spPr>
        <p:txBody>
          <a:bodyPr/>
          <a:lstStyle/>
          <a:p>
            <a:pPr>
              <a:defRPr/>
            </a:pPr>
            <a:fld id="{6E84043D-49D2-403E-BEDC-478CEDF90A88}" type="slidenum">
              <a:rPr lang="en-GB"/>
              <a:pPr>
                <a:defRPr/>
              </a:pPr>
              <a:t>31</a:t>
            </a:fld>
            <a:endParaRPr lang="en-GB"/>
          </a:p>
        </p:txBody>
      </p:sp>
      <p:sp>
        <p:nvSpPr>
          <p:cNvPr id="70658" name="Rectangle 2"/>
          <p:cNvSpPr>
            <a:spLocks noGrp="1" noChangeArrowheads="1"/>
          </p:cNvSpPr>
          <p:nvPr>
            <p:ph type="title"/>
          </p:nvPr>
        </p:nvSpPr>
        <p:spPr/>
        <p:txBody>
          <a:bodyPr/>
          <a:lstStyle/>
          <a:p>
            <a:pPr algn="ctr"/>
            <a:r>
              <a:rPr lang="en-US" sz="3200" dirty="0" smtClean="0"/>
              <a:t>F/A-18 Maintenance Decision Support</a:t>
            </a:r>
            <a:br>
              <a:rPr lang="en-US" sz="3200" dirty="0" smtClean="0"/>
            </a:br>
            <a:r>
              <a:rPr lang="en-US" sz="2800" dirty="0" smtClean="0"/>
              <a:t>Past</a:t>
            </a:r>
            <a:r>
              <a:rPr lang="en-US" sz="2800" dirty="0" smtClean="0"/>
              <a:t>: Reactive, Improve </a:t>
            </a:r>
            <a:r>
              <a:rPr lang="en-US" sz="2800" dirty="0" smtClean="0"/>
              <a:t>flight readiness</a:t>
            </a:r>
          </a:p>
        </p:txBody>
      </p:sp>
      <p:sp>
        <p:nvSpPr>
          <p:cNvPr id="70659" name="Rectangle 3"/>
          <p:cNvSpPr>
            <a:spLocks noGrp="1" noChangeArrowheads="1"/>
          </p:cNvSpPr>
          <p:nvPr>
            <p:ph type="body" idx="1"/>
          </p:nvPr>
        </p:nvSpPr>
        <p:spPr>
          <a:xfrm>
            <a:off x="623854" y="1924320"/>
            <a:ext cx="8423275" cy="4175125"/>
          </a:xfrm>
        </p:spPr>
        <p:txBody>
          <a:bodyPr/>
          <a:lstStyle/>
          <a:p>
            <a:pPr marL="590550" indent="-533400">
              <a:lnSpc>
                <a:spcPct val="100000"/>
              </a:lnSpc>
              <a:spcBef>
                <a:spcPct val="20000"/>
              </a:spcBef>
              <a:spcAft>
                <a:spcPct val="10000"/>
              </a:spcAft>
              <a:buClr>
                <a:schemeClr val="tx1"/>
              </a:buClr>
              <a:buSzTx/>
              <a:buFont typeface="Wingdings" pitchFamily="2" charset="2"/>
              <a:buChar char="§"/>
            </a:pPr>
            <a:r>
              <a:rPr lang="en-US" sz="2000" dirty="0" smtClean="0">
                <a:solidFill>
                  <a:schemeClr val="tx1"/>
                </a:solidFill>
              </a:rPr>
              <a:t>Computer-assisted </a:t>
            </a:r>
            <a:r>
              <a:rPr lang="en-US" sz="2000" b="1" dirty="0" smtClean="0">
                <a:solidFill>
                  <a:schemeClr val="tx1"/>
                </a:solidFill>
              </a:rPr>
              <a:t>diagnoses</a:t>
            </a:r>
            <a:r>
              <a:rPr lang="en-US" sz="2000" dirty="0" smtClean="0">
                <a:solidFill>
                  <a:schemeClr val="tx1"/>
                </a:solidFill>
              </a:rPr>
              <a:t> of F/A-18 troubles</a:t>
            </a:r>
          </a:p>
          <a:p>
            <a:pPr marL="968375" lvl="1" indent="-457200">
              <a:lnSpc>
                <a:spcPct val="100000"/>
              </a:lnSpc>
              <a:spcBef>
                <a:spcPct val="20000"/>
              </a:spcBef>
              <a:spcAft>
                <a:spcPct val="10000"/>
              </a:spcAft>
              <a:buClr>
                <a:srgbClr val="990000"/>
              </a:buClr>
              <a:buSzTx/>
              <a:buFontTx/>
              <a:buChar char="•"/>
            </a:pPr>
            <a:r>
              <a:rPr lang="en-US" sz="1800" dirty="0" smtClean="0">
                <a:solidFill>
                  <a:srgbClr val="990000"/>
                </a:solidFill>
              </a:rPr>
              <a:t>Statistical learning problem</a:t>
            </a:r>
          </a:p>
          <a:p>
            <a:pPr marL="590550" indent="-533400">
              <a:lnSpc>
                <a:spcPct val="100000"/>
              </a:lnSpc>
              <a:spcBef>
                <a:spcPct val="20000"/>
              </a:spcBef>
              <a:spcAft>
                <a:spcPct val="10000"/>
              </a:spcAft>
              <a:buClr>
                <a:schemeClr val="tx1"/>
              </a:buClr>
              <a:buSzTx/>
              <a:buFont typeface="Wingdings" pitchFamily="2" charset="2"/>
              <a:buChar char="§"/>
            </a:pPr>
            <a:r>
              <a:rPr lang="en-US" sz="2000" dirty="0" smtClean="0">
                <a:solidFill>
                  <a:schemeClr val="tx1"/>
                </a:solidFill>
              </a:rPr>
              <a:t>Computer-assisted </a:t>
            </a:r>
            <a:r>
              <a:rPr lang="en-US" sz="2000" b="1" dirty="0" smtClean="0">
                <a:solidFill>
                  <a:schemeClr val="tx1"/>
                </a:solidFill>
              </a:rPr>
              <a:t>expert finding</a:t>
            </a:r>
          </a:p>
          <a:p>
            <a:pPr marL="968375" lvl="1" indent="-457200">
              <a:lnSpc>
                <a:spcPct val="100000"/>
              </a:lnSpc>
              <a:spcBef>
                <a:spcPct val="20000"/>
              </a:spcBef>
              <a:spcAft>
                <a:spcPct val="10000"/>
              </a:spcAft>
              <a:buClr>
                <a:srgbClr val="990000"/>
              </a:buClr>
              <a:buSzTx/>
              <a:buFontTx/>
              <a:buChar char="•"/>
            </a:pPr>
            <a:r>
              <a:rPr lang="en-US" sz="1800" dirty="0" smtClean="0">
                <a:solidFill>
                  <a:srgbClr val="990000"/>
                </a:solidFill>
              </a:rPr>
              <a:t>Statistical recommendation (“collaborative filtering”) problem</a:t>
            </a:r>
          </a:p>
          <a:p>
            <a:pPr marL="590550" indent="-533400">
              <a:lnSpc>
                <a:spcPct val="100000"/>
              </a:lnSpc>
              <a:spcBef>
                <a:spcPct val="20000"/>
              </a:spcBef>
              <a:spcAft>
                <a:spcPct val="10000"/>
              </a:spcAft>
              <a:buClr>
                <a:schemeClr val="tx1"/>
              </a:buClr>
              <a:buSzTx/>
              <a:buFont typeface="Wingdings" pitchFamily="2" charset="2"/>
              <a:buChar char="§"/>
            </a:pPr>
            <a:r>
              <a:rPr lang="en-US" sz="2000" dirty="0" smtClean="0">
                <a:solidFill>
                  <a:schemeClr val="tx1"/>
                </a:solidFill>
              </a:rPr>
              <a:t>Computer-assisted </a:t>
            </a:r>
            <a:r>
              <a:rPr lang="en-US" sz="2000" b="1" dirty="0" smtClean="0">
                <a:solidFill>
                  <a:schemeClr val="tx1"/>
                </a:solidFill>
              </a:rPr>
              <a:t>resolution recommendation</a:t>
            </a:r>
          </a:p>
          <a:p>
            <a:pPr marL="968375" lvl="1" indent="-457200">
              <a:lnSpc>
                <a:spcPct val="100000"/>
              </a:lnSpc>
              <a:spcBef>
                <a:spcPct val="20000"/>
              </a:spcBef>
              <a:spcAft>
                <a:spcPct val="10000"/>
              </a:spcAft>
              <a:buClr>
                <a:srgbClr val="990000"/>
              </a:buClr>
              <a:buSzTx/>
              <a:buFontTx/>
              <a:buChar char="•"/>
            </a:pPr>
            <a:r>
              <a:rPr lang="en-US" sz="1800" dirty="0" smtClean="0">
                <a:solidFill>
                  <a:srgbClr val="990000"/>
                </a:solidFill>
              </a:rPr>
              <a:t>Information retrieval problem</a:t>
            </a:r>
            <a:endParaRPr lang="en-US" sz="1800" dirty="0" smtClean="0">
              <a:solidFill>
                <a:schemeClr val="tx1"/>
              </a:solidFill>
            </a:endParaRPr>
          </a:p>
          <a:p>
            <a:pPr marL="590550" indent="-533400">
              <a:lnSpc>
                <a:spcPct val="100000"/>
              </a:lnSpc>
              <a:spcBef>
                <a:spcPct val="20000"/>
              </a:spcBef>
              <a:spcAft>
                <a:spcPct val="10000"/>
              </a:spcAft>
              <a:buClr>
                <a:schemeClr val="tx1"/>
              </a:buClr>
              <a:buSzTx/>
              <a:buFont typeface="Wingdings" pitchFamily="2" charset="2"/>
              <a:buChar char="§"/>
            </a:pPr>
            <a:r>
              <a:rPr lang="en-US" sz="2000" dirty="0" smtClean="0">
                <a:solidFill>
                  <a:schemeClr val="tx1"/>
                </a:solidFill>
              </a:rPr>
              <a:t>From research prototypes to operational systems</a:t>
            </a:r>
          </a:p>
          <a:p>
            <a:pPr marL="968375" lvl="1" indent="-457200">
              <a:lnSpc>
                <a:spcPct val="100000"/>
              </a:lnSpc>
              <a:spcBef>
                <a:spcPct val="20000"/>
              </a:spcBef>
              <a:spcAft>
                <a:spcPct val="10000"/>
              </a:spcAft>
              <a:buClr>
                <a:srgbClr val="990000"/>
              </a:buClr>
              <a:buSzTx/>
              <a:buFontTx/>
              <a:buChar char="•"/>
            </a:pPr>
            <a:r>
              <a:rPr lang="en-US" sz="1800" dirty="0" smtClean="0">
                <a:solidFill>
                  <a:srgbClr val="990000"/>
                </a:solidFill>
              </a:rPr>
              <a:t>Software engineering </a:t>
            </a:r>
            <a:r>
              <a:rPr lang="en-US" sz="1800" dirty="0" smtClean="0">
                <a:solidFill>
                  <a:srgbClr val="990000"/>
                </a:solidFill>
              </a:rPr>
              <a:t>problem (not done by CMU)</a:t>
            </a:r>
            <a:endParaRPr lang="en-US" sz="1800" dirty="0" smtClean="0">
              <a:solidFill>
                <a:schemeClr val="tx1"/>
              </a:solidFill>
            </a:endParaRPr>
          </a:p>
        </p:txBody>
      </p:sp>
    </p:spTree>
    <p:extLst>
      <p:ext uri="{BB962C8B-B14F-4D97-AF65-F5344CB8AC3E}">
        <p14:creationId xmlns:p14="http://schemas.microsoft.com/office/powerpoint/2010/main" val="4086895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anim calcmode="lin" valueType="num">
                                      <p:cBhvr additive="base">
                                        <p:cTn id="7"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0659">
                                            <p:txEl>
                                              <p:pRg st="3" end="3"/>
                                            </p:txEl>
                                          </p:spTgt>
                                        </p:tgtEl>
                                        <p:attrNameLst>
                                          <p:attrName>style.visibility</p:attrName>
                                        </p:attrNameLst>
                                      </p:cBhvr>
                                      <p:to>
                                        <p:strVal val="visible"/>
                                      </p:to>
                                    </p:set>
                                    <p:anim calcmode="lin" valueType="num">
                                      <p:cBhvr additive="base">
                                        <p:cTn id="13"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0659">
                                            <p:txEl>
                                              <p:pRg st="5" end="5"/>
                                            </p:txEl>
                                          </p:spTgt>
                                        </p:tgtEl>
                                        <p:attrNameLst>
                                          <p:attrName>style.visibility</p:attrName>
                                        </p:attrNameLst>
                                      </p:cBhvr>
                                      <p:to>
                                        <p:strVal val="visible"/>
                                      </p:to>
                                    </p:set>
                                    <p:anim calcmode="lin" valueType="num">
                                      <p:cBhvr additive="base">
                                        <p:cTn id="19" dur="500" fill="hold"/>
                                        <p:tgtEl>
                                          <p:spTgt spid="7065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0659">
                                            <p:txEl>
                                              <p:pRg st="7" end="7"/>
                                            </p:txEl>
                                          </p:spTgt>
                                        </p:tgtEl>
                                        <p:attrNameLst>
                                          <p:attrName>style.visibility</p:attrName>
                                        </p:attrNameLst>
                                      </p:cBhvr>
                                      <p:to>
                                        <p:strVal val="visible"/>
                                      </p:to>
                                    </p:set>
                                    <p:anim calcmode="lin" valueType="num">
                                      <p:cBhvr additive="base">
                                        <p:cTn id="25" dur="500" fill="hold"/>
                                        <p:tgtEl>
                                          <p:spTgt spid="70659">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6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Grp="1" noChangeArrowheads="1"/>
          </p:cNvSpPr>
          <p:nvPr>
            <p:ph type="ftr" idx="10"/>
          </p:nvPr>
        </p:nvSpPr>
        <p:spPr>
          <a:ln/>
        </p:spPr>
        <p:txBody>
          <a:bodyPr/>
          <a:lstStyle/>
          <a:p>
            <a:r>
              <a:rPr lang="en-US" smtClean="0"/>
              <a:t>Jaime G. Carbonell, Language Technolgies Institute</a:t>
            </a:r>
            <a:endParaRPr lang="en-US"/>
          </a:p>
        </p:txBody>
      </p:sp>
      <p:sp>
        <p:nvSpPr>
          <p:cNvPr id="8" name="Rectangle 2"/>
          <p:cNvSpPr>
            <a:spLocks noGrp="1" noChangeArrowheads="1"/>
          </p:cNvSpPr>
          <p:nvPr>
            <p:ph type="sldNum" idx="11"/>
          </p:nvPr>
        </p:nvSpPr>
        <p:spPr>
          <a:ln/>
        </p:spPr>
        <p:txBody>
          <a:bodyPr/>
          <a:lstStyle/>
          <a:p>
            <a:pPr>
              <a:defRPr/>
            </a:pPr>
            <a:fld id="{C5158874-8763-47D7-B8BB-9EB153AED007}" type="slidenum">
              <a:rPr lang="en-GB"/>
              <a:pPr>
                <a:defRPr/>
              </a:pPr>
              <a:t>32</a:t>
            </a:fld>
            <a:endParaRPr lang="en-GB"/>
          </a:p>
        </p:txBody>
      </p:sp>
      <p:sp>
        <p:nvSpPr>
          <p:cNvPr id="101380" name="Rectangle 4"/>
          <p:cNvSpPr>
            <a:spLocks noGrp="1" noChangeArrowheads="1"/>
          </p:cNvSpPr>
          <p:nvPr>
            <p:ph type="title"/>
          </p:nvPr>
        </p:nvSpPr>
        <p:spPr/>
        <p:txBody>
          <a:bodyPr/>
          <a:lstStyle/>
          <a:p>
            <a:r>
              <a:rPr lang="en-US" sz="3200" dirty="0" smtClean="0"/>
              <a:t>Information flow: </a:t>
            </a:r>
            <a:r>
              <a:rPr lang="en-US" sz="3200" dirty="0" smtClean="0"/>
              <a:t/>
            </a:r>
            <a:br>
              <a:rPr lang="en-US" sz="3200" dirty="0" smtClean="0"/>
            </a:br>
            <a:r>
              <a:rPr lang="en-US" sz="3200" dirty="0" smtClean="0"/>
              <a:t>Aircraft </a:t>
            </a:r>
            <a:r>
              <a:rPr lang="en-US" sz="3200" dirty="0" smtClean="0"/>
              <a:t>trouble reports</a:t>
            </a:r>
            <a:r>
              <a:rPr lang="en-US" dirty="0" smtClean="0"/>
              <a:t> </a:t>
            </a:r>
          </a:p>
        </p:txBody>
      </p:sp>
      <p:pic>
        <p:nvPicPr>
          <p:cNvPr id="1013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275" y="1608138"/>
            <a:ext cx="8120063"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8"/>
          <p:cNvSpPr txBox="1">
            <a:spLocks noChangeArrowheads="1"/>
          </p:cNvSpPr>
          <p:nvPr/>
        </p:nvSpPr>
        <p:spPr bwMode="auto">
          <a:xfrm>
            <a:off x="2332038" y="4264025"/>
            <a:ext cx="1697037"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19050">
                <a:solidFill>
                  <a:srgbClr val="99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hangingPunct="0">
              <a:lnSpc>
                <a:spcPct val="87000"/>
              </a:lnSpc>
              <a:buClr>
                <a:srgbClr val="000000"/>
              </a:buClr>
              <a:buSzPct val="100000"/>
              <a:buFont typeface="Arial" charset="0"/>
              <a:buNone/>
            </a:pPr>
            <a:r>
              <a:rPr lang="en-US" sz="1600" b="1" smtClean="0">
                <a:solidFill>
                  <a:srgbClr val="990000"/>
                </a:solidFill>
                <a:latin typeface="Arial" charset="0"/>
                <a:cs typeface="Tahoma" pitchFamily="34" charset="0"/>
              </a:rPr>
              <a:t>Recom. System</a:t>
            </a:r>
          </a:p>
        </p:txBody>
      </p:sp>
      <p:sp>
        <p:nvSpPr>
          <p:cNvPr id="101385" name="Text Box 9"/>
          <p:cNvSpPr txBox="1">
            <a:spLocks noChangeArrowheads="1"/>
          </p:cNvSpPr>
          <p:nvPr/>
        </p:nvSpPr>
        <p:spPr bwMode="auto">
          <a:xfrm>
            <a:off x="2371725" y="5705475"/>
            <a:ext cx="1593850"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19050">
                <a:solidFill>
                  <a:srgbClr val="99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eaLnBrk="0" hangingPunct="0">
              <a:lnSpc>
                <a:spcPct val="87000"/>
              </a:lnSpc>
              <a:buClr>
                <a:srgbClr val="000000"/>
              </a:buClr>
              <a:buSzPct val="100000"/>
              <a:buFont typeface="Arial" charset="0"/>
              <a:buNone/>
            </a:pPr>
            <a:r>
              <a:rPr lang="en-US" sz="1600" b="1" smtClean="0">
                <a:solidFill>
                  <a:srgbClr val="990000"/>
                </a:solidFill>
                <a:latin typeface="Arial" charset="0"/>
                <a:cs typeface="Tahoma" pitchFamily="34" charset="0"/>
              </a:rPr>
              <a:t>Search Engine</a:t>
            </a:r>
          </a:p>
        </p:txBody>
      </p:sp>
      <p:sp>
        <p:nvSpPr>
          <p:cNvPr id="101386" name="Text Box 10"/>
          <p:cNvSpPr txBox="1">
            <a:spLocks noChangeArrowheads="1"/>
          </p:cNvSpPr>
          <p:nvPr/>
        </p:nvSpPr>
        <p:spPr bwMode="auto">
          <a:xfrm>
            <a:off x="3130550" y="1758950"/>
            <a:ext cx="3111500" cy="304800"/>
          </a:xfrm>
          <a:prstGeom prst="rect">
            <a:avLst/>
          </a:prstGeom>
          <a:solidFill>
            <a:schemeClr val="bg1"/>
          </a:solidFill>
          <a:ln>
            <a:noFill/>
          </a:ln>
          <a:effectLst/>
          <a:extLst>
            <a:ext uri="{91240B29-F687-4F45-9708-019B960494DF}">
              <a14:hiddenLine xmlns:a14="http://schemas.microsoft.com/office/drawing/2010/main" w="19050">
                <a:solidFill>
                  <a:srgbClr val="99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eaLnBrk="0" hangingPunct="0">
              <a:lnSpc>
                <a:spcPct val="87000"/>
              </a:lnSpc>
              <a:buClr>
                <a:srgbClr val="000000"/>
              </a:buClr>
              <a:buSzPct val="100000"/>
              <a:buFont typeface="Arial" charset="0"/>
              <a:buNone/>
            </a:pPr>
            <a:r>
              <a:rPr lang="en-US" sz="1600" b="1" smtClean="0">
                <a:solidFill>
                  <a:srgbClr val="990000"/>
                </a:solidFill>
                <a:latin typeface="Arial" charset="0"/>
                <a:cs typeface="Tahoma" pitchFamily="34" charset="0"/>
              </a:rPr>
              <a:t>Classifiers</a:t>
            </a:r>
            <a:endParaRPr lang="en-US" sz="1600" b="1" smtClean="0">
              <a:solidFill>
                <a:srgbClr val="990000"/>
              </a:solidFill>
              <a:latin typeface="Arial" charset="0"/>
            </a:endParaRPr>
          </a:p>
        </p:txBody>
      </p:sp>
      <p:sp>
        <p:nvSpPr>
          <p:cNvPr id="2" name="Date Placeholder 1"/>
          <p:cNvSpPr>
            <a:spLocks noGrp="1"/>
          </p:cNvSpPr>
          <p:nvPr>
            <p:ph type="dt" sz="half" idx="10"/>
          </p:nvPr>
        </p:nvSpPr>
        <p:spPr/>
        <p:txBody>
          <a:bodyPr/>
          <a:lstStyle/>
          <a:p>
            <a:pPr>
              <a:defRPr/>
            </a:pPr>
            <a:endParaRPr lang="en-US" dirty="0"/>
          </a:p>
        </p:txBody>
      </p:sp>
    </p:spTree>
    <p:extLst>
      <p:ext uri="{BB962C8B-B14F-4D97-AF65-F5344CB8AC3E}">
        <p14:creationId xmlns:p14="http://schemas.microsoft.com/office/powerpoint/2010/main" val="711475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86"/>
                                        </p:tgtEl>
                                        <p:attrNameLst>
                                          <p:attrName>style.visibility</p:attrName>
                                        </p:attrNameLst>
                                      </p:cBhvr>
                                      <p:to>
                                        <p:strVal val="visible"/>
                                      </p:to>
                                    </p:set>
                                    <p:anim calcmode="lin" valueType="num">
                                      <p:cBhvr additive="base">
                                        <p:cTn id="7" dur="500" fill="hold"/>
                                        <p:tgtEl>
                                          <p:spTgt spid="101386"/>
                                        </p:tgtEl>
                                        <p:attrNameLst>
                                          <p:attrName>ppt_x</p:attrName>
                                        </p:attrNameLst>
                                      </p:cBhvr>
                                      <p:tavLst>
                                        <p:tav tm="0">
                                          <p:val>
                                            <p:strVal val="#ppt_x"/>
                                          </p:val>
                                        </p:tav>
                                        <p:tav tm="100000">
                                          <p:val>
                                            <p:strVal val="#ppt_x"/>
                                          </p:val>
                                        </p:tav>
                                      </p:tavLst>
                                    </p:anim>
                                    <p:anim calcmode="lin" valueType="num">
                                      <p:cBhvr additive="base">
                                        <p:cTn id="8" dur="500" fill="hold"/>
                                        <p:tgtEl>
                                          <p:spTgt spid="10138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84"/>
                                        </p:tgtEl>
                                        <p:attrNameLst>
                                          <p:attrName>style.visibility</p:attrName>
                                        </p:attrNameLst>
                                      </p:cBhvr>
                                      <p:to>
                                        <p:strVal val="visible"/>
                                      </p:to>
                                    </p:set>
                                    <p:anim calcmode="lin" valueType="num">
                                      <p:cBhvr additive="base">
                                        <p:cTn id="13" dur="500" fill="hold"/>
                                        <p:tgtEl>
                                          <p:spTgt spid="101384"/>
                                        </p:tgtEl>
                                        <p:attrNameLst>
                                          <p:attrName>ppt_x</p:attrName>
                                        </p:attrNameLst>
                                      </p:cBhvr>
                                      <p:tavLst>
                                        <p:tav tm="0">
                                          <p:val>
                                            <p:strVal val="#ppt_x"/>
                                          </p:val>
                                        </p:tav>
                                        <p:tav tm="100000">
                                          <p:val>
                                            <p:strVal val="#ppt_x"/>
                                          </p:val>
                                        </p:tav>
                                      </p:tavLst>
                                    </p:anim>
                                    <p:anim calcmode="lin" valueType="num">
                                      <p:cBhvr additive="base">
                                        <p:cTn id="14" dur="500" fill="hold"/>
                                        <p:tgtEl>
                                          <p:spTgt spid="1013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1385"/>
                                        </p:tgtEl>
                                        <p:attrNameLst>
                                          <p:attrName>style.visibility</p:attrName>
                                        </p:attrNameLst>
                                      </p:cBhvr>
                                      <p:to>
                                        <p:strVal val="visible"/>
                                      </p:to>
                                    </p:set>
                                    <p:anim calcmode="lin" valueType="num">
                                      <p:cBhvr additive="base">
                                        <p:cTn id="19" dur="500" fill="hold"/>
                                        <p:tgtEl>
                                          <p:spTgt spid="101385"/>
                                        </p:tgtEl>
                                        <p:attrNameLst>
                                          <p:attrName>ppt_x</p:attrName>
                                        </p:attrNameLst>
                                      </p:cBhvr>
                                      <p:tavLst>
                                        <p:tav tm="0">
                                          <p:val>
                                            <p:strVal val="#ppt_x"/>
                                          </p:val>
                                        </p:tav>
                                        <p:tav tm="100000">
                                          <p:val>
                                            <p:strVal val="#ppt_x"/>
                                          </p:val>
                                        </p:tav>
                                      </p:tavLst>
                                    </p:anim>
                                    <p:anim calcmode="lin" valueType="num">
                                      <p:cBhvr additive="base">
                                        <p:cTn id="20" dur="500" fill="hold"/>
                                        <p:tgtEl>
                                          <p:spTgt spid="1013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4" grpId="0"/>
      <p:bldP spid="101385" grpId="0"/>
      <p:bldP spid="10138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ftr" idx="10"/>
          </p:nvPr>
        </p:nvSpPr>
        <p:spPr>
          <a:ln/>
        </p:spPr>
        <p:txBody>
          <a:bodyPr/>
          <a:lstStyle/>
          <a:p>
            <a:r>
              <a:rPr lang="en-US" smtClean="0"/>
              <a:t>Jaime G. Carbonell, Language Technolgies Institute</a:t>
            </a:r>
            <a:endParaRPr lang="en-US"/>
          </a:p>
        </p:txBody>
      </p:sp>
      <p:sp>
        <p:nvSpPr>
          <p:cNvPr id="5" name="Rectangle 2"/>
          <p:cNvSpPr>
            <a:spLocks noGrp="1" noChangeArrowheads="1"/>
          </p:cNvSpPr>
          <p:nvPr>
            <p:ph type="sldNum" idx="11"/>
          </p:nvPr>
        </p:nvSpPr>
        <p:spPr>
          <a:ln/>
        </p:spPr>
        <p:txBody>
          <a:bodyPr/>
          <a:lstStyle/>
          <a:p>
            <a:pPr>
              <a:defRPr/>
            </a:pPr>
            <a:fld id="{F4EDF1D5-B81C-4CA7-B035-B6E89BDFB65E}" type="slidenum">
              <a:rPr lang="en-GB"/>
              <a:pPr>
                <a:defRPr/>
              </a:pPr>
              <a:t>33</a:t>
            </a:fld>
            <a:endParaRPr lang="en-GB"/>
          </a:p>
        </p:txBody>
      </p:sp>
      <p:sp>
        <p:nvSpPr>
          <p:cNvPr id="98306" name="Rectangle 2"/>
          <p:cNvSpPr>
            <a:spLocks noGrp="1" noChangeArrowheads="1"/>
          </p:cNvSpPr>
          <p:nvPr>
            <p:ph type="title"/>
          </p:nvPr>
        </p:nvSpPr>
        <p:spPr>
          <a:xfrm>
            <a:off x="238540" y="457201"/>
            <a:ext cx="8587408" cy="1022684"/>
          </a:xfrm>
        </p:spPr>
        <p:txBody>
          <a:bodyPr/>
          <a:lstStyle/>
          <a:p>
            <a:r>
              <a:rPr lang="en-US" sz="2800" dirty="0" smtClean="0"/>
              <a:t>The Task: Get the right plane to the right process, right facility, and right engineers</a:t>
            </a:r>
          </a:p>
        </p:txBody>
      </p:sp>
      <p:sp>
        <p:nvSpPr>
          <p:cNvPr id="98307" name="Rectangle 3"/>
          <p:cNvSpPr>
            <a:spLocks noGrp="1" noChangeArrowheads="1"/>
          </p:cNvSpPr>
          <p:nvPr>
            <p:ph type="body" idx="1"/>
          </p:nvPr>
        </p:nvSpPr>
        <p:spPr>
          <a:xfrm>
            <a:off x="347180" y="1826799"/>
            <a:ext cx="8518525" cy="4779962"/>
          </a:xfrm>
        </p:spPr>
        <p:txBody>
          <a:bodyPr/>
          <a:lstStyle/>
          <a:p>
            <a:pPr>
              <a:lnSpc>
                <a:spcPct val="100000"/>
              </a:lnSpc>
              <a:spcBef>
                <a:spcPct val="20000"/>
              </a:spcBef>
              <a:spcAft>
                <a:spcPct val="10000"/>
              </a:spcAft>
            </a:pPr>
            <a:r>
              <a:rPr lang="en-US" sz="2400" dirty="0" smtClean="0">
                <a:solidFill>
                  <a:srgbClr val="3333CC"/>
                </a:solidFill>
              </a:rPr>
              <a:t>Each Operation requires selection of one from many</a:t>
            </a:r>
          </a:p>
          <a:p>
            <a:pPr lvl="1">
              <a:lnSpc>
                <a:spcPct val="100000"/>
              </a:lnSpc>
              <a:spcBef>
                <a:spcPct val="20000"/>
              </a:spcBef>
              <a:spcAft>
                <a:spcPct val="10000"/>
              </a:spcAft>
            </a:pPr>
            <a:r>
              <a:rPr lang="en-US" sz="2000" dirty="0" smtClean="0">
                <a:solidFill>
                  <a:schemeClr val="tx1"/>
                </a:solidFill>
              </a:rPr>
              <a:t>VSE: 18 categories, 83 sub-categories</a:t>
            </a:r>
          </a:p>
          <a:p>
            <a:pPr lvl="1">
              <a:lnSpc>
                <a:spcPct val="100000"/>
              </a:lnSpc>
              <a:spcBef>
                <a:spcPct val="20000"/>
              </a:spcBef>
              <a:spcAft>
                <a:spcPct val="10000"/>
              </a:spcAft>
            </a:pPr>
            <a:r>
              <a:rPr lang="en-US" sz="2000" dirty="0" smtClean="0">
                <a:solidFill>
                  <a:schemeClr val="tx1"/>
                </a:solidFill>
              </a:rPr>
              <a:t>“Application”: 28 categories </a:t>
            </a:r>
          </a:p>
          <a:p>
            <a:pPr lvl="1">
              <a:lnSpc>
                <a:spcPct val="100000"/>
              </a:lnSpc>
              <a:spcBef>
                <a:spcPct val="20000"/>
              </a:spcBef>
              <a:spcAft>
                <a:spcPct val="10000"/>
              </a:spcAft>
            </a:pPr>
            <a:r>
              <a:rPr lang="en-US" sz="2000" dirty="0" smtClean="0">
                <a:solidFill>
                  <a:schemeClr val="tx1"/>
                </a:solidFill>
              </a:rPr>
              <a:t>“Priority”: 5 categories</a:t>
            </a:r>
          </a:p>
          <a:p>
            <a:pPr lvl="1">
              <a:lnSpc>
                <a:spcPct val="100000"/>
              </a:lnSpc>
              <a:spcBef>
                <a:spcPct val="20000"/>
              </a:spcBef>
              <a:spcAft>
                <a:spcPct val="10000"/>
              </a:spcAft>
            </a:pPr>
            <a:r>
              <a:rPr lang="en-US" sz="2000" dirty="0" smtClean="0">
                <a:solidFill>
                  <a:schemeClr val="tx1"/>
                </a:solidFill>
              </a:rPr>
              <a:t>“Engineer”: 48 experts (“categories”) </a:t>
            </a:r>
          </a:p>
          <a:p>
            <a:pPr>
              <a:lnSpc>
                <a:spcPct val="100000"/>
              </a:lnSpc>
              <a:spcBef>
                <a:spcPct val="20000"/>
              </a:spcBef>
              <a:spcAft>
                <a:spcPct val="10000"/>
              </a:spcAft>
            </a:pPr>
            <a:r>
              <a:rPr lang="en-US" sz="2400" dirty="0" smtClean="0">
                <a:solidFill>
                  <a:srgbClr val="3333CC"/>
                </a:solidFill>
              </a:rPr>
              <a:t>We induce one classifier per category</a:t>
            </a:r>
          </a:p>
          <a:p>
            <a:pPr lvl="1">
              <a:lnSpc>
                <a:spcPct val="100000"/>
              </a:lnSpc>
              <a:spcBef>
                <a:spcPct val="20000"/>
              </a:spcBef>
              <a:spcAft>
                <a:spcPct val="10000"/>
              </a:spcAft>
            </a:pPr>
            <a:r>
              <a:rPr lang="en-US" sz="2000" dirty="0" smtClean="0">
                <a:solidFill>
                  <a:schemeClr val="tx1"/>
                </a:solidFill>
              </a:rPr>
              <a:t>Producing a probability estimates of correct assignments</a:t>
            </a:r>
          </a:p>
        </p:txBody>
      </p:sp>
      <p:sp>
        <p:nvSpPr>
          <p:cNvPr id="2" name="Date Placeholder 1"/>
          <p:cNvSpPr>
            <a:spLocks noGrp="1"/>
          </p:cNvSpPr>
          <p:nvPr>
            <p:ph type="dt" sz="half" idx="10"/>
          </p:nvPr>
        </p:nvSpPr>
        <p:spPr/>
        <p:txBody>
          <a:bodyPr/>
          <a:lstStyle/>
          <a:p>
            <a:pPr>
              <a:defRPr/>
            </a:pPr>
            <a:endParaRPr lang="en-US" dirty="0"/>
          </a:p>
        </p:txBody>
      </p:sp>
    </p:spTree>
    <p:extLst>
      <p:ext uri="{BB962C8B-B14F-4D97-AF65-F5344CB8AC3E}">
        <p14:creationId xmlns:p14="http://schemas.microsoft.com/office/powerpoint/2010/main" val="4061953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Boeing Aerospace ML Challenges</a:t>
            </a:r>
            <a:br>
              <a:rPr lang="en-US" dirty="0" smtClean="0"/>
            </a:br>
            <a:r>
              <a:rPr lang="en-US" sz="2800" dirty="0" smtClean="0"/>
              <a:t>(Now: Proactive, Commercial Aviation)</a:t>
            </a:r>
            <a:endParaRPr lang="en-US" sz="2800" dirty="0"/>
          </a:p>
        </p:txBody>
      </p:sp>
      <p:sp>
        <p:nvSpPr>
          <p:cNvPr id="3" name="Content Placeholder 2"/>
          <p:cNvSpPr>
            <a:spLocks noGrp="1"/>
          </p:cNvSpPr>
          <p:nvPr>
            <p:ph idx="1"/>
          </p:nvPr>
        </p:nvSpPr>
        <p:spPr/>
        <p:txBody>
          <a:bodyPr/>
          <a:lstStyle/>
          <a:p>
            <a:r>
              <a:rPr lang="en-US" dirty="0" smtClean="0"/>
              <a:t>Optimizing parts/assembly/systems preventive maintenance:  Minimize airplane downtime</a:t>
            </a:r>
          </a:p>
          <a:p>
            <a:r>
              <a:rPr lang="en-US" dirty="0" smtClean="0"/>
              <a:t>Multi-media time-series prediction</a:t>
            </a:r>
          </a:p>
          <a:p>
            <a:pPr lvl="1"/>
            <a:r>
              <a:rPr lang="en-US" dirty="0" smtClean="0"/>
              <a:t>Text (maintenance reports)</a:t>
            </a:r>
          </a:p>
          <a:p>
            <a:pPr lvl="1"/>
            <a:r>
              <a:rPr lang="en-US" dirty="0" smtClean="0"/>
              <a:t>Sensors (onboard, downloaded)</a:t>
            </a:r>
          </a:p>
          <a:p>
            <a:pPr lvl="1"/>
            <a:r>
              <a:rPr lang="en-US" dirty="0" smtClean="0"/>
              <a:t>Parts networks (demand forecasting)</a:t>
            </a:r>
          </a:p>
          <a:p>
            <a:pPr lvl="1"/>
            <a:r>
              <a:rPr lang="en-US" dirty="0" smtClean="0"/>
              <a:t>Fleet mix/ageing </a:t>
            </a:r>
          </a:p>
          <a:p>
            <a:r>
              <a:rPr lang="en-US" dirty="0" smtClean="0"/>
              <a:t>Sensor data alone </a:t>
            </a:r>
            <a:r>
              <a:rPr lang="en-US" dirty="0" smtClean="0">
                <a:sym typeface="Wingdings" panose="05000000000000000000" pitchFamily="2" charset="2"/>
              </a:rPr>
              <a:t> Terabytes in raw form</a:t>
            </a:r>
          </a:p>
          <a:p>
            <a:r>
              <a:rPr lang="en-US" dirty="0" smtClean="0">
                <a:sym typeface="Wingdings" panose="05000000000000000000" pitchFamily="2" charset="2"/>
              </a:rPr>
              <a:t>Very few serious malfunctions  few labels</a:t>
            </a:r>
            <a:endParaRPr lang="en-US" dirty="0" smtClean="0"/>
          </a:p>
          <a:p>
            <a:endParaRPr lang="en-US" dirty="0" smtClean="0"/>
          </a:p>
        </p:txBody>
      </p:sp>
      <p:sp>
        <p:nvSpPr>
          <p:cNvPr id="4" name="Date Placeholder 3"/>
          <p:cNvSpPr>
            <a:spLocks noGrp="1"/>
          </p:cNvSpPr>
          <p:nvPr>
            <p:ph type="dt" sz="half" idx="10"/>
          </p:nvPr>
        </p:nvSpPr>
        <p:spPr/>
        <p:txBody>
          <a:bodyPr/>
          <a:lstStyle/>
          <a:p>
            <a:pPr>
              <a:defRPr/>
            </a:pPr>
            <a:fld id="{2B467FC8-B16E-404D-AF5F-0449AA2F32DF}"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34</a:t>
            </a:fld>
            <a:endParaRPr lang="en-US"/>
          </a:p>
        </p:txBody>
      </p:sp>
    </p:spTree>
    <p:extLst>
      <p:ext uri="{BB962C8B-B14F-4D97-AF65-F5344CB8AC3E}">
        <p14:creationId xmlns:p14="http://schemas.microsoft.com/office/powerpoint/2010/main" val="164448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n 3"/>
          <p:cNvSpPr/>
          <p:nvPr/>
        </p:nvSpPr>
        <p:spPr>
          <a:xfrm>
            <a:off x="914400" y="4800600"/>
            <a:ext cx="1520567" cy="1336357"/>
          </a:xfrm>
          <a:prstGeom prst="can">
            <a:avLst/>
          </a:prstGeom>
          <a:solidFill>
            <a:srgbClr val="FF9966"/>
          </a:solidFill>
          <a:ln>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defRPr/>
            </a:pPr>
            <a:r>
              <a:rPr lang="en-US" sz="1400" b="1" dirty="0">
                <a:solidFill>
                  <a:srgbClr val="000000"/>
                </a:solidFill>
              </a:rPr>
              <a:t>Source</a:t>
            </a:r>
          </a:p>
          <a:p>
            <a:pPr algn="ctr" eaLnBrk="0" hangingPunct="0">
              <a:defRPr/>
            </a:pPr>
            <a:r>
              <a:rPr lang="en-US" sz="1400" b="1" dirty="0">
                <a:solidFill>
                  <a:srgbClr val="000000"/>
                </a:solidFill>
              </a:rPr>
              <a:t>Language</a:t>
            </a:r>
          </a:p>
          <a:p>
            <a:pPr algn="ctr" eaLnBrk="0" hangingPunct="0">
              <a:defRPr/>
            </a:pPr>
            <a:r>
              <a:rPr lang="en-US" sz="1400" b="1" dirty="0">
                <a:solidFill>
                  <a:srgbClr val="000000"/>
                </a:solidFill>
              </a:rPr>
              <a:t>Corpus</a:t>
            </a:r>
            <a:endParaRPr lang="en-US" sz="2400" dirty="0"/>
          </a:p>
        </p:txBody>
      </p:sp>
      <p:grpSp>
        <p:nvGrpSpPr>
          <p:cNvPr id="56325" name="Group 54"/>
          <p:cNvGrpSpPr>
            <a:grpSpLocks/>
          </p:cNvGrpSpPr>
          <p:nvPr/>
        </p:nvGrpSpPr>
        <p:grpSpPr bwMode="auto">
          <a:xfrm>
            <a:off x="6286500" y="3151188"/>
            <a:ext cx="1341438" cy="719137"/>
            <a:chOff x="5943600" y="2819400"/>
            <a:chExt cx="2133600" cy="914400"/>
          </a:xfrm>
        </p:grpSpPr>
        <p:sp>
          <p:nvSpPr>
            <p:cNvPr id="16" name="Rectangle 15"/>
            <p:cNvSpPr/>
            <p:nvPr/>
          </p:nvSpPr>
          <p:spPr>
            <a:xfrm>
              <a:off x="5943600" y="2819400"/>
              <a:ext cx="2133600" cy="91440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eaLnBrk="0" hangingPunct="0">
                <a:defRPr/>
              </a:pPr>
              <a:endParaRPr lang="en-US"/>
            </a:p>
          </p:txBody>
        </p:sp>
        <p:sp>
          <p:nvSpPr>
            <p:cNvPr id="10" name="Flowchart: Preparation 9"/>
            <p:cNvSpPr/>
            <p:nvPr/>
          </p:nvSpPr>
          <p:spPr>
            <a:xfrm>
              <a:off x="6004199" y="2972809"/>
              <a:ext cx="1939177" cy="609600"/>
            </a:xfrm>
            <a:prstGeom prst="flowChartPreparation">
              <a:avLst/>
            </a:prstGeom>
          </p:spPr>
          <p:style>
            <a:lnRef idx="1">
              <a:schemeClr val="dk1"/>
            </a:lnRef>
            <a:fillRef idx="2">
              <a:schemeClr val="dk1"/>
            </a:fillRef>
            <a:effectRef idx="1">
              <a:schemeClr val="dk1"/>
            </a:effectRef>
            <a:fontRef idx="minor">
              <a:schemeClr val="dk1"/>
            </a:fontRef>
          </p:style>
          <p:txBody>
            <a:bodyPr anchor="ctr"/>
            <a:lstStyle/>
            <a:p>
              <a:pPr algn="ctr" eaLnBrk="0" hangingPunct="0">
                <a:defRPr/>
              </a:pPr>
              <a:r>
                <a:rPr lang="en-US" sz="1400" b="1" dirty="0">
                  <a:solidFill>
                    <a:schemeClr val="tx1"/>
                  </a:solidFill>
                </a:rPr>
                <a:t>Model</a:t>
              </a:r>
            </a:p>
          </p:txBody>
        </p:sp>
      </p:grpSp>
      <p:sp>
        <p:nvSpPr>
          <p:cNvPr id="12" name="Cube 11"/>
          <p:cNvSpPr/>
          <p:nvPr/>
        </p:nvSpPr>
        <p:spPr>
          <a:xfrm>
            <a:off x="6344508" y="1981200"/>
            <a:ext cx="1225378" cy="660083"/>
          </a:xfrm>
          <a:prstGeom prst="cube">
            <a:avLst/>
          </a:prstGeom>
          <a:solidFill>
            <a:srgbClr val="92D05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eaLnBrk="0" hangingPunct="0">
              <a:defRPr/>
            </a:pPr>
            <a:r>
              <a:rPr lang="en-US" sz="1600" b="1" dirty="0">
                <a:solidFill>
                  <a:schemeClr val="tx1"/>
                </a:solidFill>
              </a:rPr>
              <a:t>Trainer</a:t>
            </a:r>
          </a:p>
        </p:txBody>
      </p:sp>
      <p:sp>
        <p:nvSpPr>
          <p:cNvPr id="17" name="Cube 16"/>
          <p:cNvSpPr/>
          <p:nvPr/>
        </p:nvSpPr>
        <p:spPr>
          <a:xfrm>
            <a:off x="6169454" y="4401502"/>
            <a:ext cx="1517135" cy="780098"/>
          </a:xfrm>
          <a:prstGeom prst="cube">
            <a:avLst/>
          </a:prstGeom>
          <a:solidFill>
            <a:srgbClr val="9999FF"/>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r>
              <a:rPr lang="en-US" sz="1600" b="1" dirty="0">
                <a:solidFill>
                  <a:schemeClr val="tx1"/>
                </a:solidFill>
              </a:rPr>
              <a:t>MT System</a:t>
            </a:r>
          </a:p>
        </p:txBody>
      </p:sp>
      <p:sp>
        <p:nvSpPr>
          <p:cNvPr id="20" name="Can 19"/>
          <p:cNvSpPr/>
          <p:nvPr/>
        </p:nvSpPr>
        <p:spPr>
          <a:xfrm>
            <a:off x="1981200" y="3200400"/>
            <a:ext cx="533400" cy="550863"/>
          </a:xfrm>
          <a:prstGeom prst="can">
            <a:avLst/>
          </a:prstGeom>
          <a:solidFill>
            <a:schemeClr val="accent3">
              <a:lumMod val="65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r>
              <a:rPr lang="en-US" sz="1100" b="1" dirty="0"/>
              <a:t>S</a:t>
            </a:r>
          </a:p>
        </p:txBody>
      </p:sp>
      <p:sp>
        <p:nvSpPr>
          <p:cNvPr id="56333" name="AutoShape 24"/>
          <p:cNvSpPr>
            <a:spLocks noChangeArrowheads="1"/>
          </p:cNvSpPr>
          <p:nvPr/>
        </p:nvSpPr>
        <p:spPr bwMode="auto">
          <a:xfrm>
            <a:off x="3352800" y="4876800"/>
            <a:ext cx="1925638" cy="1139825"/>
          </a:xfrm>
          <a:prstGeom prst="cube">
            <a:avLst>
              <a:gd name="adj" fmla="val 25000"/>
            </a:avLst>
          </a:prstGeom>
          <a:solidFill>
            <a:srgbClr val="FFFF99"/>
          </a:solidFill>
          <a:ln w="9525">
            <a:solidFill>
              <a:schemeClr val="tx1"/>
            </a:solidFill>
            <a:miter lim="800000"/>
            <a:headEnd/>
            <a:tailEnd/>
          </a:ln>
        </p:spPr>
        <p:txBody>
          <a:bodyPr wrap="none" anchor="ctr"/>
          <a:lstStyle/>
          <a:p>
            <a:pPr algn="ctr" eaLnBrk="0" hangingPunct="0"/>
            <a:r>
              <a:rPr lang="en-US" sz="2400" b="1"/>
              <a:t>Active</a:t>
            </a:r>
            <a:r>
              <a:rPr lang="en-US" sz="2000" b="1"/>
              <a:t> </a:t>
            </a:r>
          </a:p>
          <a:p>
            <a:pPr algn="ctr" eaLnBrk="0" hangingPunct="0"/>
            <a:r>
              <a:rPr lang="en-US" sz="2400" b="1"/>
              <a:t>Learner</a:t>
            </a:r>
          </a:p>
        </p:txBody>
      </p:sp>
      <p:cxnSp>
        <p:nvCxnSpPr>
          <p:cNvPr id="29" name="Straight Arrow Connector 28"/>
          <p:cNvCxnSpPr/>
          <p:nvPr/>
        </p:nvCxnSpPr>
        <p:spPr>
          <a:xfrm>
            <a:off x="2514600" y="5486400"/>
            <a:ext cx="758825"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V="1">
            <a:off x="2133600" y="3962400"/>
            <a:ext cx="12954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V="1">
            <a:off x="1889126" y="2803525"/>
            <a:ext cx="633412" cy="79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514600" y="2133600"/>
            <a:ext cx="1285875" cy="41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Can 37"/>
          <p:cNvSpPr/>
          <p:nvPr/>
        </p:nvSpPr>
        <p:spPr>
          <a:xfrm>
            <a:off x="3876675" y="1905000"/>
            <a:ext cx="466725" cy="479425"/>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r>
              <a:rPr lang="en-US" sz="1100" b="1" dirty="0"/>
              <a:t>S,T</a:t>
            </a:r>
            <a:endParaRPr lang="en-US" sz="1100" b="1" baseline="-25000" dirty="0"/>
          </a:p>
        </p:txBody>
      </p:sp>
      <p:cxnSp>
        <p:nvCxnSpPr>
          <p:cNvPr id="54" name="Straight Arrow Connector 53"/>
          <p:cNvCxnSpPr/>
          <p:nvPr/>
        </p:nvCxnSpPr>
        <p:spPr>
          <a:xfrm flipV="1">
            <a:off x="4419600" y="2209800"/>
            <a:ext cx="1828800"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6718300" y="2940050"/>
            <a:ext cx="420688"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6718300" y="4132263"/>
            <a:ext cx="420687"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urved Left Arrow 34"/>
          <p:cNvSpPr/>
          <p:nvPr/>
        </p:nvSpPr>
        <p:spPr>
          <a:xfrm rot="12598709">
            <a:off x="646113" y="-214313"/>
            <a:ext cx="1538287" cy="40640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37" name="Curved Left Arrow 36"/>
          <p:cNvSpPr/>
          <p:nvPr/>
        </p:nvSpPr>
        <p:spPr>
          <a:xfrm rot="1976602">
            <a:off x="6848475" y="3063875"/>
            <a:ext cx="1539875" cy="4064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56344" name="Rectangle 39"/>
          <p:cNvSpPr>
            <a:spLocks noChangeArrowheads="1"/>
          </p:cNvSpPr>
          <p:nvPr/>
        </p:nvSpPr>
        <p:spPr bwMode="auto">
          <a:xfrm>
            <a:off x="3505200" y="304800"/>
            <a:ext cx="5257800" cy="646113"/>
          </a:xfrm>
          <a:prstGeom prst="rect">
            <a:avLst/>
          </a:prstGeom>
          <a:noFill/>
          <a:ln w="9525">
            <a:noFill/>
            <a:miter lim="800000"/>
            <a:headEnd/>
            <a:tailEnd/>
          </a:ln>
        </p:spPr>
        <p:txBody>
          <a:bodyPr>
            <a:spAutoFit/>
          </a:bodyPr>
          <a:lstStyle/>
          <a:p>
            <a:pPr eaLnBrk="0" hangingPunct="0"/>
            <a:r>
              <a:rPr lang="en-US" sz="3600" b="1"/>
              <a:t>Active Learning for MT</a:t>
            </a:r>
          </a:p>
        </p:txBody>
      </p:sp>
      <p:cxnSp>
        <p:nvCxnSpPr>
          <p:cNvPr id="49" name="Straight Connector 48"/>
          <p:cNvCxnSpPr/>
          <p:nvPr/>
        </p:nvCxnSpPr>
        <p:spPr>
          <a:xfrm rot="5400000">
            <a:off x="6745288" y="5372100"/>
            <a:ext cx="379412"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a:off x="5334000" y="5562600"/>
            <a:ext cx="1600200" cy="15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56347" name="Picture 2"/>
          <p:cNvPicPr>
            <a:picLocks noChangeAspect="1" noChangeArrowheads="1"/>
          </p:cNvPicPr>
          <p:nvPr/>
        </p:nvPicPr>
        <p:blipFill>
          <a:blip r:embed="rId3" cstate="print"/>
          <a:srcRect/>
          <a:stretch>
            <a:fillRect/>
          </a:stretch>
        </p:blipFill>
        <p:spPr bwMode="auto">
          <a:xfrm>
            <a:off x="1752600" y="1371600"/>
            <a:ext cx="1143000" cy="1023938"/>
          </a:xfrm>
          <a:prstGeom prst="rect">
            <a:avLst/>
          </a:prstGeom>
          <a:noFill/>
          <a:ln w="9525">
            <a:noFill/>
            <a:miter lim="800000"/>
            <a:headEnd/>
            <a:tailEnd/>
          </a:ln>
        </p:spPr>
      </p:pic>
      <p:sp>
        <p:nvSpPr>
          <p:cNvPr id="56348" name="TextBox 23"/>
          <p:cNvSpPr txBox="1">
            <a:spLocks noChangeArrowheads="1"/>
          </p:cNvSpPr>
          <p:nvPr/>
        </p:nvSpPr>
        <p:spPr bwMode="auto">
          <a:xfrm>
            <a:off x="838200" y="1676400"/>
            <a:ext cx="1219200" cy="523875"/>
          </a:xfrm>
          <a:prstGeom prst="rect">
            <a:avLst/>
          </a:prstGeom>
          <a:noFill/>
          <a:ln w="9525">
            <a:noFill/>
            <a:miter lim="800000"/>
            <a:headEnd/>
            <a:tailEnd/>
          </a:ln>
        </p:spPr>
        <p:txBody>
          <a:bodyPr>
            <a:spAutoFit/>
          </a:bodyPr>
          <a:lstStyle/>
          <a:p>
            <a:pPr eaLnBrk="0" hangingPunct="0"/>
            <a:r>
              <a:rPr lang="en-US" sz="1400" b="1"/>
              <a:t>Expert</a:t>
            </a:r>
          </a:p>
          <a:p>
            <a:pPr eaLnBrk="0" hangingPunct="0"/>
            <a:r>
              <a:rPr lang="en-US" sz="1400" b="1"/>
              <a:t>Translator</a:t>
            </a:r>
          </a:p>
        </p:txBody>
      </p:sp>
      <p:sp>
        <p:nvSpPr>
          <p:cNvPr id="56349" name="TextBox 24"/>
          <p:cNvSpPr txBox="1">
            <a:spLocks noChangeArrowheads="1"/>
          </p:cNvSpPr>
          <p:nvPr/>
        </p:nvSpPr>
        <p:spPr bwMode="auto">
          <a:xfrm>
            <a:off x="2590800" y="3429000"/>
            <a:ext cx="838200" cy="430213"/>
          </a:xfrm>
          <a:prstGeom prst="rect">
            <a:avLst/>
          </a:prstGeom>
          <a:noFill/>
          <a:ln w="9525">
            <a:noFill/>
            <a:miter lim="800000"/>
            <a:headEnd/>
            <a:tailEnd/>
          </a:ln>
        </p:spPr>
        <p:txBody>
          <a:bodyPr>
            <a:spAutoFit/>
          </a:bodyPr>
          <a:lstStyle/>
          <a:p>
            <a:pPr eaLnBrk="0" hangingPunct="0"/>
            <a:r>
              <a:rPr lang="en-US" sz="1100"/>
              <a:t>Sampled corpus</a:t>
            </a:r>
          </a:p>
        </p:txBody>
      </p:sp>
      <p:sp>
        <p:nvSpPr>
          <p:cNvPr id="56350" name="TextBox 25"/>
          <p:cNvSpPr txBox="1">
            <a:spLocks noChangeArrowheads="1"/>
          </p:cNvSpPr>
          <p:nvPr/>
        </p:nvSpPr>
        <p:spPr bwMode="auto">
          <a:xfrm>
            <a:off x="4038600" y="1447800"/>
            <a:ext cx="838200" cy="430213"/>
          </a:xfrm>
          <a:prstGeom prst="rect">
            <a:avLst/>
          </a:prstGeom>
          <a:noFill/>
          <a:ln w="9525">
            <a:noFill/>
            <a:miter lim="800000"/>
            <a:headEnd/>
            <a:tailEnd/>
          </a:ln>
        </p:spPr>
        <p:txBody>
          <a:bodyPr>
            <a:spAutoFit/>
          </a:bodyPr>
          <a:lstStyle/>
          <a:p>
            <a:pPr eaLnBrk="0" hangingPunct="0"/>
            <a:r>
              <a:rPr lang="en-US" sz="1100"/>
              <a:t>Parallel corpus</a:t>
            </a:r>
          </a:p>
        </p:txBody>
      </p:sp>
      <p:sp>
        <p:nvSpPr>
          <p:cNvPr id="55327" name="Date Placeholder 26"/>
          <p:cNvSpPr>
            <a:spLocks noGrp="1"/>
          </p:cNvSpPr>
          <p:nvPr>
            <p:ph type="dt" sz="quarter" idx="10"/>
          </p:nvPr>
        </p:nvSpPr>
        <p:spPr/>
        <p:txBody>
          <a:bodyPr/>
          <a:lstStyle/>
          <a:p>
            <a:pPr>
              <a:defRPr/>
            </a:pPr>
            <a:fld id="{2E97889F-3679-4017-8EF6-DE3F8CEBE0A0}" type="datetime1">
              <a:rPr lang="en-US" smtClean="0"/>
              <a:t>8/17/2016</a:t>
            </a:fld>
            <a:endParaRPr lang="en-US"/>
          </a:p>
        </p:txBody>
      </p:sp>
      <p:sp>
        <p:nvSpPr>
          <p:cNvPr id="55328" name="Slide Number Placeholder 27"/>
          <p:cNvSpPr>
            <a:spLocks noGrp="1"/>
          </p:cNvSpPr>
          <p:nvPr>
            <p:ph type="sldNum" sz="quarter" idx="12"/>
          </p:nvPr>
        </p:nvSpPr>
        <p:spPr/>
        <p:txBody>
          <a:bodyPr/>
          <a:lstStyle/>
          <a:p>
            <a:pPr>
              <a:defRPr/>
            </a:pPr>
            <a:fld id="{148CFD7D-DE20-4CAA-942C-720A9168779E}" type="slidenum">
              <a:rPr lang="en-US" smtClean="0"/>
              <a:pPr>
                <a:defRPr/>
              </a:pPr>
              <a:t>35</a:t>
            </a:fld>
            <a:endParaRPr lang="en-US" smtClean="0"/>
          </a:p>
        </p:txBody>
      </p:sp>
      <p:sp>
        <p:nvSpPr>
          <p:cNvPr id="55329" name="Footer Placeholder 29"/>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Oval 47"/>
          <p:cNvSpPr/>
          <p:nvPr/>
        </p:nvSpPr>
        <p:spPr>
          <a:xfrm>
            <a:off x="3717925" y="1169988"/>
            <a:ext cx="992188" cy="28813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endParaRPr lang="en-US"/>
          </a:p>
        </p:txBody>
      </p:sp>
      <p:sp>
        <p:nvSpPr>
          <p:cNvPr id="3" name="Can 2"/>
          <p:cNvSpPr/>
          <p:nvPr/>
        </p:nvSpPr>
        <p:spPr>
          <a:xfrm>
            <a:off x="4010025" y="1470025"/>
            <a:ext cx="466725" cy="481013"/>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r>
              <a:rPr lang="en-US" sz="1100" b="1" dirty="0"/>
              <a:t>S,T</a:t>
            </a:r>
            <a:r>
              <a:rPr lang="en-US" sz="1100" b="1" baseline="-25000" dirty="0"/>
              <a:t>1</a:t>
            </a:r>
          </a:p>
        </p:txBody>
      </p:sp>
      <p:sp>
        <p:nvSpPr>
          <p:cNvPr id="4" name="Can 3"/>
          <p:cNvSpPr/>
          <p:nvPr/>
        </p:nvSpPr>
        <p:spPr>
          <a:xfrm>
            <a:off x="914400" y="4800600"/>
            <a:ext cx="1520567" cy="1336357"/>
          </a:xfrm>
          <a:prstGeom prst="can">
            <a:avLst/>
          </a:prstGeom>
          <a:solidFill>
            <a:srgbClr val="FF9966"/>
          </a:solidFill>
          <a:ln>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algn="ctr" eaLnBrk="0" hangingPunct="0">
              <a:defRPr/>
            </a:pPr>
            <a:r>
              <a:rPr lang="en-US" sz="1400" b="1" dirty="0">
                <a:solidFill>
                  <a:srgbClr val="000000"/>
                </a:solidFill>
              </a:rPr>
              <a:t>Source</a:t>
            </a:r>
          </a:p>
          <a:p>
            <a:pPr algn="ctr" eaLnBrk="0" hangingPunct="0">
              <a:defRPr/>
            </a:pPr>
            <a:r>
              <a:rPr lang="en-US" sz="1400" b="1" dirty="0">
                <a:solidFill>
                  <a:srgbClr val="000000"/>
                </a:solidFill>
              </a:rPr>
              <a:t>Language</a:t>
            </a:r>
          </a:p>
          <a:p>
            <a:pPr algn="ctr" eaLnBrk="0" hangingPunct="0">
              <a:defRPr/>
            </a:pPr>
            <a:r>
              <a:rPr lang="en-US" sz="1400" b="1" dirty="0">
                <a:solidFill>
                  <a:srgbClr val="000000"/>
                </a:solidFill>
              </a:rPr>
              <a:t>Corpus</a:t>
            </a:r>
            <a:endParaRPr lang="en-US" sz="2400" dirty="0"/>
          </a:p>
        </p:txBody>
      </p:sp>
      <p:grpSp>
        <p:nvGrpSpPr>
          <p:cNvPr id="57351" name="Group 54"/>
          <p:cNvGrpSpPr>
            <a:grpSpLocks/>
          </p:cNvGrpSpPr>
          <p:nvPr/>
        </p:nvGrpSpPr>
        <p:grpSpPr bwMode="auto">
          <a:xfrm>
            <a:off x="6286500" y="3151188"/>
            <a:ext cx="1341438" cy="719137"/>
            <a:chOff x="5943600" y="2819400"/>
            <a:chExt cx="2133600" cy="914400"/>
          </a:xfrm>
        </p:grpSpPr>
        <p:sp>
          <p:nvSpPr>
            <p:cNvPr id="16" name="Rectangle 15"/>
            <p:cNvSpPr/>
            <p:nvPr/>
          </p:nvSpPr>
          <p:spPr>
            <a:xfrm>
              <a:off x="5943600" y="2819400"/>
              <a:ext cx="2133600" cy="91440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p>
              <a:pPr algn="ctr" eaLnBrk="0" hangingPunct="0">
                <a:defRPr/>
              </a:pPr>
              <a:endParaRPr lang="en-US"/>
            </a:p>
          </p:txBody>
        </p:sp>
        <p:sp>
          <p:nvSpPr>
            <p:cNvPr id="10" name="Flowchart: Preparation 9"/>
            <p:cNvSpPr/>
            <p:nvPr/>
          </p:nvSpPr>
          <p:spPr>
            <a:xfrm>
              <a:off x="6004199" y="2972809"/>
              <a:ext cx="1939177" cy="609600"/>
            </a:xfrm>
            <a:prstGeom prst="flowChartPreparation">
              <a:avLst/>
            </a:prstGeom>
          </p:spPr>
          <p:style>
            <a:lnRef idx="1">
              <a:schemeClr val="dk1"/>
            </a:lnRef>
            <a:fillRef idx="2">
              <a:schemeClr val="dk1"/>
            </a:fillRef>
            <a:effectRef idx="1">
              <a:schemeClr val="dk1"/>
            </a:effectRef>
            <a:fontRef idx="minor">
              <a:schemeClr val="dk1"/>
            </a:fontRef>
          </p:style>
          <p:txBody>
            <a:bodyPr anchor="ctr"/>
            <a:lstStyle/>
            <a:p>
              <a:pPr algn="ctr" eaLnBrk="0" hangingPunct="0">
                <a:defRPr/>
              </a:pPr>
              <a:r>
                <a:rPr lang="en-US" sz="1400" b="1" dirty="0">
                  <a:solidFill>
                    <a:schemeClr val="tx1"/>
                  </a:solidFill>
                </a:rPr>
                <a:t>Model</a:t>
              </a:r>
            </a:p>
          </p:txBody>
        </p:sp>
      </p:grpSp>
      <p:sp>
        <p:nvSpPr>
          <p:cNvPr id="12" name="Cube 11"/>
          <p:cNvSpPr/>
          <p:nvPr/>
        </p:nvSpPr>
        <p:spPr>
          <a:xfrm>
            <a:off x="6344508" y="1981200"/>
            <a:ext cx="1225378" cy="660083"/>
          </a:xfrm>
          <a:prstGeom prst="cube">
            <a:avLst/>
          </a:prstGeom>
          <a:solidFill>
            <a:srgbClr val="92D050"/>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eaLnBrk="0" hangingPunct="0">
              <a:defRPr/>
            </a:pPr>
            <a:r>
              <a:rPr lang="en-US" sz="1600" b="1" dirty="0">
                <a:solidFill>
                  <a:schemeClr val="tx1"/>
                </a:solidFill>
              </a:rPr>
              <a:t>Trainer</a:t>
            </a:r>
          </a:p>
        </p:txBody>
      </p:sp>
      <p:sp>
        <p:nvSpPr>
          <p:cNvPr id="17" name="Cube 16"/>
          <p:cNvSpPr/>
          <p:nvPr/>
        </p:nvSpPr>
        <p:spPr>
          <a:xfrm>
            <a:off x="6169454" y="4401502"/>
            <a:ext cx="1517135" cy="780098"/>
          </a:xfrm>
          <a:prstGeom prst="cube">
            <a:avLst/>
          </a:prstGeom>
          <a:solidFill>
            <a:srgbClr val="9999FF"/>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r>
              <a:rPr lang="en-US" sz="1600" b="1" dirty="0">
                <a:solidFill>
                  <a:schemeClr val="tx1"/>
                </a:solidFill>
              </a:rPr>
              <a:t>MT System</a:t>
            </a:r>
          </a:p>
        </p:txBody>
      </p:sp>
      <p:sp>
        <p:nvSpPr>
          <p:cNvPr id="20" name="Can 19"/>
          <p:cNvSpPr/>
          <p:nvPr/>
        </p:nvSpPr>
        <p:spPr>
          <a:xfrm>
            <a:off x="2057400" y="3733800"/>
            <a:ext cx="533400" cy="550863"/>
          </a:xfrm>
          <a:prstGeom prst="can">
            <a:avLst/>
          </a:prstGeom>
          <a:solidFill>
            <a:schemeClr val="accent3">
              <a:lumMod val="65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r>
              <a:rPr lang="en-US" sz="1100" b="1" dirty="0"/>
              <a:t>S</a:t>
            </a:r>
          </a:p>
        </p:txBody>
      </p:sp>
      <p:sp>
        <p:nvSpPr>
          <p:cNvPr id="57359" name="AutoShape 24"/>
          <p:cNvSpPr>
            <a:spLocks noChangeArrowheads="1"/>
          </p:cNvSpPr>
          <p:nvPr/>
        </p:nvSpPr>
        <p:spPr bwMode="auto">
          <a:xfrm>
            <a:off x="3352800" y="4876800"/>
            <a:ext cx="1925638" cy="1139825"/>
          </a:xfrm>
          <a:prstGeom prst="cube">
            <a:avLst>
              <a:gd name="adj" fmla="val 25000"/>
            </a:avLst>
          </a:prstGeom>
          <a:solidFill>
            <a:srgbClr val="FFFF99"/>
          </a:solidFill>
          <a:ln w="9525">
            <a:solidFill>
              <a:schemeClr val="tx1"/>
            </a:solidFill>
            <a:miter lim="800000"/>
            <a:headEnd/>
            <a:tailEnd/>
          </a:ln>
        </p:spPr>
        <p:txBody>
          <a:bodyPr wrap="none" anchor="ctr"/>
          <a:lstStyle/>
          <a:p>
            <a:pPr algn="ctr" eaLnBrk="0" hangingPunct="0"/>
            <a:r>
              <a:rPr lang="en-US" sz="2800" b="1">
                <a:solidFill>
                  <a:srgbClr val="FF0000"/>
                </a:solidFill>
              </a:rPr>
              <a:t>ACT</a:t>
            </a:r>
            <a:r>
              <a:rPr lang="en-US" b="1"/>
              <a:t> </a:t>
            </a:r>
          </a:p>
          <a:p>
            <a:pPr algn="ctr" eaLnBrk="0" hangingPunct="0"/>
            <a:r>
              <a:rPr lang="en-US" b="1"/>
              <a:t>Framework</a:t>
            </a:r>
            <a:endParaRPr lang="en-US" sz="2400" b="1"/>
          </a:p>
        </p:txBody>
      </p:sp>
      <p:pic>
        <p:nvPicPr>
          <p:cNvPr id="57360" name="Picture 9"/>
          <p:cNvPicPr>
            <a:picLocks noChangeAspect="1" noChangeArrowheads="1"/>
          </p:cNvPicPr>
          <p:nvPr/>
        </p:nvPicPr>
        <p:blipFill>
          <a:blip r:embed="rId3" cstate="print"/>
          <a:srcRect/>
          <a:stretch>
            <a:fillRect/>
          </a:stretch>
        </p:blipFill>
        <p:spPr bwMode="auto">
          <a:xfrm>
            <a:off x="1066800" y="1524000"/>
            <a:ext cx="2176463" cy="1524000"/>
          </a:xfrm>
          <a:prstGeom prst="rect">
            <a:avLst/>
          </a:prstGeom>
          <a:noFill/>
          <a:ln w="9525">
            <a:noFill/>
            <a:miter lim="800000"/>
            <a:headEnd/>
            <a:tailEnd/>
          </a:ln>
        </p:spPr>
      </p:pic>
      <p:pic>
        <p:nvPicPr>
          <p:cNvPr id="57361" name="Picture 3"/>
          <p:cNvPicPr>
            <a:picLocks noChangeAspect="1" noChangeArrowheads="1"/>
          </p:cNvPicPr>
          <p:nvPr/>
        </p:nvPicPr>
        <p:blipFill>
          <a:blip r:embed="rId4" cstate="print"/>
          <a:srcRect/>
          <a:stretch>
            <a:fillRect/>
          </a:stretch>
        </p:blipFill>
        <p:spPr bwMode="auto">
          <a:xfrm>
            <a:off x="1398588" y="1143000"/>
            <a:ext cx="1860550" cy="307975"/>
          </a:xfrm>
          <a:prstGeom prst="rect">
            <a:avLst/>
          </a:prstGeom>
          <a:noFill/>
          <a:ln w="9525">
            <a:noFill/>
            <a:miter lim="800000"/>
            <a:headEnd/>
            <a:tailEnd/>
          </a:ln>
        </p:spPr>
      </p:pic>
      <p:cxnSp>
        <p:nvCxnSpPr>
          <p:cNvPr id="29" name="Straight Arrow Connector 28"/>
          <p:cNvCxnSpPr/>
          <p:nvPr/>
        </p:nvCxnSpPr>
        <p:spPr>
          <a:xfrm>
            <a:off x="2514600" y="5486400"/>
            <a:ext cx="758825"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V="1">
            <a:off x="2667000" y="4267200"/>
            <a:ext cx="762000" cy="76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V="1">
            <a:off x="1973263" y="3425825"/>
            <a:ext cx="6334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200400" y="1651000"/>
            <a:ext cx="752475" cy="17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76600" y="2209800"/>
            <a:ext cx="676275" cy="41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3835400" y="3151188"/>
            <a:ext cx="817563" cy="779462"/>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endParaRPr lang="en-US"/>
          </a:p>
        </p:txBody>
      </p:sp>
      <p:cxnSp>
        <p:nvCxnSpPr>
          <p:cNvPr id="43" name="Straight Arrow Connector 42"/>
          <p:cNvCxnSpPr/>
          <p:nvPr/>
        </p:nvCxnSpPr>
        <p:spPr>
          <a:xfrm rot="16200000" flipH="1">
            <a:off x="3162300" y="2552700"/>
            <a:ext cx="762000" cy="685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369" name="TextBox 45"/>
          <p:cNvSpPr txBox="1">
            <a:spLocks noChangeArrowheads="1"/>
          </p:cNvSpPr>
          <p:nvPr/>
        </p:nvSpPr>
        <p:spPr bwMode="auto">
          <a:xfrm>
            <a:off x="4127500" y="2438400"/>
            <a:ext cx="215900" cy="954088"/>
          </a:xfrm>
          <a:prstGeom prst="rect">
            <a:avLst/>
          </a:prstGeom>
          <a:noFill/>
          <a:ln w="9525">
            <a:noFill/>
            <a:miter lim="800000"/>
            <a:headEnd/>
            <a:tailEnd/>
          </a:ln>
        </p:spPr>
        <p:txBody>
          <a:bodyPr>
            <a:spAutoFit/>
          </a:bodyPr>
          <a:lstStyle/>
          <a:p>
            <a:pPr eaLnBrk="0" hangingPunct="0"/>
            <a:r>
              <a:rPr lang="en-US" b="1"/>
              <a:t>.</a:t>
            </a:r>
          </a:p>
          <a:p>
            <a:pPr eaLnBrk="0" hangingPunct="0"/>
            <a:r>
              <a:rPr lang="en-US" b="1"/>
              <a:t>.</a:t>
            </a:r>
          </a:p>
          <a:p>
            <a:pPr eaLnBrk="0" hangingPunct="0"/>
            <a:r>
              <a:rPr lang="en-US" sz="2000" b="1"/>
              <a:t>.</a:t>
            </a:r>
          </a:p>
        </p:txBody>
      </p:sp>
      <p:cxnSp>
        <p:nvCxnSpPr>
          <p:cNvPr id="50" name="Straight Arrow Connector 49"/>
          <p:cNvCxnSpPr/>
          <p:nvPr/>
        </p:nvCxnSpPr>
        <p:spPr>
          <a:xfrm rot="5400000" flipH="1" flipV="1">
            <a:off x="3821113" y="4451350"/>
            <a:ext cx="762000" cy="222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Can 37"/>
          <p:cNvSpPr/>
          <p:nvPr/>
        </p:nvSpPr>
        <p:spPr>
          <a:xfrm>
            <a:off x="4010025" y="2070100"/>
            <a:ext cx="466725" cy="481013"/>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r>
              <a:rPr lang="en-US" sz="1100" b="1" dirty="0"/>
              <a:t>S,T</a:t>
            </a:r>
            <a:r>
              <a:rPr lang="en-US" sz="1100" b="1" baseline="-25000" dirty="0"/>
              <a:t>2</a:t>
            </a:r>
          </a:p>
        </p:txBody>
      </p:sp>
      <p:sp>
        <p:nvSpPr>
          <p:cNvPr id="39" name="Can 38"/>
          <p:cNvSpPr/>
          <p:nvPr/>
        </p:nvSpPr>
        <p:spPr>
          <a:xfrm>
            <a:off x="4010025" y="3330575"/>
            <a:ext cx="466725" cy="481013"/>
          </a:xfrm>
          <a:prstGeom prst="can">
            <a:avLst/>
          </a:prstGeom>
          <a:solidFill>
            <a:srgbClr val="99FFCC"/>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r>
              <a:rPr lang="en-US" sz="1100" b="1" dirty="0"/>
              <a:t>S,T</a:t>
            </a:r>
            <a:r>
              <a:rPr lang="en-US" sz="1100" b="1" baseline="-25000" dirty="0"/>
              <a:t>n</a:t>
            </a:r>
          </a:p>
        </p:txBody>
      </p:sp>
      <p:cxnSp>
        <p:nvCxnSpPr>
          <p:cNvPr id="54" name="Straight Arrow Connector 53"/>
          <p:cNvCxnSpPr/>
          <p:nvPr/>
        </p:nvCxnSpPr>
        <p:spPr>
          <a:xfrm flipV="1">
            <a:off x="4535488" y="2430463"/>
            <a:ext cx="1751012" cy="1139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6718300" y="2940050"/>
            <a:ext cx="420688"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a:off x="6718300" y="4132263"/>
            <a:ext cx="420687"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urved Left Arrow 34"/>
          <p:cNvSpPr/>
          <p:nvPr/>
        </p:nvSpPr>
        <p:spPr>
          <a:xfrm rot="12598709">
            <a:off x="646113" y="-214313"/>
            <a:ext cx="1538287" cy="406400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37" name="Curved Left Arrow 36"/>
          <p:cNvSpPr/>
          <p:nvPr/>
        </p:nvSpPr>
        <p:spPr>
          <a:xfrm rot="1976602">
            <a:off x="6848475" y="3063875"/>
            <a:ext cx="1539875" cy="4064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tx1"/>
              </a:solidFill>
            </a:endParaRPr>
          </a:p>
        </p:txBody>
      </p:sp>
      <p:sp>
        <p:nvSpPr>
          <p:cNvPr id="57378" name="Rectangle 39"/>
          <p:cNvSpPr>
            <a:spLocks noChangeArrowheads="1"/>
          </p:cNvSpPr>
          <p:nvPr/>
        </p:nvSpPr>
        <p:spPr bwMode="auto">
          <a:xfrm>
            <a:off x="3200400" y="304800"/>
            <a:ext cx="5943600" cy="1323439"/>
          </a:xfrm>
          <a:prstGeom prst="rect">
            <a:avLst/>
          </a:prstGeom>
          <a:noFill/>
          <a:ln w="9525">
            <a:noFill/>
            <a:miter lim="800000"/>
            <a:headEnd/>
            <a:tailEnd/>
          </a:ln>
        </p:spPr>
        <p:txBody>
          <a:bodyPr>
            <a:spAutoFit/>
          </a:bodyPr>
          <a:lstStyle/>
          <a:p>
            <a:pPr eaLnBrk="0" hangingPunct="0"/>
            <a:r>
              <a:rPr lang="en-US" sz="4000" b="1" dirty="0" err="1" smtClean="0">
                <a:solidFill>
                  <a:srgbClr val="FF0000"/>
                </a:solidFill>
              </a:rPr>
              <a:t>ProA</a:t>
            </a:r>
            <a:r>
              <a:rPr lang="en-US" sz="3600" b="1" dirty="0" err="1" smtClean="0"/>
              <a:t>ctive</a:t>
            </a:r>
            <a:r>
              <a:rPr lang="en-US" sz="3600" b="1" dirty="0" smtClean="0"/>
              <a:t> </a:t>
            </a:r>
            <a:r>
              <a:rPr lang="en-US" sz="4000" b="1" dirty="0">
                <a:solidFill>
                  <a:srgbClr val="FF0000"/>
                </a:solidFill>
              </a:rPr>
              <a:t>C</a:t>
            </a:r>
            <a:r>
              <a:rPr lang="en-US" sz="3600" b="1" dirty="0"/>
              <a:t>rowd </a:t>
            </a:r>
            <a:r>
              <a:rPr lang="en-US" sz="4000" b="1" dirty="0">
                <a:solidFill>
                  <a:srgbClr val="FF0000"/>
                </a:solidFill>
              </a:rPr>
              <a:t>T</a:t>
            </a:r>
            <a:r>
              <a:rPr lang="en-US" sz="3600" b="1" dirty="0"/>
              <a:t>ranslation</a:t>
            </a:r>
          </a:p>
        </p:txBody>
      </p:sp>
      <p:cxnSp>
        <p:nvCxnSpPr>
          <p:cNvPr id="49" name="Straight Connector 48"/>
          <p:cNvCxnSpPr/>
          <p:nvPr/>
        </p:nvCxnSpPr>
        <p:spPr>
          <a:xfrm rot="5400000">
            <a:off x="6745288" y="5372100"/>
            <a:ext cx="379412"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a:off x="5334000" y="5562600"/>
            <a:ext cx="1600200" cy="15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7381" name="TextBox 32"/>
          <p:cNvSpPr txBox="1">
            <a:spLocks noChangeArrowheads="1"/>
          </p:cNvSpPr>
          <p:nvPr/>
        </p:nvSpPr>
        <p:spPr bwMode="auto">
          <a:xfrm>
            <a:off x="2971800" y="4191000"/>
            <a:ext cx="838200" cy="430213"/>
          </a:xfrm>
          <a:prstGeom prst="rect">
            <a:avLst/>
          </a:prstGeom>
          <a:noFill/>
          <a:ln w="9525">
            <a:noFill/>
            <a:miter lim="800000"/>
            <a:headEnd/>
            <a:tailEnd/>
          </a:ln>
        </p:spPr>
        <p:txBody>
          <a:bodyPr>
            <a:spAutoFit/>
          </a:bodyPr>
          <a:lstStyle/>
          <a:p>
            <a:pPr eaLnBrk="0" hangingPunct="0"/>
            <a:r>
              <a:rPr lang="en-US" sz="1100" b="1"/>
              <a:t>Sentence</a:t>
            </a:r>
          </a:p>
          <a:p>
            <a:pPr eaLnBrk="0" hangingPunct="0"/>
            <a:r>
              <a:rPr lang="en-US" sz="1100" b="1"/>
              <a:t>Selection</a:t>
            </a:r>
          </a:p>
        </p:txBody>
      </p:sp>
      <p:sp>
        <p:nvSpPr>
          <p:cNvPr id="57382" name="TextBox 39"/>
          <p:cNvSpPr txBox="1">
            <a:spLocks noChangeArrowheads="1"/>
          </p:cNvSpPr>
          <p:nvPr/>
        </p:nvSpPr>
        <p:spPr bwMode="auto">
          <a:xfrm>
            <a:off x="4876800" y="2514600"/>
            <a:ext cx="1219200" cy="430213"/>
          </a:xfrm>
          <a:prstGeom prst="rect">
            <a:avLst/>
          </a:prstGeom>
          <a:noFill/>
          <a:ln w="9525">
            <a:noFill/>
            <a:miter lim="800000"/>
            <a:headEnd/>
            <a:tailEnd/>
          </a:ln>
        </p:spPr>
        <p:txBody>
          <a:bodyPr>
            <a:spAutoFit/>
          </a:bodyPr>
          <a:lstStyle/>
          <a:p>
            <a:pPr eaLnBrk="0" hangingPunct="0"/>
            <a:r>
              <a:rPr lang="en-US" sz="1100" b="1"/>
              <a:t>Translation</a:t>
            </a:r>
          </a:p>
          <a:p>
            <a:pPr eaLnBrk="0" hangingPunct="0"/>
            <a:r>
              <a:rPr lang="en-US" sz="1100" b="1"/>
              <a:t>Selection</a:t>
            </a:r>
          </a:p>
        </p:txBody>
      </p:sp>
      <p:sp>
        <p:nvSpPr>
          <p:cNvPr id="56359" name="Date Placeholder 39"/>
          <p:cNvSpPr>
            <a:spLocks noGrp="1"/>
          </p:cNvSpPr>
          <p:nvPr>
            <p:ph type="dt" sz="quarter" idx="10"/>
          </p:nvPr>
        </p:nvSpPr>
        <p:spPr/>
        <p:txBody>
          <a:bodyPr/>
          <a:lstStyle/>
          <a:p>
            <a:pPr>
              <a:defRPr/>
            </a:pPr>
            <a:fld id="{C895B840-15E2-4F69-9C61-9C208C0D6EBF}" type="datetime1">
              <a:rPr lang="en-US" smtClean="0"/>
              <a:t>8/17/2016</a:t>
            </a:fld>
            <a:endParaRPr lang="en-US"/>
          </a:p>
        </p:txBody>
      </p:sp>
      <p:sp>
        <p:nvSpPr>
          <p:cNvPr id="56360" name="Slide Number Placeholder 41"/>
          <p:cNvSpPr>
            <a:spLocks noGrp="1"/>
          </p:cNvSpPr>
          <p:nvPr>
            <p:ph type="sldNum" sz="quarter" idx="12"/>
          </p:nvPr>
        </p:nvSpPr>
        <p:spPr/>
        <p:txBody>
          <a:bodyPr/>
          <a:lstStyle/>
          <a:p>
            <a:pPr>
              <a:defRPr/>
            </a:pPr>
            <a:fld id="{963BA61B-7260-438D-A666-B3DD8A64815E}" type="slidenum">
              <a:rPr lang="en-US" smtClean="0"/>
              <a:pPr>
                <a:defRPr/>
              </a:pPr>
              <a:t>36</a:t>
            </a:fld>
            <a:endParaRPr lang="en-US" smtClean="0"/>
          </a:p>
        </p:txBody>
      </p:sp>
      <p:sp>
        <p:nvSpPr>
          <p:cNvPr id="56361" name="Footer Placeholder 43"/>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tle 1"/>
          <p:cNvSpPr>
            <a:spLocks noGrp="1"/>
          </p:cNvSpPr>
          <p:nvPr>
            <p:ph type="title"/>
          </p:nvPr>
        </p:nvSpPr>
        <p:spPr>
          <a:xfrm>
            <a:off x="0" y="274638"/>
            <a:ext cx="9144000" cy="1143000"/>
          </a:xfrm>
        </p:spPr>
        <p:txBody>
          <a:bodyPr/>
          <a:lstStyle/>
          <a:p>
            <a:pPr eaLnBrk="1" hangingPunct="1"/>
            <a:r>
              <a:rPr lang="en-US" sz="2800" smtClean="0"/>
              <a:t>Active Learning Strategy:</a:t>
            </a:r>
            <a:br>
              <a:rPr lang="en-US" sz="2800" smtClean="0"/>
            </a:br>
            <a:r>
              <a:rPr lang="en-US" sz="2800" smtClean="0"/>
              <a:t>Diminishing Density Weighted Diversity Sampling</a:t>
            </a:r>
            <a:endParaRPr lang="en-US" sz="2000" smtClean="0"/>
          </a:p>
        </p:txBody>
      </p:sp>
      <p:sp>
        <p:nvSpPr>
          <p:cNvPr id="11270" name="Slide Number Placeholder 3"/>
          <p:cNvSpPr>
            <a:spLocks noGrp="1"/>
          </p:cNvSpPr>
          <p:nvPr>
            <p:ph type="sldNum" sz="quarter" idx="12"/>
          </p:nvPr>
        </p:nvSpPr>
        <p:spPr/>
        <p:txBody>
          <a:bodyPr/>
          <a:lstStyle/>
          <a:p>
            <a:pPr>
              <a:defRPr/>
            </a:pPr>
            <a:fld id="{58B933C1-10E0-407B-B609-A6898C8A01AF}" type="slidenum">
              <a:rPr lang="en-US" smtClean="0"/>
              <a:pPr>
                <a:defRPr/>
              </a:pPr>
              <a:t>37</a:t>
            </a:fld>
            <a:endParaRPr lang="en-US" smtClean="0"/>
          </a:p>
        </p:txBody>
      </p:sp>
      <p:graphicFrame>
        <p:nvGraphicFramePr>
          <p:cNvPr id="12290" name="Object 2"/>
          <p:cNvGraphicFramePr>
            <a:graphicFrameLocks noChangeAspect="1"/>
          </p:cNvGraphicFramePr>
          <p:nvPr/>
        </p:nvGraphicFramePr>
        <p:xfrm>
          <a:off x="152400" y="1371600"/>
          <a:ext cx="4694238" cy="1066800"/>
        </p:xfrm>
        <a:graphic>
          <a:graphicData uri="http://schemas.openxmlformats.org/presentationml/2006/ole">
            <mc:AlternateContent xmlns:mc="http://schemas.openxmlformats.org/markup-compatibility/2006">
              <mc:Choice xmlns:v="urn:schemas-microsoft-com:vml" Requires="v">
                <p:oleObj spid="_x0000_s12401" name="Equation" r:id="rId4" imgW="3124080" imgH="888840" progId="Equation.3">
                  <p:embed/>
                </p:oleObj>
              </mc:Choice>
              <mc:Fallback>
                <p:oleObj name="Equation" r:id="rId4" imgW="3124080" imgH="8888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71600"/>
                        <a:ext cx="4694238"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nvGraphicFramePr>
        <p:xfrm>
          <a:off x="5334000" y="1219200"/>
          <a:ext cx="3475038" cy="1673225"/>
        </p:xfrm>
        <a:graphic>
          <a:graphicData uri="http://schemas.openxmlformats.org/presentationml/2006/ole">
            <mc:AlternateContent xmlns:mc="http://schemas.openxmlformats.org/markup-compatibility/2006">
              <mc:Choice xmlns:v="urn:schemas-microsoft-com:vml" Requires="v">
                <p:oleObj spid="_x0000_s12402" name="Equation" r:id="rId6" imgW="2057400" imgH="1346040" progId="Equation.3">
                  <p:embed/>
                </p:oleObj>
              </mc:Choice>
              <mc:Fallback>
                <p:oleObj name="Equation" r:id="rId6" imgW="2057400" imgH="134604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219200"/>
                        <a:ext cx="3475038" cy="167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2" name="Object 4"/>
          <p:cNvGraphicFramePr>
            <a:graphicFrameLocks noChangeAspect="1"/>
          </p:cNvGraphicFramePr>
          <p:nvPr/>
        </p:nvGraphicFramePr>
        <p:xfrm>
          <a:off x="228600" y="2514600"/>
          <a:ext cx="5060950" cy="939800"/>
        </p:xfrm>
        <a:graphic>
          <a:graphicData uri="http://schemas.openxmlformats.org/presentationml/2006/ole">
            <mc:AlternateContent xmlns:mc="http://schemas.openxmlformats.org/markup-compatibility/2006">
              <mc:Choice xmlns:v="urn:schemas-microsoft-com:vml" Requires="v">
                <p:oleObj spid="_x0000_s12403" name="Equation" r:id="rId8" imgW="2717640" imgH="685800" progId="Equation.3">
                  <p:embed/>
                </p:oleObj>
              </mc:Choice>
              <mc:Fallback>
                <p:oleObj name="Equation" r:id="rId8" imgW="2717640" imgH="6858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514600"/>
                        <a:ext cx="506095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295" name="Picture 2"/>
          <p:cNvPicPr>
            <a:picLocks noChangeAspect="1" noChangeArrowheads="1"/>
          </p:cNvPicPr>
          <p:nvPr/>
        </p:nvPicPr>
        <p:blipFill>
          <a:blip r:embed="rId10" cstate="print"/>
          <a:srcRect/>
          <a:stretch>
            <a:fillRect/>
          </a:stretch>
        </p:blipFill>
        <p:spPr bwMode="auto">
          <a:xfrm>
            <a:off x="152400" y="3657600"/>
            <a:ext cx="4948238" cy="3200400"/>
          </a:xfrm>
          <a:prstGeom prst="rect">
            <a:avLst/>
          </a:prstGeom>
          <a:noFill/>
          <a:ln w="9525">
            <a:noFill/>
            <a:miter lim="800000"/>
            <a:headEnd/>
            <a:tailEnd/>
          </a:ln>
        </p:spPr>
      </p:pic>
      <p:sp>
        <p:nvSpPr>
          <p:cNvPr id="12296" name="TextBox 7"/>
          <p:cNvSpPr txBox="1">
            <a:spLocks noChangeArrowheads="1"/>
          </p:cNvSpPr>
          <p:nvPr/>
        </p:nvSpPr>
        <p:spPr bwMode="auto">
          <a:xfrm>
            <a:off x="5562600" y="3657600"/>
            <a:ext cx="3276600" cy="2800350"/>
          </a:xfrm>
          <a:prstGeom prst="rect">
            <a:avLst/>
          </a:prstGeom>
          <a:noFill/>
          <a:ln w="9525">
            <a:noFill/>
            <a:miter lim="800000"/>
            <a:headEnd/>
            <a:tailEnd/>
          </a:ln>
        </p:spPr>
        <p:txBody>
          <a:bodyPr>
            <a:spAutoFit/>
          </a:bodyPr>
          <a:lstStyle/>
          <a:p>
            <a:pPr eaLnBrk="0" hangingPunct="0"/>
            <a:r>
              <a:rPr lang="en-US"/>
              <a:t>Experiments:</a:t>
            </a:r>
          </a:p>
          <a:p>
            <a:pPr eaLnBrk="0" hangingPunct="0"/>
            <a:r>
              <a:rPr lang="en-US" sz="1400"/>
              <a:t>Language Pair: Spanish-English</a:t>
            </a:r>
          </a:p>
          <a:p>
            <a:pPr eaLnBrk="0" hangingPunct="0"/>
            <a:r>
              <a:rPr lang="en-US" sz="1400"/>
              <a:t>Iterations: 20 </a:t>
            </a:r>
          </a:p>
          <a:p>
            <a:pPr eaLnBrk="0" hangingPunct="0"/>
            <a:r>
              <a:rPr lang="en-US" sz="1400"/>
              <a:t>Batch Size: 1000 sentences each</a:t>
            </a:r>
          </a:p>
          <a:p>
            <a:pPr eaLnBrk="0" hangingPunct="0"/>
            <a:r>
              <a:rPr lang="en-US" sz="1400"/>
              <a:t>Translation: Moses Phrase SMT</a:t>
            </a:r>
          </a:p>
          <a:p>
            <a:pPr eaLnBrk="0" hangingPunct="0"/>
            <a:r>
              <a:rPr lang="en-US" sz="1400"/>
              <a:t>Development Set: 343 sens</a:t>
            </a:r>
          </a:p>
          <a:p>
            <a:pPr eaLnBrk="0" hangingPunct="0"/>
            <a:r>
              <a:rPr lang="en-US" sz="1400"/>
              <a:t>Test Set: 506 sens</a:t>
            </a:r>
          </a:p>
          <a:p>
            <a:pPr eaLnBrk="0" hangingPunct="0"/>
            <a:endParaRPr lang="en-US" sz="1400"/>
          </a:p>
          <a:p>
            <a:pPr eaLnBrk="0" hangingPunct="0"/>
            <a:r>
              <a:rPr lang="en-US"/>
              <a:t>Graph:</a:t>
            </a:r>
          </a:p>
          <a:p>
            <a:pPr eaLnBrk="0" hangingPunct="0"/>
            <a:r>
              <a:rPr lang="en-US" sz="1400"/>
              <a:t>X:  Performance (BLEU )</a:t>
            </a:r>
          </a:p>
          <a:p>
            <a:pPr eaLnBrk="0" hangingPunct="0"/>
            <a:r>
              <a:rPr lang="en-US" sz="1400"/>
              <a:t>Y: Data (Thousand words) </a:t>
            </a:r>
          </a:p>
          <a:p>
            <a:pPr eaLnBrk="0" hangingPunct="0"/>
            <a:endParaRPr lang="en-US" sz="1400"/>
          </a:p>
        </p:txBody>
      </p:sp>
      <p:sp>
        <p:nvSpPr>
          <p:cNvPr id="11273" name="Date Placeholder 8"/>
          <p:cNvSpPr>
            <a:spLocks noGrp="1"/>
          </p:cNvSpPr>
          <p:nvPr>
            <p:ph type="dt" sz="quarter" idx="10"/>
          </p:nvPr>
        </p:nvSpPr>
        <p:spPr/>
        <p:txBody>
          <a:bodyPr/>
          <a:lstStyle/>
          <a:p>
            <a:pPr>
              <a:defRPr/>
            </a:pPr>
            <a:fld id="{BD37FF93-7175-4ADF-B85B-2CD44105881A}" type="datetime1">
              <a:rPr lang="en-US" smtClean="0"/>
              <a:t>8/17/2016</a:t>
            </a:fld>
            <a:endParaRPr lang="en-US"/>
          </a:p>
        </p:txBody>
      </p:sp>
      <p:sp>
        <p:nvSpPr>
          <p:cNvPr id="11274" name="Footer Placeholder 9"/>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Translation Selection from AMT</a:t>
            </a:r>
          </a:p>
        </p:txBody>
      </p:sp>
      <p:pic>
        <p:nvPicPr>
          <p:cNvPr id="58371" name="Picture 4"/>
          <p:cNvPicPr>
            <a:picLocks noChangeAspect="1" noChangeArrowheads="1"/>
          </p:cNvPicPr>
          <p:nvPr/>
        </p:nvPicPr>
        <p:blipFill>
          <a:blip r:embed="rId3" cstate="print"/>
          <a:srcRect/>
          <a:stretch>
            <a:fillRect/>
          </a:stretch>
        </p:blipFill>
        <p:spPr bwMode="auto">
          <a:xfrm>
            <a:off x="1649413" y="3778250"/>
            <a:ext cx="5659437" cy="2344738"/>
          </a:xfrm>
          <a:prstGeom prst="rect">
            <a:avLst/>
          </a:prstGeom>
          <a:noFill/>
          <a:ln w="9525">
            <a:noFill/>
            <a:miter lim="800000"/>
            <a:headEnd/>
            <a:tailEnd/>
          </a:ln>
        </p:spPr>
      </p:pic>
      <p:sp>
        <p:nvSpPr>
          <p:cNvPr id="5" name="Content Placeholder 2"/>
          <p:cNvSpPr txBox="1">
            <a:spLocks/>
          </p:cNvSpPr>
          <p:nvPr/>
        </p:nvSpPr>
        <p:spPr bwMode="auto">
          <a:xfrm>
            <a:off x="4724400" y="1792288"/>
            <a:ext cx="3594100" cy="41275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kern="0" dirty="0">
                <a:latin typeface="+mn-lt"/>
                <a:cs typeface="+mn-cs"/>
              </a:rPr>
              <a:t>Translator Reliability</a:t>
            </a:r>
          </a:p>
          <a:p>
            <a:pPr marL="342900" indent="-342900" eaLnBrk="0" hangingPunct="0">
              <a:spcBef>
                <a:spcPct val="20000"/>
              </a:spcBef>
              <a:buFontTx/>
              <a:buChar char="•"/>
              <a:defRPr/>
            </a:pPr>
            <a:endParaRPr lang="en-US" sz="2000" kern="0" dirty="0">
              <a:latin typeface="+mn-lt"/>
              <a:cs typeface="+mn-cs"/>
            </a:endParaRPr>
          </a:p>
        </p:txBody>
      </p:sp>
      <p:pic>
        <p:nvPicPr>
          <p:cNvPr id="58373" name="Picture 5"/>
          <p:cNvPicPr>
            <a:picLocks noChangeAspect="1" noChangeArrowheads="1"/>
          </p:cNvPicPr>
          <p:nvPr/>
        </p:nvPicPr>
        <p:blipFill>
          <a:blip r:embed="rId4" cstate="print"/>
          <a:srcRect/>
          <a:stretch>
            <a:fillRect/>
          </a:stretch>
        </p:blipFill>
        <p:spPr bwMode="auto">
          <a:xfrm>
            <a:off x="5068888" y="2097088"/>
            <a:ext cx="3119437" cy="1693862"/>
          </a:xfrm>
          <a:prstGeom prst="rect">
            <a:avLst/>
          </a:prstGeom>
          <a:noFill/>
          <a:ln w="9525">
            <a:noFill/>
            <a:miter lim="800000"/>
            <a:headEnd/>
            <a:tailEnd/>
          </a:ln>
        </p:spPr>
      </p:pic>
      <p:sp>
        <p:nvSpPr>
          <p:cNvPr id="8" name="Content Placeholder 2"/>
          <p:cNvSpPr txBox="1">
            <a:spLocks/>
          </p:cNvSpPr>
          <p:nvPr/>
        </p:nvSpPr>
        <p:spPr bwMode="auto">
          <a:xfrm>
            <a:off x="246063" y="3286125"/>
            <a:ext cx="7848600" cy="1066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2000" kern="0" dirty="0">
                <a:latin typeface="+mn-lt"/>
                <a:cs typeface="+mn-cs"/>
              </a:rPr>
              <a:t>Translation Selection:</a:t>
            </a:r>
          </a:p>
          <a:p>
            <a:pPr marL="342900" indent="-342900" eaLnBrk="0" hangingPunct="0">
              <a:spcBef>
                <a:spcPct val="20000"/>
              </a:spcBef>
              <a:buFontTx/>
              <a:buChar char="•"/>
              <a:defRPr/>
            </a:pPr>
            <a:endParaRPr lang="en-US" sz="2000" kern="0" dirty="0">
              <a:latin typeface="+mn-lt"/>
              <a:cs typeface="+mn-cs"/>
            </a:endParaRPr>
          </a:p>
        </p:txBody>
      </p:sp>
      <p:sp>
        <p:nvSpPr>
          <p:cNvPr id="9" name="Oval 8"/>
          <p:cNvSpPr/>
          <p:nvPr/>
        </p:nvSpPr>
        <p:spPr>
          <a:xfrm>
            <a:off x="5548313" y="5383213"/>
            <a:ext cx="817562" cy="3810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endParaRPr lang="en-US"/>
          </a:p>
        </p:txBody>
      </p:sp>
      <p:sp>
        <p:nvSpPr>
          <p:cNvPr id="10" name="Oval 9"/>
          <p:cNvSpPr/>
          <p:nvPr/>
        </p:nvSpPr>
        <p:spPr>
          <a:xfrm>
            <a:off x="5507038" y="5678488"/>
            <a:ext cx="817562" cy="3810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endParaRPr lang="en-US"/>
          </a:p>
        </p:txBody>
      </p:sp>
      <p:sp>
        <p:nvSpPr>
          <p:cNvPr id="58377" name="Content Placeholder 10"/>
          <p:cNvSpPr>
            <a:spLocks noGrp="1"/>
          </p:cNvSpPr>
          <p:nvPr>
            <p:ph idx="1"/>
          </p:nvPr>
        </p:nvSpPr>
        <p:spPr>
          <a:xfrm>
            <a:off x="441325" y="1725613"/>
            <a:ext cx="8501063" cy="4267200"/>
          </a:xfrm>
        </p:spPr>
        <p:txBody>
          <a:bodyPr/>
          <a:lstStyle/>
          <a:p>
            <a:pPr eaLnBrk="1" hangingPunct="1"/>
            <a:r>
              <a:rPr lang="en-US" dirty="0" smtClean="0"/>
              <a:t>Crowds beat experts</a:t>
            </a:r>
          </a:p>
        </p:txBody>
      </p:sp>
      <p:sp>
        <p:nvSpPr>
          <p:cNvPr id="57354" name="Date Placeholder 11"/>
          <p:cNvSpPr>
            <a:spLocks noGrp="1"/>
          </p:cNvSpPr>
          <p:nvPr>
            <p:ph type="dt" sz="quarter" idx="10"/>
          </p:nvPr>
        </p:nvSpPr>
        <p:spPr/>
        <p:txBody>
          <a:bodyPr/>
          <a:lstStyle/>
          <a:p>
            <a:pPr>
              <a:defRPr/>
            </a:pPr>
            <a:fld id="{95197634-3501-46A2-8C2C-5022AC0B4BE9}" type="datetime1">
              <a:rPr lang="en-US" smtClean="0"/>
              <a:t>8/17/2016</a:t>
            </a:fld>
            <a:endParaRPr lang="en-US"/>
          </a:p>
        </p:txBody>
      </p:sp>
      <p:sp>
        <p:nvSpPr>
          <p:cNvPr id="57355" name="Slide Number Placeholder 12"/>
          <p:cNvSpPr>
            <a:spLocks noGrp="1"/>
          </p:cNvSpPr>
          <p:nvPr>
            <p:ph type="sldNum" sz="quarter" idx="12"/>
          </p:nvPr>
        </p:nvSpPr>
        <p:spPr/>
        <p:txBody>
          <a:bodyPr/>
          <a:lstStyle/>
          <a:p>
            <a:pPr>
              <a:defRPr/>
            </a:pPr>
            <a:fld id="{8FF541A7-90B9-4017-8B8D-E522D58395F9}" type="slidenum">
              <a:rPr lang="en-US" smtClean="0"/>
              <a:pPr>
                <a:defRPr/>
              </a:pPr>
              <a:t>38</a:t>
            </a:fld>
            <a:endParaRPr lang="en-US" smtClean="0"/>
          </a:p>
        </p:txBody>
      </p:sp>
      <p:sp>
        <p:nvSpPr>
          <p:cNvPr id="57356" name="Footer Placeholder 13"/>
          <p:cNvSpPr>
            <a:spLocks noGrp="1"/>
          </p:cNvSpPr>
          <p:nvPr>
            <p:ph type="ftr" sz="quarter" idx="11"/>
          </p:nvPr>
        </p:nvSpPr>
        <p:spPr/>
        <p:txBody>
          <a:bodyPr/>
          <a:lstStyle/>
          <a:p>
            <a:pPr>
              <a:defRPr/>
            </a:pPr>
            <a:r>
              <a:rPr lang="en-US" smtClean="0"/>
              <a:t>Jaime G. Carbonell, Language Technolgies Institute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05298" y="1573241"/>
            <a:ext cx="5792534" cy="5080144"/>
            <a:chOff x="718646" y="175265"/>
            <a:chExt cx="8744128" cy="9287327"/>
          </a:xfrm>
        </p:grpSpPr>
        <p:sp>
          <p:nvSpPr>
            <p:cNvPr id="603" name="Shape 603"/>
            <p:cNvSpPr/>
            <p:nvPr/>
          </p:nvSpPr>
          <p:spPr>
            <a:xfrm>
              <a:off x="2814642" y="175265"/>
              <a:ext cx="641251" cy="862754"/>
            </a:xfrm>
            <a:prstGeom prst="rect">
              <a:avLst/>
            </a:prstGeom>
            <a:ln w="25400">
              <a:solidFill>
                <a:schemeClr val="accent2">
                  <a:hueOff val="-554920"/>
                  <a:satOff val="-21482"/>
                  <a:lumOff val="-6228"/>
                </a:schemeClr>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2">
                      <a:hueOff val="-902888"/>
                      <a:satOff val="-15377"/>
                      <a:lumOff val="-12864"/>
                    </a:schemeClr>
                  </a:solidFill>
                  <a:latin typeface="Times"/>
                  <a:ea typeface="Times"/>
                  <a:cs typeface="Times"/>
                  <a:sym typeface="Times"/>
                </a:defRPr>
              </a:lvl1pPr>
            </a:lstStyle>
            <a:p>
              <a:r>
                <a:rPr sz="2400" dirty="0"/>
                <a:t>I'd</a:t>
              </a:r>
            </a:p>
          </p:txBody>
        </p:sp>
        <p:sp>
          <p:nvSpPr>
            <p:cNvPr id="604" name="Shape 604"/>
            <p:cNvSpPr/>
            <p:nvPr/>
          </p:nvSpPr>
          <p:spPr>
            <a:xfrm>
              <a:off x="3883191" y="4219580"/>
              <a:ext cx="718145" cy="802499"/>
            </a:xfrm>
            <a:prstGeom prst="rect">
              <a:avLst/>
            </a:prstGeom>
            <a:ln w="25400">
              <a:solidFill>
                <a:schemeClr val="accent5"/>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5"/>
                  </a:solidFill>
                  <a:latin typeface="Times"/>
                  <a:ea typeface="Times"/>
                  <a:cs typeface="Times"/>
                  <a:sym typeface="Times"/>
                </a:defRPr>
              </a:lvl1pPr>
            </a:lstStyle>
            <a:p>
              <a:r>
                <a:t>I'd</a:t>
              </a:r>
            </a:p>
          </p:txBody>
        </p:sp>
        <p:sp>
          <p:nvSpPr>
            <p:cNvPr id="605" name="Shape 605"/>
            <p:cNvSpPr/>
            <p:nvPr/>
          </p:nvSpPr>
          <p:spPr>
            <a:xfrm>
              <a:off x="3314115" y="1052964"/>
              <a:ext cx="666528" cy="3160913"/>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06" name="Shape 606"/>
            <p:cNvSpPr/>
            <p:nvPr/>
          </p:nvSpPr>
          <p:spPr>
            <a:xfrm>
              <a:off x="2870496" y="2428250"/>
              <a:ext cx="426852" cy="429128"/>
            </a:xfrm>
            <a:prstGeom prst="ellipse">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07" name="Shape 607"/>
            <p:cNvSpPr/>
            <p:nvPr/>
          </p:nvSpPr>
          <p:spPr>
            <a:xfrm>
              <a:off x="2646263" y="4224913"/>
              <a:ext cx="332891" cy="802499"/>
            </a:xfrm>
            <a:prstGeom prst="rect">
              <a:avLst/>
            </a:prstGeom>
            <a:ln w="25400">
              <a:solidFill>
                <a:schemeClr val="accent5"/>
              </a:solidFill>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000">
                  <a:solidFill>
                    <a:srgbClr val="FFFFFF"/>
                  </a:solidFill>
                </a:defRPr>
              </a:lvl1pPr>
            </a:lstStyle>
            <a:p>
              <a:r>
                <a:t> </a:t>
              </a:r>
            </a:p>
          </p:txBody>
        </p:sp>
        <p:sp>
          <p:nvSpPr>
            <p:cNvPr id="608" name="Shape 608"/>
            <p:cNvSpPr/>
            <p:nvPr/>
          </p:nvSpPr>
          <p:spPr>
            <a:xfrm flipV="1">
              <a:off x="3083921" y="2123616"/>
              <a:ext cx="1" cy="27464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09" name="Shape 609"/>
            <p:cNvSpPr/>
            <p:nvPr/>
          </p:nvSpPr>
          <p:spPr>
            <a:xfrm>
              <a:off x="2917476" y="1028857"/>
              <a:ext cx="332891" cy="1082881"/>
            </a:xfrm>
            <a:prstGeom prst="rect">
              <a:avLst/>
            </a:prstGeom>
            <a:ln w="25400">
              <a:solidFill>
                <a:srgbClr val="85888D"/>
              </a:solidFill>
              <a:miter lim="400000"/>
            </a:ln>
          </p:spPr>
          <p:txBody>
            <a:bodyPr lIns="50800" tIns="50800" rIns="50800" bIns="50800" anchor="ctr"/>
            <a:lstStyle/>
            <a:p>
              <a:pPr>
                <a:defRPr sz="2400"/>
              </a:pPr>
              <a:endParaRPr/>
            </a:p>
          </p:txBody>
        </p:sp>
        <p:sp>
          <p:nvSpPr>
            <p:cNvPr id="610" name="Shape 610"/>
            <p:cNvSpPr/>
            <p:nvPr/>
          </p:nvSpPr>
          <p:spPr>
            <a:xfrm>
              <a:off x="2934327" y="1119436"/>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11" name="Shape 611"/>
            <p:cNvSpPr/>
            <p:nvPr/>
          </p:nvSpPr>
          <p:spPr>
            <a:xfrm>
              <a:off x="2934327" y="1456580"/>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12" name="Shape 612"/>
            <p:cNvSpPr/>
            <p:nvPr/>
          </p:nvSpPr>
          <p:spPr>
            <a:xfrm>
              <a:off x="2934327" y="1793725"/>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13" name="Shape 613"/>
            <p:cNvSpPr/>
            <p:nvPr/>
          </p:nvSpPr>
          <p:spPr>
            <a:xfrm>
              <a:off x="2633071" y="4376950"/>
              <a:ext cx="510682" cy="5836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1">
                  <a:solidFill>
                    <a:schemeClr val="accent5"/>
                  </a:solidFill>
                  <a:latin typeface="Helvetica"/>
                  <a:ea typeface="Helvetica"/>
                  <a:cs typeface="Helvetica"/>
                  <a:sym typeface="Helvetica"/>
                </a:defRPr>
              </a:lvl1pPr>
            </a:lstStyle>
            <a:p>
              <a:r>
                <a:t>→</a:t>
              </a:r>
            </a:p>
          </p:txBody>
        </p:sp>
        <p:sp>
          <p:nvSpPr>
            <p:cNvPr id="614" name="Shape 614"/>
            <p:cNvSpPr/>
            <p:nvPr/>
          </p:nvSpPr>
          <p:spPr>
            <a:xfrm>
              <a:off x="4282199" y="2427924"/>
              <a:ext cx="426852" cy="429129"/>
            </a:xfrm>
            <a:prstGeom prst="ellipse">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15" name="Shape 615"/>
            <p:cNvSpPr/>
            <p:nvPr/>
          </p:nvSpPr>
          <p:spPr>
            <a:xfrm>
              <a:off x="3318466" y="2675805"/>
              <a:ext cx="979181"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16" name="Shape 616"/>
            <p:cNvSpPr/>
            <p:nvPr/>
          </p:nvSpPr>
          <p:spPr>
            <a:xfrm flipV="1">
              <a:off x="4493621" y="2123616"/>
              <a:ext cx="1" cy="27464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17" name="Shape 617"/>
            <p:cNvSpPr/>
            <p:nvPr/>
          </p:nvSpPr>
          <p:spPr>
            <a:xfrm>
              <a:off x="4327176" y="1028857"/>
              <a:ext cx="332890" cy="1082881"/>
            </a:xfrm>
            <a:prstGeom prst="rect">
              <a:avLst/>
            </a:prstGeom>
            <a:ln w="25400">
              <a:solidFill>
                <a:srgbClr val="85888D"/>
              </a:solidFill>
              <a:miter lim="400000"/>
            </a:ln>
          </p:spPr>
          <p:txBody>
            <a:bodyPr lIns="50800" tIns="50800" rIns="50800" bIns="50800" anchor="ctr"/>
            <a:lstStyle/>
            <a:p>
              <a:pPr>
                <a:defRPr sz="2400"/>
              </a:pPr>
              <a:endParaRPr/>
            </a:p>
          </p:txBody>
        </p:sp>
        <p:sp>
          <p:nvSpPr>
            <p:cNvPr id="618" name="Shape 618"/>
            <p:cNvSpPr/>
            <p:nvPr/>
          </p:nvSpPr>
          <p:spPr>
            <a:xfrm>
              <a:off x="4344027" y="1119436"/>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19" name="Shape 619"/>
            <p:cNvSpPr/>
            <p:nvPr/>
          </p:nvSpPr>
          <p:spPr>
            <a:xfrm>
              <a:off x="4344027" y="1456580"/>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20" name="Shape 620"/>
            <p:cNvSpPr/>
            <p:nvPr/>
          </p:nvSpPr>
          <p:spPr>
            <a:xfrm>
              <a:off x="4344027" y="1793725"/>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21" name="Shape 621"/>
            <p:cNvSpPr/>
            <p:nvPr/>
          </p:nvSpPr>
          <p:spPr>
            <a:xfrm>
              <a:off x="4148810" y="231530"/>
              <a:ext cx="711426" cy="750221"/>
            </a:xfrm>
            <a:prstGeom prst="rect">
              <a:avLst/>
            </a:prstGeom>
            <a:ln w="25400">
              <a:solidFill>
                <a:schemeClr val="accent2">
                  <a:hueOff val="-554920"/>
                  <a:satOff val="-21482"/>
                  <a:lumOff val="-6228"/>
                </a:schemeClr>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2">
                      <a:hueOff val="-902888"/>
                      <a:satOff val="-15377"/>
                      <a:lumOff val="-12864"/>
                    </a:schemeClr>
                  </a:solidFill>
                  <a:latin typeface="Times"/>
                  <a:ea typeface="Times"/>
                  <a:cs typeface="Times"/>
                  <a:sym typeface="Times"/>
                </a:defRPr>
              </a:lvl1pPr>
            </a:lstStyle>
            <a:p>
              <a:r>
                <a:rPr sz="2000" dirty="0"/>
                <a:t>like</a:t>
              </a:r>
            </a:p>
          </p:txBody>
        </p:sp>
        <p:sp>
          <p:nvSpPr>
            <p:cNvPr id="622" name="Shape 622"/>
            <p:cNvSpPr/>
            <p:nvPr/>
          </p:nvSpPr>
          <p:spPr>
            <a:xfrm>
              <a:off x="4739776" y="2675805"/>
              <a:ext cx="982021"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23" name="Shape 623"/>
            <p:cNvSpPr/>
            <p:nvPr/>
          </p:nvSpPr>
          <p:spPr>
            <a:xfrm>
              <a:off x="5717299" y="2427924"/>
              <a:ext cx="426852" cy="429129"/>
            </a:xfrm>
            <a:prstGeom prst="ellipse">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24" name="Shape 624"/>
            <p:cNvSpPr/>
            <p:nvPr/>
          </p:nvSpPr>
          <p:spPr>
            <a:xfrm>
              <a:off x="5153862" y="4219580"/>
              <a:ext cx="939288" cy="802499"/>
            </a:xfrm>
            <a:prstGeom prst="rect">
              <a:avLst/>
            </a:prstGeom>
            <a:ln w="25400">
              <a:solidFill>
                <a:schemeClr val="accent5"/>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5"/>
                  </a:solidFill>
                  <a:latin typeface="Times"/>
                  <a:ea typeface="Times"/>
                  <a:cs typeface="Times"/>
                  <a:sym typeface="Times"/>
                </a:defRPr>
              </a:lvl1pPr>
            </a:lstStyle>
            <a:p>
              <a:r>
                <a:t>like</a:t>
              </a:r>
            </a:p>
          </p:txBody>
        </p:sp>
        <p:sp>
          <p:nvSpPr>
            <p:cNvPr id="625" name="Shape 625"/>
            <p:cNvSpPr/>
            <p:nvPr/>
          </p:nvSpPr>
          <p:spPr>
            <a:xfrm>
              <a:off x="4728281" y="1072708"/>
              <a:ext cx="706617" cy="3142962"/>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26" name="Shape 626"/>
            <p:cNvSpPr/>
            <p:nvPr/>
          </p:nvSpPr>
          <p:spPr>
            <a:xfrm flipV="1">
              <a:off x="5928721" y="2123616"/>
              <a:ext cx="1" cy="27464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27" name="Shape 627"/>
            <p:cNvSpPr/>
            <p:nvPr/>
          </p:nvSpPr>
          <p:spPr>
            <a:xfrm>
              <a:off x="5762276" y="1028857"/>
              <a:ext cx="332890" cy="1082881"/>
            </a:xfrm>
            <a:prstGeom prst="rect">
              <a:avLst/>
            </a:prstGeom>
            <a:ln w="25400">
              <a:solidFill>
                <a:srgbClr val="85888D"/>
              </a:solidFill>
              <a:miter lim="400000"/>
            </a:ln>
          </p:spPr>
          <p:txBody>
            <a:bodyPr lIns="50800" tIns="50800" rIns="50800" bIns="50800" anchor="ctr"/>
            <a:lstStyle/>
            <a:p>
              <a:pPr>
                <a:defRPr sz="2400"/>
              </a:pPr>
              <a:endParaRPr/>
            </a:p>
          </p:txBody>
        </p:sp>
        <p:sp>
          <p:nvSpPr>
            <p:cNvPr id="628" name="Shape 628"/>
            <p:cNvSpPr/>
            <p:nvPr/>
          </p:nvSpPr>
          <p:spPr>
            <a:xfrm>
              <a:off x="5779127" y="1119436"/>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29" name="Shape 629"/>
            <p:cNvSpPr/>
            <p:nvPr/>
          </p:nvSpPr>
          <p:spPr>
            <a:xfrm>
              <a:off x="5779127" y="1456580"/>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30" name="Shape 630"/>
            <p:cNvSpPr/>
            <p:nvPr/>
          </p:nvSpPr>
          <p:spPr>
            <a:xfrm>
              <a:off x="5779127" y="1793725"/>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31" name="Shape 631"/>
            <p:cNvSpPr/>
            <p:nvPr/>
          </p:nvSpPr>
          <p:spPr>
            <a:xfrm>
              <a:off x="5763621" y="175265"/>
              <a:ext cx="387170" cy="862754"/>
            </a:xfrm>
            <a:prstGeom prst="rect">
              <a:avLst/>
            </a:prstGeom>
            <a:ln w="25400">
              <a:solidFill>
                <a:schemeClr val="accent2">
                  <a:hueOff val="-554920"/>
                  <a:satOff val="-21482"/>
                  <a:lumOff val="-6228"/>
                </a:schemeClr>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2">
                      <a:hueOff val="-902888"/>
                      <a:satOff val="-15377"/>
                      <a:lumOff val="-12864"/>
                    </a:schemeClr>
                  </a:solidFill>
                  <a:latin typeface="Times"/>
                  <a:ea typeface="Times"/>
                  <a:cs typeface="Times"/>
                  <a:sym typeface="Times"/>
                </a:defRPr>
              </a:lvl1pPr>
            </a:lstStyle>
            <a:p>
              <a:r>
                <a:rPr sz="2400" dirty="0"/>
                <a:t>a</a:t>
              </a:r>
            </a:p>
          </p:txBody>
        </p:sp>
        <p:sp>
          <p:nvSpPr>
            <p:cNvPr id="632" name="Shape 632"/>
            <p:cNvSpPr/>
            <p:nvPr/>
          </p:nvSpPr>
          <p:spPr>
            <a:xfrm>
              <a:off x="7141449" y="2428250"/>
              <a:ext cx="426851" cy="429128"/>
            </a:xfrm>
            <a:prstGeom prst="ellipse">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33" name="Shape 633"/>
            <p:cNvSpPr/>
            <p:nvPr/>
          </p:nvSpPr>
          <p:spPr>
            <a:xfrm>
              <a:off x="6229739" y="2675805"/>
              <a:ext cx="914458"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34" name="Shape 634"/>
            <p:cNvSpPr/>
            <p:nvPr/>
          </p:nvSpPr>
          <p:spPr>
            <a:xfrm>
              <a:off x="6946470" y="4219580"/>
              <a:ext cx="419489" cy="802499"/>
            </a:xfrm>
            <a:prstGeom prst="rect">
              <a:avLst/>
            </a:prstGeom>
            <a:ln w="25400">
              <a:solidFill>
                <a:schemeClr val="accent5"/>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5"/>
                  </a:solidFill>
                  <a:latin typeface="Times"/>
                  <a:ea typeface="Times"/>
                  <a:cs typeface="Times"/>
                  <a:sym typeface="Times"/>
                </a:defRPr>
              </a:lvl1pPr>
            </a:lstStyle>
            <a:p>
              <a:r>
                <a:t>a</a:t>
              </a:r>
            </a:p>
          </p:txBody>
        </p:sp>
        <p:sp>
          <p:nvSpPr>
            <p:cNvPr id="635" name="Shape 635"/>
            <p:cNvSpPr/>
            <p:nvPr/>
          </p:nvSpPr>
          <p:spPr>
            <a:xfrm>
              <a:off x="6180991" y="1027018"/>
              <a:ext cx="674241" cy="3212907"/>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36" name="Shape 636"/>
            <p:cNvSpPr/>
            <p:nvPr/>
          </p:nvSpPr>
          <p:spPr>
            <a:xfrm flipV="1">
              <a:off x="7363821" y="2123616"/>
              <a:ext cx="1" cy="27464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37" name="Shape 637"/>
            <p:cNvSpPr/>
            <p:nvPr/>
          </p:nvSpPr>
          <p:spPr>
            <a:xfrm>
              <a:off x="7197376" y="1028857"/>
              <a:ext cx="332890" cy="1082881"/>
            </a:xfrm>
            <a:prstGeom prst="rect">
              <a:avLst/>
            </a:prstGeom>
            <a:ln w="25400">
              <a:solidFill>
                <a:srgbClr val="85888D"/>
              </a:solidFill>
              <a:miter lim="400000"/>
            </a:ln>
          </p:spPr>
          <p:txBody>
            <a:bodyPr lIns="50800" tIns="50800" rIns="50800" bIns="50800" anchor="ctr"/>
            <a:lstStyle/>
            <a:p>
              <a:pPr>
                <a:defRPr sz="2400"/>
              </a:pPr>
              <a:endParaRPr/>
            </a:p>
          </p:txBody>
        </p:sp>
        <p:sp>
          <p:nvSpPr>
            <p:cNvPr id="638" name="Shape 638"/>
            <p:cNvSpPr/>
            <p:nvPr/>
          </p:nvSpPr>
          <p:spPr>
            <a:xfrm>
              <a:off x="7214227" y="1119436"/>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39" name="Shape 639"/>
            <p:cNvSpPr/>
            <p:nvPr/>
          </p:nvSpPr>
          <p:spPr>
            <a:xfrm>
              <a:off x="7214227" y="1456580"/>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40" name="Shape 640"/>
            <p:cNvSpPr/>
            <p:nvPr/>
          </p:nvSpPr>
          <p:spPr>
            <a:xfrm>
              <a:off x="7214227" y="1793725"/>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41" name="Shape 641"/>
            <p:cNvSpPr/>
            <p:nvPr/>
          </p:nvSpPr>
          <p:spPr>
            <a:xfrm>
              <a:off x="6955480" y="175265"/>
              <a:ext cx="980026" cy="862754"/>
            </a:xfrm>
            <a:prstGeom prst="rect">
              <a:avLst/>
            </a:prstGeom>
            <a:ln w="25400">
              <a:solidFill>
                <a:schemeClr val="accent2">
                  <a:hueOff val="-554920"/>
                  <a:satOff val="-21482"/>
                  <a:lumOff val="-6228"/>
                </a:schemeClr>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2">
                      <a:hueOff val="-902888"/>
                      <a:satOff val="-15377"/>
                      <a:lumOff val="-12864"/>
                    </a:schemeClr>
                  </a:solidFill>
                  <a:latin typeface="Times"/>
                  <a:ea typeface="Times"/>
                  <a:cs typeface="Times"/>
                  <a:sym typeface="Times"/>
                </a:defRPr>
              </a:lvl1pPr>
            </a:lstStyle>
            <a:p>
              <a:r>
                <a:rPr sz="2400" dirty="0"/>
                <a:t>beer</a:t>
              </a:r>
              <a:endParaRPr dirty="0"/>
            </a:p>
          </p:txBody>
        </p:sp>
        <p:sp>
          <p:nvSpPr>
            <p:cNvPr id="642" name="Shape 642"/>
            <p:cNvSpPr/>
            <p:nvPr/>
          </p:nvSpPr>
          <p:spPr>
            <a:xfrm>
              <a:off x="8565599" y="2428250"/>
              <a:ext cx="426851" cy="429128"/>
            </a:xfrm>
            <a:prstGeom prst="ellipse">
              <a:avLst/>
            </a:prstGeom>
            <a:blipFill>
              <a:blip r:embed="rId2"/>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43" name="Shape 643"/>
            <p:cNvSpPr/>
            <p:nvPr/>
          </p:nvSpPr>
          <p:spPr>
            <a:xfrm>
              <a:off x="7648228" y="2675805"/>
              <a:ext cx="918369"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44" name="Shape 644"/>
            <p:cNvSpPr/>
            <p:nvPr/>
          </p:nvSpPr>
          <p:spPr>
            <a:xfrm>
              <a:off x="7871630" y="4219580"/>
              <a:ext cx="1119396" cy="802499"/>
            </a:xfrm>
            <a:prstGeom prst="rect">
              <a:avLst/>
            </a:prstGeom>
            <a:ln w="25400">
              <a:solidFill>
                <a:schemeClr val="accent5"/>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chemeClr val="accent5"/>
                  </a:solidFill>
                  <a:latin typeface="Times"/>
                  <a:ea typeface="Times"/>
                  <a:cs typeface="Times"/>
                  <a:sym typeface="Times"/>
                </a:defRPr>
              </a:lvl1pPr>
            </a:lstStyle>
            <a:p>
              <a:r>
                <a:t>beer</a:t>
              </a:r>
            </a:p>
          </p:txBody>
        </p:sp>
        <p:sp>
          <p:nvSpPr>
            <p:cNvPr id="645" name="Shape 645"/>
            <p:cNvSpPr/>
            <p:nvPr/>
          </p:nvSpPr>
          <p:spPr>
            <a:xfrm>
              <a:off x="7601804" y="1054006"/>
              <a:ext cx="668316" cy="3158849"/>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46" name="Shape 646"/>
            <p:cNvSpPr/>
            <p:nvPr/>
          </p:nvSpPr>
          <p:spPr>
            <a:xfrm flipV="1">
              <a:off x="8760821" y="2123616"/>
              <a:ext cx="1" cy="274640"/>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647" name="Shape 647"/>
            <p:cNvSpPr/>
            <p:nvPr/>
          </p:nvSpPr>
          <p:spPr>
            <a:xfrm>
              <a:off x="8594376" y="1028857"/>
              <a:ext cx="332890" cy="1082881"/>
            </a:xfrm>
            <a:prstGeom prst="rect">
              <a:avLst/>
            </a:prstGeom>
            <a:ln w="25400">
              <a:solidFill>
                <a:srgbClr val="85888D"/>
              </a:solidFill>
              <a:miter lim="400000"/>
            </a:ln>
          </p:spPr>
          <p:txBody>
            <a:bodyPr lIns="50800" tIns="50800" rIns="50800" bIns="50800" anchor="ctr"/>
            <a:lstStyle/>
            <a:p>
              <a:pPr>
                <a:defRPr sz="2400"/>
              </a:pPr>
              <a:endParaRPr/>
            </a:p>
          </p:txBody>
        </p:sp>
        <p:sp>
          <p:nvSpPr>
            <p:cNvPr id="648" name="Shape 648"/>
            <p:cNvSpPr/>
            <p:nvPr/>
          </p:nvSpPr>
          <p:spPr>
            <a:xfrm>
              <a:off x="8611227" y="1119436"/>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49" name="Shape 649"/>
            <p:cNvSpPr/>
            <p:nvPr/>
          </p:nvSpPr>
          <p:spPr>
            <a:xfrm>
              <a:off x="8611227" y="1456580"/>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50" name="Shape 650"/>
            <p:cNvSpPr/>
            <p:nvPr/>
          </p:nvSpPr>
          <p:spPr>
            <a:xfrm>
              <a:off x="8611227" y="1793725"/>
              <a:ext cx="273200" cy="274640"/>
            </a:xfrm>
            <a:prstGeom prst="ellipse">
              <a:avLst/>
            </a:prstGeom>
            <a:solidFill>
              <a:srgbClr val="A6AAA9"/>
            </a:solidFill>
            <a:ln w="12700">
              <a:miter lim="400000"/>
            </a:ln>
            <a:effectLst>
              <a:outerShdw blurRad="25400" dist="25400" dir="2388334" rotWithShape="0">
                <a:srgbClr val="000000">
                  <a:alpha val="79310"/>
                </a:srgbClr>
              </a:outerShdw>
            </a:effectLst>
          </p:spPr>
          <p:txBody>
            <a:bodyPr lIns="50800" tIns="50800" rIns="50800" bIns="50800" anchor="ctr"/>
            <a:lstStyle/>
            <a:p>
              <a:pPr>
                <a:defRPr sz="2400">
                  <a:solidFill>
                    <a:srgbClr val="FFFFFF"/>
                  </a:solidFill>
                </a:defRPr>
              </a:pPr>
              <a:endParaRPr/>
            </a:p>
          </p:txBody>
        </p:sp>
        <p:sp>
          <p:nvSpPr>
            <p:cNvPr id="651" name="Shape 651"/>
            <p:cNvSpPr/>
            <p:nvPr/>
          </p:nvSpPr>
          <p:spPr>
            <a:xfrm>
              <a:off x="8373409" y="205393"/>
              <a:ext cx="1057839" cy="802499"/>
            </a:xfrm>
            <a:prstGeom prst="rect">
              <a:avLst/>
            </a:prstGeom>
            <a:ln w="25400">
              <a:solidFill>
                <a:schemeClr val="accent2">
                  <a:hueOff val="-554920"/>
                  <a:satOff val="-21482"/>
                  <a:lumOff val="-6228"/>
                </a:schemeClr>
              </a:solidFill>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i="1">
                  <a:solidFill>
                    <a:srgbClr val="FFFFFF"/>
                  </a:solidFill>
                  <a:latin typeface="Times"/>
                  <a:ea typeface="Times"/>
                  <a:cs typeface="Times"/>
                  <a:sym typeface="Times"/>
                </a:defRPr>
              </a:lvl1pPr>
            </a:lstStyle>
            <a:p>
              <a:r>
                <a:t>stop</a:t>
              </a:r>
            </a:p>
          </p:txBody>
        </p:sp>
        <p:sp>
          <p:nvSpPr>
            <p:cNvPr id="652" name="Shape 652"/>
            <p:cNvSpPr/>
            <p:nvPr/>
          </p:nvSpPr>
          <p:spPr>
            <a:xfrm>
              <a:off x="8365629" y="323165"/>
              <a:ext cx="1097145" cy="69395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2000" b="1">
                  <a:solidFill>
                    <a:schemeClr val="accent2">
                      <a:hueOff val="-902888"/>
                      <a:satOff val="-15377"/>
                      <a:lumOff val="-12864"/>
                    </a:schemeClr>
                  </a:solidFill>
                  <a:latin typeface="Helvetica"/>
                  <a:ea typeface="Helvetica"/>
                  <a:cs typeface="Helvetica"/>
                  <a:sym typeface="Helvetica"/>
                </a:defRPr>
              </a:lvl1pPr>
            </a:lstStyle>
            <a:p>
              <a:r>
                <a:rPr sz="1800" dirty="0"/>
                <a:t>STOP</a:t>
              </a:r>
            </a:p>
          </p:txBody>
        </p:sp>
        <p:sp>
          <p:nvSpPr>
            <p:cNvPr id="653" name="Shape 653"/>
            <p:cNvSpPr/>
            <p:nvPr/>
          </p:nvSpPr>
          <p:spPr>
            <a:xfrm>
              <a:off x="2227546" y="2675805"/>
              <a:ext cx="622301" cy="1"/>
            </a:xfrm>
            <a:prstGeom prst="line">
              <a:avLst/>
            </a:prstGeom>
            <a:ln w="25400">
              <a:solidFill>
                <a:srgbClr val="000000"/>
              </a:solidFill>
              <a:miter lim="400000"/>
              <a:tailEnd type="triangle"/>
            </a:ln>
          </p:spPr>
          <p:txBody>
            <a:bodyPr lIns="50800" tIns="50800" rIns="50800" bIns="50800" anchor="ctr"/>
            <a:lstStyle/>
            <a:p>
              <a:pPr>
                <a:defRPr sz="2400"/>
              </a:pPr>
              <a:endParaRPr/>
            </a:p>
          </p:txBody>
        </p:sp>
        <p:pic>
          <p:nvPicPr>
            <p:cNvPr id="654" name="pasted-image.pdf"/>
            <p:cNvPicPr>
              <a:picLocks noChangeAspect="1"/>
            </p:cNvPicPr>
            <p:nvPr/>
          </p:nvPicPr>
          <p:blipFill>
            <a:blip r:embed="rId3">
              <a:extLst/>
            </a:blip>
            <a:stretch>
              <a:fillRect/>
            </a:stretch>
          </p:blipFill>
          <p:spPr>
            <a:xfrm>
              <a:off x="1862666" y="2517055"/>
              <a:ext cx="241301" cy="317501"/>
            </a:xfrm>
            <a:prstGeom prst="rect">
              <a:avLst/>
            </a:prstGeom>
            <a:ln w="12700">
              <a:miter lim="400000"/>
            </a:ln>
          </p:spPr>
        </p:pic>
        <p:grpSp>
          <p:nvGrpSpPr>
            <p:cNvPr id="658" name="Group 658"/>
            <p:cNvGrpSpPr/>
            <p:nvPr/>
          </p:nvGrpSpPr>
          <p:grpSpPr>
            <a:xfrm>
              <a:off x="1058057" y="7999241"/>
              <a:ext cx="288872" cy="1042532"/>
              <a:chOff x="0" y="0"/>
              <a:chExt cx="288870" cy="1042530"/>
            </a:xfrm>
          </p:grpSpPr>
          <p:sp>
            <p:nvSpPr>
              <p:cNvPr id="655" name="Shape 655"/>
              <p:cNvSpPr/>
              <p:nvPr/>
            </p:nvSpPr>
            <p:spPr>
              <a:xfrm>
                <a:off x="0" y="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56" name="Shape 656"/>
              <p:cNvSpPr/>
              <p:nvPr/>
            </p:nvSpPr>
            <p:spPr>
              <a:xfrm>
                <a:off x="0" y="37931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57" name="Shape 657"/>
              <p:cNvSpPr/>
              <p:nvPr/>
            </p:nvSpPr>
            <p:spPr>
              <a:xfrm>
                <a:off x="0" y="75862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grpSp>
        <p:grpSp>
          <p:nvGrpSpPr>
            <p:cNvPr id="662" name="Group 662"/>
            <p:cNvGrpSpPr/>
            <p:nvPr/>
          </p:nvGrpSpPr>
          <p:grpSpPr>
            <a:xfrm>
              <a:off x="1454359" y="7999241"/>
              <a:ext cx="288872" cy="1042532"/>
              <a:chOff x="0" y="0"/>
              <a:chExt cx="288870" cy="1042530"/>
            </a:xfrm>
          </p:grpSpPr>
          <p:sp>
            <p:nvSpPr>
              <p:cNvPr id="659" name="Shape 659"/>
              <p:cNvSpPr/>
              <p:nvPr/>
            </p:nvSpPr>
            <p:spPr>
              <a:xfrm>
                <a:off x="0" y="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60" name="Shape 660"/>
              <p:cNvSpPr/>
              <p:nvPr/>
            </p:nvSpPr>
            <p:spPr>
              <a:xfrm>
                <a:off x="0" y="37931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61" name="Shape 661"/>
              <p:cNvSpPr/>
              <p:nvPr/>
            </p:nvSpPr>
            <p:spPr>
              <a:xfrm>
                <a:off x="0" y="75862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grpSp>
        <p:grpSp>
          <p:nvGrpSpPr>
            <p:cNvPr id="666" name="Group 666"/>
            <p:cNvGrpSpPr/>
            <p:nvPr/>
          </p:nvGrpSpPr>
          <p:grpSpPr>
            <a:xfrm>
              <a:off x="2273979" y="7999241"/>
              <a:ext cx="288872" cy="1042532"/>
              <a:chOff x="0" y="0"/>
              <a:chExt cx="288870" cy="1042530"/>
            </a:xfrm>
          </p:grpSpPr>
          <p:sp>
            <p:nvSpPr>
              <p:cNvPr id="663" name="Shape 663"/>
              <p:cNvSpPr/>
              <p:nvPr/>
            </p:nvSpPr>
            <p:spPr>
              <a:xfrm>
                <a:off x="0" y="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64" name="Shape 664"/>
              <p:cNvSpPr/>
              <p:nvPr/>
            </p:nvSpPr>
            <p:spPr>
              <a:xfrm>
                <a:off x="0" y="37931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65" name="Shape 665"/>
              <p:cNvSpPr/>
              <p:nvPr/>
            </p:nvSpPr>
            <p:spPr>
              <a:xfrm>
                <a:off x="0" y="75862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grpSp>
        <p:grpSp>
          <p:nvGrpSpPr>
            <p:cNvPr id="670" name="Group 670"/>
            <p:cNvGrpSpPr/>
            <p:nvPr/>
          </p:nvGrpSpPr>
          <p:grpSpPr>
            <a:xfrm>
              <a:off x="1067062" y="6851075"/>
              <a:ext cx="288872" cy="1042532"/>
              <a:chOff x="0" y="0"/>
              <a:chExt cx="288870" cy="1042530"/>
            </a:xfrm>
          </p:grpSpPr>
          <p:sp>
            <p:nvSpPr>
              <p:cNvPr id="667" name="Shape 667"/>
              <p:cNvSpPr/>
              <p:nvPr/>
            </p:nvSpPr>
            <p:spPr>
              <a:xfrm>
                <a:off x="0" y="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68" name="Shape 668"/>
              <p:cNvSpPr/>
              <p:nvPr/>
            </p:nvSpPr>
            <p:spPr>
              <a:xfrm>
                <a:off x="0" y="37931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69" name="Shape 669"/>
              <p:cNvSpPr/>
              <p:nvPr/>
            </p:nvSpPr>
            <p:spPr>
              <a:xfrm>
                <a:off x="0" y="75862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grpSp>
          <p:nvGrpSpPr>
            <p:cNvPr id="674" name="Group 674"/>
            <p:cNvGrpSpPr/>
            <p:nvPr/>
          </p:nvGrpSpPr>
          <p:grpSpPr>
            <a:xfrm>
              <a:off x="1463364" y="6851075"/>
              <a:ext cx="288872" cy="1042532"/>
              <a:chOff x="0" y="0"/>
              <a:chExt cx="288870" cy="1042530"/>
            </a:xfrm>
          </p:grpSpPr>
          <p:sp>
            <p:nvSpPr>
              <p:cNvPr id="671" name="Shape 671"/>
              <p:cNvSpPr/>
              <p:nvPr/>
            </p:nvSpPr>
            <p:spPr>
              <a:xfrm>
                <a:off x="0" y="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72" name="Shape 672"/>
              <p:cNvSpPr/>
              <p:nvPr/>
            </p:nvSpPr>
            <p:spPr>
              <a:xfrm>
                <a:off x="0" y="37931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73" name="Shape 673"/>
              <p:cNvSpPr/>
              <p:nvPr/>
            </p:nvSpPr>
            <p:spPr>
              <a:xfrm>
                <a:off x="0" y="75862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grpSp>
          <p:nvGrpSpPr>
            <p:cNvPr id="678" name="Group 678"/>
            <p:cNvGrpSpPr/>
            <p:nvPr/>
          </p:nvGrpSpPr>
          <p:grpSpPr>
            <a:xfrm>
              <a:off x="2282984" y="6851075"/>
              <a:ext cx="288872" cy="1042532"/>
              <a:chOff x="0" y="0"/>
              <a:chExt cx="288870" cy="1042530"/>
            </a:xfrm>
          </p:grpSpPr>
          <p:sp>
            <p:nvSpPr>
              <p:cNvPr id="675" name="Shape 675"/>
              <p:cNvSpPr/>
              <p:nvPr/>
            </p:nvSpPr>
            <p:spPr>
              <a:xfrm>
                <a:off x="0" y="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76" name="Shape 676"/>
              <p:cNvSpPr/>
              <p:nvPr/>
            </p:nvSpPr>
            <p:spPr>
              <a:xfrm>
                <a:off x="0" y="37931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77" name="Shape 677"/>
              <p:cNvSpPr/>
              <p:nvPr/>
            </p:nvSpPr>
            <p:spPr>
              <a:xfrm>
                <a:off x="0" y="75862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grpSp>
          <p:nvGrpSpPr>
            <p:cNvPr id="682" name="Group 682"/>
            <p:cNvGrpSpPr/>
            <p:nvPr/>
          </p:nvGrpSpPr>
          <p:grpSpPr>
            <a:xfrm>
              <a:off x="1859595" y="7999241"/>
              <a:ext cx="288871" cy="1042532"/>
              <a:chOff x="0" y="0"/>
              <a:chExt cx="288870" cy="1042530"/>
            </a:xfrm>
          </p:grpSpPr>
          <p:sp>
            <p:nvSpPr>
              <p:cNvPr id="679" name="Shape 679"/>
              <p:cNvSpPr/>
              <p:nvPr/>
            </p:nvSpPr>
            <p:spPr>
              <a:xfrm>
                <a:off x="0" y="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80" name="Shape 680"/>
              <p:cNvSpPr/>
              <p:nvPr/>
            </p:nvSpPr>
            <p:spPr>
              <a:xfrm>
                <a:off x="0" y="37931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81" name="Shape 681"/>
              <p:cNvSpPr/>
              <p:nvPr/>
            </p:nvSpPr>
            <p:spPr>
              <a:xfrm>
                <a:off x="0" y="758620"/>
                <a:ext cx="288871" cy="283911"/>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grpSp>
        <p:grpSp>
          <p:nvGrpSpPr>
            <p:cNvPr id="686" name="Group 686"/>
            <p:cNvGrpSpPr/>
            <p:nvPr/>
          </p:nvGrpSpPr>
          <p:grpSpPr>
            <a:xfrm>
              <a:off x="1868600" y="6851075"/>
              <a:ext cx="288872" cy="1042532"/>
              <a:chOff x="0" y="0"/>
              <a:chExt cx="288870" cy="1042530"/>
            </a:xfrm>
          </p:grpSpPr>
          <p:sp>
            <p:nvSpPr>
              <p:cNvPr id="683" name="Shape 683"/>
              <p:cNvSpPr/>
              <p:nvPr/>
            </p:nvSpPr>
            <p:spPr>
              <a:xfrm>
                <a:off x="0" y="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84" name="Shape 684"/>
              <p:cNvSpPr/>
              <p:nvPr/>
            </p:nvSpPr>
            <p:spPr>
              <a:xfrm>
                <a:off x="0" y="37931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85" name="Shape 685"/>
              <p:cNvSpPr/>
              <p:nvPr/>
            </p:nvSpPr>
            <p:spPr>
              <a:xfrm>
                <a:off x="0" y="758620"/>
                <a:ext cx="288871" cy="283911"/>
              </a:xfrm>
              <a:prstGeom prst="ellipse">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grpSp>
        <p:sp>
          <p:nvSpPr>
            <p:cNvPr id="687" name="Shape 687"/>
            <p:cNvSpPr/>
            <p:nvPr/>
          </p:nvSpPr>
          <p:spPr>
            <a:xfrm>
              <a:off x="983791" y="6779033"/>
              <a:ext cx="1675993" cy="2339812"/>
            </a:xfrm>
            <a:prstGeom prst="rect">
              <a:avLst/>
            </a:prstGeom>
            <a:ln w="381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688" name="pasted-image.pdf"/>
            <p:cNvPicPr>
              <a:picLocks noChangeAspect="1"/>
            </p:cNvPicPr>
            <p:nvPr/>
          </p:nvPicPr>
          <p:blipFill>
            <a:blip r:embed="rId6">
              <a:extLst/>
            </a:blip>
            <a:stretch>
              <a:fillRect/>
            </a:stretch>
          </p:blipFill>
          <p:spPr>
            <a:xfrm>
              <a:off x="718646" y="9273482"/>
              <a:ext cx="2206282" cy="189110"/>
            </a:xfrm>
            <a:prstGeom prst="rect">
              <a:avLst/>
            </a:prstGeom>
            <a:ln w="12700">
              <a:miter lim="400000"/>
            </a:ln>
          </p:spPr>
        </p:pic>
        <p:sp>
          <p:nvSpPr>
            <p:cNvPr id="689" name="Shape 689"/>
            <p:cNvSpPr/>
            <p:nvPr/>
          </p:nvSpPr>
          <p:spPr>
            <a:xfrm>
              <a:off x="983791" y="6295807"/>
              <a:ext cx="1675993" cy="414242"/>
            </a:xfrm>
            <a:prstGeom prst="rect">
              <a:avLst/>
            </a:prstGeom>
            <a:ln w="381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90" name="Shape 690"/>
            <p:cNvSpPr/>
            <p:nvPr/>
          </p:nvSpPr>
          <p:spPr>
            <a:xfrm>
              <a:off x="1060385" y="6358844"/>
              <a:ext cx="288872"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91" name="Shape 691"/>
            <p:cNvSpPr/>
            <p:nvPr/>
          </p:nvSpPr>
          <p:spPr>
            <a:xfrm>
              <a:off x="1456687" y="6358844"/>
              <a:ext cx="288872"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92" name="Shape 692"/>
            <p:cNvSpPr/>
            <p:nvPr/>
          </p:nvSpPr>
          <p:spPr>
            <a:xfrm>
              <a:off x="2276307" y="6358844"/>
              <a:ext cx="288872"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693" name="Shape 693"/>
            <p:cNvSpPr/>
            <p:nvPr/>
          </p:nvSpPr>
          <p:spPr>
            <a:xfrm>
              <a:off x="1861922" y="6358844"/>
              <a:ext cx="288872"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grpSp>
          <p:nvGrpSpPr>
            <p:cNvPr id="704" name="Group 704"/>
            <p:cNvGrpSpPr/>
            <p:nvPr/>
          </p:nvGrpSpPr>
          <p:grpSpPr>
            <a:xfrm>
              <a:off x="2650777" y="2853428"/>
              <a:ext cx="853590" cy="1362139"/>
              <a:chOff x="0" y="0"/>
              <a:chExt cx="853589" cy="1362137"/>
            </a:xfrm>
          </p:grpSpPr>
          <p:sp>
            <p:nvSpPr>
              <p:cNvPr id="694" name="Shape 694"/>
              <p:cNvSpPr/>
              <p:nvPr/>
            </p:nvSpPr>
            <p:spPr>
              <a:xfrm flipH="1" flipV="1">
                <a:off x="433144" y="0"/>
                <a:ext cx="264221"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695" name="Shape 695"/>
              <p:cNvSpPr/>
              <p:nvPr/>
            </p:nvSpPr>
            <p:spPr>
              <a:xfrm>
                <a:off x="520700" y="279257"/>
                <a:ext cx="332890" cy="1082881"/>
              </a:xfrm>
              <a:prstGeom prst="rect">
                <a:avLst/>
              </a:prstGeom>
              <a:solidFill>
                <a:schemeClr val="accent1">
                  <a:satOff val="-3355"/>
                  <a:lumOff val="26614"/>
                  <a:alpha val="40000"/>
                </a:schemeClr>
              </a:solidFill>
              <a:ln w="25400" cap="flat">
                <a:solidFill>
                  <a:schemeClr val="accent1"/>
                </a:solidFill>
                <a:prstDash val="solid"/>
                <a:miter lim="400000"/>
              </a:ln>
              <a:effectLst/>
            </p:spPr>
            <p:txBody>
              <a:bodyPr wrap="square" lIns="50800" tIns="50800" rIns="50800" bIns="50800" numCol="1" anchor="ctr">
                <a:noAutofit/>
              </a:bodyPr>
              <a:lstStyle/>
              <a:p>
                <a:pPr>
                  <a:defRPr sz="2400"/>
                </a:pPr>
                <a:endParaRPr/>
              </a:p>
            </p:txBody>
          </p:sp>
          <p:sp>
            <p:nvSpPr>
              <p:cNvPr id="696" name="Shape 696"/>
              <p:cNvSpPr/>
              <p:nvPr/>
            </p:nvSpPr>
            <p:spPr>
              <a:xfrm>
                <a:off x="537550" y="346234"/>
                <a:ext cx="273201" cy="274640"/>
              </a:xfrm>
              <a:prstGeom prst="ellipse">
                <a:avLst/>
              </a:prstGeom>
              <a:solidFill>
                <a:schemeClr val="accent6">
                  <a:lumOff val="-8741"/>
                  <a:alpha val="50000"/>
                </a:schemeClr>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97" name="Shape 697"/>
              <p:cNvSpPr/>
              <p:nvPr/>
            </p:nvSpPr>
            <p:spPr>
              <a:xfrm>
                <a:off x="537550" y="683378"/>
                <a:ext cx="273201" cy="274640"/>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698" name="Shape 698"/>
              <p:cNvSpPr/>
              <p:nvPr/>
            </p:nvSpPr>
            <p:spPr>
              <a:xfrm>
                <a:off x="537550" y="1020522"/>
                <a:ext cx="273201" cy="274640"/>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699" name="Shape 699"/>
              <p:cNvSpPr/>
              <p:nvPr/>
            </p:nvSpPr>
            <p:spPr>
              <a:xfrm>
                <a:off x="0" y="279257"/>
                <a:ext cx="332890" cy="1082881"/>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a:defRPr sz="2400"/>
                </a:pPr>
                <a:endParaRPr/>
              </a:p>
            </p:txBody>
          </p:sp>
          <p:sp>
            <p:nvSpPr>
              <p:cNvPr id="700" name="Shape 700"/>
              <p:cNvSpPr/>
              <p:nvPr/>
            </p:nvSpPr>
            <p:spPr>
              <a:xfrm>
                <a:off x="16850" y="346234"/>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01" name="Shape 701"/>
              <p:cNvSpPr/>
              <p:nvPr/>
            </p:nvSpPr>
            <p:spPr>
              <a:xfrm>
                <a:off x="16850" y="683378"/>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02" name="Shape 702"/>
              <p:cNvSpPr/>
              <p:nvPr/>
            </p:nvSpPr>
            <p:spPr>
              <a:xfrm>
                <a:off x="16850" y="1020522"/>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03" name="Shape 703"/>
              <p:cNvSpPr/>
              <p:nvPr/>
            </p:nvSpPr>
            <p:spPr>
              <a:xfrm flipV="1">
                <a:off x="168925" y="0"/>
                <a:ext cx="264220"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715" name="Group 715"/>
            <p:cNvGrpSpPr/>
            <p:nvPr/>
          </p:nvGrpSpPr>
          <p:grpSpPr>
            <a:xfrm>
              <a:off x="4085876" y="2853428"/>
              <a:ext cx="853591" cy="1362139"/>
              <a:chOff x="0" y="0"/>
              <a:chExt cx="853589" cy="1362137"/>
            </a:xfrm>
          </p:grpSpPr>
          <p:sp>
            <p:nvSpPr>
              <p:cNvPr id="705" name="Shape 705"/>
              <p:cNvSpPr/>
              <p:nvPr/>
            </p:nvSpPr>
            <p:spPr>
              <a:xfrm flipH="1" flipV="1">
                <a:off x="433144" y="0"/>
                <a:ext cx="264221"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06" name="Shape 706"/>
              <p:cNvSpPr/>
              <p:nvPr/>
            </p:nvSpPr>
            <p:spPr>
              <a:xfrm>
                <a:off x="520700" y="279257"/>
                <a:ext cx="332890" cy="1082881"/>
              </a:xfrm>
              <a:prstGeom prst="rect">
                <a:avLst/>
              </a:prstGeom>
              <a:solidFill>
                <a:schemeClr val="accent1">
                  <a:satOff val="-3355"/>
                  <a:lumOff val="26614"/>
                  <a:alpha val="40000"/>
                </a:schemeClr>
              </a:solidFill>
              <a:ln w="25400" cap="flat">
                <a:solidFill>
                  <a:schemeClr val="accent1"/>
                </a:solidFill>
                <a:prstDash val="solid"/>
                <a:miter lim="400000"/>
              </a:ln>
              <a:effectLst/>
            </p:spPr>
            <p:txBody>
              <a:bodyPr wrap="square" lIns="50800" tIns="50800" rIns="50800" bIns="50800" numCol="1" anchor="ctr">
                <a:noAutofit/>
              </a:bodyPr>
              <a:lstStyle/>
              <a:p>
                <a:pPr>
                  <a:defRPr sz="2400"/>
                </a:pPr>
                <a:endParaRPr/>
              </a:p>
            </p:txBody>
          </p:sp>
          <p:sp>
            <p:nvSpPr>
              <p:cNvPr id="707" name="Shape 707"/>
              <p:cNvSpPr/>
              <p:nvPr/>
            </p:nvSpPr>
            <p:spPr>
              <a:xfrm>
                <a:off x="537550" y="346234"/>
                <a:ext cx="273201" cy="274640"/>
              </a:xfrm>
              <a:prstGeom prst="ellipse">
                <a:avLst/>
              </a:prstGeom>
              <a:solidFill>
                <a:schemeClr val="accent6">
                  <a:lumOff val="-8741"/>
                  <a:alpha val="50000"/>
                </a:schemeClr>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08" name="Shape 708"/>
              <p:cNvSpPr/>
              <p:nvPr/>
            </p:nvSpPr>
            <p:spPr>
              <a:xfrm>
                <a:off x="537550" y="683378"/>
                <a:ext cx="273201" cy="274640"/>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709" name="Shape 709"/>
              <p:cNvSpPr/>
              <p:nvPr/>
            </p:nvSpPr>
            <p:spPr>
              <a:xfrm>
                <a:off x="537550" y="1020522"/>
                <a:ext cx="273201" cy="274640"/>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10" name="Shape 710"/>
              <p:cNvSpPr/>
              <p:nvPr/>
            </p:nvSpPr>
            <p:spPr>
              <a:xfrm>
                <a:off x="0" y="279257"/>
                <a:ext cx="332890" cy="1082881"/>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a:defRPr sz="2400"/>
                </a:pPr>
                <a:endParaRPr/>
              </a:p>
            </p:txBody>
          </p:sp>
          <p:sp>
            <p:nvSpPr>
              <p:cNvPr id="711" name="Shape 711"/>
              <p:cNvSpPr/>
              <p:nvPr/>
            </p:nvSpPr>
            <p:spPr>
              <a:xfrm>
                <a:off x="16850" y="346234"/>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12" name="Shape 712"/>
              <p:cNvSpPr/>
              <p:nvPr/>
            </p:nvSpPr>
            <p:spPr>
              <a:xfrm>
                <a:off x="16850" y="683378"/>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13" name="Shape 713"/>
              <p:cNvSpPr/>
              <p:nvPr/>
            </p:nvSpPr>
            <p:spPr>
              <a:xfrm>
                <a:off x="16850" y="1020522"/>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14" name="Shape 714"/>
              <p:cNvSpPr/>
              <p:nvPr/>
            </p:nvSpPr>
            <p:spPr>
              <a:xfrm flipV="1">
                <a:off x="168925" y="0"/>
                <a:ext cx="264220"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726" name="Group 726"/>
            <p:cNvGrpSpPr/>
            <p:nvPr/>
          </p:nvGrpSpPr>
          <p:grpSpPr>
            <a:xfrm>
              <a:off x="5508276" y="2853428"/>
              <a:ext cx="853591" cy="1362139"/>
              <a:chOff x="0" y="0"/>
              <a:chExt cx="853589" cy="1362137"/>
            </a:xfrm>
          </p:grpSpPr>
          <p:sp>
            <p:nvSpPr>
              <p:cNvPr id="716" name="Shape 716"/>
              <p:cNvSpPr/>
              <p:nvPr/>
            </p:nvSpPr>
            <p:spPr>
              <a:xfrm flipH="1" flipV="1">
                <a:off x="433144" y="0"/>
                <a:ext cx="264221"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17" name="Shape 717"/>
              <p:cNvSpPr/>
              <p:nvPr/>
            </p:nvSpPr>
            <p:spPr>
              <a:xfrm>
                <a:off x="520700" y="279257"/>
                <a:ext cx="332890" cy="1082881"/>
              </a:xfrm>
              <a:prstGeom prst="rect">
                <a:avLst/>
              </a:prstGeom>
              <a:solidFill>
                <a:schemeClr val="accent1">
                  <a:satOff val="-3355"/>
                  <a:lumOff val="26614"/>
                  <a:alpha val="40000"/>
                </a:schemeClr>
              </a:solidFill>
              <a:ln w="25400" cap="flat">
                <a:solidFill>
                  <a:schemeClr val="accent1"/>
                </a:solidFill>
                <a:prstDash val="solid"/>
                <a:miter lim="400000"/>
              </a:ln>
              <a:effectLst/>
            </p:spPr>
            <p:txBody>
              <a:bodyPr wrap="square" lIns="50800" tIns="50800" rIns="50800" bIns="50800" numCol="1" anchor="ctr">
                <a:noAutofit/>
              </a:bodyPr>
              <a:lstStyle/>
              <a:p>
                <a:pPr>
                  <a:defRPr sz="2400"/>
                </a:pPr>
                <a:endParaRPr/>
              </a:p>
            </p:txBody>
          </p:sp>
          <p:sp>
            <p:nvSpPr>
              <p:cNvPr id="718" name="Shape 718"/>
              <p:cNvSpPr/>
              <p:nvPr/>
            </p:nvSpPr>
            <p:spPr>
              <a:xfrm>
                <a:off x="537550" y="346234"/>
                <a:ext cx="273201" cy="274640"/>
              </a:xfrm>
              <a:prstGeom prst="ellipse">
                <a:avLst/>
              </a:prstGeom>
              <a:solidFill>
                <a:schemeClr val="accent6">
                  <a:lumOff val="-8741"/>
                  <a:alpha val="50000"/>
                </a:schemeClr>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19" name="Shape 719"/>
              <p:cNvSpPr/>
              <p:nvPr/>
            </p:nvSpPr>
            <p:spPr>
              <a:xfrm>
                <a:off x="537550" y="683378"/>
                <a:ext cx="273201" cy="274640"/>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720" name="Shape 720"/>
              <p:cNvSpPr/>
              <p:nvPr/>
            </p:nvSpPr>
            <p:spPr>
              <a:xfrm>
                <a:off x="537550" y="1020522"/>
                <a:ext cx="273201" cy="274640"/>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21" name="Shape 721"/>
              <p:cNvSpPr/>
              <p:nvPr/>
            </p:nvSpPr>
            <p:spPr>
              <a:xfrm>
                <a:off x="0" y="279257"/>
                <a:ext cx="332890" cy="1082881"/>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a:defRPr sz="2400"/>
                </a:pPr>
                <a:endParaRPr/>
              </a:p>
            </p:txBody>
          </p:sp>
          <p:sp>
            <p:nvSpPr>
              <p:cNvPr id="722" name="Shape 722"/>
              <p:cNvSpPr/>
              <p:nvPr/>
            </p:nvSpPr>
            <p:spPr>
              <a:xfrm>
                <a:off x="16850" y="346234"/>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23" name="Shape 723"/>
              <p:cNvSpPr/>
              <p:nvPr/>
            </p:nvSpPr>
            <p:spPr>
              <a:xfrm>
                <a:off x="16850" y="683378"/>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24" name="Shape 724"/>
              <p:cNvSpPr/>
              <p:nvPr/>
            </p:nvSpPr>
            <p:spPr>
              <a:xfrm>
                <a:off x="16850" y="1020522"/>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25" name="Shape 725"/>
              <p:cNvSpPr/>
              <p:nvPr/>
            </p:nvSpPr>
            <p:spPr>
              <a:xfrm flipV="1">
                <a:off x="168925" y="0"/>
                <a:ext cx="264220"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737" name="Group 737"/>
            <p:cNvGrpSpPr/>
            <p:nvPr/>
          </p:nvGrpSpPr>
          <p:grpSpPr>
            <a:xfrm>
              <a:off x="6930676" y="2853428"/>
              <a:ext cx="853591" cy="1362139"/>
              <a:chOff x="0" y="0"/>
              <a:chExt cx="853589" cy="1362137"/>
            </a:xfrm>
          </p:grpSpPr>
          <p:sp>
            <p:nvSpPr>
              <p:cNvPr id="727" name="Shape 727"/>
              <p:cNvSpPr/>
              <p:nvPr/>
            </p:nvSpPr>
            <p:spPr>
              <a:xfrm flipH="1" flipV="1">
                <a:off x="433144" y="0"/>
                <a:ext cx="264221"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28" name="Shape 728"/>
              <p:cNvSpPr/>
              <p:nvPr/>
            </p:nvSpPr>
            <p:spPr>
              <a:xfrm>
                <a:off x="520700" y="279257"/>
                <a:ext cx="332890" cy="1082881"/>
              </a:xfrm>
              <a:prstGeom prst="rect">
                <a:avLst/>
              </a:prstGeom>
              <a:solidFill>
                <a:schemeClr val="accent1">
                  <a:satOff val="-3355"/>
                  <a:lumOff val="26614"/>
                  <a:alpha val="40000"/>
                </a:schemeClr>
              </a:solidFill>
              <a:ln w="25400" cap="flat">
                <a:solidFill>
                  <a:schemeClr val="accent1"/>
                </a:solidFill>
                <a:prstDash val="solid"/>
                <a:miter lim="400000"/>
              </a:ln>
              <a:effectLst/>
            </p:spPr>
            <p:txBody>
              <a:bodyPr wrap="square" lIns="50800" tIns="50800" rIns="50800" bIns="50800" numCol="1" anchor="ctr">
                <a:noAutofit/>
              </a:bodyPr>
              <a:lstStyle/>
              <a:p>
                <a:pPr>
                  <a:defRPr sz="2400"/>
                </a:pPr>
                <a:endParaRPr/>
              </a:p>
            </p:txBody>
          </p:sp>
          <p:sp>
            <p:nvSpPr>
              <p:cNvPr id="729" name="Shape 729"/>
              <p:cNvSpPr/>
              <p:nvPr/>
            </p:nvSpPr>
            <p:spPr>
              <a:xfrm>
                <a:off x="537550" y="346234"/>
                <a:ext cx="273201" cy="274640"/>
              </a:xfrm>
              <a:prstGeom prst="ellipse">
                <a:avLst/>
              </a:prstGeom>
              <a:solidFill>
                <a:schemeClr val="accent6">
                  <a:lumOff val="-8741"/>
                  <a:alpha val="50000"/>
                </a:schemeClr>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30" name="Shape 730"/>
              <p:cNvSpPr/>
              <p:nvPr/>
            </p:nvSpPr>
            <p:spPr>
              <a:xfrm>
                <a:off x="537550" y="683378"/>
                <a:ext cx="273201" cy="274640"/>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731" name="Shape 731"/>
              <p:cNvSpPr/>
              <p:nvPr/>
            </p:nvSpPr>
            <p:spPr>
              <a:xfrm>
                <a:off x="537550" y="1020522"/>
                <a:ext cx="273201" cy="274640"/>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32" name="Shape 732"/>
              <p:cNvSpPr/>
              <p:nvPr/>
            </p:nvSpPr>
            <p:spPr>
              <a:xfrm>
                <a:off x="0" y="279257"/>
                <a:ext cx="332890" cy="1082881"/>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a:defRPr sz="2400"/>
                </a:pPr>
                <a:endParaRPr/>
              </a:p>
            </p:txBody>
          </p:sp>
          <p:sp>
            <p:nvSpPr>
              <p:cNvPr id="733" name="Shape 733"/>
              <p:cNvSpPr/>
              <p:nvPr/>
            </p:nvSpPr>
            <p:spPr>
              <a:xfrm>
                <a:off x="16850" y="346234"/>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34" name="Shape 734"/>
              <p:cNvSpPr/>
              <p:nvPr/>
            </p:nvSpPr>
            <p:spPr>
              <a:xfrm>
                <a:off x="16850" y="683378"/>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35" name="Shape 735"/>
              <p:cNvSpPr/>
              <p:nvPr/>
            </p:nvSpPr>
            <p:spPr>
              <a:xfrm>
                <a:off x="16850" y="1020522"/>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36" name="Shape 736"/>
              <p:cNvSpPr/>
              <p:nvPr/>
            </p:nvSpPr>
            <p:spPr>
              <a:xfrm flipV="1">
                <a:off x="168925" y="0"/>
                <a:ext cx="264220"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grpSp>
          <p:nvGrpSpPr>
            <p:cNvPr id="748" name="Group 748"/>
            <p:cNvGrpSpPr/>
            <p:nvPr/>
          </p:nvGrpSpPr>
          <p:grpSpPr>
            <a:xfrm>
              <a:off x="8340376" y="2853428"/>
              <a:ext cx="853591" cy="1362139"/>
              <a:chOff x="0" y="0"/>
              <a:chExt cx="853589" cy="1362137"/>
            </a:xfrm>
          </p:grpSpPr>
          <p:sp>
            <p:nvSpPr>
              <p:cNvPr id="738" name="Shape 738"/>
              <p:cNvSpPr/>
              <p:nvPr/>
            </p:nvSpPr>
            <p:spPr>
              <a:xfrm flipH="1" flipV="1">
                <a:off x="433144" y="0"/>
                <a:ext cx="264221"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sp>
            <p:nvSpPr>
              <p:cNvPr id="739" name="Shape 739"/>
              <p:cNvSpPr/>
              <p:nvPr/>
            </p:nvSpPr>
            <p:spPr>
              <a:xfrm>
                <a:off x="520700" y="279257"/>
                <a:ext cx="332890" cy="1082881"/>
              </a:xfrm>
              <a:prstGeom prst="rect">
                <a:avLst/>
              </a:prstGeom>
              <a:solidFill>
                <a:schemeClr val="accent1">
                  <a:satOff val="-3355"/>
                  <a:lumOff val="26614"/>
                  <a:alpha val="40000"/>
                </a:schemeClr>
              </a:solidFill>
              <a:ln w="25400" cap="flat">
                <a:solidFill>
                  <a:schemeClr val="accent1"/>
                </a:solidFill>
                <a:prstDash val="solid"/>
                <a:miter lim="400000"/>
              </a:ln>
              <a:effectLst/>
            </p:spPr>
            <p:txBody>
              <a:bodyPr wrap="square" lIns="50800" tIns="50800" rIns="50800" bIns="50800" numCol="1" anchor="ctr">
                <a:noAutofit/>
              </a:bodyPr>
              <a:lstStyle/>
              <a:p>
                <a:pPr>
                  <a:defRPr sz="2400"/>
                </a:pPr>
                <a:endParaRPr/>
              </a:p>
            </p:txBody>
          </p:sp>
          <p:sp>
            <p:nvSpPr>
              <p:cNvPr id="740" name="Shape 740"/>
              <p:cNvSpPr/>
              <p:nvPr/>
            </p:nvSpPr>
            <p:spPr>
              <a:xfrm>
                <a:off x="537550" y="346234"/>
                <a:ext cx="273201" cy="274640"/>
              </a:xfrm>
              <a:prstGeom prst="ellipse">
                <a:avLst/>
              </a:prstGeom>
              <a:solidFill>
                <a:schemeClr val="accent6">
                  <a:lumOff val="-8741"/>
                  <a:alpha val="50000"/>
                </a:schemeClr>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41" name="Shape 741"/>
              <p:cNvSpPr/>
              <p:nvPr/>
            </p:nvSpPr>
            <p:spPr>
              <a:xfrm>
                <a:off x="537550" y="683378"/>
                <a:ext cx="273201" cy="274640"/>
              </a:xfrm>
              <a:prstGeom prst="ellipse">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742" name="Shape 742"/>
              <p:cNvSpPr/>
              <p:nvPr/>
            </p:nvSpPr>
            <p:spPr>
              <a:xfrm>
                <a:off x="537550" y="1020522"/>
                <a:ext cx="273201" cy="274640"/>
              </a:xfrm>
              <a:prstGeom prst="ellipse">
                <a:avLst/>
              </a:prstGeom>
              <a:blipFill rotWithShape="1">
                <a:blip r:embed="rId4"/>
                <a:srcRect/>
                <a:tile tx="0" ty="0" sx="100000" sy="100000" flip="none" algn="tl"/>
              </a:blip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43" name="Shape 743"/>
              <p:cNvSpPr/>
              <p:nvPr/>
            </p:nvSpPr>
            <p:spPr>
              <a:xfrm>
                <a:off x="0" y="279257"/>
                <a:ext cx="332890" cy="1082881"/>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a:defRPr sz="2400"/>
                </a:pPr>
                <a:endParaRPr/>
              </a:p>
            </p:txBody>
          </p:sp>
          <p:sp>
            <p:nvSpPr>
              <p:cNvPr id="744" name="Shape 744"/>
              <p:cNvSpPr/>
              <p:nvPr/>
            </p:nvSpPr>
            <p:spPr>
              <a:xfrm>
                <a:off x="16850" y="346234"/>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45" name="Shape 745"/>
              <p:cNvSpPr/>
              <p:nvPr/>
            </p:nvSpPr>
            <p:spPr>
              <a:xfrm>
                <a:off x="16850" y="683378"/>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46" name="Shape 746"/>
              <p:cNvSpPr/>
              <p:nvPr/>
            </p:nvSpPr>
            <p:spPr>
              <a:xfrm>
                <a:off x="16850" y="1020522"/>
                <a:ext cx="273201" cy="274640"/>
              </a:xfrm>
              <a:prstGeom prst="ellipse">
                <a:avLst/>
              </a:prstGeom>
              <a:solidFill>
                <a:srgbClr val="A6AAA9"/>
              </a:solidFill>
              <a:ln w="12700" cap="flat">
                <a:noFill/>
                <a:miter lim="400000"/>
              </a:ln>
              <a:effectLst>
                <a:outerShdw blurRad="25400" dist="25400" dir="2388334" rotWithShape="0">
                  <a:srgbClr val="000000">
                    <a:alpha val="79310"/>
                  </a:srgbClr>
                </a:outerShdw>
              </a:effectLst>
            </p:spPr>
            <p:txBody>
              <a:bodyPr wrap="square" lIns="50800" tIns="50800" rIns="50800" bIns="50800" numCol="1" anchor="ctr">
                <a:noAutofit/>
              </a:bodyPr>
              <a:lstStyle/>
              <a:p>
                <a:pPr>
                  <a:defRPr sz="2400">
                    <a:solidFill>
                      <a:srgbClr val="FFFFFF"/>
                    </a:solidFill>
                  </a:defRPr>
                </a:pPr>
                <a:endParaRPr/>
              </a:p>
            </p:txBody>
          </p:sp>
          <p:sp>
            <p:nvSpPr>
              <p:cNvPr id="747" name="Shape 747"/>
              <p:cNvSpPr/>
              <p:nvPr/>
            </p:nvSpPr>
            <p:spPr>
              <a:xfrm flipV="1">
                <a:off x="168925" y="0"/>
                <a:ext cx="264220" cy="26422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endParaRPr/>
              </a:p>
            </p:txBody>
          </p:sp>
        </p:grpSp>
        <p:pic>
          <p:nvPicPr>
            <p:cNvPr id="749" name="pasted-image.pdf"/>
            <p:cNvPicPr>
              <a:picLocks noChangeAspect="1"/>
            </p:cNvPicPr>
            <p:nvPr/>
          </p:nvPicPr>
          <p:blipFill>
            <a:blip r:embed="rId8">
              <a:extLst/>
            </a:blip>
            <a:stretch>
              <a:fillRect/>
            </a:stretch>
          </p:blipFill>
          <p:spPr>
            <a:xfrm>
              <a:off x="1097887" y="5946068"/>
              <a:ext cx="1447801" cy="215901"/>
            </a:xfrm>
            <a:prstGeom prst="rect">
              <a:avLst/>
            </a:prstGeom>
            <a:ln w="12700">
              <a:miter lim="400000"/>
            </a:ln>
          </p:spPr>
        </p:pic>
        <p:sp>
          <p:nvSpPr>
            <p:cNvPr id="750" name="Shape 750"/>
            <p:cNvSpPr/>
            <p:nvPr/>
          </p:nvSpPr>
          <p:spPr>
            <a:xfrm>
              <a:off x="1815008" y="4255292"/>
              <a:ext cx="7228194" cy="1720753"/>
            </a:xfrm>
            <a:custGeom>
              <a:avLst/>
              <a:gdLst/>
              <a:ahLst/>
              <a:cxnLst>
                <a:cxn ang="0">
                  <a:pos x="wd2" y="hd2"/>
                </a:cxn>
                <a:cxn ang="5400000">
                  <a:pos x="wd2" y="hd2"/>
                </a:cxn>
                <a:cxn ang="10800000">
                  <a:pos x="wd2" y="hd2"/>
                </a:cxn>
                <a:cxn ang="16200000">
                  <a:pos x="wd2" y="hd2"/>
                </a:cxn>
              </a:cxnLst>
              <a:rect l="0" t="0" r="r" b="b"/>
              <a:pathLst>
                <a:path w="21429" h="21600" extrusionOk="0">
                  <a:moveTo>
                    <a:pt x="0" y="21600"/>
                  </a:moveTo>
                  <a:cubicBezTo>
                    <a:pt x="230" y="19115"/>
                    <a:pt x="1851" y="17398"/>
                    <a:pt x="4268" y="15701"/>
                  </a:cubicBezTo>
                  <a:cubicBezTo>
                    <a:pt x="7607" y="13356"/>
                    <a:pt x="11562" y="11994"/>
                    <a:pt x="14881" y="13538"/>
                  </a:cubicBezTo>
                  <a:cubicBezTo>
                    <a:pt x="17603" y="14805"/>
                    <a:pt x="19478" y="14787"/>
                    <a:pt x="20591" y="10440"/>
                  </a:cubicBezTo>
                  <a:cubicBezTo>
                    <a:pt x="21383" y="7347"/>
                    <a:pt x="21600" y="3137"/>
                    <a:pt x="21299" y="0"/>
                  </a:cubicBezTo>
                </a:path>
              </a:pathLst>
            </a:custGeom>
            <a:ln w="25400">
              <a:solidFill>
                <a:srgbClr val="000000"/>
              </a:solidFill>
              <a:miter lim="400000"/>
              <a:tailEnd type="triangle"/>
            </a:ln>
          </p:spPr>
          <p:txBody>
            <a:bodyPr lIns="50800" tIns="50800" rIns="50800" bIns="50800" anchor="ctr"/>
            <a:lstStyle/>
            <a:p>
              <a:pPr>
                <a:defRPr sz="2400"/>
              </a:pPr>
              <a:endParaRPr/>
            </a:p>
          </p:txBody>
        </p:sp>
        <p:sp>
          <p:nvSpPr>
            <p:cNvPr id="751" name="Shape 751"/>
            <p:cNvSpPr/>
            <p:nvPr/>
          </p:nvSpPr>
          <p:spPr>
            <a:xfrm>
              <a:off x="3722609" y="6887050"/>
              <a:ext cx="288872" cy="283912"/>
            </a:xfrm>
            <a:prstGeom prst="ellipse">
              <a:avLst/>
            </a:prstGeom>
            <a:solidFill>
              <a:srgbClr val="023B77"/>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2" name="Shape 752"/>
            <p:cNvSpPr/>
            <p:nvPr/>
          </p:nvSpPr>
          <p:spPr>
            <a:xfrm>
              <a:off x="4118911" y="6887050"/>
              <a:ext cx="288872" cy="283912"/>
            </a:xfrm>
            <a:prstGeom prst="ellipse">
              <a:avLst/>
            </a:prstGeom>
            <a:solidFill>
              <a:schemeClr val="accent1">
                <a:alpha val="47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3" name="Shape 753"/>
            <p:cNvSpPr/>
            <p:nvPr/>
          </p:nvSpPr>
          <p:spPr>
            <a:xfrm>
              <a:off x="4938531" y="6887050"/>
              <a:ext cx="288872" cy="283912"/>
            </a:xfrm>
            <a:prstGeom prst="ellipse">
              <a:avLst/>
            </a:prstGeom>
            <a:solidFill>
              <a:schemeClr val="accent1">
                <a:alpha val="4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4" name="Shape 754"/>
            <p:cNvSpPr/>
            <p:nvPr/>
          </p:nvSpPr>
          <p:spPr>
            <a:xfrm>
              <a:off x="4524146" y="6887050"/>
              <a:ext cx="288872" cy="283912"/>
            </a:xfrm>
            <a:prstGeom prst="ellipse">
              <a:avLst/>
            </a:prstGeom>
            <a:solidFill>
              <a:schemeClr val="accent1">
                <a:alpha val="9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5" name="Shape 755"/>
            <p:cNvSpPr/>
            <p:nvPr/>
          </p:nvSpPr>
          <p:spPr>
            <a:xfrm>
              <a:off x="3722609" y="7292757"/>
              <a:ext cx="288872" cy="283912"/>
            </a:xfrm>
            <a:prstGeom prst="ellipse">
              <a:avLst/>
            </a:prstGeom>
            <a:solidFill>
              <a:schemeClr val="accent1">
                <a:alpha val="27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6" name="Shape 756"/>
            <p:cNvSpPr/>
            <p:nvPr/>
          </p:nvSpPr>
          <p:spPr>
            <a:xfrm>
              <a:off x="4118911" y="7292757"/>
              <a:ext cx="288872" cy="283912"/>
            </a:xfrm>
            <a:prstGeom prst="ellipse">
              <a:avLst/>
            </a:prstGeom>
            <a:solidFill>
              <a:srgbClr val="023E7C"/>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7" name="Shape 757"/>
            <p:cNvSpPr/>
            <p:nvPr/>
          </p:nvSpPr>
          <p:spPr>
            <a:xfrm>
              <a:off x="4938531" y="7292757"/>
              <a:ext cx="288872" cy="283912"/>
            </a:xfrm>
            <a:prstGeom prst="ellipse">
              <a:avLst/>
            </a:prstGeom>
            <a:solidFill>
              <a:schemeClr val="accent1">
                <a:alpha val="4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8" name="Shape 758"/>
            <p:cNvSpPr/>
            <p:nvPr/>
          </p:nvSpPr>
          <p:spPr>
            <a:xfrm>
              <a:off x="4524146" y="7292757"/>
              <a:ext cx="288872" cy="283912"/>
            </a:xfrm>
            <a:prstGeom prst="ellipse">
              <a:avLst/>
            </a:prstGeom>
            <a:solidFill>
              <a:schemeClr val="accent1">
                <a:alpha val="30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59" name="Shape 759"/>
            <p:cNvSpPr/>
            <p:nvPr/>
          </p:nvSpPr>
          <p:spPr>
            <a:xfrm>
              <a:off x="3731614" y="7698646"/>
              <a:ext cx="288872" cy="283912"/>
            </a:xfrm>
            <a:prstGeom prst="ellipse">
              <a:avLst/>
            </a:prstGeom>
            <a:solidFill>
              <a:srgbClr val="023B77">
                <a:alpha val="5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0" name="Shape 760"/>
            <p:cNvSpPr/>
            <p:nvPr/>
          </p:nvSpPr>
          <p:spPr>
            <a:xfrm>
              <a:off x="4127917" y="7698646"/>
              <a:ext cx="288871" cy="283912"/>
            </a:xfrm>
            <a:prstGeom prst="ellipse">
              <a:avLst/>
            </a:prstGeom>
            <a:solidFill>
              <a:schemeClr val="accent1">
                <a:alpha val="22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1" name="Shape 761"/>
            <p:cNvSpPr/>
            <p:nvPr/>
          </p:nvSpPr>
          <p:spPr>
            <a:xfrm>
              <a:off x="4947536" y="7698646"/>
              <a:ext cx="288872" cy="283912"/>
            </a:xfrm>
            <a:prstGeom prst="ellipse">
              <a:avLst/>
            </a:prstGeom>
            <a:solidFill>
              <a:schemeClr val="accent1">
                <a:alpha val="4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2" name="Shape 762"/>
            <p:cNvSpPr/>
            <p:nvPr/>
          </p:nvSpPr>
          <p:spPr>
            <a:xfrm>
              <a:off x="4533151" y="7698646"/>
              <a:ext cx="288872" cy="283912"/>
            </a:xfrm>
            <a:prstGeom prst="ellipse">
              <a:avLst/>
            </a:prstGeom>
            <a:solidFill>
              <a:srgbClr val="02478C">
                <a:alpha val="66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3" name="Shape 763"/>
            <p:cNvSpPr/>
            <p:nvPr/>
          </p:nvSpPr>
          <p:spPr>
            <a:xfrm>
              <a:off x="3731614" y="8104353"/>
              <a:ext cx="288872" cy="283912"/>
            </a:xfrm>
            <a:prstGeom prst="ellipse">
              <a:avLst/>
            </a:prstGeom>
            <a:solidFill>
              <a:srgbClr val="023B77">
                <a:alpha val="20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4" name="Shape 764"/>
            <p:cNvSpPr/>
            <p:nvPr/>
          </p:nvSpPr>
          <p:spPr>
            <a:xfrm>
              <a:off x="4127917" y="8104353"/>
              <a:ext cx="288871" cy="283912"/>
            </a:xfrm>
            <a:prstGeom prst="ellipse">
              <a:avLst/>
            </a:prstGeom>
            <a:solidFill>
              <a:schemeClr val="accent1">
                <a:alpha val="15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5" name="Shape 765"/>
            <p:cNvSpPr/>
            <p:nvPr/>
          </p:nvSpPr>
          <p:spPr>
            <a:xfrm>
              <a:off x="4947536" y="8104353"/>
              <a:ext cx="288872" cy="283912"/>
            </a:xfrm>
            <a:prstGeom prst="ellipse">
              <a:avLst/>
            </a:prstGeom>
            <a:solidFill>
              <a:schemeClr val="accent1">
                <a:hueOff val="273562"/>
                <a:satOff val="2937"/>
                <a:lumOff val="-22233"/>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6" name="Shape 766"/>
            <p:cNvSpPr/>
            <p:nvPr/>
          </p:nvSpPr>
          <p:spPr>
            <a:xfrm>
              <a:off x="4533151" y="8104353"/>
              <a:ext cx="288872" cy="283912"/>
            </a:xfrm>
            <a:prstGeom prst="ellipse">
              <a:avLst/>
            </a:prstGeom>
            <a:solidFill>
              <a:schemeClr val="accent1">
                <a:alpha val="9000"/>
              </a:scheme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7" name="Shape 767"/>
            <p:cNvSpPr/>
            <p:nvPr/>
          </p:nvSpPr>
          <p:spPr>
            <a:xfrm>
              <a:off x="3642630" y="6788471"/>
              <a:ext cx="1675994" cy="2104262"/>
            </a:xfrm>
            <a:prstGeom prst="rect">
              <a:avLst/>
            </a:prstGeom>
            <a:ln w="381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68" name="Shape 768"/>
            <p:cNvSpPr/>
            <p:nvPr/>
          </p:nvSpPr>
          <p:spPr>
            <a:xfrm>
              <a:off x="3384307" y="6163937"/>
              <a:ext cx="2881701" cy="53986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r>
                <a:t>Attention history:</a:t>
              </a:r>
            </a:p>
          </p:txBody>
        </p:sp>
        <p:pic>
          <p:nvPicPr>
            <p:cNvPr id="769" name="pasted-image.pdf"/>
            <p:cNvPicPr>
              <a:picLocks noChangeAspect="1"/>
            </p:cNvPicPr>
            <p:nvPr/>
          </p:nvPicPr>
          <p:blipFill>
            <a:blip r:embed="rId9">
              <a:extLst/>
            </a:blip>
            <a:stretch>
              <a:fillRect/>
            </a:stretch>
          </p:blipFill>
          <p:spPr>
            <a:xfrm>
              <a:off x="3289300" y="6851650"/>
              <a:ext cx="279400" cy="1943100"/>
            </a:xfrm>
            <a:prstGeom prst="rect">
              <a:avLst/>
            </a:prstGeom>
            <a:ln w="12700">
              <a:miter lim="400000"/>
            </a:ln>
          </p:spPr>
        </p:pic>
        <p:sp>
          <p:nvSpPr>
            <p:cNvPr id="770" name="Shape 770"/>
            <p:cNvSpPr/>
            <p:nvPr/>
          </p:nvSpPr>
          <p:spPr>
            <a:xfrm>
              <a:off x="3722609" y="8520507"/>
              <a:ext cx="288872"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71" name="Shape 771"/>
            <p:cNvSpPr/>
            <p:nvPr/>
          </p:nvSpPr>
          <p:spPr>
            <a:xfrm>
              <a:off x="4118911" y="8520507"/>
              <a:ext cx="288872"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72" name="Shape 772"/>
            <p:cNvSpPr/>
            <p:nvPr/>
          </p:nvSpPr>
          <p:spPr>
            <a:xfrm>
              <a:off x="4938531" y="8520507"/>
              <a:ext cx="288872"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773" name="Shape 773"/>
            <p:cNvSpPr/>
            <p:nvPr/>
          </p:nvSpPr>
          <p:spPr>
            <a:xfrm>
              <a:off x="4524147" y="8520507"/>
              <a:ext cx="288871" cy="283912"/>
            </a:xfrm>
            <a:prstGeom prst="ellipse">
              <a:avLst/>
            </a:prstGeom>
            <a:solidFill>
              <a:srgbClr val="214E95">
                <a:alpha val="38000"/>
              </a:srgbClr>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grpSp>
      <p:sp>
        <p:nvSpPr>
          <p:cNvPr id="3" name="Title 2"/>
          <p:cNvSpPr>
            <a:spLocks noGrp="1"/>
          </p:cNvSpPr>
          <p:nvPr>
            <p:ph type="title"/>
          </p:nvPr>
        </p:nvSpPr>
        <p:spPr>
          <a:xfrm>
            <a:off x="574675" y="304801"/>
            <a:ext cx="8001000" cy="927652"/>
          </a:xfrm>
        </p:spPr>
        <p:txBody>
          <a:bodyPr/>
          <a:lstStyle/>
          <a:p>
            <a:r>
              <a:rPr lang="en-US" dirty="0" smtClean="0"/>
              <a:t>MT via LSTM (DNNs + Sequence)</a:t>
            </a:r>
            <a:endParaRPr lang="en-US" dirty="0"/>
          </a:p>
        </p:txBody>
      </p:sp>
      <p:sp>
        <p:nvSpPr>
          <p:cNvPr id="4" name="Date Placeholder 3"/>
          <p:cNvSpPr>
            <a:spLocks noGrp="1"/>
          </p:cNvSpPr>
          <p:nvPr>
            <p:ph type="dt" sz="half" idx="10"/>
          </p:nvPr>
        </p:nvSpPr>
        <p:spPr/>
        <p:txBody>
          <a:bodyPr/>
          <a:lstStyle/>
          <a:p>
            <a:pPr>
              <a:defRPr/>
            </a:pPr>
            <a:fld id="{6328D4DB-107F-4105-BE4F-8C8BB7049C0A}"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6FBC053D-4B0E-4314-AD50-C8B2313EB901}" type="slidenum">
              <a:rPr lang="en-US" smtClean="0"/>
              <a:pPr>
                <a:defRPr/>
              </a:pPr>
              <a:t>39</a:t>
            </a:fld>
            <a:endParaRPr lang="en-US"/>
          </a:p>
        </p:txBody>
      </p:sp>
    </p:spTree>
    <p:extLst>
      <p:ext uri="{BB962C8B-B14F-4D97-AF65-F5344CB8AC3E}">
        <p14:creationId xmlns:p14="http://schemas.microsoft.com/office/powerpoint/2010/main" val="1388300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is Becoming Central to the World Economy (Davos 2016)</a:t>
            </a:r>
            <a:endParaRPr lang="en-US" dirty="0"/>
          </a:p>
        </p:txBody>
      </p:sp>
      <p:sp>
        <p:nvSpPr>
          <p:cNvPr id="3" name="Content Placeholder 2"/>
          <p:cNvSpPr>
            <a:spLocks noGrp="1"/>
          </p:cNvSpPr>
          <p:nvPr>
            <p:ph idx="1"/>
          </p:nvPr>
        </p:nvSpPr>
        <p:spPr>
          <a:xfrm>
            <a:off x="388307" y="1990595"/>
            <a:ext cx="8329808" cy="4267200"/>
          </a:xfrm>
        </p:spPr>
        <p:txBody>
          <a:bodyPr/>
          <a:lstStyle/>
          <a:p>
            <a:pPr marL="0" indent="0">
              <a:buNone/>
            </a:pPr>
            <a:r>
              <a:rPr lang="en-US" dirty="0" smtClean="0"/>
              <a:t>“</a:t>
            </a:r>
            <a:r>
              <a:rPr lang="en-US" b="1" dirty="0" smtClean="0"/>
              <a:t>The fourth Industrial Revolution</a:t>
            </a:r>
            <a:r>
              <a:rPr lang="en-US" dirty="0" smtClean="0"/>
              <a:t>” is characterized by:</a:t>
            </a:r>
          </a:p>
          <a:p>
            <a:pPr lvl="1"/>
            <a:r>
              <a:rPr lang="en-US" dirty="0" smtClean="0"/>
              <a:t>“Ubiquitous and mobile internet”,</a:t>
            </a:r>
          </a:p>
          <a:p>
            <a:pPr lvl="1"/>
            <a:r>
              <a:rPr lang="en-US" dirty="0" smtClean="0"/>
              <a:t>“Smaller and more powerful sensors”,</a:t>
            </a:r>
          </a:p>
          <a:p>
            <a:pPr lvl="1"/>
            <a:r>
              <a:rPr lang="en-US" dirty="0" smtClean="0"/>
              <a:t>“</a:t>
            </a:r>
            <a:r>
              <a:rPr lang="en-US" b="1" dirty="0" smtClean="0">
                <a:solidFill>
                  <a:srgbClr val="C00000"/>
                </a:solidFill>
              </a:rPr>
              <a:t>Artificial Intelligence</a:t>
            </a:r>
            <a:r>
              <a:rPr lang="en-US" dirty="0" smtClean="0"/>
              <a:t>”, and</a:t>
            </a:r>
          </a:p>
          <a:p>
            <a:pPr lvl="1"/>
            <a:r>
              <a:rPr lang="en-US" dirty="0" smtClean="0"/>
              <a:t>“</a:t>
            </a:r>
            <a:r>
              <a:rPr lang="en-US" b="1" dirty="0" smtClean="0">
                <a:solidFill>
                  <a:srgbClr val="C00000"/>
                </a:solidFill>
              </a:rPr>
              <a:t>Machine Learning</a:t>
            </a:r>
            <a:r>
              <a:rPr lang="en-US" dirty="0" smtClean="0"/>
              <a:t>”</a:t>
            </a:r>
            <a:endParaRPr lang="en-US" dirty="0" smtClean="0"/>
          </a:p>
          <a:p>
            <a:pPr marL="0" indent="0">
              <a:buNone/>
            </a:pPr>
            <a:r>
              <a:rPr lang="en-US" sz="1600" dirty="0" smtClean="0"/>
              <a:t>-- Prof. Klaus Schwab, founder of the Davos World Economic Forum, </a:t>
            </a:r>
            <a:r>
              <a:rPr lang="en-US" sz="1600" dirty="0" smtClean="0"/>
              <a:t>2016</a:t>
            </a:r>
          </a:p>
          <a:p>
            <a:pPr marL="0" indent="0">
              <a:buNone/>
            </a:pPr>
            <a:endParaRPr lang="en-US" sz="1600" dirty="0"/>
          </a:p>
          <a:p>
            <a:pPr marL="0" indent="0">
              <a:buNone/>
            </a:pPr>
            <a:r>
              <a:rPr lang="en-US" sz="2800" dirty="0" smtClean="0"/>
              <a:t>Need to focus on content, not hype</a:t>
            </a:r>
            <a:endParaRPr lang="en-US" sz="2800" dirty="0"/>
          </a:p>
          <a:p>
            <a:pPr marL="0" indent="0">
              <a:buNone/>
            </a:pPr>
            <a:endParaRPr lang="en-US" dirty="0"/>
          </a:p>
        </p:txBody>
      </p:sp>
      <p:sp>
        <p:nvSpPr>
          <p:cNvPr id="4" name="Date Placeholder 3"/>
          <p:cNvSpPr>
            <a:spLocks noGrp="1"/>
          </p:cNvSpPr>
          <p:nvPr>
            <p:ph type="dt" sz="half" idx="10"/>
          </p:nvPr>
        </p:nvSpPr>
        <p:spPr/>
        <p:txBody>
          <a:bodyPr/>
          <a:lstStyle/>
          <a:p>
            <a:pPr>
              <a:defRPr/>
            </a:pPr>
            <a:fld id="{DCAF8C5B-E61A-4B9B-BB69-777E6AF59F14}"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4</a:t>
            </a:fld>
            <a:endParaRPr lang="en-US"/>
          </a:p>
        </p:txBody>
      </p:sp>
    </p:spTree>
    <p:extLst>
      <p:ext uri="{BB962C8B-B14F-4D97-AF65-F5344CB8AC3E}">
        <p14:creationId xmlns:p14="http://schemas.microsoft.com/office/powerpoint/2010/main" val="538377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2"/>
          <p:cNvSpPr>
            <a:spLocks noGrp="1"/>
          </p:cNvSpPr>
          <p:nvPr>
            <p:ph type="ftr" sz="quarter" idx="11"/>
          </p:nvPr>
        </p:nvSpPr>
        <p:spPr>
          <a:noFill/>
        </p:spPr>
        <p:txBody>
          <a:bodyPr/>
          <a:lstStyle/>
          <a:p>
            <a:r>
              <a:rPr lang="en-US" smtClean="0"/>
              <a:t>Jaime G. Carbonell, Language Technolgies Institute</a:t>
            </a:r>
            <a:endParaRPr lang="en-US"/>
          </a:p>
        </p:txBody>
      </p:sp>
      <p:sp>
        <p:nvSpPr>
          <p:cNvPr id="1028" name="Slide Number Placeholder 3"/>
          <p:cNvSpPr>
            <a:spLocks noGrp="1"/>
          </p:cNvSpPr>
          <p:nvPr>
            <p:ph type="sldNum" sz="quarter" idx="12"/>
          </p:nvPr>
        </p:nvSpPr>
        <p:spPr>
          <a:noFill/>
        </p:spPr>
        <p:txBody>
          <a:bodyPr/>
          <a:lstStyle/>
          <a:p>
            <a:fld id="{876D29AC-BCE9-4E61-9F8C-415502898351}" type="slidenum">
              <a:rPr lang="en-US"/>
              <a:pPr/>
              <a:t>40</a:t>
            </a:fld>
            <a:endParaRPr lang="en-US"/>
          </a:p>
        </p:txBody>
      </p:sp>
      <p:sp>
        <p:nvSpPr>
          <p:cNvPr id="1029" name="Text Box 2"/>
          <p:cNvSpPr txBox="1">
            <a:spLocks noChangeArrowheads="1"/>
          </p:cNvSpPr>
          <p:nvPr/>
        </p:nvSpPr>
        <p:spPr bwMode="auto">
          <a:xfrm>
            <a:off x="228600" y="1524000"/>
            <a:ext cx="2709863" cy="396875"/>
          </a:xfrm>
          <a:prstGeom prst="rect">
            <a:avLst/>
          </a:prstGeom>
          <a:noFill/>
          <a:ln w="9525">
            <a:noFill/>
            <a:miter lim="800000"/>
            <a:headEnd/>
            <a:tailEnd/>
          </a:ln>
        </p:spPr>
        <p:txBody>
          <a:bodyPr>
            <a:spAutoFit/>
          </a:bodyPr>
          <a:lstStyle/>
          <a:p>
            <a:pPr algn="ctr"/>
            <a:r>
              <a:rPr lang="en-US" sz="2000">
                <a:solidFill>
                  <a:srgbClr val="790015"/>
                </a:solidFill>
                <a:latin typeface="Arial" pitchFamily="34" charset="0"/>
              </a:rPr>
              <a:t>Primary Sequence</a:t>
            </a:r>
          </a:p>
        </p:txBody>
      </p:sp>
      <p:sp>
        <p:nvSpPr>
          <p:cNvPr id="1030" name="Line 3"/>
          <p:cNvSpPr>
            <a:spLocks noChangeShapeType="1"/>
          </p:cNvSpPr>
          <p:nvPr/>
        </p:nvSpPr>
        <p:spPr bwMode="auto">
          <a:xfrm flipH="1">
            <a:off x="762000" y="2895600"/>
            <a:ext cx="9525" cy="434975"/>
          </a:xfrm>
          <a:prstGeom prst="line">
            <a:avLst/>
          </a:prstGeom>
          <a:noFill/>
          <a:ln w="38100">
            <a:solidFill>
              <a:srgbClr val="CC0000"/>
            </a:solidFill>
            <a:round/>
            <a:headEnd/>
            <a:tailEnd type="triangle" w="med" len="med"/>
          </a:ln>
        </p:spPr>
        <p:txBody>
          <a:bodyPr/>
          <a:lstStyle/>
          <a:p>
            <a:endParaRPr lang="en-US"/>
          </a:p>
        </p:txBody>
      </p:sp>
      <p:pic>
        <p:nvPicPr>
          <p:cNvPr id="1031" name="Picture 4"/>
          <p:cNvPicPr>
            <a:picLocks noChangeAspect="1" noChangeArrowheads="1"/>
          </p:cNvPicPr>
          <p:nvPr/>
        </p:nvPicPr>
        <p:blipFill>
          <a:blip r:embed="rId4" cstate="print"/>
          <a:srcRect/>
          <a:stretch>
            <a:fillRect/>
          </a:stretch>
        </p:blipFill>
        <p:spPr bwMode="auto">
          <a:xfrm>
            <a:off x="477838" y="3798888"/>
            <a:ext cx="1666875" cy="2911475"/>
          </a:xfrm>
          <a:prstGeom prst="rect">
            <a:avLst/>
          </a:prstGeom>
          <a:noFill/>
          <a:ln w="9525">
            <a:noFill/>
            <a:miter lim="800000"/>
            <a:headEnd/>
            <a:tailEnd/>
          </a:ln>
        </p:spPr>
      </p:pic>
      <p:sp>
        <p:nvSpPr>
          <p:cNvPr id="1032" name="Rectangle 5"/>
          <p:cNvSpPr>
            <a:spLocks noChangeArrowheads="1"/>
          </p:cNvSpPr>
          <p:nvPr/>
        </p:nvSpPr>
        <p:spPr bwMode="auto">
          <a:xfrm>
            <a:off x="381000" y="1828800"/>
            <a:ext cx="8453438" cy="1155700"/>
          </a:xfrm>
          <a:prstGeom prst="rect">
            <a:avLst/>
          </a:prstGeom>
          <a:noFill/>
          <a:ln w="9525">
            <a:noFill/>
            <a:miter lim="800000"/>
            <a:headEnd/>
            <a:tailEnd/>
          </a:ln>
        </p:spPr>
        <p:txBody>
          <a:bodyPr>
            <a:spAutoFit/>
          </a:bodyPr>
          <a:lstStyle/>
          <a:p>
            <a:r>
              <a:rPr lang="en-US" sz="1400" b="0">
                <a:latin typeface="Courier" pitchFamily="49" charset="0"/>
              </a:rPr>
              <a:t>MNGTEGPNFY VPFSNKTGVV RSPFEAPQYY LAEPWQFSML AAYMFLLIML GFPINFLTLY VTVQHKKLRT PLNYILLNLA VADLFMVFGG FTTTLYTSLH GYFVFGPTGC NLEGFFATLG GEIALWSLVV LAIERYVVVC KPMSNFRFGE NHAIMGVAFT WVMALACAAP PLVGWSRYIP EGMQCSCGID YYTPHEETNN ESFVIYMFVV HFIIPLIVIF FCYGQLVFTV KEAAAQQQES ATTQKAEKEV TRMVIIMVIA FLICWLPYAG VAFYIFTHQG SDFGPIFMTI PAFFAKTSAV YNPVIYIMMN KQFRNCMVTT LCCGKNPLGD DEASTTVSKT ETSQVAPA</a:t>
            </a:r>
            <a:r>
              <a:rPr lang="en-US" sz="1400" b="0">
                <a:solidFill>
                  <a:schemeClr val="bg1"/>
                </a:solidFill>
                <a:latin typeface="Courier" pitchFamily="49" charset="0"/>
              </a:rPr>
              <a:t> </a:t>
            </a:r>
          </a:p>
        </p:txBody>
      </p:sp>
      <p:sp>
        <p:nvSpPr>
          <p:cNvPr id="1033" name="Text Box 6"/>
          <p:cNvSpPr txBox="1">
            <a:spLocks noChangeArrowheads="1"/>
          </p:cNvSpPr>
          <p:nvPr/>
        </p:nvSpPr>
        <p:spPr bwMode="auto">
          <a:xfrm>
            <a:off x="304800" y="3352800"/>
            <a:ext cx="1708150" cy="396875"/>
          </a:xfrm>
          <a:prstGeom prst="rect">
            <a:avLst/>
          </a:prstGeom>
          <a:noFill/>
          <a:ln w="9525">
            <a:noFill/>
            <a:miter lim="800000"/>
            <a:headEnd/>
            <a:tailEnd/>
          </a:ln>
        </p:spPr>
        <p:txBody>
          <a:bodyPr wrap="none">
            <a:spAutoFit/>
          </a:bodyPr>
          <a:lstStyle/>
          <a:p>
            <a:pPr algn="ctr"/>
            <a:r>
              <a:rPr lang="en-US" sz="2000">
                <a:solidFill>
                  <a:srgbClr val="790015"/>
                </a:solidFill>
                <a:latin typeface="Arial" pitchFamily="34" charset="0"/>
              </a:rPr>
              <a:t>3D Structure</a:t>
            </a:r>
          </a:p>
        </p:txBody>
      </p:sp>
      <p:graphicFrame>
        <p:nvGraphicFramePr>
          <p:cNvPr id="1026" name="Object 7"/>
          <p:cNvGraphicFramePr>
            <a:graphicFrameLocks noChangeAspect="1"/>
          </p:cNvGraphicFramePr>
          <p:nvPr/>
        </p:nvGraphicFramePr>
        <p:xfrm>
          <a:off x="2401888" y="2876550"/>
          <a:ext cx="6237287" cy="3819525"/>
        </p:xfrm>
        <a:graphic>
          <a:graphicData uri="http://schemas.openxmlformats.org/presentationml/2006/ole">
            <mc:AlternateContent xmlns:mc="http://schemas.openxmlformats.org/markup-compatibility/2006">
              <mc:Choice xmlns:v="urn:schemas-microsoft-com:vml" Requires="v">
                <p:oleObj spid="_x0000_s165902" name="Image" r:id="rId5" imgW="8615602" imgH="5438758" progId="">
                  <p:embed/>
                </p:oleObj>
              </mc:Choice>
              <mc:Fallback>
                <p:oleObj name="Image" r:id="rId5" imgW="8615602" imgH="54387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1888" y="2876550"/>
                        <a:ext cx="6237287"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Text Box 8"/>
          <p:cNvSpPr txBox="1">
            <a:spLocks noChangeArrowheads="1"/>
          </p:cNvSpPr>
          <p:nvPr/>
        </p:nvSpPr>
        <p:spPr bwMode="auto">
          <a:xfrm>
            <a:off x="762000" y="2971800"/>
            <a:ext cx="1101725" cy="396875"/>
          </a:xfrm>
          <a:prstGeom prst="rect">
            <a:avLst/>
          </a:prstGeom>
          <a:noFill/>
          <a:ln w="9525">
            <a:noFill/>
            <a:miter lim="800000"/>
            <a:headEnd/>
            <a:tailEnd/>
          </a:ln>
        </p:spPr>
        <p:txBody>
          <a:bodyPr wrap="none">
            <a:spAutoFit/>
          </a:bodyPr>
          <a:lstStyle/>
          <a:p>
            <a:pPr algn="ctr"/>
            <a:r>
              <a:rPr lang="en-US" sz="2000">
                <a:solidFill>
                  <a:srgbClr val="790015"/>
                </a:solidFill>
                <a:latin typeface="Arial" pitchFamily="34" charset="0"/>
              </a:rPr>
              <a:t>Folding</a:t>
            </a:r>
          </a:p>
        </p:txBody>
      </p:sp>
      <p:sp>
        <p:nvSpPr>
          <p:cNvPr id="1035" name="Line 9"/>
          <p:cNvSpPr>
            <a:spLocks noChangeShapeType="1"/>
          </p:cNvSpPr>
          <p:nvPr/>
        </p:nvSpPr>
        <p:spPr bwMode="auto">
          <a:xfrm flipV="1">
            <a:off x="2214563" y="4111625"/>
            <a:ext cx="912812" cy="922338"/>
          </a:xfrm>
          <a:prstGeom prst="line">
            <a:avLst/>
          </a:prstGeom>
          <a:noFill/>
          <a:ln w="38100">
            <a:solidFill>
              <a:srgbClr val="CC0000"/>
            </a:solidFill>
            <a:round/>
            <a:headEnd/>
            <a:tailEnd type="triangle" w="med" len="med"/>
          </a:ln>
        </p:spPr>
        <p:txBody>
          <a:bodyPr/>
          <a:lstStyle/>
          <a:p>
            <a:endParaRPr lang="en-US"/>
          </a:p>
        </p:txBody>
      </p:sp>
      <p:sp>
        <p:nvSpPr>
          <p:cNvPr id="1036" name="Oval 10"/>
          <p:cNvSpPr>
            <a:spLocks noChangeArrowheads="1"/>
          </p:cNvSpPr>
          <p:nvPr/>
        </p:nvSpPr>
        <p:spPr bwMode="auto">
          <a:xfrm>
            <a:off x="3076575" y="3889375"/>
            <a:ext cx="298450" cy="239713"/>
          </a:xfrm>
          <a:prstGeom prst="ellipse">
            <a:avLst/>
          </a:prstGeom>
          <a:noFill/>
          <a:ln w="38100">
            <a:solidFill>
              <a:srgbClr val="CC0000"/>
            </a:solidFill>
            <a:round/>
            <a:headEnd/>
            <a:tailEnd/>
          </a:ln>
        </p:spPr>
        <p:txBody>
          <a:bodyPr wrap="none" anchor="ctr"/>
          <a:lstStyle/>
          <a:p>
            <a:endParaRPr lang="en-US"/>
          </a:p>
        </p:txBody>
      </p:sp>
      <p:sp>
        <p:nvSpPr>
          <p:cNvPr id="1037" name="Text Box 11"/>
          <p:cNvSpPr txBox="1">
            <a:spLocks noChangeArrowheads="1"/>
          </p:cNvSpPr>
          <p:nvPr/>
        </p:nvSpPr>
        <p:spPr bwMode="auto">
          <a:xfrm>
            <a:off x="2816225" y="4476750"/>
            <a:ext cx="3743325" cy="701675"/>
          </a:xfrm>
          <a:prstGeom prst="rect">
            <a:avLst/>
          </a:prstGeom>
          <a:solidFill>
            <a:srgbClr val="006699"/>
          </a:solidFill>
          <a:ln w="9525">
            <a:noFill/>
            <a:miter lim="800000"/>
            <a:headEnd/>
            <a:tailEnd/>
          </a:ln>
        </p:spPr>
        <p:txBody>
          <a:bodyPr>
            <a:spAutoFit/>
          </a:bodyPr>
          <a:lstStyle/>
          <a:p>
            <a:r>
              <a:rPr lang="en-US" sz="2000">
                <a:solidFill>
                  <a:srgbClr val="FFFF00"/>
                </a:solidFill>
                <a:latin typeface="Arial" pitchFamily="34" charset="0"/>
              </a:rPr>
              <a:t>Complex function within network of proteins</a:t>
            </a:r>
          </a:p>
        </p:txBody>
      </p:sp>
      <p:sp>
        <p:nvSpPr>
          <p:cNvPr id="1038" name="Line 13"/>
          <p:cNvSpPr>
            <a:spLocks noChangeShapeType="1"/>
          </p:cNvSpPr>
          <p:nvPr/>
        </p:nvSpPr>
        <p:spPr bwMode="auto">
          <a:xfrm>
            <a:off x="4460875" y="5256213"/>
            <a:ext cx="820738" cy="581025"/>
          </a:xfrm>
          <a:prstGeom prst="line">
            <a:avLst/>
          </a:prstGeom>
          <a:noFill/>
          <a:ln w="38100">
            <a:solidFill>
              <a:srgbClr val="FF0000"/>
            </a:solidFill>
            <a:round/>
            <a:headEnd/>
            <a:tailEnd type="triangle" w="med" len="med"/>
          </a:ln>
        </p:spPr>
        <p:txBody>
          <a:bodyPr/>
          <a:lstStyle/>
          <a:p>
            <a:endParaRPr lang="en-US"/>
          </a:p>
        </p:txBody>
      </p:sp>
      <p:sp>
        <p:nvSpPr>
          <p:cNvPr id="1039" name="Text Box 14"/>
          <p:cNvSpPr txBox="1">
            <a:spLocks noChangeArrowheads="1"/>
          </p:cNvSpPr>
          <p:nvPr/>
        </p:nvSpPr>
        <p:spPr bwMode="auto">
          <a:xfrm>
            <a:off x="5405438" y="5799138"/>
            <a:ext cx="2127250" cy="579437"/>
          </a:xfrm>
          <a:prstGeom prst="rect">
            <a:avLst/>
          </a:prstGeom>
          <a:solidFill>
            <a:srgbClr val="006699"/>
          </a:solidFill>
          <a:ln w="9525">
            <a:noFill/>
            <a:miter lim="800000"/>
            <a:headEnd/>
            <a:tailEnd/>
          </a:ln>
        </p:spPr>
        <p:txBody>
          <a:bodyPr>
            <a:spAutoFit/>
          </a:bodyPr>
          <a:lstStyle/>
          <a:p>
            <a:pPr algn="ctr"/>
            <a:r>
              <a:rPr lang="en-US" sz="3200">
                <a:solidFill>
                  <a:srgbClr val="FFFF00"/>
                </a:solidFill>
                <a:latin typeface="Arial" pitchFamily="34" charset="0"/>
              </a:rPr>
              <a:t>Normal</a:t>
            </a:r>
          </a:p>
        </p:txBody>
      </p:sp>
      <p:sp>
        <p:nvSpPr>
          <p:cNvPr id="1040" name="AutoShape 15"/>
          <p:cNvSpPr>
            <a:spLocks noChangeArrowheads="1"/>
          </p:cNvSpPr>
          <p:nvPr/>
        </p:nvSpPr>
        <p:spPr bwMode="auto">
          <a:xfrm flipH="1">
            <a:off x="8077200" y="1143000"/>
            <a:ext cx="700088" cy="685800"/>
          </a:xfrm>
          <a:prstGeom prst="lightningBolt">
            <a:avLst/>
          </a:prstGeom>
          <a:solidFill>
            <a:srgbClr val="006699"/>
          </a:solidFill>
          <a:ln w="28575">
            <a:solidFill>
              <a:srgbClr val="FFFF00"/>
            </a:solidFill>
            <a:miter lim="800000"/>
            <a:headEnd/>
            <a:tailEnd/>
          </a:ln>
        </p:spPr>
        <p:txBody>
          <a:bodyPr wrap="none" anchor="ctr"/>
          <a:lstStyle/>
          <a:p>
            <a:endParaRPr lang="en-US"/>
          </a:p>
        </p:txBody>
      </p:sp>
      <p:sp>
        <p:nvSpPr>
          <p:cNvPr id="1041" name="Oval 16"/>
          <p:cNvSpPr>
            <a:spLocks noChangeArrowheads="1"/>
          </p:cNvSpPr>
          <p:nvPr/>
        </p:nvSpPr>
        <p:spPr bwMode="auto">
          <a:xfrm>
            <a:off x="7924800" y="1828800"/>
            <a:ext cx="203200" cy="196850"/>
          </a:xfrm>
          <a:prstGeom prst="ellipse">
            <a:avLst/>
          </a:prstGeom>
          <a:noFill/>
          <a:ln w="38100">
            <a:solidFill>
              <a:srgbClr val="FFFF00"/>
            </a:solidFill>
            <a:round/>
            <a:headEnd/>
            <a:tailEnd/>
          </a:ln>
        </p:spPr>
        <p:txBody>
          <a:bodyPr wrap="none" anchor="ctr"/>
          <a:lstStyle/>
          <a:p>
            <a:endParaRPr lang="en-US"/>
          </a:p>
        </p:txBody>
      </p:sp>
      <p:sp>
        <p:nvSpPr>
          <p:cNvPr id="1042" name="AutoShape 17"/>
          <p:cNvSpPr>
            <a:spLocks noChangeArrowheads="1"/>
          </p:cNvSpPr>
          <p:nvPr/>
        </p:nvSpPr>
        <p:spPr bwMode="auto">
          <a:xfrm flipH="1">
            <a:off x="1585913" y="3736975"/>
            <a:ext cx="700087" cy="598488"/>
          </a:xfrm>
          <a:prstGeom prst="lightningBolt">
            <a:avLst/>
          </a:prstGeom>
          <a:solidFill>
            <a:srgbClr val="006699"/>
          </a:solidFill>
          <a:ln w="28575">
            <a:solidFill>
              <a:srgbClr val="FFFF00"/>
            </a:solidFill>
            <a:miter lim="800000"/>
            <a:headEnd/>
            <a:tailEnd/>
          </a:ln>
        </p:spPr>
        <p:txBody>
          <a:bodyPr wrap="none" anchor="ctr"/>
          <a:lstStyle/>
          <a:p>
            <a:endParaRPr lang="en-US"/>
          </a:p>
        </p:txBody>
      </p:sp>
      <p:sp>
        <p:nvSpPr>
          <p:cNvPr id="1043" name="Text Box 18"/>
          <p:cNvSpPr txBox="1">
            <a:spLocks noChangeArrowheads="1"/>
          </p:cNvSpPr>
          <p:nvPr/>
        </p:nvSpPr>
        <p:spPr bwMode="auto">
          <a:xfrm>
            <a:off x="-357188" y="242888"/>
            <a:ext cx="9848851" cy="1009650"/>
          </a:xfrm>
          <a:prstGeom prst="rect">
            <a:avLst/>
          </a:prstGeom>
          <a:noFill/>
          <a:ln w="9525">
            <a:noFill/>
            <a:miter lim="800000"/>
            <a:headEnd/>
            <a:tailEnd/>
          </a:ln>
        </p:spPr>
        <p:txBody>
          <a:bodyPr>
            <a:spAutoFit/>
          </a:bodyPr>
          <a:lstStyle/>
          <a:p>
            <a:pPr algn="ctr">
              <a:lnSpc>
                <a:spcPct val="70000"/>
              </a:lnSpc>
            </a:pPr>
            <a:r>
              <a:rPr lang="en-US" sz="5400" b="0">
                <a:solidFill>
                  <a:srgbClr val="00279F"/>
                </a:solidFill>
              </a:rPr>
              <a:t>P</a:t>
            </a:r>
            <a:r>
              <a:rPr lang="en-US" sz="5400" b="0" u="sng" baseline="20000">
                <a:solidFill>
                  <a:srgbClr val="00279F"/>
                </a:solidFill>
              </a:rPr>
              <a:t>ROTEIN</a:t>
            </a:r>
            <a:r>
              <a:rPr lang="en-US" sz="5400" b="0">
                <a:solidFill>
                  <a:srgbClr val="00279F"/>
                </a:solidFill>
              </a:rPr>
              <a:t>S</a:t>
            </a:r>
          </a:p>
          <a:p>
            <a:pPr algn="ctr">
              <a:lnSpc>
                <a:spcPct val="70000"/>
              </a:lnSpc>
            </a:pPr>
            <a:r>
              <a:rPr lang="en-US" sz="3200" b="0">
                <a:solidFill>
                  <a:srgbClr val="00279F"/>
                </a:solidFill>
              </a:rPr>
              <a:t>Sequence </a:t>
            </a:r>
            <a:r>
              <a:rPr lang="en-US" sz="3200" b="0">
                <a:solidFill>
                  <a:srgbClr val="00279F"/>
                </a:solidFill>
                <a:sym typeface="Wingdings" pitchFamily="2" charset="2"/>
              </a:rPr>
              <a:t> </a:t>
            </a:r>
            <a:r>
              <a:rPr lang="en-US" sz="3200" b="0">
                <a:solidFill>
                  <a:srgbClr val="00279F"/>
                </a:solidFill>
              </a:rPr>
              <a:t>Structure </a:t>
            </a:r>
            <a:r>
              <a:rPr lang="en-US" sz="3200" b="0">
                <a:solidFill>
                  <a:srgbClr val="00279F"/>
                </a:solidFill>
                <a:sym typeface="Wingdings" pitchFamily="2" charset="2"/>
              </a:rPr>
              <a:t> Function</a:t>
            </a:r>
            <a:endParaRPr lang="en-US" b="0">
              <a:solidFill>
                <a:srgbClr val="00279F"/>
              </a:solidFill>
            </a:endParaRPr>
          </a:p>
        </p:txBody>
      </p:sp>
      <p:sp>
        <p:nvSpPr>
          <p:cNvPr id="1044" name="Text Box 19"/>
          <p:cNvSpPr txBox="1">
            <a:spLocks noChangeArrowheads="1"/>
          </p:cNvSpPr>
          <p:nvPr/>
        </p:nvSpPr>
        <p:spPr bwMode="auto">
          <a:xfrm>
            <a:off x="6400800" y="228600"/>
            <a:ext cx="2743200" cy="581025"/>
          </a:xfrm>
          <a:prstGeom prst="rect">
            <a:avLst/>
          </a:prstGeom>
          <a:noFill/>
          <a:ln w="9525">
            <a:noFill/>
            <a:miter lim="800000"/>
            <a:headEnd/>
            <a:tailEnd/>
          </a:ln>
        </p:spPr>
        <p:txBody>
          <a:bodyPr>
            <a:spAutoFit/>
          </a:bodyPr>
          <a:lstStyle/>
          <a:p>
            <a:pPr>
              <a:spcBef>
                <a:spcPct val="50000"/>
              </a:spcBef>
            </a:pPr>
            <a:r>
              <a:rPr lang="en-US" sz="1600"/>
              <a:t>(Borrowed from: Judith   Klein-Seetharaman) </a:t>
            </a:r>
          </a:p>
        </p:txBody>
      </p:sp>
      <p:sp>
        <p:nvSpPr>
          <p:cNvPr id="2" name="Date Placeholder 1"/>
          <p:cNvSpPr>
            <a:spLocks noGrp="1"/>
          </p:cNvSpPr>
          <p:nvPr>
            <p:ph type="dt" sz="half" idx="10"/>
          </p:nvPr>
        </p:nvSpPr>
        <p:spPr/>
        <p:txBody>
          <a:bodyPr/>
          <a:lstStyle/>
          <a:p>
            <a:pPr>
              <a:defRPr/>
            </a:pPr>
            <a:fld id="{ED41CC87-7FF2-4629-AC0D-9FA7206E65D8}" type="datetime1">
              <a:rPr lang="en-US" smtClean="0"/>
              <a:t>8/17/2016</a:t>
            </a:fld>
            <a:endParaRPr lang="en-US" dirty="0"/>
          </a:p>
        </p:txBody>
      </p:sp>
    </p:spTree>
    <p:extLst>
      <p:ext uri="{BB962C8B-B14F-4D97-AF65-F5344CB8AC3E}">
        <p14:creationId xmlns:p14="http://schemas.microsoft.com/office/powerpoint/2010/main" val="10319282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2"/>
          <p:cNvSpPr>
            <a:spLocks noGrp="1"/>
          </p:cNvSpPr>
          <p:nvPr>
            <p:ph type="ftr" sz="quarter" idx="11"/>
          </p:nvPr>
        </p:nvSpPr>
        <p:spPr>
          <a:noFill/>
        </p:spPr>
        <p:txBody>
          <a:bodyPr/>
          <a:lstStyle/>
          <a:p>
            <a:r>
              <a:rPr lang="en-US" smtClean="0"/>
              <a:t>Jaime G. Carbonell, Language Technolgies Institute</a:t>
            </a:r>
            <a:endParaRPr lang="en-US"/>
          </a:p>
        </p:txBody>
      </p:sp>
      <p:sp>
        <p:nvSpPr>
          <p:cNvPr id="2052" name="Slide Number Placeholder 3"/>
          <p:cNvSpPr>
            <a:spLocks noGrp="1"/>
          </p:cNvSpPr>
          <p:nvPr>
            <p:ph type="sldNum" sz="quarter" idx="12"/>
          </p:nvPr>
        </p:nvSpPr>
        <p:spPr>
          <a:noFill/>
        </p:spPr>
        <p:txBody>
          <a:bodyPr/>
          <a:lstStyle/>
          <a:p>
            <a:fld id="{067599CC-BC8B-4357-ADC2-CB2C4E850F52}" type="slidenum">
              <a:rPr lang="en-US"/>
              <a:pPr/>
              <a:t>41</a:t>
            </a:fld>
            <a:endParaRPr lang="en-US"/>
          </a:p>
        </p:txBody>
      </p:sp>
      <p:sp>
        <p:nvSpPr>
          <p:cNvPr id="2053" name="Text Box 2"/>
          <p:cNvSpPr txBox="1">
            <a:spLocks noChangeArrowheads="1"/>
          </p:cNvSpPr>
          <p:nvPr/>
        </p:nvSpPr>
        <p:spPr bwMode="auto">
          <a:xfrm>
            <a:off x="228600" y="1524000"/>
            <a:ext cx="2709863" cy="396875"/>
          </a:xfrm>
          <a:prstGeom prst="rect">
            <a:avLst/>
          </a:prstGeom>
          <a:noFill/>
          <a:ln w="9525">
            <a:noFill/>
            <a:miter lim="800000"/>
            <a:headEnd/>
            <a:tailEnd/>
          </a:ln>
        </p:spPr>
        <p:txBody>
          <a:bodyPr>
            <a:spAutoFit/>
          </a:bodyPr>
          <a:lstStyle/>
          <a:p>
            <a:pPr algn="ctr"/>
            <a:r>
              <a:rPr lang="en-US" sz="2000">
                <a:solidFill>
                  <a:srgbClr val="790015"/>
                </a:solidFill>
                <a:latin typeface="Arial" pitchFamily="34" charset="0"/>
              </a:rPr>
              <a:t>Primary Sequence</a:t>
            </a:r>
          </a:p>
        </p:txBody>
      </p:sp>
      <p:sp>
        <p:nvSpPr>
          <p:cNvPr id="2054" name="Line 3"/>
          <p:cNvSpPr>
            <a:spLocks noChangeShapeType="1"/>
          </p:cNvSpPr>
          <p:nvPr/>
        </p:nvSpPr>
        <p:spPr bwMode="auto">
          <a:xfrm flipH="1">
            <a:off x="762000" y="2895600"/>
            <a:ext cx="9525" cy="434975"/>
          </a:xfrm>
          <a:prstGeom prst="line">
            <a:avLst/>
          </a:prstGeom>
          <a:noFill/>
          <a:ln w="38100">
            <a:solidFill>
              <a:srgbClr val="CC0000"/>
            </a:solidFill>
            <a:round/>
            <a:headEnd/>
            <a:tailEnd type="triangle" w="med" len="med"/>
          </a:ln>
        </p:spPr>
        <p:txBody>
          <a:bodyPr/>
          <a:lstStyle/>
          <a:p>
            <a:endParaRPr lang="en-US"/>
          </a:p>
        </p:txBody>
      </p:sp>
      <p:pic>
        <p:nvPicPr>
          <p:cNvPr id="2055" name="Picture 4"/>
          <p:cNvPicPr>
            <a:picLocks noChangeAspect="1" noChangeArrowheads="1"/>
          </p:cNvPicPr>
          <p:nvPr/>
        </p:nvPicPr>
        <p:blipFill>
          <a:blip r:embed="rId4" cstate="print"/>
          <a:srcRect/>
          <a:stretch>
            <a:fillRect/>
          </a:stretch>
        </p:blipFill>
        <p:spPr bwMode="auto">
          <a:xfrm>
            <a:off x="477838" y="3798888"/>
            <a:ext cx="1666875" cy="2911475"/>
          </a:xfrm>
          <a:prstGeom prst="rect">
            <a:avLst/>
          </a:prstGeom>
          <a:noFill/>
          <a:ln w="9525">
            <a:noFill/>
            <a:miter lim="800000"/>
            <a:headEnd/>
            <a:tailEnd/>
          </a:ln>
        </p:spPr>
      </p:pic>
      <p:sp>
        <p:nvSpPr>
          <p:cNvPr id="2056" name="Rectangle 5"/>
          <p:cNvSpPr>
            <a:spLocks noChangeArrowheads="1"/>
          </p:cNvSpPr>
          <p:nvPr/>
        </p:nvSpPr>
        <p:spPr bwMode="auto">
          <a:xfrm>
            <a:off x="381000" y="1828800"/>
            <a:ext cx="8453438" cy="1155700"/>
          </a:xfrm>
          <a:prstGeom prst="rect">
            <a:avLst/>
          </a:prstGeom>
          <a:noFill/>
          <a:ln w="9525">
            <a:noFill/>
            <a:miter lim="800000"/>
            <a:headEnd/>
            <a:tailEnd/>
          </a:ln>
        </p:spPr>
        <p:txBody>
          <a:bodyPr>
            <a:spAutoFit/>
          </a:bodyPr>
          <a:lstStyle/>
          <a:p>
            <a:r>
              <a:rPr lang="en-US" sz="1400" b="0">
                <a:latin typeface="Courier" pitchFamily="49" charset="0"/>
              </a:rPr>
              <a:t>MNGTEGPNFY VPFSNKTGVV RSPFEAPQYY LAEPWQFSML AAYMFLLIML GFPINFLTLY VTVQHKKLRT PLNYILLNLA VADLFMVFGG FTTTLYTSLH GYFVFGPTGC NLEGFFATLG GEIALWSLVV LAIERYVVVC KPMSNFRFGE NHAIMGVAFT WVMALACAAP PLVGWSRYIP EGMQCSCGID YYTPHEETNN ESFVIYMFVV HFIIPLIVIF FCYGQLVFTV KEAAAQQQES ATTQKAEKEV TRMVIIMVIA FLICWLPYAG VAFYIFTHQG SDFGPIFMTI PAFFAKTSAV YNPVIYIMMN KQFRNCMVTT LCCGKNPLGD DEASTTVSKT ETSQVAPA </a:t>
            </a:r>
          </a:p>
        </p:txBody>
      </p:sp>
      <p:sp>
        <p:nvSpPr>
          <p:cNvPr id="2057" name="Text Box 6"/>
          <p:cNvSpPr txBox="1">
            <a:spLocks noChangeArrowheads="1"/>
          </p:cNvSpPr>
          <p:nvPr/>
        </p:nvSpPr>
        <p:spPr bwMode="auto">
          <a:xfrm>
            <a:off x="441325" y="3417888"/>
            <a:ext cx="1708150" cy="396875"/>
          </a:xfrm>
          <a:prstGeom prst="rect">
            <a:avLst/>
          </a:prstGeom>
          <a:noFill/>
          <a:ln w="9525">
            <a:noFill/>
            <a:miter lim="800000"/>
            <a:headEnd/>
            <a:tailEnd/>
          </a:ln>
        </p:spPr>
        <p:txBody>
          <a:bodyPr wrap="none">
            <a:spAutoFit/>
          </a:bodyPr>
          <a:lstStyle/>
          <a:p>
            <a:pPr algn="ctr"/>
            <a:r>
              <a:rPr lang="en-US" sz="2000">
                <a:solidFill>
                  <a:srgbClr val="790015"/>
                </a:solidFill>
                <a:latin typeface="Arial" pitchFamily="34" charset="0"/>
              </a:rPr>
              <a:t>3D Structure</a:t>
            </a:r>
          </a:p>
        </p:txBody>
      </p:sp>
      <p:graphicFrame>
        <p:nvGraphicFramePr>
          <p:cNvPr id="2050" name="Object 7"/>
          <p:cNvGraphicFramePr>
            <a:graphicFrameLocks noChangeAspect="1"/>
          </p:cNvGraphicFramePr>
          <p:nvPr/>
        </p:nvGraphicFramePr>
        <p:xfrm>
          <a:off x="2401888" y="2876550"/>
          <a:ext cx="6237287" cy="3819525"/>
        </p:xfrm>
        <a:graphic>
          <a:graphicData uri="http://schemas.openxmlformats.org/presentationml/2006/ole">
            <mc:AlternateContent xmlns:mc="http://schemas.openxmlformats.org/markup-compatibility/2006">
              <mc:Choice xmlns:v="urn:schemas-microsoft-com:vml" Requires="v">
                <p:oleObj spid="_x0000_s166926" name="Image" r:id="rId5" imgW="8615602" imgH="5438758" progId="">
                  <p:embed/>
                </p:oleObj>
              </mc:Choice>
              <mc:Fallback>
                <p:oleObj name="Image" r:id="rId5" imgW="8615602" imgH="54387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1888" y="2876550"/>
                        <a:ext cx="6237287"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 name="Text Box 8"/>
          <p:cNvSpPr txBox="1">
            <a:spLocks noChangeArrowheads="1"/>
          </p:cNvSpPr>
          <p:nvPr/>
        </p:nvSpPr>
        <p:spPr bwMode="auto">
          <a:xfrm>
            <a:off x="762000" y="2971800"/>
            <a:ext cx="1101725" cy="396875"/>
          </a:xfrm>
          <a:prstGeom prst="rect">
            <a:avLst/>
          </a:prstGeom>
          <a:noFill/>
          <a:ln w="9525">
            <a:noFill/>
            <a:miter lim="800000"/>
            <a:headEnd/>
            <a:tailEnd/>
          </a:ln>
        </p:spPr>
        <p:txBody>
          <a:bodyPr wrap="none">
            <a:spAutoFit/>
          </a:bodyPr>
          <a:lstStyle/>
          <a:p>
            <a:pPr algn="ctr"/>
            <a:r>
              <a:rPr lang="en-US" sz="2000">
                <a:solidFill>
                  <a:srgbClr val="790015"/>
                </a:solidFill>
                <a:latin typeface="Arial" pitchFamily="34" charset="0"/>
              </a:rPr>
              <a:t>Folding</a:t>
            </a:r>
          </a:p>
        </p:txBody>
      </p:sp>
      <p:sp>
        <p:nvSpPr>
          <p:cNvPr id="2059" name="Line 9"/>
          <p:cNvSpPr>
            <a:spLocks noChangeShapeType="1"/>
          </p:cNvSpPr>
          <p:nvPr/>
        </p:nvSpPr>
        <p:spPr bwMode="auto">
          <a:xfrm flipV="1">
            <a:off x="2214563" y="4111625"/>
            <a:ext cx="912812" cy="922338"/>
          </a:xfrm>
          <a:prstGeom prst="line">
            <a:avLst/>
          </a:prstGeom>
          <a:noFill/>
          <a:ln w="38100">
            <a:solidFill>
              <a:srgbClr val="CC0000"/>
            </a:solidFill>
            <a:round/>
            <a:headEnd/>
            <a:tailEnd type="triangle" w="med" len="med"/>
          </a:ln>
        </p:spPr>
        <p:txBody>
          <a:bodyPr/>
          <a:lstStyle/>
          <a:p>
            <a:endParaRPr lang="en-US"/>
          </a:p>
        </p:txBody>
      </p:sp>
      <p:sp>
        <p:nvSpPr>
          <p:cNvPr id="2060" name="Oval 10"/>
          <p:cNvSpPr>
            <a:spLocks noChangeArrowheads="1"/>
          </p:cNvSpPr>
          <p:nvPr/>
        </p:nvSpPr>
        <p:spPr bwMode="auto">
          <a:xfrm>
            <a:off x="3076575" y="3889375"/>
            <a:ext cx="298450" cy="239713"/>
          </a:xfrm>
          <a:prstGeom prst="ellipse">
            <a:avLst/>
          </a:prstGeom>
          <a:noFill/>
          <a:ln w="38100">
            <a:solidFill>
              <a:srgbClr val="CC0000"/>
            </a:solidFill>
            <a:round/>
            <a:headEnd/>
            <a:tailEnd/>
          </a:ln>
        </p:spPr>
        <p:txBody>
          <a:bodyPr wrap="none" anchor="ctr"/>
          <a:lstStyle/>
          <a:p>
            <a:endParaRPr lang="en-US"/>
          </a:p>
        </p:txBody>
      </p:sp>
      <p:sp>
        <p:nvSpPr>
          <p:cNvPr id="2061" name="Text Box 11"/>
          <p:cNvSpPr txBox="1">
            <a:spLocks noChangeArrowheads="1"/>
          </p:cNvSpPr>
          <p:nvPr/>
        </p:nvSpPr>
        <p:spPr bwMode="auto">
          <a:xfrm>
            <a:off x="2816225" y="4476750"/>
            <a:ext cx="3743325" cy="701675"/>
          </a:xfrm>
          <a:prstGeom prst="rect">
            <a:avLst/>
          </a:prstGeom>
          <a:solidFill>
            <a:srgbClr val="006699"/>
          </a:solidFill>
          <a:ln w="9525">
            <a:noFill/>
            <a:miter lim="800000"/>
            <a:headEnd/>
            <a:tailEnd/>
          </a:ln>
        </p:spPr>
        <p:txBody>
          <a:bodyPr>
            <a:spAutoFit/>
          </a:bodyPr>
          <a:lstStyle/>
          <a:p>
            <a:r>
              <a:rPr lang="en-US" sz="2000">
                <a:solidFill>
                  <a:srgbClr val="FFFF00"/>
                </a:solidFill>
                <a:latin typeface="Arial" pitchFamily="34" charset="0"/>
              </a:rPr>
              <a:t>Complex function within network of proteins</a:t>
            </a:r>
          </a:p>
        </p:txBody>
      </p:sp>
      <p:sp>
        <p:nvSpPr>
          <p:cNvPr id="363532" name="AutoShape 12"/>
          <p:cNvSpPr>
            <a:spLocks noChangeArrowheads="1"/>
          </p:cNvSpPr>
          <p:nvPr/>
        </p:nvSpPr>
        <p:spPr bwMode="auto">
          <a:xfrm flipH="1">
            <a:off x="1376363" y="4414838"/>
            <a:ext cx="700087" cy="598487"/>
          </a:xfrm>
          <a:prstGeom prst="lightningBolt">
            <a:avLst/>
          </a:prstGeom>
          <a:solidFill>
            <a:srgbClr val="FFFF00"/>
          </a:solidFill>
          <a:ln w="28575">
            <a:solidFill>
              <a:srgbClr val="FF0000"/>
            </a:solidFill>
            <a:miter lim="800000"/>
            <a:headEnd/>
            <a:tailEnd/>
          </a:ln>
        </p:spPr>
        <p:txBody>
          <a:bodyPr wrap="none" anchor="ctr"/>
          <a:lstStyle/>
          <a:p>
            <a:endParaRPr lang="en-US"/>
          </a:p>
        </p:txBody>
      </p:sp>
      <p:grpSp>
        <p:nvGrpSpPr>
          <p:cNvPr id="2" name="Group 13"/>
          <p:cNvGrpSpPr>
            <a:grpSpLocks/>
          </p:cNvGrpSpPr>
          <p:nvPr/>
        </p:nvGrpSpPr>
        <p:grpSpPr bwMode="auto">
          <a:xfrm>
            <a:off x="6705600" y="1600200"/>
            <a:ext cx="895350" cy="914400"/>
            <a:chOff x="4247" y="1020"/>
            <a:chExt cx="564" cy="529"/>
          </a:xfrm>
        </p:grpSpPr>
        <p:sp>
          <p:nvSpPr>
            <p:cNvPr id="2077" name="AutoShape 14"/>
            <p:cNvSpPr>
              <a:spLocks noChangeArrowheads="1"/>
            </p:cNvSpPr>
            <p:nvPr/>
          </p:nvSpPr>
          <p:spPr bwMode="auto">
            <a:xfrm flipH="1">
              <a:off x="4370" y="1020"/>
              <a:ext cx="441" cy="377"/>
            </a:xfrm>
            <a:prstGeom prst="lightningBolt">
              <a:avLst/>
            </a:prstGeom>
            <a:solidFill>
              <a:srgbClr val="FFFF00"/>
            </a:solidFill>
            <a:ln w="28575">
              <a:solidFill>
                <a:srgbClr val="FF0000"/>
              </a:solidFill>
              <a:miter lim="800000"/>
              <a:headEnd/>
              <a:tailEnd/>
            </a:ln>
          </p:spPr>
          <p:txBody>
            <a:bodyPr wrap="none" anchor="ctr"/>
            <a:lstStyle/>
            <a:p>
              <a:endParaRPr lang="en-US"/>
            </a:p>
          </p:txBody>
        </p:sp>
        <p:sp>
          <p:nvSpPr>
            <p:cNvPr id="2078" name="Oval 15"/>
            <p:cNvSpPr>
              <a:spLocks noChangeArrowheads="1"/>
            </p:cNvSpPr>
            <p:nvPr/>
          </p:nvSpPr>
          <p:spPr bwMode="auto">
            <a:xfrm>
              <a:off x="4247" y="1425"/>
              <a:ext cx="128" cy="124"/>
            </a:xfrm>
            <a:prstGeom prst="ellipse">
              <a:avLst/>
            </a:prstGeom>
            <a:noFill/>
            <a:ln w="38100">
              <a:solidFill>
                <a:srgbClr val="FF0000"/>
              </a:solidFill>
              <a:round/>
              <a:headEnd/>
              <a:tailEnd/>
            </a:ln>
          </p:spPr>
          <p:txBody>
            <a:bodyPr wrap="none" anchor="ctr"/>
            <a:lstStyle/>
            <a:p>
              <a:endParaRPr lang="en-US"/>
            </a:p>
          </p:txBody>
        </p:sp>
      </p:grpSp>
      <p:grpSp>
        <p:nvGrpSpPr>
          <p:cNvPr id="3" name="Group 16"/>
          <p:cNvGrpSpPr>
            <a:grpSpLocks/>
          </p:cNvGrpSpPr>
          <p:nvPr/>
        </p:nvGrpSpPr>
        <p:grpSpPr bwMode="auto">
          <a:xfrm>
            <a:off x="204788" y="3810000"/>
            <a:ext cx="7327900" cy="2935288"/>
            <a:chOff x="129" y="2400"/>
            <a:chExt cx="4616" cy="1849"/>
          </a:xfrm>
        </p:grpSpPr>
        <p:grpSp>
          <p:nvGrpSpPr>
            <p:cNvPr id="2066" name="Group 17"/>
            <p:cNvGrpSpPr>
              <a:grpSpLocks/>
            </p:cNvGrpSpPr>
            <p:nvPr/>
          </p:nvGrpSpPr>
          <p:grpSpPr bwMode="auto">
            <a:xfrm>
              <a:off x="129" y="2465"/>
              <a:ext cx="1400" cy="1551"/>
              <a:chOff x="129" y="2465"/>
              <a:chExt cx="1400" cy="1551"/>
            </a:xfrm>
          </p:grpSpPr>
          <p:sp>
            <p:nvSpPr>
              <p:cNvPr id="2075" name="Line 18"/>
              <p:cNvSpPr>
                <a:spLocks noChangeShapeType="1"/>
              </p:cNvSpPr>
              <p:nvPr/>
            </p:nvSpPr>
            <p:spPr bwMode="auto">
              <a:xfrm>
                <a:off x="135" y="2465"/>
                <a:ext cx="1394" cy="1492"/>
              </a:xfrm>
              <a:prstGeom prst="line">
                <a:avLst/>
              </a:prstGeom>
              <a:noFill/>
              <a:ln w="76200">
                <a:solidFill>
                  <a:srgbClr val="FF0000"/>
                </a:solidFill>
                <a:round/>
                <a:headEnd/>
                <a:tailEnd/>
              </a:ln>
            </p:spPr>
            <p:txBody>
              <a:bodyPr/>
              <a:lstStyle/>
              <a:p>
                <a:endParaRPr lang="en-US"/>
              </a:p>
            </p:txBody>
          </p:sp>
          <p:sp>
            <p:nvSpPr>
              <p:cNvPr id="2076" name="Line 19"/>
              <p:cNvSpPr>
                <a:spLocks noChangeShapeType="1"/>
              </p:cNvSpPr>
              <p:nvPr/>
            </p:nvSpPr>
            <p:spPr bwMode="auto">
              <a:xfrm flipH="1">
                <a:off x="129" y="2524"/>
                <a:ext cx="1394" cy="1492"/>
              </a:xfrm>
              <a:prstGeom prst="line">
                <a:avLst/>
              </a:prstGeom>
              <a:noFill/>
              <a:ln w="76200">
                <a:solidFill>
                  <a:srgbClr val="FF0000"/>
                </a:solidFill>
                <a:round/>
                <a:headEnd/>
                <a:tailEnd/>
              </a:ln>
            </p:spPr>
            <p:txBody>
              <a:bodyPr/>
              <a:lstStyle/>
              <a:p>
                <a:endParaRPr lang="en-US"/>
              </a:p>
            </p:txBody>
          </p:sp>
        </p:grpSp>
        <p:grpSp>
          <p:nvGrpSpPr>
            <p:cNvPr id="2067" name="Group 20"/>
            <p:cNvGrpSpPr>
              <a:grpSpLocks/>
            </p:cNvGrpSpPr>
            <p:nvPr/>
          </p:nvGrpSpPr>
          <p:grpSpPr bwMode="auto">
            <a:xfrm>
              <a:off x="1904" y="2400"/>
              <a:ext cx="264" cy="253"/>
              <a:chOff x="129" y="2465"/>
              <a:chExt cx="1400" cy="1551"/>
            </a:xfrm>
          </p:grpSpPr>
          <p:sp>
            <p:nvSpPr>
              <p:cNvPr id="2073" name="Line 21"/>
              <p:cNvSpPr>
                <a:spLocks noChangeShapeType="1"/>
              </p:cNvSpPr>
              <p:nvPr/>
            </p:nvSpPr>
            <p:spPr bwMode="auto">
              <a:xfrm>
                <a:off x="135" y="2465"/>
                <a:ext cx="1394" cy="1492"/>
              </a:xfrm>
              <a:prstGeom prst="line">
                <a:avLst/>
              </a:prstGeom>
              <a:noFill/>
              <a:ln w="76200">
                <a:solidFill>
                  <a:srgbClr val="FF0000"/>
                </a:solidFill>
                <a:round/>
                <a:headEnd/>
                <a:tailEnd/>
              </a:ln>
            </p:spPr>
            <p:txBody>
              <a:bodyPr/>
              <a:lstStyle/>
              <a:p>
                <a:endParaRPr lang="en-US"/>
              </a:p>
            </p:txBody>
          </p:sp>
          <p:sp>
            <p:nvSpPr>
              <p:cNvPr id="2074" name="Line 22"/>
              <p:cNvSpPr>
                <a:spLocks noChangeShapeType="1"/>
              </p:cNvSpPr>
              <p:nvPr/>
            </p:nvSpPr>
            <p:spPr bwMode="auto">
              <a:xfrm flipH="1">
                <a:off x="129" y="2524"/>
                <a:ext cx="1394" cy="1492"/>
              </a:xfrm>
              <a:prstGeom prst="line">
                <a:avLst/>
              </a:prstGeom>
              <a:noFill/>
              <a:ln w="76200">
                <a:solidFill>
                  <a:srgbClr val="FF0000"/>
                </a:solidFill>
                <a:round/>
                <a:headEnd/>
                <a:tailEnd/>
              </a:ln>
            </p:spPr>
            <p:txBody>
              <a:bodyPr/>
              <a:lstStyle/>
              <a:p>
                <a:endParaRPr lang="en-US"/>
              </a:p>
            </p:txBody>
          </p:sp>
        </p:grpSp>
        <p:sp>
          <p:nvSpPr>
            <p:cNvPr id="2068" name="Line 23"/>
            <p:cNvSpPr>
              <a:spLocks noChangeShapeType="1"/>
            </p:cNvSpPr>
            <p:nvPr/>
          </p:nvSpPr>
          <p:spPr bwMode="auto">
            <a:xfrm>
              <a:off x="2810" y="3311"/>
              <a:ext cx="517" cy="366"/>
            </a:xfrm>
            <a:prstGeom prst="line">
              <a:avLst/>
            </a:prstGeom>
            <a:noFill/>
            <a:ln w="38100">
              <a:solidFill>
                <a:srgbClr val="FF0000"/>
              </a:solidFill>
              <a:round/>
              <a:headEnd/>
              <a:tailEnd type="triangle" w="med" len="med"/>
            </a:ln>
          </p:spPr>
          <p:txBody>
            <a:bodyPr/>
            <a:lstStyle/>
            <a:p>
              <a:endParaRPr lang="en-US"/>
            </a:p>
          </p:txBody>
        </p:sp>
        <p:sp>
          <p:nvSpPr>
            <p:cNvPr id="2069" name="Text Box 24"/>
            <p:cNvSpPr txBox="1">
              <a:spLocks noChangeArrowheads="1"/>
            </p:cNvSpPr>
            <p:nvPr/>
          </p:nvSpPr>
          <p:spPr bwMode="auto">
            <a:xfrm>
              <a:off x="3405" y="3653"/>
              <a:ext cx="1340" cy="596"/>
            </a:xfrm>
            <a:prstGeom prst="rect">
              <a:avLst/>
            </a:prstGeom>
            <a:solidFill>
              <a:srgbClr val="FF0000"/>
            </a:solidFill>
            <a:ln w="9525">
              <a:noFill/>
              <a:miter lim="800000"/>
              <a:headEnd/>
              <a:tailEnd/>
            </a:ln>
          </p:spPr>
          <p:txBody>
            <a:bodyPr>
              <a:spAutoFit/>
            </a:bodyPr>
            <a:lstStyle/>
            <a:p>
              <a:pPr algn="ctr"/>
              <a:r>
                <a:rPr lang="en-US" sz="2400">
                  <a:solidFill>
                    <a:srgbClr val="FFFF00"/>
                  </a:solidFill>
                  <a:latin typeface="Arial" pitchFamily="34" charset="0"/>
                </a:rPr>
                <a:t>Cancer</a:t>
              </a:r>
              <a:r>
                <a:rPr lang="en-US" sz="1800">
                  <a:solidFill>
                    <a:srgbClr val="FFFF00"/>
                  </a:solidFill>
                  <a:latin typeface="Arial" pitchFamily="34" charset="0"/>
                </a:rPr>
                <a:t>: </a:t>
              </a:r>
              <a:r>
                <a:rPr lang="en-US" sz="1600">
                  <a:solidFill>
                    <a:srgbClr val="FFFF00"/>
                  </a:solidFill>
                  <a:latin typeface="Arial" pitchFamily="34" charset="0"/>
                </a:rPr>
                <a:t>unckecked cellular replicaiton</a:t>
              </a:r>
            </a:p>
          </p:txBody>
        </p:sp>
        <p:grpSp>
          <p:nvGrpSpPr>
            <p:cNvPr id="2070" name="Group 25"/>
            <p:cNvGrpSpPr>
              <a:grpSpLocks/>
            </p:cNvGrpSpPr>
            <p:nvPr/>
          </p:nvGrpSpPr>
          <p:grpSpPr bwMode="auto">
            <a:xfrm>
              <a:off x="2382" y="2760"/>
              <a:ext cx="791" cy="565"/>
              <a:chOff x="129" y="2465"/>
              <a:chExt cx="1400" cy="1551"/>
            </a:xfrm>
          </p:grpSpPr>
          <p:sp>
            <p:nvSpPr>
              <p:cNvPr id="2071" name="Line 26"/>
              <p:cNvSpPr>
                <a:spLocks noChangeShapeType="1"/>
              </p:cNvSpPr>
              <p:nvPr/>
            </p:nvSpPr>
            <p:spPr bwMode="auto">
              <a:xfrm>
                <a:off x="135" y="2465"/>
                <a:ext cx="1394" cy="1492"/>
              </a:xfrm>
              <a:prstGeom prst="line">
                <a:avLst/>
              </a:prstGeom>
              <a:noFill/>
              <a:ln w="76200">
                <a:solidFill>
                  <a:srgbClr val="FF0000"/>
                </a:solidFill>
                <a:round/>
                <a:headEnd/>
                <a:tailEnd/>
              </a:ln>
            </p:spPr>
            <p:txBody>
              <a:bodyPr/>
              <a:lstStyle/>
              <a:p>
                <a:endParaRPr lang="en-US"/>
              </a:p>
            </p:txBody>
          </p:sp>
          <p:sp>
            <p:nvSpPr>
              <p:cNvPr id="2072" name="Line 27"/>
              <p:cNvSpPr>
                <a:spLocks noChangeShapeType="1"/>
              </p:cNvSpPr>
              <p:nvPr/>
            </p:nvSpPr>
            <p:spPr bwMode="auto">
              <a:xfrm flipH="1">
                <a:off x="129" y="2524"/>
                <a:ext cx="1394" cy="1492"/>
              </a:xfrm>
              <a:prstGeom prst="line">
                <a:avLst/>
              </a:prstGeom>
              <a:noFill/>
              <a:ln w="76200">
                <a:solidFill>
                  <a:srgbClr val="FF0000"/>
                </a:solidFill>
                <a:round/>
                <a:headEnd/>
                <a:tailEnd/>
              </a:ln>
            </p:spPr>
            <p:txBody>
              <a:bodyPr/>
              <a:lstStyle/>
              <a:p>
                <a:endParaRPr lang="en-US"/>
              </a:p>
            </p:txBody>
          </p:sp>
        </p:grpSp>
      </p:grpSp>
      <p:sp>
        <p:nvSpPr>
          <p:cNvPr id="2065" name="Text Box 28"/>
          <p:cNvSpPr txBox="1">
            <a:spLocks noChangeArrowheads="1"/>
          </p:cNvSpPr>
          <p:nvPr/>
        </p:nvSpPr>
        <p:spPr bwMode="auto">
          <a:xfrm>
            <a:off x="-365125" y="242888"/>
            <a:ext cx="9848850" cy="1009650"/>
          </a:xfrm>
          <a:prstGeom prst="rect">
            <a:avLst/>
          </a:prstGeom>
          <a:noFill/>
          <a:ln w="9525">
            <a:noFill/>
            <a:miter lim="800000"/>
            <a:headEnd/>
            <a:tailEnd/>
          </a:ln>
        </p:spPr>
        <p:txBody>
          <a:bodyPr>
            <a:spAutoFit/>
          </a:bodyPr>
          <a:lstStyle/>
          <a:p>
            <a:pPr algn="ctr">
              <a:lnSpc>
                <a:spcPct val="70000"/>
              </a:lnSpc>
            </a:pPr>
            <a:r>
              <a:rPr lang="en-US" sz="5400" b="0">
                <a:solidFill>
                  <a:srgbClr val="00279F"/>
                </a:solidFill>
              </a:rPr>
              <a:t>P</a:t>
            </a:r>
            <a:r>
              <a:rPr lang="en-US" sz="5400" b="0" u="sng" baseline="20000">
                <a:solidFill>
                  <a:srgbClr val="00279F"/>
                </a:solidFill>
              </a:rPr>
              <a:t>ROTEIN</a:t>
            </a:r>
            <a:r>
              <a:rPr lang="en-US" sz="5400" b="0">
                <a:solidFill>
                  <a:srgbClr val="00279F"/>
                </a:solidFill>
              </a:rPr>
              <a:t>S</a:t>
            </a:r>
          </a:p>
          <a:p>
            <a:pPr algn="ctr">
              <a:lnSpc>
                <a:spcPct val="70000"/>
              </a:lnSpc>
            </a:pPr>
            <a:r>
              <a:rPr lang="en-US" sz="3200" b="0">
                <a:solidFill>
                  <a:srgbClr val="00279F"/>
                </a:solidFill>
              </a:rPr>
              <a:t>Sequence </a:t>
            </a:r>
            <a:r>
              <a:rPr lang="en-US" sz="3200" b="0">
                <a:solidFill>
                  <a:srgbClr val="00279F"/>
                </a:solidFill>
                <a:sym typeface="Wingdings" pitchFamily="2" charset="2"/>
              </a:rPr>
              <a:t> </a:t>
            </a:r>
            <a:r>
              <a:rPr lang="en-US" sz="3200" b="0">
                <a:solidFill>
                  <a:srgbClr val="00279F"/>
                </a:solidFill>
              </a:rPr>
              <a:t>Structure </a:t>
            </a:r>
            <a:r>
              <a:rPr lang="en-US" sz="3200" b="0">
                <a:solidFill>
                  <a:srgbClr val="00279F"/>
                </a:solidFill>
                <a:sym typeface="Wingdings" pitchFamily="2" charset="2"/>
              </a:rPr>
              <a:t> Function</a:t>
            </a:r>
            <a:endParaRPr lang="en-US" b="0">
              <a:solidFill>
                <a:srgbClr val="00279F"/>
              </a:solidFill>
            </a:endParaRPr>
          </a:p>
        </p:txBody>
      </p:sp>
      <p:sp>
        <p:nvSpPr>
          <p:cNvPr id="4" name="Date Placeholder 3"/>
          <p:cNvSpPr>
            <a:spLocks noGrp="1"/>
          </p:cNvSpPr>
          <p:nvPr>
            <p:ph type="dt" sz="half" idx="10"/>
          </p:nvPr>
        </p:nvSpPr>
        <p:spPr/>
        <p:txBody>
          <a:bodyPr/>
          <a:lstStyle/>
          <a:p>
            <a:pPr>
              <a:defRPr/>
            </a:pPr>
            <a:fld id="{904A222D-855E-40E7-B704-459710216A03}" type="datetime1">
              <a:rPr lang="en-US" smtClean="0"/>
              <a:t>8/17/2016</a:t>
            </a:fld>
            <a:endParaRPr lang="en-US" dirty="0"/>
          </a:p>
        </p:txBody>
      </p:sp>
    </p:spTree>
    <p:extLst>
      <p:ext uri="{BB962C8B-B14F-4D97-AF65-F5344CB8AC3E}">
        <p14:creationId xmlns:p14="http://schemas.microsoft.com/office/powerpoint/2010/main" val="42873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35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cstate="print"/>
          <a:srcRect/>
          <a:stretch>
            <a:fillRect/>
          </a:stretch>
        </p:blipFill>
        <p:spPr bwMode="auto">
          <a:xfrm>
            <a:off x="3200400" y="990600"/>
            <a:ext cx="5581650" cy="4270375"/>
          </a:xfrm>
          <a:prstGeom prst="rect">
            <a:avLst/>
          </a:prstGeom>
          <a:noFill/>
          <a:ln w="9525">
            <a:noFill/>
            <a:miter lim="800000"/>
            <a:headEnd/>
            <a:tailEnd/>
          </a:ln>
        </p:spPr>
      </p:pic>
      <p:sp>
        <p:nvSpPr>
          <p:cNvPr id="26627" name="Title 1"/>
          <p:cNvSpPr>
            <a:spLocks noGrp="1"/>
          </p:cNvSpPr>
          <p:nvPr>
            <p:ph type="title" idx="4294967295"/>
          </p:nvPr>
        </p:nvSpPr>
        <p:spPr>
          <a:xfrm>
            <a:off x="304800" y="304800"/>
            <a:ext cx="8021638" cy="685800"/>
          </a:xfrm>
        </p:spPr>
        <p:txBody>
          <a:bodyPr lIns="91440" tIns="45720" rIns="91440" bIns="45720" anchor="b"/>
          <a:lstStyle/>
          <a:p>
            <a:r>
              <a:rPr lang="en-US" sz="3000" b="1" dirty="0" smtClean="0">
                <a:solidFill>
                  <a:srgbClr val="00279F"/>
                </a:solidFill>
              </a:rPr>
              <a:t>Computational Virology via PPI’s</a:t>
            </a:r>
            <a:endParaRPr lang="en-US" sz="2600" b="1" dirty="0" smtClean="0"/>
          </a:p>
        </p:txBody>
      </p:sp>
      <p:sp>
        <p:nvSpPr>
          <p:cNvPr id="26628" name="Content Placeholder 2"/>
          <p:cNvSpPr>
            <a:spLocks noGrp="1"/>
          </p:cNvSpPr>
          <p:nvPr>
            <p:ph sz="half" idx="4294967295"/>
          </p:nvPr>
        </p:nvSpPr>
        <p:spPr>
          <a:xfrm>
            <a:off x="990600" y="5284788"/>
            <a:ext cx="7848600" cy="1600200"/>
          </a:xfrm>
        </p:spPr>
        <p:txBody>
          <a:bodyPr lIns="91440" tIns="45720" rIns="91440" bIns="45720"/>
          <a:lstStyle/>
          <a:p>
            <a:r>
              <a:rPr lang="en-US" sz="1500" dirty="0" smtClean="0"/>
              <a:t>Degree distribution / Hub analysis / Disease checking</a:t>
            </a:r>
          </a:p>
          <a:p>
            <a:r>
              <a:rPr lang="en-US" sz="1500" dirty="0" smtClean="0"/>
              <a:t>Graph modules analysis (from bi-clustering study)</a:t>
            </a:r>
          </a:p>
          <a:p>
            <a:r>
              <a:rPr lang="en-US" sz="1500" dirty="0" smtClean="0"/>
              <a:t>Protein-family based graph patterns: receptors / subclasses / ligands / </a:t>
            </a:r>
            <a:r>
              <a:rPr lang="en-US" sz="1500" dirty="0" err="1" smtClean="0"/>
              <a:t>etc</a:t>
            </a:r>
            <a:r>
              <a:rPr lang="en-US" sz="1500" dirty="0" smtClean="0"/>
              <a:t> </a:t>
            </a:r>
          </a:p>
          <a:p>
            <a:endParaRPr lang="en-US" sz="1700" dirty="0" smtClean="0"/>
          </a:p>
        </p:txBody>
      </p:sp>
      <p:sp>
        <p:nvSpPr>
          <p:cNvPr id="26629" name="Slide Number Placeholder 3"/>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eaLnBrk="1" hangingPunct="1"/>
            <a:fld id="{EF533D89-DB38-4132-9B72-A8B2385DE6FF}" type="slidenum">
              <a:rPr lang="zh-CN" altLang="en-US" sz="1400" b="0">
                <a:latin typeface="Tahoma" pitchFamily="34" charset="0"/>
                <a:ea typeface="SimSun" pitchFamily="2" charset="-122"/>
              </a:rPr>
              <a:pPr algn="r" eaLnBrk="1" hangingPunct="1"/>
              <a:t>42</a:t>
            </a:fld>
            <a:endParaRPr lang="en-US" altLang="zh-CN" sz="1400" b="0">
              <a:latin typeface="Tahoma" pitchFamily="34" charset="0"/>
              <a:ea typeface="SimSun" pitchFamily="2" charset="-122"/>
            </a:endParaRPr>
          </a:p>
        </p:txBody>
      </p:sp>
      <p:pic>
        <p:nvPicPr>
          <p:cNvPr id="26630" name="Picture 2"/>
          <p:cNvPicPr>
            <a:picLocks noChangeAspect="1" noChangeArrowheads="1"/>
          </p:cNvPicPr>
          <p:nvPr/>
        </p:nvPicPr>
        <p:blipFill>
          <a:blip r:embed="rId4" cstate="print"/>
          <a:srcRect/>
          <a:stretch>
            <a:fillRect/>
          </a:stretch>
        </p:blipFill>
        <p:spPr bwMode="auto">
          <a:xfrm>
            <a:off x="838200" y="1981200"/>
            <a:ext cx="1981200" cy="25908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2F67C2A3-DA31-40E3-AEBD-4350EB908A71}" type="datetime1">
              <a:rPr lang="en-US" smtClean="0"/>
              <a:t>8/17/2016</a:t>
            </a:fld>
            <a:endParaRPr lang="en-US" dirty="0"/>
          </a:p>
        </p:txBody>
      </p:sp>
      <p:sp>
        <p:nvSpPr>
          <p:cNvPr id="8" name="Slide Number Placeholder 7"/>
          <p:cNvSpPr>
            <a:spLocks noGrp="1"/>
          </p:cNvSpPr>
          <p:nvPr>
            <p:ph type="sldNum" sz="quarter" idx="12"/>
          </p:nvPr>
        </p:nvSpPr>
        <p:spPr/>
        <p:txBody>
          <a:bodyPr/>
          <a:lstStyle/>
          <a:p>
            <a:pPr>
              <a:defRPr/>
            </a:pPr>
            <a:fld id="{6A2DAE72-99FA-47CE-9DFF-876894D01D3F}" type="slidenum">
              <a:rPr lang="en-US" smtClean="0"/>
              <a:pPr>
                <a:defRPr/>
              </a:pPr>
              <a:t>42</a:t>
            </a:fld>
            <a:endParaRPr lang="en-US"/>
          </a:p>
        </p:txBody>
      </p:sp>
      <p:sp>
        <p:nvSpPr>
          <p:cNvPr id="9" name="Footer Placeholder 8"/>
          <p:cNvSpPr>
            <a:spLocks noGrp="1"/>
          </p:cNvSpPr>
          <p:nvPr>
            <p:ph type="ftr" sz="quarter" idx="11"/>
          </p:nvPr>
        </p:nvSpPr>
        <p:spPr/>
        <p:txBody>
          <a:bodyPr/>
          <a:lstStyle/>
          <a:p>
            <a:pPr>
              <a:defRPr/>
            </a:pPr>
            <a:r>
              <a:rPr lang="en-US" smtClean="0"/>
              <a:t>Jaime G. Carbonell, Language Technolgies Institute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p:spPr>
        <p:txBody>
          <a:bodyPr/>
          <a:lstStyle/>
          <a:p>
            <a:r>
              <a:rPr lang="en-US" smtClean="0"/>
              <a:t>Jaime G. Carbonell, Language Technolgies Institute</a:t>
            </a:r>
            <a:endParaRPr lang="en-US"/>
          </a:p>
        </p:txBody>
      </p:sp>
      <p:sp>
        <p:nvSpPr>
          <p:cNvPr id="29699" name="Slide Number Placeholder 5"/>
          <p:cNvSpPr>
            <a:spLocks noGrp="1"/>
          </p:cNvSpPr>
          <p:nvPr>
            <p:ph type="sldNum" sz="quarter" idx="12"/>
          </p:nvPr>
        </p:nvSpPr>
        <p:spPr>
          <a:noFill/>
        </p:spPr>
        <p:txBody>
          <a:bodyPr/>
          <a:lstStyle/>
          <a:p>
            <a:fld id="{EB83A270-0E2B-4258-9D7A-449DD5DB8281}" type="slidenum">
              <a:rPr lang="en-US"/>
              <a:pPr/>
              <a:t>43</a:t>
            </a:fld>
            <a:endParaRPr lang="en-US"/>
          </a:p>
        </p:txBody>
      </p:sp>
      <p:sp>
        <p:nvSpPr>
          <p:cNvPr id="29700" name="Rectangle 2"/>
          <p:cNvSpPr>
            <a:spLocks noChangeArrowheads="1"/>
          </p:cNvSpPr>
          <p:nvPr/>
        </p:nvSpPr>
        <p:spPr bwMode="auto">
          <a:xfrm>
            <a:off x="382588" y="533400"/>
            <a:ext cx="8229600" cy="682625"/>
          </a:xfrm>
          <a:prstGeom prst="rect">
            <a:avLst/>
          </a:prstGeom>
          <a:noFill/>
          <a:ln w="9525">
            <a:noFill/>
            <a:miter lim="800000"/>
            <a:headEnd/>
            <a:tailEnd/>
          </a:ln>
        </p:spPr>
        <p:txBody>
          <a:bodyPr/>
          <a:lstStyle/>
          <a:p>
            <a:pPr algn="ctr">
              <a:lnSpc>
                <a:spcPct val="90000"/>
              </a:lnSpc>
            </a:pPr>
            <a:r>
              <a:rPr lang="en-US" sz="3200">
                <a:solidFill>
                  <a:srgbClr val="00279F"/>
                </a:solidFill>
              </a:rPr>
              <a:t>HIV-1 host protein interactions</a:t>
            </a:r>
          </a:p>
        </p:txBody>
      </p:sp>
      <p:sp>
        <p:nvSpPr>
          <p:cNvPr id="29701" name="Text Box 3"/>
          <p:cNvSpPr txBox="1">
            <a:spLocks noChangeArrowheads="1"/>
          </p:cNvSpPr>
          <p:nvPr/>
        </p:nvSpPr>
        <p:spPr bwMode="auto">
          <a:xfrm>
            <a:off x="5257800" y="1828800"/>
            <a:ext cx="3733800" cy="1235075"/>
          </a:xfrm>
          <a:prstGeom prst="rect">
            <a:avLst/>
          </a:prstGeom>
          <a:noFill/>
          <a:ln w="9525" algn="ctr">
            <a:noFill/>
            <a:miter lim="800000"/>
            <a:headEnd/>
            <a:tailEnd/>
          </a:ln>
        </p:spPr>
        <p:txBody>
          <a:bodyPr>
            <a:spAutoFit/>
          </a:bodyPr>
          <a:lstStyle/>
          <a:p>
            <a:pPr algn="ctr" eaLnBrk="1" hangingPunct="1">
              <a:spcBef>
                <a:spcPct val="20000"/>
              </a:spcBef>
              <a:buClr>
                <a:schemeClr val="bg1"/>
              </a:buClr>
              <a:buSzPct val="100000"/>
              <a:buFont typeface="Wingdings" pitchFamily="2" charset="2"/>
              <a:buNone/>
            </a:pPr>
            <a:r>
              <a:rPr lang="en-US" sz="2500" b="0">
                <a:latin typeface="Calibri" pitchFamily="34" charset="0"/>
              </a:rPr>
              <a:t>HIV-1 depends on the cellular machinery in every aspect of its life cycle.</a:t>
            </a:r>
            <a:r>
              <a:rPr lang="en-US" sz="2000" b="0">
                <a:latin typeface="Calibri" pitchFamily="34" charset="0"/>
              </a:rPr>
              <a:t> </a:t>
            </a:r>
          </a:p>
        </p:txBody>
      </p:sp>
      <p:grpSp>
        <p:nvGrpSpPr>
          <p:cNvPr id="2" name="Group 4"/>
          <p:cNvGrpSpPr>
            <a:grpSpLocks/>
          </p:cNvGrpSpPr>
          <p:nvPr/>
        </p:nvGrpSpPr>
        <p:grpSpPr bwMode="auto">
          <a:xfrm>
            <a:off x="304800" y="1676400"/>
            <a:ext cx="5837238" cy="4572000"/>
            <a:chOff x="0" y="912"/>
            <a:chExt cx="3677" cy="2976"/>
          </a:xfrm>
        </p:grpSpPr>
        <p:pic>
          <p:nvPicPr>
            <p:cNvPr id="29706" name="Picture 5"/>
            <p:cNvPicPr>
              <a:picLocks noChangeAspect="1" noChangeArrowheads="1"/>
            </p:cNvPicPr>
            <p:nvPr/>
          </p:nvPicPr>
          <p:blipFill>
            <a:blip r:embed="rId2" cstate="print"/>
            <a:srcRect/>
            <a:stretch>
              <a:fillRect/>
            </a:stretch>
          </p:blipFill>
          <p:spPr bwMode="auto">
            <a:xfrm>
              <a:off x="336" y="960"/>
              <a:ext cx="2606" cy="2880"/>
            </a:xfrm>
            <a:prstGeom prst="rect">
              <a:avLst/>
            </a:prstGeom>
            <a:solidFill>
              <a:schemeClr val="bg1"/>
            </a:solidFill>
            <a:ln w="9525">
              <a:noFill/>
              <a:miter lim="800000"/>
              <a:headEnd/>
              <a:tailEnd/>
            </a:ln>
          </p:spPr>
        </p:pic>
        <p:sp>
          <p:nvSpPr>
            <p:cNvPr id="29707" name="Rectangle 6"/>
            <p:cNvSpPr>
              <a:spLocks noChangeArrowheads="1"/>
            </p:cNvSpPr>
            <p:nvPr/>
          </p:nvSpPr>
          <p:spPr bwMode="auto">
            <a:xfrm>
              <a:off x="2052" y="912"/>
              <a:ext cx="816" cy="192"/>
            </a:xfrm>
            <a:prstGeom prst="rect">
              <a:avLst/>
            </a:prstGeom>
            <a:solidFill>
              <a:schemeClr val="bg1"/>
            </a:solidFill>
            <a:ln w="9525" algn="ctr">
              <a:noFill/>
              <a:miter lim="800000"/>
              <a:headEnd/>
              <a:tailEnd/>
            </a:ln>
          </p:spPr>
          <p:txBody>
            <a:bodyPr wrap="none" anchor="ctr"/>
            <a:lstStyle/>
            <a:p>
              <a:pPr algn="ctr" eaLnBrk="1" hangingPunct="1">
                <a:spcBef>
                  <a:spcPct val="20000"/>
                </a:spcBef>
                <a:buClr>
                  <a:schemeClr val="bg1"/>
                </a:buClr>
                <a:buSzPct val="100000"/>
                <a:buFont typeface="Wingdings" pitchFamily="2" charset="2"/>
                <a:buNone/>
              </a:pPr>
              <a:r>
                <a:rPr lang="en-US" sz="2000" b="0">
                  <a:latin typeface="Trebuchet MS" pitchFamily="34" charset="0"/>
                </a:rPr>
                <a:t>Fusion</a:t>
              </a:r>
            </a:p>
          </p:txBody>
        </p:sp>
        <p:sp>
          <p:nvSpPr>
            <p:cNvPr id="29708" name="Rectangle 7"/>
            <p:cNvSpPr>
              <a:spLocks noChangeArrowheads="1"/>
            </p:cNvSpPr>
            <p:nvPr/>
          </p:nvSpPr>
          <p:spPr bwMode="auto">
            <a:xfrm>
              <a:off x="144" y="1680"/>
              <a:ext cx="816" cy="192"/>
            </a:xfrm>
            <a:prstGeom prst="rect">
              <a:avLst/>
            </a:prstGeom>
            <a:solidFill>
              <a:schemeClr val="bg1"/>
            </a:solidFill>
            <a:ln w="9525" algn="ctr">
              <a:noFill/>
              <a:miter lim="800000"/>
              <a:headEnd/>
              <a:tailEnd/>
            </a:ln>
          </p:spPr>
          <p:txBody>
            <a:bodyPr wrap="none" anchor="ctr"/>
            <a:lstStyle/>
            <a:p>
              <a:pPr algn="ctr" eaLnBrk="1" hangingPunct="1">
                <a:lnSpc>
                  <a:spcPct val="80000"/>
                </a:lnSpc>
                <a:spcBef>
                  <a:spcPct val="20000"/>
                </a:spcBef>
                <a:buClr>
                  <a:schemeClr val="bg1"/>
                </a:buClr>
                <a:buSzPct val="100000"/>
                <a:buFont typeface="Wingdings" pitchFamily="2" charset="2"/>
                <a:buNone/>
              </a:pPr>
              <a:r>
                <a:rPr lang="en-US" sz="2000" b="0">
                  <a:latin typeface="Trebuchet MS" pitchFamily="34" charset="0"/>
                </a:rPr>
                <a:t>Reverse </a:t>
              </a:r>
            </a:p>
            <a:p>
              <a:pPr algn="ctr" eaLnBrk="1" hangingPunct="1">
                <a:lnSpc>
                  <a:spcPct val="80000"/>
                </a:lnSpc>
                <a:spcBef>
                  <a:spcPct val="20000"/>
                </a:spcBef>
                <a:buClr>
                  <a:schemeClr val="bg1"/>
                </a:buClr>
                <a:buSzPct val="100000"/>
                <a:buFont typeface="Wingdings" pitchFamily="2" charset="2"/>
                <a:buNone/>
              </a:pPr>
              <a:r>
                <a:rPr lang="en-US" sz="2000" b="0">
                  <a:latin typeface="Trebuchet MS" pitchFamily="34" charset="0"/>
                </a:rPr>
                <a:t>transcription</a:t>
              </a:r>
            </a:p>
          </p:txBody>
        </p:sp>
        <p:sp>
          <p:nvSpPr>
            <p:cNvPr id="29709" name="Rectangle 8"/>
            <p:cNvSpPr>
              <a:spLocks noChangeArrowheads="1"/>
            </p:cNvSpPr>
            <p:nvPr/>
          </p:nvSpPr>
          <p:spPr bwMode="auto">
            <a:xfrm>
              <a:off x="2352" y="2976"/>
              <a:ext cx="816" cy="240"/>
            </a:xfrm>
            <a:prstGeom prst="rect">
              <a:avLst/>
            </a:prstGeom>
            <a:solidFill>
              <a:schemeClr val="bg1"/>
            </a:solidFill>
            <a:ln w="9525" algn="ctr">
              <a:noFill/>
              <a:miter lim="800000"/>
              <a:headEnd/>
              <a:tailEnd/>
            </a:ln>
          </p:spPr>
          <p:txBody>
            <a:bodyPr wrap="none" anchor="ctr"/>
            <a:lstStyle/>
            <a:p>
              <a:pPr algn="ctr" eaLnBrk="1" hangingPunct="1">
                <a:spcBef>
                  <a:spcPct val="20000"/>
                </a:spcBef>
                <a:buClr>
                  <a:schemeClr val="bg1"/>
                </a:buClr>
                <a:buSzPct val="100000"/>
                <a:buFont typeface="Wingdings" pitchFamily="2" charset="2"/>
                <a:buNone/>
              </a:pPr>
              <a:r>
                <a:rPr lang="en-US" sz="2000" b="0">
                  <a:latin typeface="Trebuchet MS" pitchFamily="34" charset="0"/>
                </a:rPr>
                <a:t>Maturation</a:t>
              </a:r>
            </a:p>
          </p:txBody>
        </p:sp>
        <p:sp>
          <p:nvSpPr>
            <p:cNvPr id="29710" name="Rectangle 9"/>
            <p:cNvSpPr>
              <a:spLocks noChangeArrowheads="1"/>
            </p:cNvSpPr>
            <p:nvPr/>
          </p:nvSpPr>
          <p:spPr bwMode="auto">
            <a:xfrm>
              <a:off x="0" y="3024"/>
              <a:ext cx="816" cy="192"/>
            </a:xfrm>
            <a:prstGeom prst="rect">
              <a:avLst/>
            </a:prstGeom>
            <a:solidFill>
              <a:schemeClr val="bg1"/>
            </a:solidFill>
            <a:ln w="9525" algn="ctr">
              <a:noFill/>
              <a:miter lim="800000"/>
              <a:headEnd/>
              <a:tailEnd/>
            </a:ln>
          </p:spPr>
          <p:txBody>
            <a:bodyPr wrap="none" anchor="ctr"/>
            <a:lstStyle/>
            <a:p>
              <a:pPr algn="ctr" eaLnBrk="1" hangingPunct="1">
                <a:spcBef>
                  <a:spcPct val="20000"/>
                </a:spcBef>
                <a:buClr>
                  <a:schemeClr val="bg1"/>
                </a:buClr>
                <a:buSzPct val="100000"/>
                <a:buFont typeface="Wingdings" pitchFamily="2" charset="2"/>
                <a:buNone/>
              </a:pPr>
              <a:r>
                <a:rPr lang="en-US" sz="2000" b="0">
                  <a:latin typeface="Trebuchet MS" pitchFamily="34" charset="0"/>
                </a:rPr>
                <a:t>Budding</a:t>
              </a:r>
            </a:p>
          </p:txBody>
        </p:sp>
        <p:sp>
          <p:nvSpPr>
            <p:cNvPr id="29711" name="Rectangle 10"/>
            <p:cNvSpPr>
              <a:spLocks noChangeArrowheads="1"/>
            </p:cNvSpPr>
            <p:nvPr/>
          </p:nvSpPr>
          <p:spPr bwMode="auto">
            <a:xfrm>
              <a:off x="1008" y="2496"/>
              <a:ext cx="816" cy="192"/>
            </a:xfrm>
            <a:prstGeom prst="rect">
              <a:avLst/>
            </a:prstGeom>
            <a:solidFill>
              <a:schemeClr val="bg1"/>
            </a:solidFill>
            <a:ln w="9525" algn="ctr">
              <a:noFill/>
              <a:miter lim="800000"/>
              <a:headEnd/>
              <a:tailEnd/>
            </a:ln>
          </p:spPr>
          <p:txBody>
            <a:bodyPr wrap="none" anchor="ctr"/>
            <a:lstStyle/>
            <a:p>
              <a:pPr algn="ctr" eaLnBrk="1" hangingPunct="1">
                <a:spcBef>
                  <a:spcPct val="20000"/>
                </a:spcBef>
                <a:buClr>
                  <a:schemeClr val="bg1"/>
                </a:buClr>
                <a:buSzPct val="100000"/>
                <a:buFont typeface="Wingdings" pitchFamily="2" charset="2"/>
                <a:buNone/>
              </a:pPr>
              <a:r>
                <a:rPr lang="en-US" sz="2000" b="0">
                  <a:latin typeface="Trebuchet MS" pitchFamily="34" charset="0"/>
                </a:rPr>
                <a:t>Transcription</a:t>
              </a:r>
            </a:p>
          </p:txBody>
        </p:sp>
        <p:sp>
          <p:nvSpPr>
            <p:cNvPr id="29712" name="Text Box 11"/>
            <p:cNvSpPr txBox="1">
              <a:spLocks noChangeArrowheads="1"/>
            </p:cNvSpPr>
            <p:nvPr/>
          </p:nvSpPr>
          <p:spPr bwMode="auto">
            <a:xfrm>
              <a:off x="1200" y="3669"/>
              <a:ext cx="2477" cy="219"/>
            </a:xfrm>
            <a:prstGeom prst="rect">
              <a:avLst/>
            </a:prstGeom>
            <a:solidFill>
              <a:schemeClr val="bg1"/>
            </a:solidFill>
            <a:ln w="9525" algn="ctr">
              <a:noFill/>
              <a:miter lim="800000"/>
              <a:headEnd/>
              <a:tailEnd/>
            </a:ln>
          </p:spPr>
          <p:txBody>
            <a:bodyPr wrap="none">
              <a:spAutoFit/>
            </a:bodyPr>
            <a:lstStyle/>
            <a:p>
              <a:pPr eaLnBrk="1" hangingPunct="1">
                <a:spcBef>
                  <a:spcPct val="20000"/>
                </a:spcBef>
                <a:buClr>
                  <a:schemeClr val="bg1"/>
                </a:buClr>
                <a:buSzPct val="100000"/>
                <a:buFont typeface="Wingdings" pitchFamily="2" charset="2"/>
                <a:buNone/>
              </a:pPr>
              <a:r>
                <a:rPr lang="en-US" sz="1600" b="0">
                  <a:latin typeface="Calibri" pitchFamily="34" charset="0"/>
                </a:rPr>
                <a:t>Peterlin and Torono, </a:t>
              </a:r>
              <a:r>
                <a:rPr lang="en-US" sz="1600" b="0" i="1">
                  <a:latin typeface="Calibri" pitchFamily="34" charset="0"/>
                </a:rPr>
                <a:t>Nature Rev Immu</a:t>
              </a:r>
              <a:r>
                <a:rPr lang="en-US" sz="1600" b="0">
                  <a:latin typeface="Calibri" pitchFamily="34" charset="0"/>
                </a:rPr>
                <a:t>  2003</a:t>
              </a:r>
              <a:r>
                <a:rPr lang="en-US" sz="1200">
                  <a:latin typeface="Trebuchet MS" pitchFamily="34" charset="0"/>
                </a:rPr>
                <a:t>.</a:t>
              </a:r>
            </a:p>
          </p:txBody>
        </p:sp>
      </p:grpSp>
      <p:grpSp>
        <p:nvGrpSpPr>
          <p:cNvPr id="3" name="Group 12"/>
          <p:cNvGrpSpPr>
            <a:grpSpLocks/>
          </p:cNvGrpSpPr>
          <p:nvPr/>
        </p:nvGrpSpPr>
        <p:grpSpPr bwMode="auto">
          <a:xfrm>
            <a:off x="5486400" y="3276600"/>
            <a:ext cx="2743200" cy="2819400"/>
            <a:chOff x="960" y="624"/>
            <a:chExt cx="3168" cy="2604"/>
          </a:xfrm>
        </p:grpSpPr>
        <p:pic>
          <p:nvPicPr>
            <p:cNvPr id="29704" name="Picture 13" descr="Group2networkNEW2"/>
            <p:cNvPicPr>
              <a:picLocks noChangeAspect="1" noChangeArrowheads="1"/>
            </p:cNvPicPr>
            <p:nvPr/>
          </p:nvPicPr>
          <p:blipFill>
            <a:blip r:embed="rId3" cstate="print"/>
            <a:srcRect r="49875"/>
            <a:stretch>
              <a:fillRect/>
            </a:stretch>
          </p:blipFill>
          <p:spPr bwMode="auto">
            <a:xfrm>
              <a:off x="1200" y="624"/>
              <a:ext cx="2928" cy="2604"/>
            </a:xfrm>
            <a:prstGeom prst="rect">
              <a:avLst/>
            </a:prstGeom>
            <a:noFill/>
            <a:ln w="9525">
              <a:noFill/>
              <a:miter lim="800000"/>
              <a:headEnd/>
              <a:tailEnd/>
            </a:ln>
          </p:spPr>
        </p:pic>
        <p:sp>
          <p:nvSpPr>
            <p:cNvPr id="29705" name="Rectangle 14"/>
            <p:cNvSpPr>
              <a:spLocks noChangeArrowheads="1"/>
            </p:cNvSpPr>
            <p:nvPr/>
          </p:nvSpPr>
          <p:spPr bwMode="auto">
            <a:xfrm>
              <a:off x="960" y="624"/>
              <a:ext cx="576" cy="480"/>
            </a:xfrm>
            <a:prstGeom prst="rect">
              <a:avLst/>
            </a:prstGeom>
            <a:solidFill>
              <a:schemeClr val="bg1"/>
            </a:solidFill>
            <a:ln w="9525">
              <a:noFill/>
              <a:miter lim="800000"/>
              <a:headEnd/>
              <a:tailEnd/>
            </a:ln>
          </p:spPr>
          <p:txBody>
            <a:bodyPr wrap="none" anchor="ctr"/>
            <a:lstStyle/>
            <a:p>
              <a:endParaRPr lang="en-US"/>
            </a:p>
          </p:txBody>
        </p:sp>
      </p:grpSp>
      <p:sp>
        <p:nvSpPr>
          <p:cNvPr id="17" name="Date Placeholder 16"/>
          <p:cNvSpPr>
            <a:spLocks noGrp="1"/>
          </p:cNvSpPr>
          <p:nvPr>
            <p:ph type="dt" sz="half" idx="10"/>
          </p:nvPr>
        </p:nvSpPr>
        <p:spPr/>
        <p:txBody>
          <a:bodyPr/>
          <a:lstStyle/>
          <a:p>
            <a:pPr>
              <a:defRPr/>
            </a:pPr>
            <a:fld id="{F4C2DD59-7818-4EB5-942E-16AA97BB60E9}" type="datetime1">
              <a:rPr lang="en-US" smtClean="0"/>
              <a:t>8/17/2016</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a:spLocks noGrp="1" noChangeArrowheads="1"/>
          </p:cNvSpPr>
          <p:nvPr>
            <p:ph sz="half" idx="1"/>
          </p:nvPr>
        </p:nvSpPr>
        <p:spPr>
          <a:xfrm>
            <a:off x="304800" y="858982"/>
            <a:ext cx="8839200" cy="4114800"/>
          </a:xfrm>
        </p:spPr>
        <p:txBody>
          <a:bodyPr/>
          <a:lstStyle/>
          <a:p>
            <a:pPr eaLnBrk="1" hangingPunct="1">
              <a:lnSpc>
                <a:spcPct val="90000"/>
              </a:lnSpc>
              <a:defRPr/>
            </a:pPr>
            <a:r>
              <a:rPr lang="en-US" altLang="zh-CN" sz="2400" dirty="0" smtClean="0">
                <a:latin typeface="Arial" pitchFamily="34" charset="0"/>
                <a:cs typeface="Arial" pitchFamily="34" charset="0"/>
              </a:rPr>
              <a:t>The cell machinery is run by the proteins </a:t>
            </a:r>
          </a:p>
          <a:p>
            <a:pPr lvl="1" eaLnBrk="1" hangingPunct="1">
              <a:lnSpc>
                <a:spcPct val="90000"/>
              </a:lnSpc>
              <a:defRPr/>
            </a:pPr>
            <a:r>
              <a:rPr lang="en-US" altLang="zh-CN" sz="1800" dirty="0" smtClean="0">
                <a:latin typeface="Arial" pitchFamily="34" charset="0"/>
                <a:cs typeface="Arial" pitchFamily="34" charset="0"/>
              </a:rPr>
              <a:t>Enzymatic activities, replication, translation, transport, signaling, structural</a:t>
            </a:r>
          </a:p>
          <a:p>
            <a:pPr eaLnBrk="1" hangingPunct="1">
              <a:lnSpc>
                <a:spcPct val="90000"/>
              </a:lnSpc>
              <a:buFont typeface="Wingdings" pitchFamily="2" charset="2"/>
              <a:buNone/>
              <a:defRPr/>
            </a:pPr>
            <a:endParaRPr lang="en-US" altLang="zh-CN" sz="2400" dirty="0" smtClean="0">
              <a:latin typeface="Arial" pitchFamily="34" charset="0"/>
              <a:cs typeface="Arial" pitchFamily="34" charset="0"/>
            </a:endParaRPr>
          </a:p>
          <a:p>
            <a:pPr eaLnBrk="1" hangingPunct="1">
              <a:lnSpc>
                <a:spcPct val="90000"/>
              </a:lnSpc>
              <a:defRPr/>
            </a:pPr>
            <a:r>
              <a:rPr lang="en-US" altLang="zh-CN" sz="2400" dirty="0" smtClean="0">
                <a:latin typeface="Arial" pitchFamily="34" charset="0"/>
                <a:cs typeface="Arial" pitchFamily="34" charset="0"/>
              </a:rPr>
              <a:t>Proteins interact with each other to perform these functions</a:t>
            </a:r>
          </a:p>
          <a:p>
            <a:pPr eaLnBrk="1" hangingPunct="1">
              <a:lnSpc>
                <a:spcPct val="90000"/>
              </a:lnSpc>
              <a:buFont typeface="Wingdings" pitchFamily="2" charset="2"/>
              <a:buNone/>
              <a:defRPr/>
            </a:pPr>
            <a:endParaRPr lang="en-US" altLang="zh-CN" sz="2400" dirty="0" smtClean="0">
              <a:latin typeface="Arial" pitchFamily="34" charset="0"/>
              <a:cs typeface="Arial" pitchFamily="34" charset="0"/>
            </a:endParaRPr>
          </a:p>
          <a:p>
            <a:pPr eaLnBrk="1" hangingPunct="1">
              <a:lnSpc>
                <a:spcPct val="90000"/>
              </a:lnSpc>
              <a:buFont typeface="Wingdings" pitchFamily="2" charset="2"/>
              <a:buNone/>
              <a:defRPr/>
            </a:pPr>
            <a:endParaRPr lang="en-US" altLang="zh-CN" dirty="0" smtClean="0">
              <a:latin typeface="Arial" pitchFamily="34" charset="0"/>
              <a:cs typeface="Arial" pitchFamily="34" charset="0"/>
            </a:endParaRPr>
          </a:p>
          <a:p>
            <a:pPr eaLnBrk="1" hangingPunct="1">
              <a:lnSpc>
                <a:spcPct val="90000"/>
              </a:lnSpc>
              <a:buFont typeface="Wingdings" pitchFamily="2" charset="2"/>
              <a:buNone/>
              <a:defRPr/>
            </a:pPr>
            <a:endParaRPr lang="en-US" altLang="zh-CN" dirty="0" smtClean="0">
              <a:latin typeface="Arial" pitchFamily="34" charset="0"/>
              <a:cs typeface="Arial" pitchFamily="34" charset="0"/>
            </a:endParaRPr>
          </a:p>
          <a:p>
            <a:pPr eaLnBrk="1" hangingPunct="1">
              <a:lnSpc>
                <a:spcPct val="90000"/>
              </a:lnSpc>
              <a:buFont typeface="Wingdings" pitchFamily="2" charset="2"/>
              <a:buNone/>
              <a:defRPr/>
            </a:pPr>
            <a:endParaRPr lang="en-US" altLang="zh-CN" dirty="0" smtClean="0">
              <a:latin typeface="Arial" pitchFamily="34" charset="0"/>
              <a:cs typeface="Arial" pitchFamily="34" charset="0"/>
            </a:endParaRPr>
          </a:p>
          <a:p>
            <a:pPr lvl="1" eaLnBrk="1" hangingPunct="1">
              <a:lnSpc>
                <a:spcPct val="90000"/>
              </a:lnSpc>
              <a:buFontTx/>
              <a:buNone/>
              <a:defRPr/>
            </a:pPr>
            <a:endParaRPr lang="en-US" altLang="zh-CN" dirty="0" smtClean="0">
              <a:latin typeface="Arial" pitchFamily="34" charset="0"/>
              <a:cs typeface="Arial" pitchFamily="34" charset="0"/>
            </a:endParaRPr>
          </a:p>
          <a:p>
            <a:pPr marL="669925" lvl="1" indent="-212725" eaLnBrk="1" hangingPunct="1">
              <a:lnSpc>
                <a:spcPct val="90000"/>
              </a:lnSpc>
              <a:buFontTx/>
              <a:buNone/>
              <a:defRPr/>
            </a:pPr>
            <a:endParaRPr lang="en-US" altLang="zh-CN" dirty="0" smtClean="0">
              <a:latin typeface="Arial" pitchFamily="34" charset="0"/>
              <a:cs typeface="Arial" pitchFamily="34" charset="0"/>
            </a:endParaRPr>
          </a:p>
        </p:txBody>
      </p:sp>
      <p:sp>
        <p:nvSpPr>
          <p:cNvPr id="2053" name="Slide Number Placeholder 5"/>
          <p:cNvSpPr>
            <a:spLocks noGrp="1"/>
          </p:cNvSpPr>
          <p:nvPr>
            <p:ph type="sldNum" sz="quarter" idx="4294967295"/>
          </p:nvPr>
        </p:nvSpPr>
        <p:spPr bwMode="auto">
          <a:xfrm>
            <a:off x="5257800" y="3352800"/>
            <a:ext cx="3536950" cy="457200"/>
          </a:xfrm>
          <a:prstGeom prst="rect">
            <a:avLst/>
          </a:prstGeom>
          <a:noFill/>
          <a:ln>
            <a:miter lim="800000"/>
            <a:headEnd/>
            <a:tailEnd/>
          </a:ln>
        </p:spPr>
        <p:txBody>
          <a:bodyPr/>
          <a:lstStyle/>
          <a:p>
            <a:pPr algn="ctr"/>
            <a:r>
              <a:rPr lang="en-US" altLang="zh-CN">
                <a:latin typeface="Arial" pitchFamily="34" charset="0"/>
                <a:ea typeface="SimSun" pitchFamily="2" charset="-122"/>
              </a:rPr>
              <a:t>Indirectly in a pathway</a:t>
            </a:r>
          </a:p>
        </p:txBody>
      </p:sp>
      <p:pic>
        <p:nvPicPr>
          <p:cNvPr id="2054" name="Picture 3"/>
          <p:cNvPicPr>
            <a:picLocks noChangeAspect="1" noChangeArrowheads="1"/>
          </p:cNvPicPr>
          <p:nvPr/>
        </p:nvPicPr>
        <p:blipFill>
          <a:blip r:embed="rId4" cstate="print"/>
          <a:srcRect l="4167" t="2689" r="4167" b="3238"/>
          <a:stretch>
            <a:fillRect/>
          </a:stretch>
        </p:blipFill>
        <p:spPr bwMode="auto">
          <a:xfrm>
            <a:off x="3276600" y="3214688"/>
            <a:ext cx="1981200" cy="3151187"/>
          </a:xfrm>
          <a:prstGeom prst="rect">
            <a:avLst/>
          </a:prstGeom>
          <a:noFill/>
          <a:ln w="9525">
            <a:noFill/>
            <a:miter lim="800000"/>
            <a:headEnd/>
            <a:tailEnd/>
          </a:ln>
        </p:spPr>
      </p:pic>
      <p:graphicFrame>
        <p:nvGraphicFramePr>
          <p:cNvPr id="2050" name="Object 1031"/>
          <p:cNvGraphicFramePr>
            <a:graphicFrameLocks noChangeAspect="1"/>
          </p:cNvGraphicFramePr>
          <p:nvPr/>
        </p:nvGraphicFramePr>
        <p:xfrm>
          <a:off x="457200" y="3048000"/>
          <a:ext cx="1905000" cy="1581150"/>
        </p:xfrm>
        <a:graphic>
          <a:graphicData uri="http://schemas.openxmlformats.org/presentationml/2006/ole">
            <mc:AlternateContent xmlns:mc="http://schemas.openxmlformats.org/markup-compatibility/2006">
              <mc:Choice xmlns:v="urn:schemas-microsoft-com:vml" Requires="v">
                <p:oleObj spid="_x0000_s125991" name="Bitmap Image" r:id="rId5" imgW="2800741" imgH="2324424" progId="PBrush">
                  <p:embed/>
                </p:oleObj>
              </mc:Choice>
              <mc:Fallback>
                <p:oleObj name="Bitmap Image" r:id="rId5" imgW="2800741" imgH="2324424" progId="PBrush">
                  <p:embed/>
                  <p:pic>
                    <p:nvPicPr>
                      <p:cNvPr id="0" name="Object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048000"/>
                        <a:ext cx="19050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5" name="Picture 2"/>
          <p:cNvPicPr>
            <a:picLocks noChangeAspect="1" noChangeArrowheads="1"/>
          </p:cNvPicPr>
          <p:nvPr/>
        </p:nvPicPr>
        <p:blipFill>
          <a:blip r:embed="rId7" cstate="print"/>
          <a:srcRect/>
          <a:stretch>
            <a:fillRect/>
          </a:stretch>
        </p:blipFill>
        <p:spPr bwMode="auto">
          <a:xfrm>
            <a:off x="5715000" y="3276600"/>
            <a:ext cx="3119438" cy="2971800"/>
          </a:xfrm>
          <a:prstGeom prst="rect">
            <a:avLst/>
          </a:prstGeom>
          <a:noFill/>
          <a:ln w="9525">
            <a:noFill/>
            <a:miter lim="800000"/>
            <a:headEnd/>
            <a:tailEnd/>
          </a:ln>
        </p:spPr>
      </p:pic>
      <p:sp>
        <p:nvSpPr>
          <p:cNvPr id="2056" name="Slide Number Placeholder 5"/>
          <p:cNvSpPr txBox="1">
            <a:spLocks/>
          </p:cNvSpPr>
          <p:nvPr/>
        </p:nvSpPr>
        <p:spPr bwMode="auto">
          <a:xfrm>
            <a:off x="2590800" y="2590800"/>
            <a:ext cx="3536950" cy="457200"/>
          </a:xfrm>
          <a:prstGeom prst="rect">
            <a:avLst/>
          </a:prstGeom>
          <a:noFill/>
          <a:ln w="9525">
            <a:noFill/>
            <a:miter lim="800000"/>
            <a:headEnd/>
            <a:tailEnd/>
          </a:ln>
        </p:spPr>
        <p:txBody>
          <a:bodyPr/>
          <a:lstStyle/>
          <a:p>
            <a:pPr algn="ctr"/>
            <a:r>
              <a:rPr lang="en-US" altLang="zh-CN">
                <a:latin typeface="Arial" pitchFamily="34" charset="0"/>
                <a:ea typeface="SimSun" pitchFamily="2" charset="-122"/>
              </a:rPr>
              <a:t>Indirectly </a:t>
            </a:r>
          </a:p>
          <a:p>
            <a:pPr algn="ctr"/>
            <a:r>
              <a:rPr lang="en-US" altLang="zh-CN">
                <a:latin typeface="Arial" pitchFamily="34" charset="0"/>
                <a:ea typeface="SimSun" pitchFamily="2" charset="-122"/>
              </a:rPr>
              <a:t>in a protein complex</a:t>
            </a:r>
          </a:p>
        </p:txBody>
      </p:sp>
      <p:sp>
        <p:nvSpPr>
          <p:cNvPr id="2057" name="Slide Number Placeholder 5"/>
          <p:cNvSpPr txBox="1">
            <a:spLocks/>
          </p:cNvSpPr>
          <p:nvPr/>
        </p:nvSpPr>
        <p:spPr bwMode="auto">
          <a:xfrm>
            <a:off x="-304800" y="2590800"/>
            <a:ext cx="3536950" cy="457200"/>
          </a:xfrm>
          <a:prstGeom prst="rect">
            <a:avLst/>
          </a:prstGeom>
          <a:noFill/>
          <a:ln w="9525">
            <a:noFill/>
            <a:miter lim="800000"/>
            <a:headEnd/>
            <a:tailEnd/>
          </a:ln>
        </p:spPr>
        <p:txBody>
          <a:bodyPr/>
          <a:lstStyle/>
          <a:p>
            <a:pPr algn="ctr"/>
            <a:r>
              <a:rPr lang="en-US" altLang="zh-CN">
                <a:latin typeface="Arial" pitchFamily="34" charset="0"/>
                <a:ea typeface="SimSun" pitchFamily="2" charset="-122"/>
              </a:rPr>
              <a:t>Through physical contact</a:t>
            </a:r>
          </a:p>
        </p:txBody>
      </p:sp>
      <p:sp>
        <p:nvSpPr>
          <p:cNvPr id="2058" name="Slide Number Placeholder 5"/>
          <p:cNvSpPr txBox="1">
            <a:spLocks/>
          </p:cNvSpPr>
          <p:nvPr/>
        </p:nvSpPr>
        <p:spPr bwMode="auto">
          <a:xfrm>
            <a:off x="5607050" y="2590800"/>
            <a:ext cx="3536950" cy="457200"/>
          </a:xfrm>
          <a:prstGeom prst="rect">
            <a:avLst/>
          </a:prstGeom>
          <a:noFill/>
          <a:ln w="9525">
            <a:noFill/>
            <a:miter lim="800000"/>
            <a:headEnd/>
            <a:tailEnd/>
          </a:ln>
        </p:spPr>
        <p:txBody>
          <a:bodyPr/>
          <a:lstStyle/>
          <a:p>
            <a:pPr algn="ctr"/>
            <a:r>
              <a:rPr lang="en-US" altLang="zh-CN">
                <a:latin typeface="Arial" pitchFamily="34" charset="0"/>
                <a:ea typeface="SimSun" pitchFamily="2" charset="-122"/>
              </a:rPr>
              <a:t>Indirectly in pathway</a:t>
            </a:r>
          </a:p>
        </p:txBody>
      </p:sp>
      <p:sp>
        <p:nvSpPr>
          <p:cNvPr id="2059" name="Slide Number Placeholder 5"/>
          <p:cNvSpPr txBox="1">
            <a:spLocks/>
          </p:cNvSpPr>
          <p:nvPr/>
        </p:nvSpPr>
        <p:spPr bwMode="auto">
          <a:xfrm>
            <a:off x="5029200" y="6248400"/>
            <a:ext cx="4451350" cy="457200"/>
          </a:xfrm>
          <a:prstGeom prst="rect">
            <a:avLst/>
          </a:prstGeom>
          <a:noFill/>
          <a:ln w="9525">
            <a:noFill/>
            <a:miter lim="800000"/>
            <a:headEnd/>
            <a:tailEnd/>
          </a:ln>
        </p:spPr>
        <p:txBody>
          <a:bodyPr/>
          <a:lstStyle/>
          <a:p>
            <a:r>
              <a:rPr lang="en-US" altLang="zh-CN" sz="1000">
                <a:latin typeface="Arial" pitchFamily="34" charset="0"/>
                <a:ea typeface="SimSun" pitchFamily="2" charset="-122"/>
              </a:rPr>
              <a:t>http://www.cellsignal.com/reference/pathway/Apoptosis_Overview.html</a:t>
            </a:r>
          </a:p>
        </p:txBody>
      </p:sp>
      <p:sp>
        <p:nvSpPr>
          <p:cNvPr id="12" name="Title 11"/>
          <p:cNvSpPr>
            <a:spLocks noGrp="1"/>
          </p:cNvSpPr>
          <p:nvPr>
            <p:ph type="title"/>
          </p:nvPr>
        </p:nvSpPr>
        <p:spPr>
          <a:xfrm>
            <a:off x="533111" y="0"/>
            <a:ext cx="8001000" cy="748145"/>
          </a:xfrm>
        </p:spPr>
        <p:txBody>
          <a:bodyPr/>
          <a:lstStyle/>
          <a:p>
            <a:r>
              <a:rPr lang="en-US" dirty="0" smtClean="0"/>
              <a:t>PPIs:  </a:t>
            </a:r>
            <a:r>
              <a:rPr lang="en-US" sz="3200" dirty="0" smtClean="0"/>
              <a:t>Protein-Protein Interactions</a:t>
            </a:r>
            <a:endParaRPr lang="en-US" sz="3200" dirty="0"/>
          </a:p>
        </p:txBody>
      </p:sp>
      <p:sp>
        <p:nvSpPr>
          <p:cNvPr id="13" name="Date Placeholder 12"/>
          <p:cNvSpPr>
            <a:spLocks noGrp="1"/>
          </p:cNvSpPr>
          <p:nvPr>
            <p:ph type="dt" sz="half" idx="10"/>
          </p:nvPr>
        </p:nvSpPr>
        <p:spPr/>
        <p:txBody>
          <a:bodyPr/>
          <a:lstStyle/>
          <a:p>
            <a:pPr>
              <a:defRPr/>
            </a:pPr>
            <a:fld id="{D8C41D1C-0966-4B4F-A35A-E1EE987EF0F8}" type="datetime1">
              <a:rPr lang="en-US" smtClean="0"/>
              <a:t>8/17/2016</a:t>
            </a:fld>
            <a:endParaRPr lang="en-US" dirty="0"/>
          </a:p>
        </p:txBody>
      </p:sp>
      <p:sp>
        <p:nvSpPr>
          <p:cNvPr id="14" name="Footer Placeholder 13"/>
          <p:cNvSpPr>
            <a:spLocks noGrp="1"/>
          </p:cNvSpPr>
          <p:nvPr>
            <p:ph type="ftr" sz="quarter" idx="11"/>
          </p:nvPr>
        </p:nvSpPr>
        <p:spPr/>
        <p:txBody>
          <a:bodyPr/>
          <a:lstStyle/>
          <a:p>
            <a:pPr>
              <a:defRPr/>
            </a:pPr>
            <a:r>
              <a:rPr lang="en-US" smtClean="0"/>
              <a:t>Jaime G. Carbonell, Language Technolgies Institute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2"/>
          <p:cNvSpPr txBox="1">
            <a:spLocks noChangeArrowheads="1"/>
          </p:cNvSpPr>
          <p:nvPr/>
        </p:nvSpPr>
        <p:spPr bwMode="auto">
          <a:xfrm>
            <a:off x="0" y="0"/>
            <a:ext cx="9144000" cy="609600"/>
          </a:xfrm>
          <a:prstGeom prst="rect">
            <a:avLst/>
          </a:prstGeom>
          <a:solidFill>
            <a:srgbClr val="460046"/>
          </a:solidFill>
          <a:ln w="9525">
            <a:noFill/>
            <a:miter lim="800000"/>
            <a:headEnd/>
            <a:tailEnd/>
          </a:ln>
        </p:spPr>
        <p:txBody>
          <a:bodyPr anchor="ctr"/>
          <a:lstStyle/>
          <a:p>
            <a:pPr algn="ctr">
              <a:defRPr/>
            </a:pPr>
            <a:r>
              <a:rPr lang="en-US" sz="3600" kern="0" dirty="0">
                <a:solidFill>
                  <a:schemeClr val="bg1"/>
                </a:solidFill>
                <a:latin typeface="Arial" pitchFamily="34" charset="0"/>
                <a:ea typeface="+mj-ea"/>
                <a:cs typeface="Arial" pitchFamily="34" charset="0"/>
              </a:rPr>
              <a:t>Estimating expert labeling accuracies</a:t>
            </a:r>
          </a:p>
        </p:txBody>
      </p:sp>
      <p:pic>
        <p:nvPicPr>
          <p:cNvPr id="62467" name="Picture 2"/>
          <p:cNvPicPr>
            <a:picLocks noChangeAspect="1" noChangeArrowheads="1"/>
          </p:cNvPicPr>
          <p:nvPr/>
        </p:nvPicPr>
        <p:blipFill>
          <a:blip r:embed="rId2" cstate="print"/>
          <a:srcRect/>
          <a:stretch>
            <a:fillRect/>
          </a:stretch>
        </p:blipFill>
        <p:spPr bwMode="auto">
          <a:xfrm>
            <a:off x="2514600" y="685800"/>
            <a:ext cx="3667125" cy="923925"/>
          </a:xfrm>
          <a:prstGeom prst="rect">
            <a:avLst/>
          </a:prstGeom>
          <a:noFill/>
          <a:ln w="9525">
            <a:noFill/>
            <a:miter lim="800000"/>
            <a:headEnd/>
            <a:tailEnd/>
          </a:ln>
        </p:spPr>
      </p:pic>
      <p:pic>
        <p:nvPicPr>
          <p:cNvPr id="62468" name="Picture 3"/>
          <p:cNvPicPr>
            <a:picLocks noChangeAspect="1" noChangeArrowheads="1"/>
          </p:cNvPicPr>
          <p:nvPr/>
        </p:nvPicPr>
        <p:blipFill>
          <a:blip r:embed="rId3" cstate="print"/>
          <a:srcRect/>
          <a:stretch>
            <a:fillRect/>
          </a:stretch>
        </p:blipFill>
        <p:spPr bwMode="auto">
          <a:xfrm>
            <a:off x="1600200" y="1600200"/>
            <a:ext cx="6677025" cy="2047875"/>
          </a:xfrm>
          <a:prstGeom prst="rect">
            <a:avLst/>
          </a:prstGeom>
          <a:noFill/>
          <a:ln w="9525">
            <a:noFill/>
            <a:miter lim="800000"/>
            <a:headEnd/>
            <a:tailEnd/>
          </a:ln>
        </p:spPr>
      </p:pic>
      <p:pic>
        <p:nvPicPr>
          <p:cNvPr id="62469" name="Picture 4"/>
          <p:cNvPicPr>
            <a:picLocks noChangeAspect="1" noChangeArrowheads="1"/>
          </p:cNvPicPr>
          <p:nvPr/>
        </p:nvPicPr>
        <p:blipFill>
          <a:blip r:embed="rId4" cstate="print"/>
          <a:srcRect/>
          <a:stretch>
            <a:fillRect/>
          </a:stretch>
        </p:blipFill>
        <p:spPr bwMode="auto">
          <a:xfrm>
            <a:off x="1143000" y="4800600"/>
            <a:ext cx="7296150" cy="1562100"/>
          </a:xfrm>
          <a:prstGeom prst="rect">
            <a:avLst/>
          </a:prstGeom>
          <a:noFill/>
          <a:ln w="9525">
            <a:noFill/>
            <a:miter lim="800000"/>
            <a:headEnd/>
            <a:tailEnd/>
          </a:ln>
        </p:spPr>
      </p:pic>
      <p:cxnSp>
        <p:nvCxnSpPr>
          <p:cNvPr id="20" name="Straight Arrow Connector 19"/>
          <p:cNvCxnSpPr/>
          <p:nvPr/>
        </p:nvCxnSpPr>
        <p:spPr>
          <a:xfrm rot="5400000">
            <a:off x="4876800" y="4572000"/>
            <a:ext cx="914400" cy="609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62471" name="TextBox 22"/>
          <p:cNvSpPr txBox="1">
            <a:spLocks noChangeArrowheads="1"/>
          </p:cNvSpPr>
          <p:nvPr/>
        </p:nvSpPr>
        <p:spPr bwMode="auto">
          <a:xfrm>
            <a:off x="5695950" y="828675"/>
            <a:ext cx="2914650" cy="923925"/>
          </a:xfrm>
          <a:prstGeom prst="rect">
            <a:avLst/>
          </a:prstGeom>
          <a:noFill/>
          <a:ln w="9525">
            <a:noFill/>
            <a:miter lim="800000"/>
            <a:headEnd/>
            <a:tailEnd/>
          </a:ln>
        </p:spPr>
        <p:txBody>
          <a:bodyPr>
            <a:spAutoFit/>
          </a:bodyPr>
          <a:lstStyle/>
          <a:p>
            <a:r>
              <a:rPr lang="en-US">
                <a:latin typeface="Arial" pitchFamily="34" charset="0"/>
                <a:cs typeface="Arial" pitchFamily="34" charset="0"/>
              </a:rPr>
              <a:t>Solve this</a:t>
            </a:r>
          </a:p>
          <a:p>
            <a:r>
              <a:rPr lang="en-US">
                <a:latin typeface="Arial" pitchFamily="34" charset="0"/>
                <a:cs typeface="Arial" pitchFamily="34" charset="0"/>
              </a:rPr>
              <a:t>through expectation maximization</a:t>
            </a:r>
          </a:p>
        </p:txBody>
      </p:sp>
      <p:sp>
        <p:nvSpPr>
          <p:cNvPr id="62472" name="TextBox 8"/>
          <p:cNvSpPr txBox="1">
            <a:spLocks noChangeArrowheads="1"/>
          </p:cNvSpPr>
          <p:nvPr/>
        </p:nvSpPr>
        <p:spPr bwMode="auto">
          <a:xfrm>
            <a:off x="2368550" y="4038600"/>
            <a:ext cx="6711950" cy="369888"/>
          </a:xfrm>
          <a:prstGeom prst="rect">
            <a:avLst/>
          </a:prstGeom>
          <a:noFill/>
          <a:ln w="9525">
            <a:noFill/>
            <a:miter lim="800000"/>
            <a:headEnd/>
            <a:tailEnd/>
          </a:ln>
        </p:spPr>
        <p:txBody>
          <a:bodyPr wrap="none">
            <a:spAutoFit/>
          </a:bodyPr>
          <a:lstStyle/>
          <a:p>
            <a:r>
              <a:rPr lang="en-US">
                <a:latin typeface="Arial" pitchFamily="34" charset="0"/>
                <a:cs typeface="Arial" pitchFamily="34" charset="0"/>
              </a:rPr>
              <a:t>Assuming experts are conditionally independent given true label</a:t>
            </a:r>
          </a:p>
        </p:txBody>
      </p:sp>
      <p:sp>
        <p:nvSpPr>
          <p:cNvPr id="9" name="Date Placeholder 8"/>
          <p:cNvSpPr>
            <a:spLocks noGrp="1"/>
          </p:cNvSpPr>
          <p:nvPr>
            <p:ph type="dt" sz="half" idx="10"/>
          </p:nvPr>
        </p:nvSpPr>
        <p:spPr/>
        <p:txBody>
          <a:bodyPr/>
          <a:lstStyle/>
          <a:p>
            <a:pPr>
              <a:defRPr/>
            </a:pPr>
            <a:fld id="{C1221D7D-3217-454A-BBB0-15A9C7B777C4}" type="datetime1">
              <a:rPr lang="en-US" smtClean="0"/>
              <a:t>8/17/2016</a:t>
            </a:fld>
            <a:endParaRPr lang="en-US" dirty="0"/>
          </a:p>
        </p:txBody>
      </p:sp>
      <p:sp>
        <p:nvSpPr>
          <p:cNvPr id="10" name="Slide Number Placeholder 9"/>
          <p:cNvSpPr>
            <a:spLocks noGrp="1"/>
          </p:cNvSpPr>
          <p:nvPr>
            <p:ph type="sldNum" sz="quarter" idx="12"/>
          </p:nvPr>
        </p:nvSpPr>
        <p:spPr/>
        <p:txBody>
          <a:bodyPr/>
          <a:lstStyle/>
          <a:p>
            <a:pPr>
              <a:defRPr/>
            </a:pPr>
            <a:fld id="{6A2DAE72-99FA-47CE-9DFF-876894D01D3F}" type="slidenum">
              <a:rPr lang="en-US" smtClean="0"/>
              <a:pPr>
                <a:defRPr/>
              </a:pPr>
              <a:t>45</a:t>
            </a:fld>
            <a:endParaRPr lang="en-US"/>
          </a:p>
        </p:txBody>
      </p:sp>
      <p:sp>
        <p:nvSpPr>
          <p:cNvPr id="11" name="Footer Placeholder 10"/>
          <p:cNvSpPr>
            <a:spLocks noGrp="1"/>
          </p:cNvSpPr>
          <p:nvPr>
            <p:ph type="ftr" sz="quarter" idx="11"/>
          </p:nvPr>
        </p:nvSpPr>
        <p:spPr/>
        <p:txBody>
          <a:bodyPr/>
          <a:lstStyle/>
          <a:p>
            <a:pPr>
              <a:defRPr/>
            </a:pPr>
            <a:r>
              <a:rPr lang="en-US" smtClean="0"/>
              <a:t>Jaime G. Carbonell, Language Technolgies Institute</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bwMode="auto">
          <a:xfrm>
            <a:off x="0" y="0"/>
            <a:ext cx="9144000" cy="609600"/>
          </a:xfrm>
          <a:prstGeom prst="rect">
            <a:avLst/>
          </a:prstGeom>
          <a:solidFill>
            <a:srgbClr val="460046"/>
          </a:solidFill>
          <a:ln w="9525">
            <a:noFill/>
            <a:miter lim="800000"/>
            <a:headEnd/>
            <a:tailEnd/>
          </a:ln>
        </p:spPr>
        <p:txBody>
          <a:bodyPr anchor="ctr"/>
          <a:lstStyle/>
          <a:p>
            <a:pPr algn="ctr">
              <a:defRPr/>
            </a:pPr>
            <a:r>
              <a:rPr lang="en-US" sz="3600" kern="0" dirty="0">
                <a:solidFill>
                  <a:schemeClr val="bg1"/>
                </a:solidFill>
                <a:latin typeface="Arial" pitchFamily="34" charset="0"/>
                <a:ea typeface="+mj-ea"/>
                <a:cs typeface="Arial" pitchFamily="34" charset="0"/>
              </a:rPr>
              <a:t>Refined interactome</a:t>
            </a:r>
          </a:p>
        </p:txBody>
      </p:sp>
      <p:sp>
        <p:nvSpPr>
          <p:cNvPr id="67587" name="Text Box 5"/>
          <p:cNvSpPr txBox="1">
            <a:spLocks noChangeArrowheads="1"/>
          </p:cNvSpPr>
          <p:nvPr/>
        </p:nvSpPr>
        <p:spPr bwMode="auto">
          <a:xfrm>
            <a:off x="685800" y="4876800"/>
            <a:ext cx="7473950" cy="1323975"/>
          </a:xfrm>
          <a:prstGeom prst="rect">
            <a:avLst/>
          </a:prstGeom>
          <a:noFill/>
          <a:ln w="9525">
            <a:noFill/>
            <a:miter lim="800000"/>
            <a:headEnd/>
            <a:tailEnd/>
          </a:ln>
        </p:spPr>
        <p:txBody>
          <a:bodyPr>
            <a:spAutoFit/>
          </a:bodyPr>
          <a:lstStyle/>
          <a:p>
            <a:r>
              <a:rPr lang="en-US" sz="2000">
                <a:latin typeface="Arial" pitchFamily="34" charset="0"/>
                <a:cs typeface="Arial" pitchFamily="34" charset="0"/>
              </a:rPr>
              <a:t>Solid line: probability of being a direct interaction is ≥0.5</a:t>
            </a:r>
          </a:p>
          <a:p>
            <a:r>
              <a:rPr lang="en-US" sz="2000">
                <a:latin typeface="Arial" pitchFamily="34" charset="0"/>
                <a:cs typeface="Arial" pitchFamily="34" charset="0"/>
              </a:rPr>
              <a:t>Dashed line: probability of being a direct interaction is &lt;0.5</a:t>
            </a:r>
          </a:p>
          <a:p>
            <a:r>
              <a:rPr lang="en-US" sz="2000">
                <a:latin typeface="Arial" pitchFamily="34" charset="0"/>
                <a:cs typeface="Arial" pitchFamily="34" charset="0"/>
              </a:rPr>
              <a:t>  </a:t>
            </a:r>
          </a:p>
          <a:p>
            <a:r>
              <a:rPr lang="en-US" sz="2000">
                <a:latin typeface="Arial" pitchFamily="34" charset="0"/>
                <a:cs typeface="Arial" pitchFamily="34" charset="0"/>
              </a:rPr>
              <a:t>Edge thickness indicates confidence in the interaction</a:t>
            </a:r>
          </a:p>
        </p:txBody>
      </p:sp>
      <p:pic>
        <p:nvPicPr>
          <p:cNvPr id="67588" name="Picture 2"/>
          <p:cNvPicPr>
            <a:picLocks noChangeAspect="1" noChangeArrowheads="1"/>
          </p:cNvPicPr>
          <p:nvPr/>
        </p:nvPicPr>
        <p:blipFill>
          <a:blip r:embed="rId2" cstate="print"/>
          <a:srcRect/>
          <a:stretch>
            <a:fillRect/>
          </a:stretch>
        </p:blipFill>
        <p:spPr bwMode="auto">
          <a:xfrm>
            <a:off x="1066800" y="990600"/>
            <a:ext cx="5411788" cy="39624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1995E14D-9CA4-4E35-BAFB-30A523EE42CF}" type="datetime1">
              <a:rPr lang="en-US" smtClean="0"/>
              <a:t>8/17/2016</a:t>
            </a:fld>
            <a:endParaRPr lang="en-US" dirty="0"/>
          </a:p>
        </p:txBody>
      </p:sp>
      <p:sp>
        <p:nvSpPr>
          <p:cNvPr id="6" name="Slide Number Placeholder 5"/>
          <p:cNvSpPr>
            <a:spLocks noGrp="1"/>
          </p:cNvSpPr>
          <p:nvPr>
            <p:ph type="sldNum" sz="quarter" idx="12"/>
          </p:nvPr>
        </p:nvSpPr>
        <p:spPr/>
        <p:txBody>
          <a:bodyPr/>
          <a:lstStyle/>
          <a:p>
            <a:pPr>
              <a:defRPr/>
            </a:pPr>
            <a:fld id="{6A2DAE72-99FA-47CE-9DFF-876894D01D3F}" type="slidenum">
              <a:rPr lang="en-US" smtClean="0"/>
              <a:pPr>
                <a:defRPr/>
              </a:pPr>
              <a:t>46</a:t>
            </a:fld>
            <a:endParaRPr lang="en-US"/>
          </a:p>
        </p:txBody>
      </p:sp>
      <p:sp>
        <p:nvSpPr>
          <p:cNvPr id="7" name="Footer Placeholder 6"/>
          <p:cNvSpPr>
            <a:spLocks noGrp="1"/>
          </p:cNvSpPr>
          <p:nvPr>
            <p:ph type="ftr" sz="quarter" idx="11"/>
          </p:nvPr>
        </p:nvSpPr>
        <p:spPr/>
        <p:txBody>
          <a:bodyPr/>
          <a:lstStyle/>
          <a:p>
            <a:pPr>
              <a:defRPr/>
            </a:pPr>
            <a:r>
              <a:rPr lang="en-US" smtClean="0"/>
              <a:t>Jaime G. Carbonell, Language Technolgies Institute</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4675" y="304801"/>
            <a:ext cx="8001000" cy="1137634"/>
          </a:xfrm>
        </p:spPr>
        <p:txBody>
          <a:bodyPr/>
          <a:lstStyle/>
          <a:p>
            <a:r>
              <a:rPr lang="en-US" dirty="0" smtClean="0"/>
              <a:t>Transfer/Multi-Task Learning</a:t>
            </a:r>
            <a:endParaRPr lang="en-US" dirty="0"/>
          </a:p>
        </p:txBody>
      </p:sp>
      <p:sp>
        <p:nvSpPr>
          <p:cNvPr id="6" name="Content Placeholder 5"/>
          <p:cNvSpPr>
            <a:spLocks noGrp="1"/>
          </p:cNvSpPr>
          <p:nvPr>
            <p:ph idx="1"/>
          </p:nvPr>
        </p:nvSpPr>
        <p:spPr/>
        <p:txBody>
          <a:bodyPr/>
          <a:lstStyle/>
          <a:p>
            <a:r>
              <a:rPr lang="en-US" dirty="0" smtClean="0"/>
              <a:t>Basic Idea: Map invariant properties from similar tasks previously learning tasks</a:t>
            </a:r>
          </a:p>
          <a:p>
            <a:r>
              <a:rPr lang="en-US" dirty="0" smtClean="0"/>
              <a:t>Challenges: What to retain?  How to modify?</a:t>
            </a:r>
          </a:p>
          <a:p>
            <a:r>
              <a:rPr lang="en-US" dirty="0" smtClean="0"/>
              <a:t>History:</a:t>
            </a:r>
          </a:p>
          <a:p>
            <a:pPr lvl="1"/>
            <a:r>
              <a:rPr lang="en-US" dirty="0" smtClean="0"/>
              <a:t>Transformation/Derivational Analogy (1980s)</a:t>
            </a:r>
          </a:p>
          <a:p>
            <a:pPr lvl="1"/>
            <a:r>
              <a:rPr lang="en-US" dirty="0" smtClean="0"/>
              <a:t>Case-Based Reasoning (1980s-1990s)</a:t>
            </a:r>
          </a:p>
          <a:p>
            <a:pPr lvl="1"/>
            <a:r>
              <a:rPr lang="en-US" dirty="0" smtClean="0"/>
              <a:t>“Modern” Transfer Multi-Task (2000’s)</a:t>
            </a:r>
          </a:p>
          <a:p>
            <a:r>
              <a:rPr lang="en-US" dirty="0" smtClean="0"/>
              <a:t>New focus: beyond transferring priors &amp; features</a:t>
            </a:r>
          </a:p>
          <a:p>
            <a:pPr lvl="1"/>
            <a:r>
              <a:rPr lang="en-US" dirty="0" err="1" smtClean="0"/>
              <a:t>Regularizers</a:t>
            </a:r>
            <a:r>
              <a:rPr lang="en-US" dirty="0" smtClean="0"/>
              <a:t> to maximize transfer</a:t>
            </a:r>
          </a:p>
          <a:p>
            <a:pPr lvl="1"/>
            <a:r>
              <a:rPr lang="en-US" dirty="0" smtClean="0"/>
              <a:t>Structural biases</a:t>
            </a:r>
          </a:p>
          <a:p>
            <a:endParaRPr lang="en-US" dirty="0"/>
          </a:p>
        </p:txBody>
      </p:sp>
      <p:sp>
        <p:nvSpPr>
          <p:cNvPr id="2" name="Date Placeholder 1"/>
          <p:cNvSpPr>
            <a:spLocks noGrp="1"/>
          </p:cNvSpPr>
          <p:nvPr>
            <p:ph type="dt" sz="half" idx="10"/>
          </p:nvPr>
        </p:nvSpPr>
        <p:spPr/>
        <p:txBody>
          <a:bodyPr/>
          <a:lstStyle/>
          <a:p>
            <a:pPr>
              <a:defRPr/>
            </a:pPr>
            <a:fld id="{A85B30F7-24F9-4B35-8AFC-A971198A625C}" type="datetime1">
              <a:rPr lang="en-US" smtClean="0"/>
              <a:t>8/17/2016</a:t>
            </a:fld>
            <a:endParaRPr lang="en-US" dirty="0"/>
          </a:p>
        </p:txBody>
      </p:sp>
      <p:sp>
        <p:nvSpPr>
          <p:cNvPr id="3" name="Footer Placeholder 2"/>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4" name="Slide Number Placeholder 3"/>
          <p:cNvSpPr>
            <a:spLocks noGrp="1"/>
          </p:cNvSpPr>
          <p:nvPr>
            <p:ph type="sldNum" sz="quarter" idx="12"/>
          </p:nvPr>
        </p:nvSpPr>
        <p:spPr/>
        <p:txBody>
          <a:bodyPr/>
          <a:lstStyle/>
          <a:p>
            <a:pPr>
              <a:defRPr/>
            </a:pPr>
            <a:fld id="{6A2DAE72-99FA-47CE-9DFF-876894D01D3F}" type="slidenum">
              <a:rPr lang="en-US" smtClean="0"/>
              <a:pPr>
                <a:defRPr/>
              </a:pPr>
              <a:t>47</a:t>
            </a:fld>
            <a:endParaRPr lang="en-US"/>
          </a:p>
        </p:txBody>
      </p:sp>
    </p:spTree>
    <p:extLst>
      <p:ext uri="{BB962C8B-B14F-4D97-AF65-F5344CB8AC3E}">
        <p14:creationId xmlns:p14="http://schemas.microsoft.com/office/powerpoint/2010/main" val="2351260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Host-pathogen interactions :</a:t>
            </a:r>
            <a:br>
              <a:rPr lang="en-US" dirty="0" smtClean="0"/>
            </a:br>
            <a:r>
              <a:rPr lang="en-US" dirty="0" smtClean="0"/>
              <a:t>The Multitask Landscape</a:t>
            </a:r>
            <a:endParaRPr lang="en-US" dirty="0"/>
          </a:p>
        </p:txBody>
      </p:sp>
      <p:pic>
        <p:nvPicPr>
          <p:cNvPr id="5" name="Picture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3240" y="2075557"/>
            <a:ext cx="443722" cy="1029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509819" y="3330426"/>
            <a:ext cx="1275030" cy="946768"/>
            <a:chOff x="3534300" y="2441719"/>
            <a:chExt cx="1091825" cy="770236"/>
          </a:xfrm>
          <a:effectLst/>
        </p:grpSpPr>
        <p:pic>
          <p:nvPicPr>
            <p:cNvPr id="22" name="Picture 3900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932" y="2441719"/>
              <a:ext cx="622880" cy="49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00"/>
            <p:cNvSpPr>
              <a:spLocks noChangeArrowheads="1"/>
            </p:cNvSpPr>
            <p:nvPr/>
          </p:nvSpPr>
          <p:spPr bwMode="auto">
            <a:xfrm>
              <a:off x="3534300" y="2911488"/>
              <a:ext cx="1091825" cy="30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i="1" dirty="0" smtClean="0"/>
                <a:t>Y. </a:t>
              </a:r>
              <a:r>
                <a:rPr lang="tr-TR" i="1" dirty="0" err="1" smtClean="0"/>
                <a:t>pestis</a:t>
              </a:r>
              <a:endParaRPr lang="en-US" i="1" dirty="0"/>
            </a:p>
          </p:txBody>
        </p:sp>
      </p:grpSp>
      <p:grpSp>
        <p:nvGrpSpPr>
          <p:cNvPr id="7" name="Group 6"/>
          <p:cNvGrpSpPr/>
          <p:nvPr/>
        </p:nvGrpSpPr>
        <p:grpSpPr>
          <a:xfrm>
            <a:off x="5476839" y="1982035"/>
            <a:ext cx="1559984" cy="949164"/>
            <a:chOff x="3556114" y="3324707"/>
            <a:chExt cx="1335836" cy="772185"/>
          </a:xfrm>
          <a:effectLst/>
        </p:grpSpPr>
        <p:pic>
          <p:nvPicPr>
            <p:cNvPr id="20" name="Picture 3899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9914" y="3324707"/>
              <a:ext cx="426148" cy="53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1"/>
            <p:cNvSpPr>
              <a:spLocks noChangeArrowheads="1"/>
            </p:cNvSpPr>
            <p:nvPr/>
          </p:nvSpPr>
          <p:spPr bwMode="auto">
            <a:xfrm>
              <a:off x="3556114" y="3821464"/>
              <a:ext cx="1335836" cy="27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i="1" dirty="0" smtClean="0">
                  <a:solidFill>
                    <a:srgbClr val="404040"/>
                  </a:solidFill>
                </a:rPr>
                <a:t>B. </a:t>
              </a:r>
              <a:r>
                <a:rPr lang="en-US" sz="1600" i="1" dirty="0" err="1" smtClean="0">
                  <a:solidFill>
                    <a:srgbClr val="404040"/>
                  </a:solidFill>
                </a:rPr>
                <a:t>anthracis</a:t>
              </a:r>
              <a:endParaRPr lang="en-US" sz="1600" i="1" dirty="0">
                <a:solidFill>
                  <a:srgbClr val="404040"/>
                </a:solidFill>
              </a:endParaRPr>
            </a:p>
          </p:txBody>
        </p:sp>
      </p:grpSp>
      <p:cxnSp>
        <p:nvCxnSpPr>
          <p:cNvPr id="8" name="Straight Arrow Connector 7"/>
          <p:cNvCxnSpPr/>
          <p:nvPr/>
        </p:nvCxnSpPr>
        <p:spPr>
          <a:xfrm flipV="1">
            <a:off x="3871593" y="2358740"/>
            <a:ext cx="1681618" cy="173414"/>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842665" y="2725925"/>
            <a:ext cx="1834034" cy="720772"/>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42665" y="2929916"/>
            <a:ext cx="1681618" cy="1835930"/>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Rectangle 201"/>
          <p:cNvSpPr>
            <a:spLocks noChangeArrowheads="1"/>
          </p:cNvSpPr>
          <p:nvPr/>
        </p:nvSpPr>
        <p:spPr bwMode="auto">
          <a:xfrm>
            <a:off x="5441922" y="5128675"/>
            <a:ext cx="134292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i="1" dirty="0" smtClean="0"/>
              <a:t>S. </a:t>
            </a:r>
            <a:r>
              <a:rPr lang="en-US" i="1" dirty="0" err="1" smtClean="0"/>
              <a:t>typhi</a:t>
            </a:r>
            <a:endParaRPr lang="en-US" i="1" dirty="0"/>
          </a:p>
        </p:txBody>
      </p:sp>
      <p:grpSp>
        <p:nvGrpSpPr>
          <p:cNvPr id="12" name="Group 11"/>
          <p:cNvGrpSpPr/>
          <p:nvPr/>
        </p:nvGrpSpPr>
        <p:grpSpPr>
          <a:xfrm>
            <a:off x="3828201" y="2511583"/>
            <a:ext cx="1848498" cy="2946957"/>
            <a:chOff x="5748677" y="2651588"/>
            <a:chExt cx="1848498" cy="2946957"/>
          </a:xfrm>
          <a:effectLst/>
        </p:grpSpPr>
        <p:cxnSp>
          <p:nvCxnSpPr>
            <p:cNvPr id="15" name="Straight Arrow Connector 14"/>
            <p:cNvCxnSpPr/>
            <p:nvPr/>
          </p:nvCxnSpPr>
          <p:spPr>
            <a:xfrm flipV="1">
              <a:off x="6059265" y="5121274"/>
              <a:ext cx="1385494" cy="477271"/>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748677" y="4060562"/>
              <a:ext cx="1681618" cy="965519"/>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748677" y="3913088"/>
              <a:ext cx="1848498" cy="0"/>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763141" y="2651588"/>
              <a:ext cx="1681618" cy="1084709"/>
            </a:xfrm>
            <a:prstGeom prst="straightConnector1">
              <a:avLst/>
            </a:prstGeom>
            <a:ln>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p:nvPicPr>
        <p:blipFill>
          <a:blip r:embed="rId5"/>
          <a:stretch>
            <a:fillRect/>
          </a:stretch>
        </p:blipFill>
        <p:spPr>
          <a:xfrm>
            <a:off x="5810681" y="4596587"/>
            <a:ext cx="593571" cy="574727"/>
          </a:xfrm>
          <a:prstGeom prst="rect">
            <a:avLst/>
          </a:prstGeom>
          <a:effectLst/>
        </p:spPr>
      </p:pic>
      <p:pic>
        <p:nvPicPr>
          <p:cNvPr id="14" name="Picture 13"/>
          <p:cNvPicPr>
            <a:picLocks noChangeAspect="1"/>
          </p:cNvPicPr>
          <p:nvPr/>
        </p:nvPicPr>
        <p:blipFill>
          <a:blip r:embed="rId6"/>
          <a:stretch>
            <a:fillRect/>
          </a:stretch>
        </p:blipFill>
        <p:spPr>
          <a:xfrm>
            <a:off x="2979147" y="5004209"/>
            <a:ext cx="913145" cy="636004"/>
          </a:xfrm>
          <a:prstGeom prst="rect">
            <a:avLst/>
          </a:prstGeom>
          <a:effectLst/>
        </p:spPr>
      </p:pic>
      <p:sp>
        <p:nvSpPr>
          <p:cNvPr id="45" name="TextBox 44"/>
          <p:cNvSpPr txBox="1"/>
          <p:nvPr/>
        </p:nvSpPr>
        <p:spPr>
          <a:xfrm>
            <a:off x="2539902" y="4356417"/>
            <a:ext cx="1278002" cy="338554"/>
          </a:xfrm>
          <a:prstGeom prst="rect">
            <a:avLst/>
          </a:prstGeom>
          <a:noFill/>
          <a:effectLst/>
        </p:spPr>
        <p:txBody>
          <a:bodyPr wrap="none" rtlCol="0">
            <a:spAutoFit/>
          </a:bodyPr>
          <a:lstStyle/>
          <a:p>
            <a:r>
              <a:rPr lang="en-US" sz="1600" i="1" dirty="0" smtClean="0"/>
              <a:t>M. </a:t>
            </a:r>
            <a:r>
              <a:rPr lang="en-US" sz="1600" i="1" dirty="0" err="1" smtClean="0"/>
              <a:t>musculus</a:t>
            </a:r>
            <a:endParaRPr lang="en-US" sz="1600" i="1" dirty="0"/>
          </a:p>
        </p:txBody>
      </p:sp>
      <p:sp>
        <p:nvSpPr>
          <p:cNvPr id="46" name="TextBox 45"/>
          <p:cNvSpPr txBox="1"/>
          <p:nvPr/>
        </p:nvSpPr>
        <p:spPr>
          <a:xfrm>
            <a:off x="2811560" y="2992757"/>
            <a:ext cx="1080732" cy="338554"/>
          </a:xfrm>
          <a:prstGeom prst="rect">
            <a:avLst/>
          </a:prstGeom>
          <a:noFill/>
          <a:effectLst/>
        </p:spPr>
        <p:txBody>
          <a:bodyPr wrap="none" rtlCol="0">
            <a:spAutoFit/>
          </a:bodyPr>
          <a:lstStyle/>
          <a:p>
            <a:r>
              <a:rPr lang="en-US" sz="1600" i="1" dirty="0" smtClean="0"/>
              <a:t>H. sapiens</a:t>
            </a:r>
            <a:endParaRPr lang="en-US" sz="1600" i="1" dirty="0"/>
          </a:p>
        </p:txBody>
      </p:sp>
      <p:grpSp>
        <p:nvGrpSpPr>
          <p:cNvPr id="51" name="Group 50"/>
          <p:cNvGrpSpPr/>
          <p:nvPr/>
        </p:nvGrpSpPr>
        <p:grpSpPr>
          <a:xfrm>
            <a:off x="106094" y="2590061"/>
            <a:ext cx="2838246" cy="3143533"/>
            <a:chOff x="106094" y="2590061"/>
            <a:chExt cx="2838246" cy="3143533"/>
          </a:xfrm>
        </p:grpSpPr>
        <p:cxnSp>
          <p:nvCxnSpPr>
            <p:cNvPr id="25" name="Elbow Connector 24"/>
            <p:cNvCxnSpPr/>
            <p:nvPr/>
          </p:nvCxnSpPr>
          <p:spPr>
            <a:xfrm flipV="1">
              <a:off x="596900" y="2590061"/>
              <a:ext cx="2347440" cy="1330496"/>
            </a:xfrm>
            <a:prstGeom prst="bentConnector3">
              <a:avLst>
                <a:gd name="adj1" fmla="val 564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892300" y="3920557"/>
              <a:ext cx="8763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a:off x="457200" y="4886076"/>
              <a:ext cx="2413086" cy="572464"/>
            </a:xfrm>
            <a:prstGeom prst="bentConnector3">
              <a:avLst>
                <a:gd name="adj1" fmla="val 5265"/>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596900" y="3920557"/>
              <a:ext cx="0" cy="9655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6200000">
              <a:off x="-153536" y="4637136"/>
              <a:ext cx="857814" cy="338554"/>
            </a:xfrm>
            <a:prstGeom prst="rect">
              <a:avLst/>
            </a:prstGeom>
            <a:noFill/>
            <a:effectLst/>
          </p:spPr>
          <p:txBody>
            <a:bodyPr wrap="none" rtlCol="0">
              <a:spAutoFit/>
            </a:bodyPr>
            <a:lstStyle/>
            <a:p>
              <a:r>
                <a:rPr lang="en-US" sz="1600" i="1" dirty="0" err="1" smtClean="0"/>
                <a:t>Protists</a:t>
              </a:r>
              <a:endParaRPr lang="en-US" sz="1600" i="1" dirty="0"/>
            </a:p>
          </p:txBody>
        </p:sp>
        <p:sp>
          <p:nvSpPr>
            <p:cNvPr id="44" name="TextBox 43"/>
            <p:cNvSpPr txBox="1"/>
            <p:nvPr/>
          </p:nvSpPr>
          <p:spPr>
            <a:xfrm>
              <a:off x="342900" y="5395040"/>
              <a:ext cx="746105" cy="338554"/>
            </a:xfrm>
            <a:prstGeom prst="rect">
              <a:avLst/>
            </a:prstGeom>
            <a:noFill/>
            <a:effectLst/>
          </p:spPr>
          <p:txBody>
            <a:bodyPr wrap="none" rtlCol="0">
              <a:spAutoFit/>
            </a:bodyPr>
            <a:lstStyle/>
            <a:p>
              <a:r>
                <a:rPr lang="en-US" sz="1600" i="1" dirty="0" smtClean="0"/>
                <a:t>Plants</a:t>
              </a:r>
              <a:endParaRPr lang="en-US" sz="1600" i="1" dirty="0"/>
            </a:p>
          </p:txBody>
        </p:sp>
        <p:sp>
          <p:nvSpPr>
            <p:cNvPr id="47" name="TextBox 46"/>
            <p:cNvSpPr txBox="1"/>
            <p:nvPr/>
          </p:nvSpPr>
          <p:spPr>
            <a:xfrm>
              <a:off x="325244" y="3584204"/>
              <a:ext cx="1212779" cy="338554"/>
            </a:xfrm>
            <a:prstGeom prst="rect">
              <a:avLst/>
            </a:prstGeom>
            <a:noFill/>
            <a:effectLst/>
          </p:spPr>
          <p:txBody>
            <a:bodyPr wrap="none" rtlCol="0">
              <a:spAutoFit/>
            </a:bodyPr>
            <a:lstStyle/>
            <a:p>
              <a:r>
                <a:rPr lang="en-US" sz="1600" i="1" dirty="0" smtClean="0"/>
                <a:t>Vertebrates</a:t>
              </a:r>
              <a:endParaRPr lang="en-US" sz="1600" i="1" dirty="0"/>
            </a:p>
          </p:txBody>
        </p:sp>
      </p:grpSp>
      <p:sp>
        <p:nvSpPr>
          <p:cNvPr id="48" name="TextBox 47"/>
          <p:cNvSpPr txBox="1"/>
          <p:nvPr/>
        </p:nvSpPr>
        <p:spPr>
          <a:xfrm>
            <a:off x="2854748" y="5624657"/>
            <a:ext cx="1172003" cy="338554"/>
          </a:xfrm>
          <a:prstGeom prst="rect">
            <a:avLst/>
          </a:prstGeom>
          <a:noFill/>
          <a:effectLst/>
        </p:spPr>
        <p:txBody>
          <a:bodyPr wrap="none" rtlCol="0">
            <a:spAutoFit/>
          </a:bodyPr>
          <a:lstStyle/>
          <a:p>
            <a:pPr algn="ctr"/>
            <a:r>
              <a:rPr lang="en-US" sz="1600" i="1" dirty="0" smtClean="0"/>
              <a:t>A. Thaliana</a:t>
            </a:r>
          </a:p>
        </p:txBody>
      </p:sp>
      <p:pic>
        <p:nvPicPr>
          <p:cNvPr id="49" name="Picture 48"/>
          <p:cNvPicPr>
            <a:picLocks noChangeAspect="1"/>
          </p:cNvPicPr>
          <p:nvPr/>
        </p:nvPicPr>
        <p:blipFill>
          <a:blip r:embed="rId7"/>
          <a:stretch>
            <a:fillRect/>
          </a:stretch>
        </p:blipFill>
        <p:spPr>
          <a:xfrm>
            <a:off x="2854748" y="3497856"/>
            <a:ext cx="924657" cy="929393"/>
          </a:xfrm>
          <a:prstGeom prst="rect">
            <a:avLst/>
          </a:prstGeom>
          <a:effectLst/>
        </p:spPr>
      </p:pic>
      <p:grpSp>
        <p:nvGrpSpPr>
          <p:cNvPr id="76" name="Group 75"/>
          <p:cNvGrpSpPr/>
          <p:nvPr/>
        </p:nvGrpSpPr>
        <p:grpSpPr>
          <a:xfrm>
            <a:off x="6538078" y="2020186"/>
            <a:ext cx="2718663" cy="2961083"/>
            <a:chOff x="6538078" y="2020186"/>
            <a:chExt cx="2718663" cy="2961083"/>
          </a:xfrm>
        </p:grpSpPr>
        <p:grpSp>
          <p:nvGrpSpPr>
            <p:cNvPr id="69" name="Group 68"/>
            <p:cNvGrpSpPr/>
            <p:nvPr/>
          </p:nvGrpSpPr>
          <p:grpSpPr>
            <a:xfrm>
              <a:off x="6538078" y="2358740"/>
              <a:ext cx="2415422" cy="2622529"/>
              <a:chOff x="6538078" y="2358740"/>
              <a:chExt cx="2415422" cy="2622529"/>
            </a:xfrm>
            <a:effectLst/>
          </p:grpSpPr>
          <p:cxnSp>
            <p:nvCxnSpPr>
              <p:cNvPr id="53" name="Elbow Connector 52"/>
              <p:cNvCxnSpPr/>
              <p:nvPr/>
            </p:nvCxnSpPr>
            <p:spPr>
              <a:xfrm>
                <a:off x="6708649" y="3734983"/>
                <a:ext cx="1000251" cy="921888"/>
              </a:xfrm>
              <a:prstGeom prst="bentConnector3">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p:nvPr/>
            </p:nvCxnSpPr>
            <p:spPr>
              <a:xfrm flipV="1">
                <a:off x="6538078" y="4656871"/>
                <a:ext cx="1831222" cy="324398"/>
              </a:xfrm>
              <a:prstGeom prst="bentConnector3">
                <a:avLst>
                  <a:gd name="adj1" fmla="val 36823"/>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p:nvPr/>
            </p:nvCxnSpPr>
            <p:spPr>
              <a:xfrm>
                <a:off x="6708649" y="2358740"/>
                <a:ext cx="2244851" cy="1376243"/>
              </a:xfrm>
              <a:prstGeom prst="bentConnector3">
                <a:avLst>
                  <a:gd name="adj1" fmla="val 73195"/>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8343900" y="3734983"/>
                <a:ext cx="12700" cy="9091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71" name="TextBox 70"/>
            <p:cNvSpPr txBox="1"/>
            <p:nvPr/>
          </p:nvSpPr>
          <p:spPr>
            <a:xfrm>
              <a:off x="8331200" y="3406627"/>
              <a:ext cx="925541" cy="338554"/>
            </a:xfrm>
            <a:prstGeom prst="rect">
              <a:avLst/>
            </a:prstGeom>
            <a:noFill/>
            <a:effectLst/>
          </p:spPr>
          <p:txBody>
            <a:bodyPr wrap="none" rtlCol="0">
              <a:spAutoFit/>
            </a:bodyPr>
            <a:lstStyle/>
            <a:p>
              <a:r>
                <a:rPr lang="en-US" sz="1600" i="1" dirty="0" smtClean="0"/>
                <a:t>Bacteria</a:t>
              </a:r>
              <a:endParaRPr lang="en-US" sz="1600" i="1" dirty="0"/>
            </a:p>
          </p:txBody>
        </p:sp>
        <p:sp>
          <p:nvSpPr>
            <p:cNvPr id="72" name="TextBox 71"/>
            <p:cNvSpPr txBox="1"/>
            <p:nvPr/>
          </p:nvSpPr>
          <p:spPr>
            <a:xfrm>
              <a:off x="7861547" y="2020186"/>
              <a:ext cx="1091953" cy="338554"/>
            </a:xfrm>
            <a:prstGeom prst="rect">
              <a:avLst/>
            </a:prstGeom>
            <a:noFill/>
            <a:effectLst/>
          </p:spPr>
          <p:txBody>
            <a:bodyPr wrap="none" rtlCol="0">
              <a:spAutoFit/>
            </a:bodyPr>
            <a:lstStyle/>
            <a:p>
              <a:r>
                <a:rPr lang="en-US" sz="1600" i="1" dirty="0" err="1" smtClean="0"/>
                <a:t>Firmicutes</a:t>
              </a:r>
              <a:endParaRPr lang="en-US" sz="1600" i="1" dirty="0"/>
            </a:p>
          </p:txBody>
        </p:sp>
        <p:sp>
          <p:nvSpPr>
            <p:cNvPr id="75" name="TextBox 74"/>
            <p:cNvSpPr txBox="1"/>
            <p:nvPr/>
          </p:nvSpPr>
          <p:spPr>
            <a:xfrm>
              <a:off x="7763884" y="4592558"/>
              <a:ext cx="1467457" cy="338554"/>
            </a:xfrm>
            <a:prstGeom prst="rect">
              <a:avLst/>
            </a:prstGeom>
            <a:noFill/>
            <a:effectLst/>
          </p:spPr>
          <p:txBody>
            <a:bodyPr wrap="none" rtlCol="0">
              <a:spAutoFit/>
            </a:bodyPr>
            <a:lstStyle/>
            <a:p>
              <a:r>
                <a:rPr lang="en-US" sz="1600" i="1" dirty="0" err="1" smtClean="0"/>
                <a:t>Enterobacteria</a:t>
              </a:r>
              <a:endParaRPr lang="en-US" sz="1600" i="1" dirty="0"/>
            </a:p>
          </p:txBody>
        </p:sp>
      </p:grpSp>
      <p:sp>
        <p:nvSpPr>
          <p:cNvPr id="78" name="TextBox 77"/>
          <p:cNvSpPr txBox="1"/>
          <p:nvPr/>
        </p:nvSpPr>
        <p:spPr>
          <a:xfrm>
            <a:off x="106094" y="1719320"/>
            <a:ext cx="2819400" cy="830997"/>
          </a:xfrm>
          <a:prstGeom prst="rect">
            <a:avLst/>
          </a:prstGeom>
          <a:solidFill>
            <a:schemeClr val="accent2">
              <a:lumMod val="20000"/>
              <a:lumOff val="80000"/>
            </a:schemeClr>
          </a:solidFill>
          <a:ln>
            <a:solidFill>
              <a:srgbClr val="800000"/>
            </a:solidFill>
          </a:ln>
        </p:spPr>
        <p:txBody>
          <a:bodyPr wrap="square" rtlCol="0">
            <a:spAutoFit/>
          </a:bodyPr>
          <a:lstStyle/>
          <a:p>
            <a:pPr algn="ctr"/>
            <a:r>
              <a:rPr lang="en-US" sz="1600" b="1" i="1" dirty="0" smtClean="0"/>
              <a:t>Homologous</a:t>
            </a:r>
            <a:r>
              <a:rPr lang="en-US" sz="1600" b="1" dirty="0" smtClean="0"/>
              <a:t> proteins due to common ancestors</a:t>
            </a:r>
            <a:endParaRPr lang="en-US" sz="1600" b="1" dirty="0"/>
          </a:p>
        </p:txBody>
      </p:sp>
      <p:sp>
        <p:nvSpPr>
          <p:cNvPr id="3" name="Date Placeholder 2"/>
          <p:cNvSpPr>
            <a:spLocks noGrp="1"/>
          </p:cNvSpPr>
          <p:nvPr>
            <p:ph type="dt" sz="half" idx="10"/>
          </p:nvPr>
        </p:nvSpPr>
        <p:spPr/>
        <p:txBody>
          <a:bodyPr/>
          <a:lstStyle/>
          <a:p>
            <a:pPr>
              <a:defRPr/>
            </a:pPr>
            <a:fld id="{D4CD33EF-E62C-420B-BAE4-62934A231429}"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16" name="Slide Number Placeholder 15"/>
          <p:cNvSpPr>
            <a:spLocks noGrp="1"/>
          </p:cNvSpPr>
          <p:nvPr>
            <p:ph type="sldNum" sz="quarter" idx="12"/>
          </p:nvPr>
        </p:nvSpPr>
        <p:spPr/>
        <p:txBody>
          <a:bodyPr/>
          <a:lstStyle/>
          <a:p>
            <a:pPr>
              <a:defRPr/>
            </a:pPr>
            <a:fld id="{F976828E-C2F4-4842-928A-C5E70AF2511B}" type="slidenum">
              <a:rPr lang="en-US" smtClean="0"/>
              <a:pPr>
                <a:defRPr/>
              </a:pPr>
              <a:t>48</a:t>
            </a:fld>
            <a:endParaRPr lang="en-US"/>
          </a:p>
        </p:txBody>
      </p:sp>
    </p:spTree>
    <p:extLst>
      <p:ext uri="{BB962C8B-B14F-4D97-AF65-F5344CB8AC3E}">
        <p14:creationId xmlns:p14="http://schemas.microsoft.com/office/powerpoint/2010/main" val="1935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Biological Pathways</a:t>
            </a:r>
            <a:endParaRPr lang="en-US" dirty="0"/>
          </a:p>
        </p:txBody>
      </p:sp>
      <p:pic>
        <p:nvPicPr>
          <p:cNvPr id="4" name="Picture 3"/>
          <p:cNvPicPr>
            <a:picLocks noChangeAspect="1"/>
          </p:cNvPicPr>
          <p:nvPr/>
        </p:nvPicPr>
        <p:blipFill>
          <a:blip r:embed="rId3"/>
          <a:stretch>
            <a:fillRect/>
          </a:stretch>
        </p:blipFill>
        <p:spPr>
          <a:xfrm>
            <a:off x="1022350" y="1536700"/>
            <a:ext cx="3695700" cy="5130800"/>
          </a:xfrm>
          <a:prstGeom prst="rect">
            <a:avLst/>
          </a:prstGeom>
        </p:spPr>
      </p:pic>
      <p:pic>
        <p:nvPicPr>
          <p:cNvPr id="5" name="Picture 4"/>
          <p:cNvPicPr>
            <a:picLocks noChangeAspect="1"/>
          </p:cNvPicPr>
          <p:nvPr/>
        </p:nvPicPr>
        <p:blipFill>
          <a:blip r:embed="rId4"/>
          <a:stretch>
            <a:fillRect/>
          </a:stretch>
        </p:blipFill>
        <p:spPr>
          <a:xfrm>
            <a:off x="4785339" y="3140966"/>
            <a:ext cx="4114800" cy="2358133"/>
          </a:xfrm>
          <a:prstGeom prst="rect">
            <a:avLst/>
          </a:prstGeom>
        </p:spPr>
      </p:pic>
      <p:sp>
        <p:nvSpPr>
          <p:cNvPr id="6" name="TextBox 5"/>
          <p:cNvSpPr txBox="1"/>
          <p:nvPr/>
        </p:nvSpPr>
        <p:spPr>
          <a:xfrm>
            <a:off x="5014353" y="2735674"/>
            <a:ext cx="3347679" cy="369332"/>
          </a:xfrm>
          <a:prstGeom prst="rect">
            <a:avLst/>
          </a:prstGeom>
          <a:noFill/>
        </p:spPr>
        <p:txBody>
          <a:bodyPr wrap="none" rtlCol="0">
            <a:spAutoFit/>
          </a:bodyPr>
          <a:lstStyle/>
          <a:p>
            <a:r>
              <a:rPr lang="en-US" dirty="0" smtClean="0"/>
              <a:t>The “Glucose Transport Pathway”</a:t>
            </a:r>
            <a:endParaRPr lang="en-US" dirty="0"/>
          </a:p>
        </p:txBody>
      </p:sp>
      <p:sp>
        <p:nvSpPr>
          <p:cNvPr id="3" name="Date Placeholder 2"/>
          <p:cNvSpPr>
            <a:spLocks noGrp="1"/>
          </p:cNvSpPr>
          <p:nvPr>
            <p:ph type="dt" sz="half" idx="10"/>
          </p:nvPr>
        </p:nvSpPr>
        <p:spPr/>
        <p:txBody>
          <a:bodyPr/>
          <a:lstStyle/>
          <a:p>
            <a:pPr>
              <a:defRPr/>
            </a:pPr>
            <a:fld id="{584D16EE-B235-4EDA-B1B7-3FFF2B198BB1}" type="datetime1">
              <a:rPr lang="en-US" smtClean="0"/>
              <a:t>8/17/2016</a:t>
            </a:fld>
            <a:endParaRPr lang="en-US" dirty="0"/>
          </a:p>
        </p:txBody>
      </p:sp>
      <p:sp>
        <p:nvSpPr>
          <p:cNvPr id="7" name="Footer Placeholder 6"/>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8" name="Slide Number Placeholder 7"/>
          <p:cNvSpPr>
            <a:spLocks noGrp="1"/>
          </p:cNvSpPr>
          <p:nvPr>
            <p:ph type="sldNum" sz="quarter" idx="12"/>
          </p:nvPr>
        </p:nvSpPr>
        <p:spPr/>
        <p:txBody>
          <a:bodyPr/>
          <a:lstStyle/>
          <a:p>
            <a:pPr>
              <a:defRPr/>
            </a:pPr>
            <a:fld id="{F976828E-C2F4-4842-928A-C5E70AF2511B}" type="slidenum">
              <a:rPr lang="en-US" smtClean="0"/>
              <a:pPr>
                <a:defRPr/>
              </a:pPr>
              <a:t>49</a:t>
            </a:fld>
            <a:endParaRPr lang="en-US"/>
          </a:p>
        </p:txBody>
      </p:sp>
    </p:spTree>
    <p:extLst>
      <p:ext uri="{BB962C8B-B14F-4D97-AF65-F5344CB8AC3E}">
        <p14:creationId xmlns:p14="http://schemas.microsoft.com/office/powerpoint/2010/main" val="1420134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7201" y="0"/>
            <a:ext cx="8001000" cy="1216025"/>
          </a:xfrm>
        </p:spPr>
        <p:txBody>
          <a:bodyPr/>
          <a:lstStyle/>
          <a:p>
            <a:r>
              <a:rPr lang="en-US" dirty="0" smtClean="0"/>
              <a:t>Key Components of AI</a:t>
            </a:r>
            <a:endParaRPr lang="en-US" dirty="0"/>
          </a:p>
        </p:txBody>
      </p:sp>
      <p:sp>
        <p:nvSpPr>
          <p:cNvPr id="7" name="Content Placeholder 6"/>
          <p:cNvSpPr>
            <a:spLocks noGrp="1"/>
          </p:cNvSpPr>
          <p:nvPr>
            <p:ph idx="1"/>
          </p:nvPr>
        </p:nvSpPr>
        <p:spPr/>
        <p:txBody>
          <a:bodyPr/>
          <a:lstStyle/>
          <a:p>
            <a:r>
              <a:rPr lang="en-US" b="1" dirty="0" smtClean="0"/>
              <a:t>Perception</a:t>
            </a:r>
          </a:p>
          <a:p>
            <a:pPr lvl="1"/>
            <a:r>
              <a:rPr lang="en-US" sz="2000" dirty="0" smtClean="0"/>
              <a:t>Vision, sonar, </a:t>
            </a:r>
            <a:r>
              <a:rPr lang="en-US" sz="2000" dirty="0" err="1"/>
              <a:t>l</a:t>
            </a:r>
            <a:r>
              <a:rPr lang="en-US" sz="2000" dirty="0" err="1" smtClean="0"/>
              <a:t>idar</a:t>
            </a:r>
            <a:r>
              <a:rPr lang="en-US" sz="2000" dirty="0" smtClean="0"/>
              <a:t>, </a:t>
            </a:r>
            <a:r>
              <a:rPr lang="en-US" sz="2000" dirty="0" err="1"/>
              <a:t>h</a:t>
            </a:r>
            <a:r>
              <a:rPr lang="en-US" sz="2000" dirty="0" err="1" smtClean="0"/>
              <a:t>aptics</a:t>
            </a:r>
            <a:r>
              <a:rPr lang="en-US" sz="2000" dirty="0" smtClean="0"/>
              <a:t>, …</a:t>
            </a:r>
          </a:p>
          <a:p>
            <a:r>
              <a:rPr lang="en-US" b="1" dirty="0" smtClean="0"/>
              <a:t>Action</a:t>
            </a:r>
          </a:p>
          <a:p>
            <a:pPr lvl="1"/>
            <a:r>
              <a:rPr lang="en-US" sz="2000" dirty="0" smtClean="0"/>
              <a:t>Locomotion, manipulation, …</a:t>
            </a:r>
          </a:p>
          <a:p>
            <a:r>
              <a:rPr lang="en-US" b="1" dirty="0" smtClean="0"/>
              <a:t>Reasoning</a:t>
            </a:r>
          </a:p>
          <a:p>
            <a:pPr lvl="1"/>
            <a:r>
              <a:rPr lang="en-US" sz="2000" dirty="0" smtClean="0"/>
              <a:t>Planning, goal-oriented behavior, projection, …</a:t>
            </a:r>
          </a:p>
          <a:p>
            <a:r>
              <a:rPr lang="en-US" b="1" dirty="0" smtClean="0"/>
              <a:t>Communication</a:t>
            </a:r>
          </a:p>
          <a:p>
            <a:pPr lvl="1"/>
            <a:r>
              <a:rPr lang="en-US" sz="2000" dirty="0" smtClean="0"/>
              <a:t>Language, speech, dialog, social nets, …</a:t>
            </a:r>
          </a:p>
          <a:p>
            <a:r>
              <a:rPr lang="en-US" b="1" dirty="0" smtClean="0"/>
              <a:t>Learning</a:t>
            </a:r>
          </a:p>
          <a:p>
            <a:pPr lvl="1"/>
            <a:r>
              <a:rPr lang="en-US" sz="2000" dirty="0" smtClean="0"/>
              <a:t>Adaptation, reflection, knowledge acquisition, …</a:t>
            </a:r>
            <a:r>
              <a:rPr lang="en-US" dirty="0" smtClean="0"/>
              <a:t> </a:t>
            </a:r>
          </a:p>
        </p:txBody>
      </p:sp>
      <p:sp>
        <p:nvSpPr>
          <p:cNvPr id="3" name="Date Placeholder 2"/>
          <p:cNvSpPr>
            <a:spLocks noGrp="1"/>
          </p:cNvSpPr>
          <p:nvPr>
            <p:ph type="dt" sz="half" idx="10"/>
          </p:nvPr>
        </p:nvSpPr>
        <p:spPr/>
        <p:txBody>
          <a:bodyPr/>
          <a:lstStyle/>
          <a:p>
            <a:pPr>
              <a:defRPr/>
            </a:pPr>
            <a:fld id="{2EE15050-389D-4E46-BC76-FE7F3DF41DB6}"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5" name="Slide Number Placeholder 4"/>
          <p:cNvSpPr>
            <a:spLocks noGrp="1"/>
          </p:cNvSpPr>
          <p:nvPr>
            <p:ph type="sldNum" sz="quarter" idx="12"/>
          </p:nvPr>
        </p:nvSpPr>
        <p:spPr/>
        <p:txBody>
          <a:bodyPr/>
          <a:lstStyle/>
          <a:p>
            <a:pPr>
              <a:defRPr/>
            </a:pPr>
            <a:fld id="{6FBC053D-4B0E-4314-AD50-C8B2313EB901}" type="slidenum">
              <a:rPr lang="en-US" smtClean="0"/>
              <a:pPr>
                <a:defRPr/>
              </a:pPr>
              <a:t>5</a:t>
            </a:fld>
            <a:endParaRPr lang="en-US"/>
          </a:p>
        </p:txBody>
      </p:sp>
    </p:spTree>
    <p:extLst>
      <p:ext uri="{BB962C8B-B14F-4D97-AF65-F5344CB8AC3E}">
        <p14:creationId xmlns:p14="http://schemas.microsoft.com/office/powerpoint/2010/main" val="2274352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B56013-B943-42BA-886F-6F9D4EB85E9D}" type="slidenum">
              <a:rPr lang="en-US" smtClean="0"/>
              <a:t>50</a:t>
            </a:fld>
            <a:endParaRPr lang="en-US"/>
          </a:p>
        </p:txBody>
      </p:sp>
      <p:sp>
        <p:nvSpPr>
          <p:cNvPr id="113" name="Title 1"/>
          <p:cNvSpPr>
            <a:spLocks noGrp="1"/>
          </p:cNvSpPr>
          <p:nvPr>
            <p:ph type="title"/>
          </p:nvPr>
        </p:nvSpPr>
        <p:spPr>
          <a:xfrm>
            <a:off x="457200" y="189087"/>
            <a:ext cx="8229600" cy="931333"/>
          </a:xfrm>
        </p:spPr>
        <p:txBody>
          <a:bodyPr>
            <a:normAutofit/>
          </a:bodyPr>
          <a:lstStyle/>
          <a:p>
            <a:r>
              <a:rPr lang="en-US" dirty="0" smtClean="0"/>
              <a:t>Multi-task Objective</a:t>
            </a:r>
            <a:endParaRPr lang="en-US" dirty="0"/>
          </a:p>
        </p:txBody>
      </p:sp>
      <p:sp>
        <p:nvSpPr>
          <p:cNvPr id="11" name="TextBox 10"/>
          <p:cNvSpPr txBox="1"/>
          <p:nvPr/>
        </p:nvSpPr>
        <p:spPr>
          <a:xfrm>
            <a:off x="623851" y="1758622"/>
            <a:ext cx="8173136" cy="2800767"/>
          </a:xfrm>
          <a:prstGeom prst="rect">
            <a:avLst/>
          </a:prstGeom>
          <a:noFill/>
        </p:spPr>
        <p:txBody>
          <a:bodyPr wrap="square" rtlCol="0">
            <a:spAutoFit/>
          </a:bodyPr>
          <a:lstStyle/>
          <a:p>
            <a:r>
              <a:rPr lang="en-US" sz="2400" dirty="0" smtClean="0"/>
              <a:t>For </a:t>
            </a:r>
            <a:r>
              <a:rPr lang="en-US" sz="2400" i="1" dirty="0" smtClean="0"/>
              <a:t>m</a:t>
            </a:r>
            <a:r>
              <a:rPr lang="en-US" sz="2400" dirty="0" smtClean="0"/>
              <a:t> tasks with parameters  </a:t>
            </a:r>
          </a:p>
          <a:p>
            <a:pPr marL="457200" indent="-457200">
              <a:buFont typeface="+mj-lt"/>
              <a:buAutoNum type="arabicPeriod"/>
            </a:pPr>
            <a:endParaRPr lang="en-US" sz="1600" dirty="0" smtClean="0"/>
          </a:p>
          <a:p>
            <a:pPr marL="457200" indent="-457200">
              <a:buFont typeface="+mj-lt"/>
              <a:buAutoNum type="arabicPeriod"/>
            </a:pPr>
            <a:r>
              <a:rPr lang="en-US" sz="2400" dirty="0" smtClean="0"/>
              <a:t>Minimize empirical error</a:t>
            </a:r>
          </a:p>
          <a:p>
            <a:pPr marL="457200" indent="-457200">
              <a:buFont typeface="+mj-lt"/>
              <a:buAutoNum type="arabicPeriod"/>
            </a:pPr>
            <a:r>
              <a:rPr lang="en-US" sz="2400" dirty="0" smtClean="0"/>
              <a:t>Enforce commonality hypothesis</a:t>
            </a:r>
          </a:p>
          <a:p>
            <a:pPr marL="457200" indent="-457200">
              <a:buFont typeface="+mj-lt"/>
              <a:buAutoNum type="arabicPeriod"/>
            </a:pPr>
            <a:r>
              <a:rPr lang="en-US" sz="2400" dirty="0" smtClean="0"/>
              <a:t>Prevent </a:t>
            </a:r>
            <a:r>
              <a:rPr lang="en-US" sz="2400" dirty="0" err="1" smtClean="0"/>
              <a:t>overfitting</a:t>
            </a:r>
            <a:endParaRPr lang="en-US" sz="2400" dirty="0" smtClean="0"/>
          </a:p>
          <a:p>
            <a:pPr marL="457200" indent="-457200">
              <a:buFont typeface="+mj-lt"/>
              <a:buAutoNum type="arabicPeriod"/>
            </a:pPr>
            <a:endParaRPr lang="en-US" sz="3200" dirty="0" smtClean="0"/>
          </a:p>
          <a:p>
            <a:pPr marL="457200" indent="-457200">
              <a:buFont typeface="+mj-lt"/>
              <a:buAutoNum type="arabicPeriod"/>
            </a:pPr>
            <a:endParaRPr lang="en-US" sz="3200" dirty="0"/>
          </a:p>
        </p:txBody>
      </p:sp>
      <p:pic>
        <p:nvPicPr>
          <p:cNvPr id="13" name="Picture 12"/>
          <p:cNvPicPr>
            <a:picLocks noChangeAspect="1"/>
          </p:cNvPicPr>
          <p:nvPr/>
        </p:nvPicPr>
        <p:blipFill>
          <a:blip r:embed="rId3"/>
          <a:stretch>
            <a:fillRect/>
          </a:stretch>
        </p:blipFill>
        <p:spPr>
          <a:xfrm>
            <a:off x="5511800" y="1749446"/>
            <a:ext cx="1893765" cy="475729"/>
          </a:xfrm>
          <a:prstGeom prst="rect">
            <a:avLst/>
          </a:prstGeom>
        </p:spPr>
      </p:pic>
      <p:grpSp>
        <p:nvGrpSpPr>
          <p:cNvPr id="81" name="Group 80"/>
          <p:cNvGrpSpPr/>
          <p:nvPr/>
        </p:nvGrpSpPr>
        <p:grpSpPr>
          <a:xfrm>
            <a:off x="141086" y="3559353"/>
            <a:ext cx="8899883" cy="2359400"/>
            <a:chOff x="269696" y="4149350"/>
            <a:chExt cx="8899883" cy="2359400"/>
          </a:xfrm>
        </p:grpSpPr>
        <p:pic>
          <p:nvPicPr>
            <p:cNvPr id="62" name="Picture 61"/>
            <p:cNvPicPr>
              <a:picLocks noChangeAspect="1"/>
            </p:cNvPicPr>
            <p:nvPr/>
          </p:nvPicPr>
          <p:blipFill>
            <a:blip r:embed="rId4"/>
            <a:stretch>
              <a:fillRect/>
            </a:stretch>
          </p:blipFill>
          <p:spPr>
            <a:xfrm>
              <a:off x="1730369" y="4167406"/>
              <a:ext cx="7299330" cy="971865"/>
            </a:xfrm>
            <a:prstGeom prst="rect">
              <a:avLst/>
            </a:prstGeom>
          </p:spPr>
        </p:pic>
        <p:grpSp>
          <p:nvGrpSpPr>
            <p:cNvPr id="60" name="Group 59"/>
            <p:cNvGrpSpPr/>
            <p:nvPr/>
          </p:nvGrpSpPr>
          <p:grpSpPr>
            <a:xfrm>
              <a:off x="1600200" y="5661260"/>
              <a:ext cx="5054600" cy="847490"/>
              <a:chOff x="5461000" y="3454400"/>
              <a:chExt cx="5829300" cy="1092200"/>
            </a:xfrm>
          </p:grpSpPr>
          <p:grpSp>
            <p:nvGrpSpPr>
              <p:cNvPr id="58" name="Group 57"/>
              <p:cNvGrpSpPr/>
              <p:nvPr/>
            </p:nvGrpSpPr>
            <p:grpSpPr>
              <a:xfrm>
                <a:off x="6553200" y="3454400"/>
                <a:ext cx="4737100" cy="1092200"/>
                <a:chOff x="3886200" y="2991084"/>
                <a:chExt cx="4737100" cy="1092200"/>
              </a:xfrm>
            </p:grpSpPr>
            <p:pic>
              <p:nvPicPr>
                <p:cNvPr id="14" name="Picture 13"/>
                <p:cNvPicPr>
                  <a:picLocks noChangeAspect="1"/>
                </p:cNvPicPr>
                <p:nvPr/>
              </p:nvPicPr>
              <p:blipFill>
                <a:blip r:embed="rId5"/>
                <a:stretch>
                  <a:fillRect/>
                </a:stretch>
              </p:blipFill>
              <p:spPr>
                <a:xfrm>
                  <a:off x="5181600" y="2991084"/>
                  <a:ext cx="3441700" cy="1092200"/>
                </a:xfrm>
                <a:prstGeom prst="rect">
                  <a:avLst/>
                </a:prstGeom>
              </p:spPr>
            </p:pic>
            <p:pic>
              <p:nvPicPr>
                <p:cNvPr id="15" name="Picture 14"/>
                <p:cNvPicPr>
                  <a:picLocks noChangeAspect="1"/>
                </p:cNvPicPr>
                <p:nvPr/>
              </p:nvPicPr>
              <p:blipFill>
                <a:blip r:embed="rId6"/>
                <a:stretch>
                  <a:fillRect/>
                </a:stretch>
              </p:blipFill>
              <p:spPr>
                <a:xfrm>
                  <a:off x="3886200" y="3276600"/>
                  <a:ext cx="927100" cy="482600"/>
                </a:xfrm>
                <a:prstGeom prst="rect">
                  <a:avLst/>
                </a:prstGeom>
              </p:spPr>
            </p:pic>
            <p:pic>
              <p:nvPicPr>
                <p:cNvPr id="26" name="Picture 25"/>
                <p:cNvPicPr>
                  <a:picLocks noChangeAspect="1"/>
                </p:cNvPicPr>
                <p:nvPr/>
              </p:nvPicPr>
              <p:blipFill>
                <a:blip r:embed="rId7"/>
                <a:stretch>
                  <a:fillRect/>
                </a:stretch>
              </p:blipFill>
              <p:spPr>
                <a:xfrm>
                  <a:off x="4813300" y="3416300"/>
                  <a:ext cx="431800" cy="254000"/>
                </a:xfrm>
                <a:prstGeom prst="rect">
                  <a:avLst/>
                </a:prstGeom>
              </p:spPr>
            </p:pic>
          </p:grpSp>
          <p:pic>
            <p:nvPicPr>
              <p:cNvPr id="29" name="Picture 28"/>
              <p:cNvPicPr>
                <a:picLocks noChangeAspect="1"/>
              </p:cNvPicPr>
              <p:nvPr/>
            </p:nvPicPr>
            <p:blipFill>
              <a:blip r:embed="rId8"/>
              <a:stretch>
                <a:fillRect/>
              </a:stretch>
            </p:blipFill>
            <p:spPr>
              <a:xfrm>
                <a:off x="5461000" y="3733332"/>
                <a:ext cx="1041400" cy="393700"/>
              </a:xfrm>
              <a:prstGeom prst="rect">
                <a:avLst/>
              </a:prstGeom>
            </p:spPr>
          </p:pic>
        </p:grpSp>
        <p:sp>
          <p:nvSpPr>
            <p:cNvPr id="116" name="Rounded Rectangle 115"/>
            <p:cNvSpPr/>
            <p:nvPr/>
          </p:nvSpPr>
          <p:spPr>
            <a:xfrm>
              <a:off x="2100424" y="4149350"/>
              <a:ext cx="1294932" cy="901380"/>
            </a:xfrm>
            <a:prstGeom prst="roundRect">
              <a:avLst/>
            </a:prstGeom>
            <a:solidFill>
              <a:schemeClr val="accent5">
                <a:alpha val="31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7" name="TextBox 116"/>
            <p:cNvSpPr txBox="1"/>
            <p:nvPr/>
          </p:nvSpPr>
          <p:spPr>
            <a:xfrm>
              <a:off x="1730369" y="5139271"/>
              <a:ext cx="1855487" cy="369332"/>
            </a:xfrm>
            <a:prstGeom prst="rect">
              <a:avLst/>
            </a:prstGeom>
            <a:noFill/>
          </p:spPr>
          <p:txBody>
            <a:bodyPr wrap="square" rtlCol="0">
              <a:spAutoFit/>
            </a:bodyPr>
            <a:lstStyle/>
            <a:p>
              <a:r>
                <a:rPr lang="en-US" dirty="0" smtClean="0"/>
                <a:t>Empirical loss</a:t>
              </a:r>
              <a:endParaRPr lang="en-US" dirty="0"/>
            </a:p>
          </p:txBody>
        </p:sp>
        <p:sp>
          <p:nvSpPr>
            <p:cNvPr id="122" name="Rounded Rectangle 121"/>
            <p:cNvSpPr/>
            <p:nvPr/>
          </p:nvSpPr>
          <p:spPr>
            <a:xfrm>
              <a:off x="3644464" y="4191000"/>
              <a:ext cx="3531036" cy="889000"/>
            </a:xfrm>
            <a:prstGeom prst="roundRect">
              <a:avLst/>
            </a:prstGeom>
            <a:solidFill>
              <a:schemeClr val="accent6">
                <a:alpha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4" name="TextBox 133"/>
            <p:cNvSpPr txBox="1"/>
            <p:nvPr/>
          </p:nvSpPr>
          <p:spPr>
            <a:xfrm>
              <a:off x="3725555" y="5139271"/>
              <a:ext cx="3264336" cy="400110"/>
            </a:xfrm>
            <a:prstGeom prst="rect">
              <a:avLst/>
            </a:prstGeom>
            <a:noFill/>
          </p:spPr>
          <p:txBody>
            <a:bodyPr wrap="square" rtlCol="0">
              <a:spAutoFit/>
            </a:bodyPr>
            <a:lstStyle/>
            <a:p>
              <a:r>
                <a:rPr lang="en-US" sz="2000" dirty="0" smtClean="0">
                  <a:solidFill>
                    <a:schemeClr val="accent6">
                      <a:lumMod val="50000"/>
                    </a:schemeClr>
                  </a:solidFill>
                </a:rPr>
                <a:t>Pathway </a:t>
              </a:r>
              <a:r>
                <a:rPr lang="en-US" sz="2000" dirty="0" err="1" smtClean="0">
                  <a:solidFill>
                    <a:schemeClr val="accent6">
                      <a:lumMod val="50000"/>
                    </a:schemeClr>
                  </a:solidFill>
                </a:rPr>
                <a:t>regularizer</a:t>
              </a:r>
              <a:endParaRPr lang="en-US" sz="2000" dirty="0">
                <a:solidFill>
                  <a:schemeClr val="accent6">
                    <a:lumMod val="50000"/>
                  </a:schemeClr>
                </a:solidFill>
              </a:endParaRPr>
            </a:p>
          </p:txBody>
        </p:sp>
        <p:sp>
          <p:nvSpPr>
            <p:cNvPr id="135" name="Rounded Rectangle 134"/>
            <p:cNvSpPr/>
            <p:nvPr/>
          </p:nvSpPr>
          <p:spPr>
            <a:xfrm>
              <a:off x="7405565" y="4180106"/>
              <a:ext cx="1624134" cy="883324"/>
            </a:xfrm>
            <a:prstGeom prst="roundRect">
              <a:avLst/>
            </a:prstGeom>
            <a:solidFill>
              <a:schemeClr val="accent3">
                <a:lumMod val="40000"/>
                <a:lumOff val="60000"/>
                <a:alpha val="25000"/>
              </a:schemeClr>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6" name="TextBox 135"/>
            <p:cNvSpPr txBox="1"/>
            <p:nvPr/>
          </p:nvSpPr>
          <p:spPr>
            <a:xfrm>
              <a:off x="7099300" y="5157541"/>
              <a:ext cx="2070279" cy="400110"/>
            </a:xfrm>
            <a:prstGeom prst="rect">
              <a:avLst/>
            </a:prstGeom>
            <a:noFill/>
          </p:spPr>
          <p:txBody>
            <a:bodyPr wrap="square" rtlCol="0">
              <a:spAutoFit/>
            </a:bodyPr>
            <a:lstStyle/>
            <a:p>
              <a:r>
                <a:rPr lang="en-US" sz="2000" dirty="0" smtClean="0">
                  <a:solidFill>
                    <a:schemeClr val="accent3">
                      <a:lumMod val="50000"/>
                    </a:schemeClr>
                  </a:solidFill>
                </a:rPr>
                <a:t>L2 </a:t>
              </a:r>
              <a:r>
                <a:rPr lang="en-US" sz="2000" dirty="0" err="1" smtClean="0">
                  <a:solidFill>
                    <a:schemeClr val="accent3">
                      <a:lumMod val="50000"/>
                    </a:schemeClr>
                  </a:solidFill>
                </a:rPr>
                <a:t>regularizer</a:t>
              </a:r>
              <a:endParaRPr lang="en-US" sz="2000" dirty="0">
                <a:solidFill>
                  <a:schemeClr val="accent3">
                    <a:lumMod val="50000"/>
                  </a:schemeClr>
                </a:solidFill>
              </a:endParaRPr>
            </a:p>
          </p:txBody>
        </p:sp>
        <p:grpSp>
          <p:nvGrpSpPr>
            <p:cNvPr id="80" name="Group 79"/>
            <p:cNvGrpSpPr/>
            <p:nvPr/>
          </p:nvGrpSpPr>
          <p:grpSpPr>
            <a:xfrm>
              <a:off x="269696" y="4352230"/>
              <a:ext cx="1482731" cy="444500"/>
              <a:chOff x="346069" y="4292600"/>
              <a:chExt cx="1993900" cy="504130"/>
            </a:xfrm>
          </p:grpSpPr>
          <p:pic>
            <p:nvPicPr>
              <p:cNvPr id="78" name="Picture 77"/>
              <p:cNvPicPr>
                <a:picLocks noChangeAspect="1"/>
              </p:cNvPicPr>
              <p:nvPr/>
            </p:nvPicPr>
            <p:blipFill>
              <a:blip r:embed="rId9"/>
              <a:stretch>
                <a:fillRect/>
              </a:stretch>
            </p:blipFill>
            <p:spPr>
              <a:xfrm>
                <a:off x="1120769" y="4352230"/>
                <a:ext cx="1219200" cy="444500"/>
              </a:xfrm>
              <a:prstGeom prst="rect">
                <a:avLst/>
              </a:prstGeom>
            </p:spPr>
          </p:pic>
          <p:pic>
            <p:nvPicPr>
              <p:cNvPr id="79" name="Picture 78"/>
              <p:cNvPicPr>
                <a:picLocks noChangeAspect="1"/>
              </p:cNvPicPr>
              <p:nvPr/>
            </p:nvPicPr>
            <p:blipFill>
              <a:blip r:embed="rId10"/>
              <a:stretch>
                <a:fillRect/>
              </a:stretch>
            </p:blipFill>
            <p:spPr>
              <a:xfrm>
                <a:off x="346069" y="4292600"/>
                <a:ext cx="952500" cy="469900"/>
              </a:xfrm>
              <a:prstGeom prst="rect">
                <a:avLst/>
              </a:prstGeom>
            </p:spPr>
          </p:pic>
        </p:grpSp>
      </p:grpSp>
      <p:sp>
        <p:nvSpPr>
          <p:cNvPr id="2" name="Date Placeholder 1"/>
          <p:cNvSpPr>
            <a:spLocks noGrp="1"/>
          </p:cNvSpPr>
          <p:nvPr>
            <p:ph type="dt" sz="half" idx="10"/>
          </p:nvPr>
        </p:nvSpPr>
        <p:spPr/>
        <p:txBody>
          <a:bodyPr/>
          <a:lstStyle/>
          <a:p>
            <a:pPr>
              <a:defRPr/>
            </a:pPr>
            <a:fld id="{D47D9402-8C40-4F7A-B739-FB3DF1836639}" type="datetime1">
              <a:rPr lang="en-US" smtClean="0"/>
              <a:t>8/17/2016</a:t>
            </a:fld>
            <a:endParaRPr lang="en-US" dirty="0"/>
          </a:p>
        </p:txBody>
      </p:sp>
      <p:sp>
        <p:nvSpPr>
          <p:cNvPr id="3" name="Footer Placeholder 2"/>
          <p:cNvSpPr>
            <a:spLocks noGrp="1"/>
          </p:cNvSpPr>
          <p:nvPr>
            <p:ph type="ftr" sz="quarter" idx="11"/>
          </p:nvPr>
        </p:nvSpPr>
        <p:spPr/>
        <p:txBody>
          <a:bodyPr/>
          <a:lstStyle/>
          <a:p>
            <a:pPr>
              <a:defRPr/>
            </a:pPr>
            <a:r>
              <a:rPr lang="en-US" smtClean="0"/>
              <a:t>Jaime G. Carbonell, Language Technolgies Institute</a:t>
            </a:r>
            <a:endParaRPr lang="en-US" dirty="0"/>
          </a:p>
        </p:txBody>
      </p:sp>
    </p:spTree>
    <p:extLst>
      <p:ext uri="{BB962C8B-B14F-4D97-AF65-F5344CB8AC3E}">
        <p14:creationId xmlns:p14="http://schemas.microsoft.com/office/powerpoint/2010/main" val="252168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lstStyle/>
          <a:p>
            <a:r>
              <a:rPr lang="en-US" dirty="0" smtClean="0"/>
              <a:t>Kernel Mean Matching</a:t>
            </a:r>
            <a:endParaRPr lang="en-US" dirty="0"/>
          </a:p>
        </p:txBody>
      </p:sp>
      <p:sp>
        <p:nvSpPr>
          <p:cNvPr id="3" name="Content Placeholder 2"/>
          <p:cNvSpPr>
            <a:spLocks noGrp="1"/>
          </p:cNvSpPr>
          <p:nvPr>
            <p:ph idx="1"/>
          </p:nvPr>
        </p:nvSpPr>
        <p:spPr>
          <a:xfrm>
            <a:off x="457200" y="1803042"/>
            <a:ext cx="8229600" cy="3929421"/>
          </a:xfrm>
        </p:spPr>
        <p:txBody>
          <a:bodyPr/>
          <a:lstStyle/>
          <a:p>
            <a:r>
              <a:rPr lang="en-US" dirty="0" smtClean="0"/>
              <a:t>KMM allows us to “soft select” examples</a:t>
            </a:r>
          </a:p>
          <a:p>
            <a:r>
              <a:rPr lang="en-US" dirty="0" smtClean="0"/>
              <a:t>Reweighs source examples to make them look similar to target examples</a:t>
            </a:r>
          </a:p>
          <a:p>
            <a:endParaRPr lang="en-US" dirty="0" smtClean="0"/>
          </a:p>
        </p:txBody>
      </p:sp>
      <p:sp>
        <p:nvSpPr>
          <p:cNvPr id="4" name="Slide Number Placeholder 3"/>
          <p:cNvSpPr>
            <a:spLocks noGrp="1"/>
          </p:cNvSpPr>
          <p:nvPr>
            <p:ph type="sldNum" sz="quarter" idx="12"/>
          </p:nvPr>
        </p:nvSpPr>
        <p:spPr/>
        <p:txBody>
          <a:bodyPr/>
          <a:lstStyle/>
          <a:p>
            <a:fld id="{0FB56013-B943-42BA-886F-6F9D4EB85E9D}" type="slidenum">
              <a:rPr lang="en-US" smtClean="0"/>
              <a:t>51</a:t>
            </a:fld>
            <a:endParaRPr lang="en-US"/>
          </a:p>
        </p:txBody>
      </p:sp>
      <p:pic>
        <p:nvPicPr>
          <p:cNvPr id="8" name="Picture 7"/>
          <p:cNvPicPr>
            <a:picLocks noChangeAspect="1"/>
          </p:cNvPicPr>
          <p:nvPr/>
        </p:nvPicPr>
        <p:blipFill>
          <a:blip r:embed="rId3"/>
          <a:stretch>
            <a:fillRect/>
          </a:stretch>
        </p:blipFill>
        <p:spPr>
          <a:xfrm>
            <a:off x="1844714" y="4693734"/>
            <a:ext cx="4016022" cy="868562"/>
          </a:xfrm>
          <a:prstGeom prst="rect">
            <a:avLst/>
          </a:prstGeom>
        </p:spPr>
      </p:pic>
      <p:pic>
        <p:nvPicPr>
          <p:cNvPr id="6" name="Picture 5"/>
          <p:cNvPicPr>
            <a:picLocks noChangeAspect="1"/>
          </p:cNvPicPr>
          <p:nvPr/>
        </p:nvPicPr>
        <p:blipFill>
          <a:blip r:embed="rId4"/>
          <a:stretch>
            <a:fillRect/>
          </a:stretch>
        </p:blipFill>
        <p:spPr>
          <a:xfrm>
            <a:off x="1690511" y="3445734"/>
            <a:ext cx="4621389" cy="1083865"/>
          </a:xfrm>
          <a:prstGeom prst="rect">
            <a:avLst/>
          </a:prstGeom>
        </p:spPr>
      </p:pic>
      <p:sp>
        <p:nvSpPr>
          <p:cNvPr id="10" name="TextBox 9"/>
          <p:cNvSpPr txBox="1"/>
          <p:nvPr/>
        </p:nvSpPr>
        <p:spPr>
          <a:xfrm>
            <a:off x="6375400" y="3835504"/>
            <a:ext cx="915635" cy="369332"/>
          </a:xfrm>
          <a:prstGeom prst="rect">
            <a:avLst/>
          </a:prstGeom>
          <a:noFill/>
        </p:spPr>
        <p:txBody>
          <a:bodyPr wrap="none" rtlCol="0">
            <a:spAutoFit/>
          </a:bodyPr>
          <a:lstStyle/>
          <a:p>
            <a:r>
              <a:rPr lang="en-US" dirty="0" smtClean="0">
                <a:solidFill>
                  <a:srgbClr val="0000FF"/>
                </a:solidFill>
              </a:rPr>
              <a:t>-- MMD</a:t>
            </a:r>
            <a:endParaRPr lang="en-US" dirty="0">
              <a:solidFill>
                <a:srgbClr val="0000FF"/>
              </a:solidFill>
            </a:endParaRPr>
          </a:p>
        </p:txBody>
      </p:sp>
      <p:sp>
        <p:nvSpPr>
          <p:cNvPr id="7" name="Line Callout 1 (Border and Accent Bar) 6"/>
          <p:cNvSpPr/>
          <p:nvPr/>
        </p:nvSpPr>
        <p:spPr>
          <a:xfrm>
            <a:off x="4991100" y="5622926"/>
            <a:ext cx="3695700" cy="752700"/>
          </a:xfrm>
          <a:prstGeom prst="accentBorderCallout1">
            <a:avLst>
              <a:gd name="adj1" fmla="val 17063"/>
              <a:gd name="adj2" fmla="val -2491"/>
              <a:gd name="adj3" fmla="val -44415"/>
              <a:gd name="adj4" fmla="val -15309"/>
            </a:avLst>
          </a:prstGeom>
          <a:solidFill>
            <a:srgbClr val="FCD5B5"/>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u="sng" dirty="0" smtClean="0">
                <a:solidFill>
                  <a:schemeClr val="tx1"/>
                </a:solidFill>
              </a:rPr>
              <a:t>Spectrum RBF Kernel</a:t>
            </a:r>
          </a:p>
          <a:p>
            <a:r>
              <a:rPr lang="en-US" dirty="0" smtClean="0">
                <a:solidFill>
                  <a:schemeClr val="tx1"/>
                </a:solidFill>
              </a:rPr>
              <a:t> - based on protein sequence n-grams</a:t>
            </a:r>
          </a:p>
        </p:txBody>
      </p:sp>
      <p:sp>
        <p:nvSpPr>
          <p:cNvPr id="5" name="Date Placeholder 4"/>
          <p:cNvSpPr>
            <a:spLocks noGrp="1"/>
          </p:cNvSpPr>
          <p:nvPr>
            <p:ph type="dt" sz="half" idx="10"/>
          </p:nvPr>
        </p:nvSpPr>
        <p:spPr/>
        <p:txBody>
          <a:bodyPr/>
          <a:lstStyle/>
          <a:p>
            <a:pPr>
              <a:defRPr/>
            </a:pPr>
            <a:fld id="{7A5A9AD5-9EAD-4D63-8486-E09B29AA9261}" type="datetime1">
              <a:rPr lang="en-US" smtClean="0"/>
              <a:t>8/17/2016</a:t>
            </a:fld>
            <a:endParaRPr lang="en-US" dirty="0"/>
          </a:p>
        </p:txBody>
      </p:sp>
      <p:sp>
        <p:nvSpPr>
          <p:cNvPr id="9" name="Footer Placeholder 8"/>
          <p:cNvSpPr>
            <a:spLocks noGrp="1"/>
          </p:cNvSpPr>
          <p:nvPr>
            <p:ph type="ftr" sz="quarter" idx="11"/>
          </p:nvPr>
        </p:nvSpPr>
        <p:spPr/>
        <p:txBody>
          <a:bodyPr/>
          <a:lstStyle/>
          <a:p>
            <a:pPr>
              <a:defRPr/>
            </a:pPr>
            <a:r>
              <a:rPr lang="en-US" smtClean="0"/>
              <a:t>Jaime G. Carbonell, Language Technolgies Institute</a:t>
            </a:r>
            <a:endParaRPr lang="en-US" dirty="0"/>
          </a:p>
        </p:txBody>
      </p:sp>
    </p:spTree>
    <p:extLst>
      <p:ext uri="{BB962C8B-B14F-4D97-AF65-F5344CB8AC3E}">
        <p14:creationId xmlns:p14="http://schemas.microsoft.com/office/powerpoint/2010/main" val="386011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35022" cy="1291695"/>
          </a:xfrm>
        </p:spPr>
        <p:txBody>
          <a:bodyPr>
            <a:normAutofit/>
          </a:bodyPr>
          <a:lstStyle/>
          <a:p>
            <a:r>
              <a:rPr lang="en-US" dirty="0" smtClean="0"/>
              <a:t>AUC-PR on source</a:t>
            </a:r>
            <a:endParaRPr lang="en-US" dirty="0"/>
          </a:p>
        </p:txBody>
      </p:sp>
      <p:sp>
        <p:nvSpPr>
          <p:cNvPr id="4" name="Slide Number Placeholder 3"/>
          <p:cNvSpPr>
            <a:spLocks noGrp="1"/>
          </p:cNvSpPr>
          <p:nvPr>
            <p:ph type="sldNum" sz="quarter" idx="12"/>
          </p:nvPr>
        </p:nvSpPr>
        <p:spPr/>
        <p:txBody>
          <a:bodyPr/>
          <a:lstStyle/>
          <a:p>
            <a:fld id="{4F24584F-AE05-2748-8C0D-E7D1EB8C6168}" type="slidenum">
              <a:rPr lang="en-US" smtClean="0"/>
              <a:t>52</a:t>
            </a:fld>
            <a:endParaRPr lang="en-US"/>
          </a:p>
        </p:txBody>
      </p:sp>
      <p:pic>
        <p:nvPicPr>
          <p:cNvPr id="6" name="Picture 5"/>
          <p:cNvPicPr>
            <a:picLocks noChangeAspect="1"/>
          </p:cNvPicPr>
          <p:nvPr/>
        </p:nvPicPr>
        <p:blipFill>
          <a:blip r:embed="rId2"/>
          <a:stretch>
            <a:fillRect/>
          </a:stretch>
        </p:blipFill>
        <p:spPr>
          <a:xfrm>
            <a:off x="5157995" y="244202"/>
            <a:ext cx="3788463" cy="3158745"/>
          </a:xfrm>
          <a:prstGeom prst="rect">
            <a:avLst/>
          </a:prstGeom>
        </p:spPr>
      </p:pic>
      <p:pic>
        <p:nvPicPr>
          <p:cNvPr id="7" name="Picture 6"/>
          <p:cNvPicPr>
            <a:picLocks noChangeAspect="1"/>
          </p:cNvPicPr>
          <p:nvPr/>
        </p:nvPicPr>
        <p:blipFill>
          <a:blip r:embed="rId3"/>
          <a:stretch>
            <a:fillRect/>
          </a:stretch>
        </p:blipFill>
        <p:spPr>
          <a:xfrm>
            <a:off x="613277" y="3711868"/>
            <a:ext cx="3711296" cy="2967052"/>
          </a:xfrm>
          <a:prstGeom prst="rect">
            <a:avLst/>
          </a:prstGeom>
        </p:spPr>
      </p:pic>
      <p:pic>
        <p:nvPicPr>
          <p:cNvPr id="8" name="Picture 7"/>
          <p:cNvPicPr>
            <a:picLocks noChangeAspect="1"/>
          </p:cNvPicPr>
          <p:nvPr/>
        </p:nvPicPr>
        <p:blipFill>
          <a:blip r:embed="rId4"/>
          <a:stretch>
            <a:fillRect/>
          </a:stretch>
        </p:blipFill>
        <p:spPr>
          <a:xfrm>
            <a:off x="5141714" y="3714271"/>
            <a:ext cx="3760226" cy="3074715"/>
          </a:xfrm>
          <a:prstGeom prst="rect">
            <a:avLst/>
          </a:prstGeom>
        </p:spPr>
      </p:pic>
      <p:sp>
        <p:nvSpPr>
          <p:cNvPr id="9" name="TextBox 8"/>
          <p:cNvSpPr txBox="1"/>
          <p:nvPr/>
        </p:nvSpPr>
        <p:spPr>
          <a:xfrm>
            <a:off x="747889" y="1905000"/>
            <a:ext cx="2980403" cy="1015663"/>
          </a:xfrm>
          <a:prstGeom prst="rect">
            <a:avLst/>
          </a:prstGeom>
          <a:noFill/>
        </p:spPr>
        <p:txBody>
          <a:bodyPr wrap="none" rtlCol="0">
            <a:spAutoFit/>
          </a:bodyPr>
          <a:lstStyle/>
          <a:p>
            <a:r>
              <a:rPr lang="en-US" sz="2000" dirty="0" smtClean="0"/>
              <a:t>2 source tasks</a:t>
            </a:r>
          </a:p>
          <a:p>
            <a:r>
              <a:rPr lang="en-US" sz="2000" dirty="0" smtClean="0"/>
              <a:t>Train on 80%, test on 20%</a:t>
            </a:r>
          </a:p>
          <a:p>
            <a:r>
              <a:rPr lang="en-US" sz="2000" dirty="0" smtClean="0"/>
              <a:t>P, R measured on positives</a:t>
            </a:r>
            <a:endParaRPr lang="en-US" sz="2000" dirty="0"/>
          </a:p>
        </p:txBody>
      </p:sp>
      <p:sp>
        <p:nvSpPr>
          <p:cNvPr id="10" name="Rounded Rectangle 9"/>
          <p:cNvSpPr/>
          <p:nvPr/>
        </p:nvSpPr>
        <p:spPr>
          <a:xfrm>
            <a:off x="1449538" y="3679308"/>
            <a:ext cx="2425417" cy="309723"/>
          </a:xfrm>
          <a:prstGeom prst="roundRect">
            <a:avLst/>
          </a:prstGeom>
          <a:solidFill>
            <a:schemeClr val="accent3">
              <a:lumMod val="40000"/>
              <a:lumOff val="60000"/>
              <a:alpha val="0"/>
            </a:schemeClr>
          </a:solidFill>
          <a:ln w="38100" cmpd="sng">
            <a:solidFill>
              <a:srgbClr val="95373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pPr>
              <a:defRPr/>
            </a:pPr>
            <a:fld id="{EF2F4757-793B-4C89-BB94-8E9B051BD87F}"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Tree>
    <p:extLst>
      <p:ext uri="{BB962C8B-B14F-4D97-AF65-F5344CB8AC3E}">
        <p14:creationId xmlns:p14="http://schemas.microsoft.com/office/powerpoint/2010/main" val="164793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060361"/>
          </a:xfrm>
        </p:spPr>
        <p:txBody>
          <a:bodyPr/>
          <a:lstStyle/>
          <a:p>
            <a:r>
              <a:rPr lang="en-US" dirty="0" smtClean="0"/>
              <a:t>Parting Thoughts</a:t>
            </a:r>
            <a:endParaRPr lang="en-US" dirty="0"/>
          </a:p>
        </p:txBody>
      </p:sp>
      <p:sp>
        <p:nvSpPr>
          <p:cNvPr id="3" name="Content Placeholder 2"/>
          <p:cNvSpPr>
            <a:spLocks noGrp="1"/>
          </p:cNvSpPr>
          <p:nvPr>
            <p:ph idx="1"/>
          </p:nvPr>
        </p:nvSpPr>
        <p:spPr/>
        <p:txBody>
          <a:bodyPr/>
          <a:lstStyle/>
          <a:p>
            <a:r>
              <a:rPr lang="en-US" dirty="0" smtClean="0"/>
              <a:t>Multi-task/Transfer Learning</a:t>
            </a:r>
          </a:p>
          <a:p>
            <a:pPr lvl="1"/>
            <a:r>
              <a:rPr lang="en-US" dirty="0" smtClean="0"/>
              <a:t>It really works! (referral nets, recommendation systems, proteomics, prerequisite graphs, …)</a:t>
            </a:r>
          </a:p>
          <a:p>
            <a:pPr lvl="1"/>
            <a:r>
              <a:rPr lang="en-US" dirty="0" smtClean="0"/>
              <a:t>Fanciest method may not be best (e.g. KMM)</a:t>
            </a:r>
          </a:p>
          <a:p>
            <a:r>
              <a:rPr lang="en-US" dirty="0" smtClean="0"/>
              <a:t>Proactive Learning</a:t>
            </a:r>
          </a:p>
          <a:p>
            <a:pPr lvl="1"/>
            <a:r>
              <a:rPr lang="en-US" dirty="0" smtClean="0"/>
              <a:t>It too really works! (MT, malware detection, proteomics, recommendation systems)</a:t>
            </a:r>
          </a:p>
          <a:p>
            <a:pPr lvl="1"/>
            <a:r>
              <a:rPr lang="en-US" dirty="0" smtClean="0"/>
              <a:t>Somehow the ML field has not yet embraced it</a:t>
            </a:r>
          </a:p>
          <a:p>
            <a:r>
              <a:rPr lang="en-US" dirty="0" smtClean="0"/>
              <a:t>Both cope with label </a:t>
            </a:r>
            <a:r>
              <a:rPr lang="en-US" dirty="0" err="1" smtClean="0"/>
              <a:t>sparsity</a:t>
            </a:r>
            <a:r>
              <a:rPr lang="en-US" dirty="0" smtClean="0"/>
              <a:t> – necessary no matter what baseline ML method used</a:t>
            </a:r>
          </a:p>
          <a:p>
            <a:pPr lvl="1"/>
            <a:endParaRPr lang="en-US" dirty="0"/>
          </a:p>
        </p:txBody>
      </p:sp>
      <p:sp>
        <p:nvSpPr>
          <p:cNvPr id="4" name="Date Placeholder 3"/>
          <p:cNvSpPr>
            <a:spLocks noGrp="1"/>
          </p:cNvSpPr>
          <p:nvPr>
            <p:ph type="dt" sz="half" idx="10"/>
          </p:nvPr>
        </p:nvSpPr>
        <p:spPr/>
        <p:txBody>
          <a:bodyPr/>
          <a:lstStyle/>
          <a:p>
            <a:pPr>
              <a:defRPr/>
            </a:pPr>
            <a:fld id="{2491B4A8-F41E-4B4C-B185-D17F68EE7C4D}"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53</a:t>
            </a:fld>
            <a:endParaRPr lang="en-US"/>
          </a:p>
        </p:txBody>
      </p:sp>
    </p:spTree>
    <p:extLst>
      <p:ext uri="{BB962C8B-B14F-4D97-AF65-F5344CB8AC3E}">
        <p14:creationId xmlns:p14="http://schemas.microsoft.com/office/powerpoint/2010/main" val="2963360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p:txBody>
          <a:bodyPr/>
          <a:lstStyle/>
          <a:p>
            <a:pPr>
              <a:defRPr/>
            </a:pPr>
            <a:fld id="{342C6CC4-AA9A-440A-9BB5-B9D9BF2B9FD6}" type="datetime1">
              <a:rPr lang="en-US" smtClean="0"/>
              <a:t>8/17/2016</a:t>
            </a:fld>
            <a:endParaRPr lang="en-US"/>
          </a:p>
        </p:txBody>
      </p:sp>
      <p:sp>
        <p:nvSpPr>
          <p:cNvPr id="59395" name="Footer Placeholder 4"/>
          <p:cNvSpPr>
            <a:spLocks noGrp="1"/>
          </p:cNvSpPr>
          <p:nvPr>
            <p:ph type="ftr" sz="quarter" idx="11"/>
          </p:nvPr>
        </p:nvSpPr>
        <p:spPr/>
        <p:txBody>
          <a:bodyPr/>
          <a:lstStyle/>
          <a:p>
            <a:pPr>
              <a:defRPr/>
            </a:pPr>
            <a:r>
              <a:rPr lang="en-US" smtClean="0"/>
              <a:t>Jaime G. Carbonell, Language Technolgies Institute</a:t>
            </a:r>
          </a:p>
        </p:txBody>
      </p:sp>
      <p:sp>
        <p:nvSpPr>
          <p:cNvPr id="59396" name="Slide Number Placeholder 5"/>
          <p:cNvSpPr>
            <a:spLocks noGrp="1"/>
          </p:cNvSpPr>
          <p:nvPr>
            <p:ph type="sldNum" sz="quarter" idx="12"/>
          </p:nvPr>
        </p:nvSpPr>
        <p:spPr/>
        <p:txBody>
          <a:bodyPr/>
          <a:lstStyle/>
          <a:p>
            <a:pPr>
              <a:defRPr/>
            </a:pPr>
            <a:fld id="{BC1A8F49-1311-4E7E-965D-FAFB4CCE0490}" type="slidenum">
              <a:rPr lang="en-US" smtClean="0"/>
              <a:pPr>
                <a:defRPr/>
              </a:pPr>
              <a:t>54</a:t>
            </a:fld>
            <a:endParaRPr lang="en-US" smtClean="0"/>
          </a:p>
        </p:txBody>
      </p:sp>
      <p:sp>
        <p:nvSpPr>
          <p:cNvPr id="60421" name="Rectangle 2"/>
          <p:cNvSpPr>
            <a:spLocks noGrp="1" noChangeArrowheads="1"/>
          </p:cNvSpPr>
          <p:nvPr>
            <p:ph type="title"/>
          </p:nvPr>
        </p:nvSpPr>
        <p:spPr/>
        <p:txBody>
          <a:bodyPr/>
          <a:lstStyle/>
          <a:p>
            <a:pPr eaLnBrk="1" hangingPunct="1"/>
            <a:r>
              <a:rPr lang="en-US" smtClean="0"/>
              <a:t>THANK YOU!</a:t>
            </a:r>
          </a:p>
        </p:txBody>
      </p:sp>
      <p:pic>
        <p:nvPicPr>
          <p:cNvPr id="60422" name="Picture 3"/>
          <p:cNvPicPr>
            <a:picLocks noGrp="1" noChangeAspect="1" noChangeArrowheads="1"/>
          </p:cNvPicPr>
          <p:nvPr>
            <p:ph idx="1"/>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Big-Data “Stack”</a:t>
            </a:r>
            <a:endParaRPr lang="en-US" dirty="0"/>
          </a:p>
        </p:txBody>
      </p:sp>
      <p:sp>
        <p:nvSpPr>
          <p:cNvPr id="4" name="Date Placeholder 3"/>
          <p:cNvSpPr>
            <a:spLocks noGrp="1"/>
          </p:cNvSpPr>
          <p:nvPr>
            <p:ph type="dt" sz="half" idx="10"/>
          </p:nvPr>
        </p:nvSpPr>
        <p:spPr/>
        <p:txBody>
          <a:bodyPr/>
          <a:lstStyle/>
          <a:p>
            <a:pPr>
              <a:defRPr/>
            </a:pPr>
            <a:fld id="{D9D10C4C-3073-4ADA-901D-7752CC81AE2C}"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55</a:t>
            </a:fld>
            <a:endParaRPr lang="en-US"/>
          </a:p>
        </p:txBody>
      </p:sp>
      <p:sp>
        <p:nvSpPr>
          <p:cNvPr id="8" name="Rounded Rectangle 7"/>
          <p:cNvSpPr/>
          <p:nvPr/>
        </p:nvSpPr>
        <p:spPr bwMode="auto">
          <a:xfrm>
            <a:off x="825909" y="1946787"/>
            <a:ext cx="3185652" cy="1017639"/>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smtClean="0"/>
              <a:t>Analytics Algorithms</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Verdana" pitchFamily="34" charset="0"/>
              </a:rPr>
              <a:t>   -- Machine Learning</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 Pattern Detection</a:t>
            </a:r>
            <a:endParaRPr kumimoji="0" lang="en-US" sz="1800" b="0" i="0" u="none" strike="noStrike" cap="none" normalizeH="0" baseline="0" dirty="0" smtClean="0">
              <a:ln>
                <a:noFill/>
              </a:ln>
              <a:solidFill>
                <a:schemeClr val="tx1"/>
              </a:solidFill>
              <a:effectLst/>
              <a:latin typeface="Verdana" pitchFamily="34" charset="0"/>
            </a:endParaRPr>
          </a:p>
        </p:txBody>
      </p:sp>
      <p:sp>
        <p:nvSpPr>
          <p:cNvPr id="9" name="Rounded Rectangle 8"/>
          <p:cNvSpPr/>
          <p:nvPr/>
        </p:nvSpPr>
        <p:spPr bwMode="auto">
          <a:xfrm>
            <a:off x="855406" y="3288890"/>
            <a:ext cx="3215149" cy="1017639"/>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Big-Data</a:t>
            </a:r>
            <a:r>
              <a:rPr kumimoji="0" lang="en-US" sz="1800" b="1" i="0" u="none" strike="noStrike" cap="none" normalizeH="0" dirty="0" smtClean="0">
                <a:ln>
                  <a:noFill/>
                </a:ln>
                <a:solidFill>
                  <a:schemeClr val="tx1"/>
                </a:solidFill>
                <a:effectLst/>
                <a:latin typeface="Verdana" pitchFamily="34" charset="0"/>
              </a:rPr>
              <a:t> Architecture</a:t>
            </a:r>
            <a:endParaRPr kumimoji="0" lang="en-US" sz="1800" b="1" i="0" u="none" strike="noStrike" cap="none" normalizeH="0" baseline="0" dirty="0" smtClean="0">
              <a:ln>
                <a:noFill/>
              </a:ln>
              <a:solidFill>
                <a:schemeClr val="tx1"/>
              </a:solidFill>
              <a:effectLst/>
              <a:latin typeface="Verdana"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 </a:t>
            </a:r>
            <a:r>
              <a:rPr lang="en-US" dirty="0" err="1" smtClean="0"/>
              <a:t>Hadoop</a:t>
            </a:r>
            <a:r>
              <a:rPr lang="en-US" dirty="0" smtClean="0"/>
              <a:t>/H-Table</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Verdana" pitchFamily="34" charset="0"/>
              </a:rPr>
              <a:t>  -- </a:t>
            </a:r>
            <a:r>
              <a:rPr lang="en-US" dirty="0" err="1" smtClean="0"/>
              <a:t>Asynch</a:t>
            </a:r>
            <a:r>
              <a:rPr kumimoji="0" lang="en-US" sz="1800" b="0" i="0" u="none" strike="noStrike" cap="none" normalizeH="0" dirty="0" smtClean="0">
                <a:ln>
                  <a:noFill/>
                </a:ln>
                <a:solidFill>
                  <a:schemeClr val="tx1"/>
                </a:solidFill>
                <a:effectLst/>
                <a:latin typeface="Verdana" pitchFamily="34" charset="0"/>
              </a:rPr>
              <a:t>/Pegasus</a:t>
            </a:r>
            <a:endParaRPr kumimoji="0" lang="en-US" sz="1800" b="0" i="0" u="none" strike="noStrike" cap="none" normalizeH="0" baseline="0" dirty="0" smtClean="0">
              <a:ln>
                <a:noFill/>
              </a:ln>
              <a:solidFill>
                <a:schemeClr val="tx1"/>
              </a:solidFill>
              <a:effectLst/>
              <a:latin typeface="Verdana" pitchFamily="34" charset="0"/>
            </a:endParaRPr>
          </a:p>
        </p:txBody>
      </p:sp>
      <p:sp>
        <p:nvSpPr>
          <p:cNvPr id="10" name="Rounded Rectangle 9"/>
          <p:cNvSpPr/>
          <p:nvPr/>
        </p:nvSpPr>
        <p:spPr bwMode="auto">
          <a:xfrm>
            <a:off x="889819" y="4635909"/>
            <a:ext cx="3215149" cy="101763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Big-Dat</a:t>
            </a:r>
            <a:r>
              <a:rPr lang="en-US" b="1" dirty="0" smtClean="0"/>
              <a:t>a “Plumbing”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Verdana" pitchFamily="34" charset="0"/>
              </a:rPr>
              <a:t>  -- Cloud/Storage</a:t>
            </a:r>
          </a:p>
          <a:p>
            <a:pPr marL="0" marR="0" indent="0" algn="l" defTabSz="914400" rtl="0" eaLnBrk="0" fontAlgn="base" latinLnBrk="0" hangingPunct="0">
              <a:lnSpc>
                <a:spcPct val="100000"/>
              </a:lnSpc>
              <a:spcBef>
                <a:spcPct val="0"/>
              </a:spcBef>
              <a:spcAft>
                <a:spcPct val="0"/>
              </a:spcAft>
              <a:buClrTx/>
              <a:buSzTx/>
              <a:buFontTx/>
              <a:buNone/>
              <a:tabLst/>
            </a:pPr>
            <a:r>
              <a:rPr lang="en-US" baseline="0" dirty="0" smtClean="0"/>
              <a:t>  -- Resource</a:t>
            </a:r>
            <a:r>
              <a:rPr lang="en-US" dirty="0" smtClean="0"/>
              <a:t> Allocator</a:t>
            </a:r>
            <a:endParaRPr kumimoji="0" lang="en-US" sz="1800" b="0" i="0" u="none" strike="noStrike" cap="none" normalizeH="0" baseline="0" dirty="0" smtClean="0">
              <a:ln>
                <a:noFill/>
              </a:ln>
              <a:solidFill>
                <a:schemeClr val="tx1"/>
              </a:solidFill>
              <a:effectLst/>
              <a:latin typeface="Verdana" pitchFamily="34" charset="0"/>
            </a:endParaRPr>
          </a:p>
        </p:txBody>
      </p:sp>
      <p:sp>
        <p:nvSpPr>
          <p:cNvPr id="11" name="Right Arrow 10"/>
          <p:cNvSpPr/>
          <p:nvPr/>
        </p:nvSpPr>
        <p:spPr bwMode="auto">
          <a:xfrm rot="16039145">
            <a:off x="2227747" y="2890982"/>
            <a:ext cx="310066" cy="484632"/>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2" name="Right Arrow 11"/>
          <p:cNvSpPr/>
          <p:nvPr/>
        </p:nvSpPr>
        <p:spPr bwMode="auto">
          <a:xfrm rot="16039145">
            <a:off x="2262160" y="4208505"/>
            <a:ext cx="310066" cy="484632"/>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4" name="Can 13"/>
          <p:cNvSpPr/>
          <p:nvPr/>
        </p:nvSpPr>
        <p:spPr bwMode="auto">
          <a:xfrm>
            <a:off x="5479917" y="5036909"/>
            <a:ext cx="1835283" cy="898064"/>
          </a:xfrm>
          <a:prstGeom prst="can">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Historical &amp; </a:t>
            </a:r>
            <a:r>
              <a:rPr kumimoji="0" lang="en-US" sz="1600" b="0" i="0" u="none" strike="noStrike" cap="none" normalizeH="0" baseline="0" dirty="0" smtClean="0">
                <a:ln>
                  <a:noFill/>
                </a:ln>
                <a:solidFill>
                  <a:schemeClr val="tx1"/>
                </a:solidFill>
                <a:effectLst/>
                <a:latin typeface="Verdana" pitchFamily="34" charset="0"/>
              </a:rPr>
              <a:t>Normative Data</a:t>
            </a:r>
          </a:p>
        </p:txBody>
      </p:sp>
      <p:pic>
        <p:nvPicPr>
          <p:cNvPr id="373763" name="Picture 3" descr="C:\Users\jgc\AppData\Local\Microsoft\Windows\Temporary Internet Files\Content.IE5\G4AUUBQR\MC900251637[1].wmf"/>
          <p:cNvPicPr>
            <a:picLocks noChangeAspect="1" noChangeArrowheads="1"/>
          </p:cNvPicPr>
          <p:nvPr/>
        </p:nvPicPr>
        <p:blipFill>
          <a:blip r:embed="rId3" cstate="print"/>
          <a:srcRect/>
          <a:stretch>
            <a:fillRect/>
          </a:stretch>
        </p:blipFill>
        <p:spPr bwMode="auto">
          <a:xfrm>
            <a:off x="5682583" y="3791240"/>
            <a:ext cx="597449" cy="599856"/>
          </a:xfrm>
          <a:prstGeom prst="rect">
            <a:avLst/>
          </a:prstGeom>
          <a:noFill/>
        </p:spPr>
      </p:pic>
      <p:pic>
        <p:nvPicPr>
          <p:cNvPr id="373764" name="Picture 4" descr="C:\Users\jgc\AppData\Local\Microsoft\Windows\Temporary Internet Files\Content.IE5\MM5939Y3\MC900279440[1].wmf"/>
          <p:cNvPicPr>
            <a:picLocks noChangeAspect="1" noChangeArrowheads="1"/>
          </p:cNvPicPr>
          <p:nvPr/>
        </p:nvPicPr>
        <p:blipFill>
          <a:blip r:embed="rId4" cstate="print"/>
          <a:srcRect/>
          <a:stretch>
            <a:fillRect/>
          </a:stretch>
        </p:blipFill>
        <p:spPr bwMode="auto">
          <a:xfrm rot="11071810">
            <a:off x="5861769" y="3485753"/>
            <a:ext cx="1003487" cy="430640"/>
          </a:xfrm>
          <a:prstGeom prst="rect">
            <a:avLst/>
          </a:prstGeom>
          <a:noFill/>
        </p:spPr>
      </p:pic>
      <p:pic>
        <p:nvPicPr>
          <p:cNvPr id="373765" name="Picture 5" descr="C:\Users\jgc\AppData\Local\Microsoft\Windows\Temporary Internet Files\Content.IE5\G4AUUBQR\MC900340636[1].wmf"/>
          <p:cNvPicPr>
            <a:picLocks noChangeAspect="1" noChangeArrowheads="1"/>
          </p:cNvPicPr>
          <p:nvPr/>
        </p:nvPicPr>
        <p:blipFill>
          <a:blip r:embed="rId5" cstate="print"/>
          <a:srcRect/>
          <a:stretch>
            <a:fillRect/>
          </a:stretch>
        </p:blipFill>
        <p:spPr bwMode="auto">
          <a:xfrm>
            <a:off x="6406745" y="3851965"/>
            <a:ext cx="839445" cy="651023"/>
          </a:xfrm>
          <a:prstGeom prst="rect">
            <a:avLst/>
          </a:prstGeom>
          <a:noFill/>
        </p:spPr>
      </p:pic>
      <p:sp>
        <p:nvSpPr>
          <p:cNvPr id="19" name="TextBox 18"/>
          <p:cNvSpPr txBox="1"/>
          <p:nvPr/>
        </p:nvSpPr>
        <p:spPr>
          <a:xfrm>
            <a:off x="5676181" y="4433977"/>
            <a:ext cx="1311215" cy="369332"/>
          </a:xfrm>
          <a:prstGeom prst="rect">
            <a:avLst/>
          </a:prstGeom>
          <a:noFill/>
        </p:spPr>
        <p:txBody>
          <a:bodyPr wrap="square" rtlCol="0">
            <a:spAutoFit/>
          </a:bodyPr>
          <a:lstStyle/>
          <a:p>
            <a:r>
              <a:rPr lang="en-US" dirty="0" smtClean="0"/>
              <a:t>Sensors</a:t>
            </a:r>
            <a:endParaRPr lang="en-US" dirty="0"/>
          </a:p>
        </p:txBody>
      </p:sp>
      <p:pic>
        <p:nvPicPr>
          <p:cNvPr id="373766" name="Picture 6" descr="C:\Users\jgc\AppData\Local\Microsoft\Windows\Temporary Internet Files\Content.IE5\83S9SFS4\MC900441462[1].png"/>
          <p:cNvPicPr>
            <a:picLocks noChangeAspect="1" noChangeArrowheads="1"/>
          </p:cNvPicPr>
          <p:nvPr/>
        </p:nvPicPr>
        <p:blipFill>
          <a:blip r:embed="rId6" cstate="print"/>
          <a:srcRect/>
          <a:stretch>
            <a:fillRect/>
          </a:stretch>
        </p:blipFill>
        <p:spPr bwMode="auto">
          <a:xfrm>
            <a:off x="7686308" y="4136365"/>
            <a:ext cx="1128344" cy="1108495"/>
          </a:xfrm>
          <a:prstGeom prst="rect">
            <a:avLst/>
          </a:prstGeom>
          <a:noFill/>
        </p:spPr>
      </p:pic>
      <p:sp>
        <p:nvSpPr>
          <p:cNvPr id="23" name="TextBox 22"/>
          <p:cNvSpPr txBox="1"/>
          <p:nvPr/>
        </p:nvSpPr>
        <p:spPr>
          <a:xfrm>
            <a:off x="7573992" y="4934310"/>
            <a:ext cx="1362973" cy="584775"/>
          </a:xfrm>
          <a:prstGeom prst="rect">
            <a:avLst/>
          </a:prstGeom>
          <a:noFill/>
        </p:spPr>
        <p:txBody>
          <a:bodyPr wrap="square" rtlCol="0">
            <a:spAutoFit/>
          </a:bodyPr>
          <a:lstStyle/>
          <a:p>
            <a:r>
              <a:rPr lang="en-US" sz="1600" dirty="0" smtClean="0"/>
              <a:t>Knowledge base</a:t>
            </a:r>
            <a:endParaRPr lang="en-US" sz="1600" dirty="0"/>
          </a:p>
        </p:txBody>
      </p:sp>
      <p:sp>
        <p:nvSpPr>
          <p:cNvPr id="24" name="Left Arrow 23"/>
          <p:cNvSpPr/>
          <p:nvPr/>
        </p:nvSpPr>
        <p:spPr bwMode="auto">
          <a:xfrm>
            <a:off x="4451231" y="4295953"/>
            <a:ext cx="862641" cy="552091"/>
          </a:xfrm>
          <a:prstGeom prst="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25" name="Left Arrow 24"/>
          <p:cNvSpPr/>
          <p:nvPr/>
        </p:nvSpPr>
        <p:spPr bwMode="auto">
          <a:xfrm rot="10800000">
            <a:off x="4569124" y="2153727"/>
            <a:ext cx="862641" cy="552091"/>
          </a:xfrm>
          <a:prstGeom prst="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373767" name="Picture 7" descr="C:\Users\jgc\AppData\Local\Microsoft\Windows\Temporary Internet Files\Content.IE5\MM5939Y3\MC900432543[1].png"/>
          <p:cNvPicPr>
            <a:picLocks noChangeAspect="1" noChangeArrowheads="1"/>
          </p:cNvPicPr>
          <p:nvPr/>
        </p:nvPicPr>
        <p:blipFill>
          <a:blip r:embed="rId7" cstate="print"/>
          <a:srcRect/>
          <a:stretch>
            <a:fillRect/>
          </a:stretch>
        </p:blipFill>
        <p:spPr bwMode="auto">
          <a:xfrm>
            <a:off x="7469783" y="1785925"/>
            <a:ext cx="1006933" cy="732988"/>
          </a:xfrm>
          <a:prstGeom prst="rect">
            <a:avLst/>
          </a:prstGeom>
          <a:noFill/>
        </p:spPr>
      </p:pic>
      <p:pic>
        <p:nvPicPr>
          <p:cNvPr id="373770" name="Picture 10" descr="C:\Users\jgc\AppData\Local\Microsoft\Windows\Temporary Internet Files\Content.IE5\MM5939Y3\MM900283063[1].gif"/>
          <p:cNvPicPr>
            <a:picLocks noChangeAspect="1" noChangeArrowheads="1" noCrop="1"/>
          </p:cNvPicPr>
          <p:nvPr/>
        </p:nvPicPr>
        <p:blipFill>
          <a:blip r:embed="rId8" cstate="print"/>
          <a:srcRect/>
          <a:stretch>
            <a:fillRect/>
          </a:stretch>
        </p:blipFill>
        <p:spPr bwMode="auto">
          <a:xfrm>
            <a:off x="6304111" y="1710545"/>
            <a:ext cx="825621" cy="825621"/>
          </a:xfrm>
          <a:prstGeom prst="rect">
            <a:avLst/>
          </a:prstGeom>
          <a:noFill/>
        </p:spPr>
      </p:pic>
      <p:pic>
        <p:nvPicPr>
          <p:cNvPr id="373771" name="Picture 11" descr="C:\Users\jgc\AppData\Local\Microsoft\Windows\Temporary Internet Files\Content.IE5\83S9SFS4\MC900250596[1].wmf"/>
          <p:cNvPicPr>
            <a:picLocks noChangeAspect="1" noChangeArrowheads="1"/>
          </p:cNvPicPr>
          <p:nvPr/>
        </p:nvPicPr>
        <p:blipFill>
          <a:blip r:embed="rId9" cstate="print"/>
          <a:srcRect/>
          <a:stretch>
            <a:fillRect/>
          </a:stretch>
        </p:blipFill>
        <p:spPr bwMode="auto">
          <a:xfrm>
            <a:off x="6860449" y="2093676"/>
            <a:ext cx="483133" cy="671507"/>
          </a:xfrm>
          <a:prstGeom prst="rect">
            <a:avLst/>
          </a:prstGeom>
          <a:noFill/>
        </p:spPr>
      </p:pic>
      <p:sp>
        <p:nvSpPr>
          <p:cNvPr id="31" name="TextBox 30"/>
          <p:cNvSpPr txBox="1"/>
          <p:nvPr/>
        </p:nvSpPr>
        <p:spPr>
          <a:xfrm>
            <a:off x="6225396" y="2723070"/>
            <a:ext cx="2694317" cy="369332"/>
          </a:xfrm>
          <a:prstGeom prst="rect">
            <a:avLst/>
          </a:prstGeom>
          <a:noFill/>
        </p:spPr>
        <p:txBody>
          <a:bodyPr wrap="square" rtlCol="0">
            <a:spAutoFit/>
          </a:bodyPr>
          <a:lstStyle/>
          <a:p>
            <a:r>
              <a:rPr lang="en-US" dirty="0" smtClean="0"/>
              <a:t>Alerts, Visualization</a:t>
            </a:r>
            <a:endParaRPr lang="en-US" dirty="0"/>
          </a:p>
        </p:txBody>
      </p:sp>
    </p:spTree>
    <p:extLst>
      <p:ext uri="{BB962C8B-B14F-4D97-AF65-F5344CB8AC3E}">
        <p14:creationId xmlns:p14="http://schemas.microsoft.com/office/powerpoint/2010/main" val="5255294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5300" y="762000"/>
            <a:ext cx="8229600" cy="645695"/>
          </a:xfrm>
        </p:spPr>
        <p:txBody>
          <a:bodyPr/>
          <a:lstStyle/>
          <a:p>
            <a:r>
              <a:rPr lang="en-US" dirty="0" smtClean="0"/>
              <a:t>LTI COG (aka Agent) Architecture</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5867400" cy="4876800"/>
          </a:xfrm>
          <a:prstGeom prst="rect">
            <a:avLst/>
          </a:prstGeom>
          <a:noFill/>
          <a:ln>
            <a:noFill/>
          </a:ln>
        </p:spPr>
      </p:pic>
      <p:sp>
        <p:nvSpPr>
          <p:cNvPr id="2" name="Date Placeholder 1"/>
          <p:cNvSpPr>
            <a:spLocks noGrp="1"/>
          </p:cNvSpPr>
          <p:nvPr>
            <p:ph type="dt" sz="half" idx="10"/>
          </p:nvPr>
        </p:nvSpPr>
        <p:spPr/>
        <p:txBody>
          <a:bodyPr/>
          <a:lstStyle/>
          <a:p>
            <a:pPr>
              <a:defRPr/>
            </a:pPr>
            <a:fld id="{1B714548-3C4F-4A6A-A890-BED5F4655D2A}" type="datetime1">
              <a:rPr lang="en-US" smtClean="0"/>
              <a:t>8/17/2016</a:t>
            </a:fld>
            <a:endParaRPr lang="en-US" dirty="0"/>
          </a:p>
        </p:txBody>
      </p:sp>
      <p:sp>
        <p:nvSpPr>
          <p:cNvPr id="3" name="Footer Placeholder 2"/>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4" name="Slide Number Placeholder 3"/>
          <p:cNvSpPr>
            <a:spLocks noGrp="1"/>
          </p:cNvSpPr>
          <p:nvPr>
            <p:ph type="sldNum" sz="quarter" idx="12"/>
          </p:nvPr>
        </p:nvSpPr>
        <p:spPr/>
        <p:txBody>
          <a:bodyPr/>
          <a:lstStyle/>
          <a:p>
            <a:pPr>
              <a:defRPr/>
            </a:pPr>
            <a:fld id="{6FBC053D-4B0E-4314-AD50-C8B2313EB901}" type="slidenum">
              <a:rPr lang="en-US" smtClean="0"/>
              <a:pPr>
                <a:defRPr/>
              </a:pPr>
              <a:t>56</a:t>
            </a:fld>
            <a:endParaRPr lang="en-US"/>
          </a:p>
        </p:txBody>
      </p:sp>
    </p:spTree>
    <p:extLst>
      <p:ext uri="{BB962C8B-B14F-4D97-AF65-F5344CB8AC3E}">
        <p14:creationId xmlns:p14="http://schemas.microsoft.com/office/powerpoint/2010/main" val="479442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12-10 at 11.44.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33" y="84666"/>
            <a:ext cx="8282158" cy="6858000"/>
          </a:xfrm>
          <a:prstGeom prst="rect">
            <a:avLst/>
          </a:prstGeom>
        </p:spPr>
      </p:pic>
      <p:sp>
        <p:nvSpPr>
          <p:cNvPr id="8" name="TextBox 7"/>
          <p:cNvSpPr txBox="1"/>
          <p:nvPr/>
        </p:nvSpPr>
        <p:spPr>
          <a:xfrm>
            <a:off x="5587912" y="3200580"/>
            <a:ext cx="3355005"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fontAlgn="auto">
              <a:spcBef>
                <a:spcPts val="0"/>
              </a:spcBef>
              <a:spcAft>
                <a:spcPts val="0"/>
              </a:spcAft>
            </a:pPr>
            <a:r>
              <a:rPr lang="en-US" b="1" dirty="0" smtClean="0">
                <a:solidFill>
                  <a:prstClr val="white"/>
                </a:solidFill>
              </a:rPr>
              <a:t>Used Deep Learning (LDSTA)</a:t>
            </a:r>
            <a:br>
              <a:rPr lang="en-US" b="1" dirty="0" smtClean="0">
                <a:solidFill>
                  <a:prstClr val="white"/>
                </a:solidFill>
              </a:rPr>
            </a:br>
            <a:r>
              <a:rPr lang="en-US" b="1" dirty="0" smtClean="0">
                <a:solidFill>
                  <a:prstClr val="white"/>
                </a:solidFill>
              </a:rPr>
              <a:t>model trained on Yahoo!</a:t>
            </a:r>
          </a:p>
          <a:p>
            <a:pPr fontAlgn="auto">
              <a:spcBef>
                <a:spcPts val="0"/>
              </a:spcBef>
              <a:spcAft>
                <a:spcPts val="0"/>
              </a:spcAft>
            </a:pPr>
            <a:r>
              <a:rPr lang="en-US" b="1" dirty="0">
                <a:solidFill>
                  <a:prstClr val="white"/>
                </a:solidFill>
              </a:rPr>
              <a:t>a</a:t>
            </a:r>
            <a:r>
              <a:rPr lang="en-US" b="1" dirty="0" smtClean="0">
                <a:solidFill>
                  <a:prstClr val="white"/>
                </a:solidFill>
              </a:rPr>
              <a:t>nswers data to match questions</a:t>
            </a:r>
          </a:p>
          <a:p>
            <a:pPr fontAlgn="auto">
              <a:spcBef>
                <a:spcPts val="0"/>
              </a:spcBef>
              <a:spcAft>
                <a:spcPts val="0"/>
              </a:spcAft>
            </a:pPr>
            <a:r>
              <a:rPr lang="en-US" b="1" dirty="0">
                <a:solidFill>
                  <a:prstClr val="white"/>
                </a:solidFill>
              </a:rPr>
              <a:t>w</a:t>
            </a:r>
            <a:r>
              <a:rPr lang="en-US" b="1" dirty="0" smtClean="0">
                <a:solidFill>
                  <a:prstClr val="white"/>
                </a:solidFill>
              </a:rPr>
              <a:t>ith answer-bearing sentences</a:t>
            </a:r>
            <a:endParaRPr lang="en-US" b="1" dirty="0">
              <a:solidFill>
                <a:prstClr val="white"/>
              </a:solidFill>
            </a:endParaRPr>
          </a:p>
        </p:txBody>
      </p:sp>
      <p:sp>
        <p:nvSpPr>
          <p:cNvPr id="2" name="Date Placeholder 1"/>
          <p:cNvSpPr>
            <a:spLocks noGrp="1"/>
          </p:cNvSpPr>
          <p:nvPr>
            <p:ph type="dt" sz="half" idx="10"/>
          </p:nvPr>
        </p:nvSpPr>
        <p:spPr/>
        <p:txBody>
          <a:bodyPr/>
          <a:lstStyle/>
          <a:p>
            <a:pPr>
              <a:defRPr/>
            </a:pPr>
            <a:fld id="{E2BB5865-C78B-411B-A508-F95EF34E3FE2}" type="datetime1">
              <a:rPr lang="en-US" smtClean="0"/>
              <a:t>8/17/2016</a:t>
            </a:fld>
            <a:endParaRPr lang="en-US" dirty="0"/>
          </a:p>
        </p:txBody>
      </p:sp>
      <p:sp>
        <p:nvSpPr>
          <p:cNvPr id="3" name="Footer Placeholder 2"/>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4" name="Slide Number Placeholder 3"/>
          <p:cNvSpPr>
            <a:spLocks noGrp="1"/>
          </p:cNvSpPr>
          <p:nvPr>
            <p:ph type="sldNum" sz="quarter" idx="12"/>
          </p:nvPr>
        </p:nvSpPr>
        <p:spPr/>
        <p:txBody>
          <a:bodyPr/>
          <a:lstStyle/>
          <a:p>
            <a:pPr>
              <a:defRPr/>
            </a:pPr>
            <a:fld id="{6A2DAE72-99FA-47CE-9DFF-876894D01D3F}" type="slidenum">
              <a:rPr lang="en-US" smtClean="0"/>
              <a:pPr>
                <a:defRPr/>
              </a:pPr>
              <a:t>57</a:t>
            </a:fld>
            <a:endParaRPr lang="en-US"/>
          </a:p>
        </p:txBody>
      </p:sp>
    </p:spTree>
    <p:extLst>
      <p:ext uri="{BB962C8B-B14F-4D97-AF65-F5344CB8AC3E}">
        <p14:creationId xmlns:p14="http://schemas.microsoft.com/office/powerpoint/2010/main" val="3905333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0 at 11.52.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315451"/>
          </a:xfrm>
          <a:prstGeom prst="rect">
            <a:avLst/>
          </a:prstGeom>
        </p:spPr>
      </p:pic>
      <p:sp>
        <p:nvSpPr>
          <p:cNvPr id="3" name="Date Placeholder 2"/>
          <p:cNvSpPr>
            <a:spLocks noGrp="1"/>
          </p:cNvSpPr>
          <p:nvPr>
            <p:ph type="dt" sz="half" idx="10"/>
          </p:nvPr>
        </p:nvSpPr>
        <p:spPr/>
        <p:txBody>
          <a:bodyPr/>
          <a:lstStyle/>
          <a:p>
            <a:pPr>
              <a:defRPr/>
            </a:pPr>
            <a:fld id="{65589391-49C6-472C-8305-5A1D61304811}"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5" name="Slide Number Placeholder 4"/>
          <p:cNvSpPr>
            <a:spLocks noGrp="1"/>
          </p:cNvSpPr>
          <p:nvPr>
            <p:ph type="sldNum" sz="quarter" idx="12"/>
          </p:nvPr>
        </p:nvSpPr>
        <p:spPr/>
        <p:txBody>
          <a:bodyPr/>
          <a:lstStyle/>
          <a:p>
            <a:pPr>
              <a:defRPr/>
            </a:pPr>
            <a:fld id="{6A2DAE72-99FA-47CE-9DFF-876894D01D3F}" type="slidenum">
              <a:rPr lang="en-US" smtClean="0"/>
              <a:pPr>
                <a:defRPr/>
              </a:pPr>
              <a:t>58</a:t>
            </a:fld>
            <a:endParaRPr lang="en-US"/>
          </a:p>
        </p:txBody>
      </p:sp>
    </p:spTree>
    <p:extLst>
      <p:ext uri="{BB962C8B-B14F-4D97-AF65-F5344CB8AC3E}">
        <p14:creationId xmlns:p14="http://schemas.microsoft.com/office/powerpoint/2010/main" val="418177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7201" y="0"/>
            <a:ext cx="8001000" cy="1216025"/>
          </a:xfrm>
        </p:spPr>
        <p:txBody>
          <a:bodyPr/>
          <a:lstStyle/>
          <a:p>
            <a:r>
              <a:rPr lang="en-US" dirty="0" smtClean="0"/>
              <a:t>Key Components of AI</a:t>
            </a:r>
            <a:endParaRPr lang="en-US" dirty="0"/>
          </a:p>
        </p:txBody>
      </p:sp>
      <p:sp>
        <p:nvSpPr>
          <p:cNvPr id="7" name="Content Placeholder 6"/>
          <p:cNvSpPr>
            <a:spLocks noGrp="1"/>
          </p:cNvSpPr>
          <p:nvPr>
            <p:ph idx="1"/>
          </p:nvPr>
        </p:nvSpPr>
        <p:spPr/>
        <p:txBody>
          <a:bodyPr/>
          <a:lstStyle/>
          <a:p>
            <a:r>
              <a:rPr lang="en-US" b="1" dirty="0" smtClean="0"/>
              <a:t>Perception</a:t>
            </a:r>
          </a:p>
          <a:p>
            <a:pPr lvl="1"/>
            <a:r>
              <a:rPr lang="en-US" sz="2000" dirty="0" smtClean="0"/>
              <a:t>Vision, sonar, </a:t>
            </a:r>
            <a:r>
              <a:rPr lang="en-US" sz="2000" dirty="0" err="1"/>
              <a:t>l</a:t>
            </a:r>
            <a:r>
              <a:rPr lang="en-US" sz="2000" dirty="0" err="1" smtClean="0"/>
              <a:t>idar</a:t>
            </a:r>
            <a:r>
              <a:rPr lang="en-US" sz="2000" dirty="0" smtClean="0"/>
              <a:t>, </a:t>
            </a:r>
            <a:r>
              <a:rPr lang="en-US" sz="2000" dirty="0" err="1"/>
              <a:t>h</a:t>
            </a:r>
            <a:r>
              <a:rPr lang="en-US" sz="2000" dirty="0" err="1" smtClean="0"/>
              <a:t>aptics</a:t>
            </a:r>
            <a:r>
              <a:rPr lang="en-US" sz="2000" dirty="0" smtClean="0"/>
              <a:t>, …</a:t>
            </a:r>
          </a:p>
          <a:p>
            <a:r>
              <a:rPr lang="en-US" b="1" dirty="0" smtClean="0"/>
              <a:t>Action</a:t>
            </a:r>
          </a:p>
          <a:p>
            <a:pPr lvl="1"/>
            <a:r>
              <a:rPr lang="en-US" sz="2000" dirty="0" smtClean="0"/>
              <a:t>Locomotion, manipulation, …</a:t>
            </a:r>
          </a:p>
          <a:p>
            <a:r>
              <a:rPr lang="en-US" b="1" dirty="0" smtClean="0"/>
              <a:t>Reasoning</a:t>
            </a:r>
          </a:p>
          <a:p>
            <a:pPr lvl="1"/>
            <a:r>
              <a:rPr lang="en-US" sz="2000" dirty="0" smtClean="0"/>
              <a:t>Planning, goal-oriented behavior, projection, …</a:t>
            </a:r>
          </a:p>
          <a:p>
            <a:r>
              <a:rPr lang="en-US" b="1" dirty="0" smtClean="0"/>
              <a:t>Communication</a:t>
            </a:r>
          </a:p>
          <a:p>
            <a:pPr lvl="1"/>
            <a:r>
              <a:rPr lang="en-US" sz="2000" dirty="0" smtClean="0"/>
              <a:t>Language, speech, dialog, social nets, …</a:t>
            </a:r>
          </a:p>
          <a:p>
            <a:r>
              <a:rPr lang="en-US" b="1" dirty="0" smtClean="0">
                <a:solidFill>
                  <a:srgbClr val="C00000"/>
                </a:solidFill>
              </a:rPr>
              <a:t>Learning </a:t>
            </a:r>
            <a:r>
              <a:rPr lang="en-US" b="1" dirty="0" smtClean="0">
                <a:solidFill>
                  <a:srgbClr val="C00000"/>
                </a:solidFill>
                <a:sym typeface="Wingdings" panose="05000000000000000000" pitchFamily="2" charset="2"/>
              </a:rPr>
              <a:t> </a:t>
            </a:r>
            <a:r>
              <a:rPr lang="en-US" sz="2000" dirty="0" smtClean="0">
                <a:solidFill>
                  <a:srgbClr val="C00000"/>
                </a:solidFill>
                <a:sym typeface="Wingdings" panose="05000000000000000000" pitchFamily="2" charset="2"/>
              </a:rPr>
              <a:t>This presentation</a:t>
            </a:r>
            <a:endParaRPr lang="en-US" sz="2000" dirty="0" smtClean="0">
              <a:solidFill>
                <a:srgbClr val="C00000"/>
              </a:solidFill>
            </a:endParaRPr>
          </a:p>
          <a:p>
            <a:pPr lvl="1"/>
            <a:r>
              <a:rPr lang="en-US" sz="2000" dirty="0" smtClean="0"/>
              <a:t>Adaptation, reflection, knowledge acquisition, …</a:t>
            </a:r>
            <a:r>
              <a:rPr lang="en-US" dirty="0" smtClean="0"/>
              <a:t> </a:t>
            </a:r>
          </a:p>
        </p:txBody>
      </p:sp>
      <p:sp>
        <p:nvSpPr>
          <p:cNvPr id="3" name="Date Placeholder 2"/>
          <p:cNvSpPr>
            <a:spLocks noGrp="1"/>
          </p:cNvSpPr>
          <p:nvPr>
            <p:ph type="dt" sz="half" idx="10"/>
          </p:nvPr>
        </p:nvSpPr>
        <p:spPr/>
        <p:txBody>
          <a:bodyPr/>
          <a:lstStyle/>
          <a:p>
            <a:pPr>
              <a:defRPr/>
            </a:pPr>
            <a:fld id="{C972FBF0-CF1D-4502-882D-F9D067A729D4}" type="datetime1">
              <a:rPr lang="en-US" smtClean="0"/>
              <a:t>8/17/2016</a:t>
            </a:fld>
            <a:endParaRPr lang="en-US" dirty="0"/>
          </a:p>
        </p:txBody>
      </p:sp>
      <p:sp>
        <p:nvSpPr>
          <p:cNvPr id="4" name="Footer Placeholder 3"/>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5" name="Slide Number Placeholder 4"/>
          <p:cNvSpPr>
            <a:spLocks noGrp="1"/>
          </p:cNvSpPr>
          <p:nvPr>
            <p:ph type="sldNum" sz="quarter" idx="12"/>
          </p:nvPr>
        </p:nvSpPr>
        <p:spPr/>
        <p:txBody>
          <a:bodyPr/>
          <a:lstStyle/>
          <a:p>
            <a:pPr>
              <a:defRPr/>
            </a:pPr>
            <a:fld id="{6FBC053D-4B0E-4314-AD50-C8B2313EB901}" type="slidenum">
              <a:rPr lang="en-US" smtClean="0"/>
              <a:pPr>
                <a:defRPr/>
              </a:pPr>
              <a:t>6</a:t>
            </a:fld>
            <a:endParaRPr lang="en-US"/>
          </a:p>
        </p:txBody>
      </p:sp>
      <p:sp>
        <p:nvSpPr>
          <p:cNvPr id="2" name="Right Brace 1"/>
          <p:cNvSpPr/>
          <p:nvPr/>
        </p:nvSpPr>
        <p:spPr bwMode="auto">
          <a:xfrm>
            <a:off x="7427934" y="3319397"/>
            <a:ext cx="513567" cy="2630466"/>
          </a:xfrm>
          <a:prstGeom prst="rightBrace">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rot="16200000">
            <a:off x="7528716" y="4449964"/>
            <a:ext cx="1777362" cy="369332"/>
          </a:xfrm>
          <a:prstGeom prst="rect">
            <a:avLst/>
          </a:prstGeom>
          <a:noFill/>
        </p:spPr>
        <p:txBody>
          <a:bodyPr wrap="square" rtlCol="0">
            <a:spAutoFit/>
          </a:bodyPr>
          <a:lstStyle/>
          <a:p>
            <a:r>
              <a:rPr lang="en-US" dirty="0" smtClean="0">
                <a:solidFill>
                  <a:srgbClr val="C00000"/>
                </a:solidFill>
              </a:rPr>
              <a:t>My research</a:t>
            </a:r>
            <a:endParaRPr lang="en-US" dirty="0">
              <a:solidFill>
                <a:srgbClr val="C00000"/>
              </a:solidFill>
            </a:endParaRPr>
          </a:p>
        </p:txBody>
      </p:sp>
    </p:spTree>
    <p:extLst>
      <p:ext uri="{BB962C8B-B14F-4D97-AF65-F5344CB8AC3E}">
        <p14:creationId xmlns:p14="http://schemas.microsoft.com/office/powerpoint/2010/main" val="11986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Big Data: How Big is Big</a:t>
            </a:r>
            <a:r>
              <a:rPr lang="en-US" dirty="0" smtClean="0"/>
              <a:t>?</a:t>
            </a:r>
            <a:br>
              <a:rPr lang="en-US" dirty="0" smtClean="0"/>
            </a:br>
            <a:r>
              <a:rPr lang="en-US" sz="3200" dirty="0" smtClean="0"/>
              <a:t>Dimensions of Big Data Analytics</a:t>
            </a:r>
            <a:endParaRPr lang="en-US" sz="3200" dirty="0"/>
          </a:p>
        </p:txBody>
      </p:sp>
      <p:sp>
        <p:nvSpPr>
          <p:cNvPr id="4" name="Date Placeholder 3"/>
          <p:cNvSpPr>
            <a:spLocks noGrp="1"/>
          </p:cNvSpPr>
          <p:nvPr>
            <p:ph type="dt" sz="half" idx="10"/>
          </p:nvPr>
        </p:nvSpPr>
        <p:spPr/>
        <p:txBody>
          <a:bodyPr/>
          <a:lstStyle/>
          <a:p>
            <a:pPr>
              <a:defRPr/>
            </a:pPr>
            <a:fld id="{84904D4B-AB56-402A-8110-108C0F238015}"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7</a:t>
            </a:fld>
            <a:endParaRPr lang="en-US"/>
          </a:p>
        </p:txBody>
      </p:sp>
      <p:grpSp>
        <p:nvGrpSpPr>
          <p:cNvPr id="3" name="Content Placeholder 6"/>
          <p:cNvGrpSpPr>
            <a:grpSpLocks noGrp="1"/>
          </p:cNvGrpSpPr>
          <p:nvPr/>
        </p:nvGrpSpPr>
        <p:grpSpPr>
          <a:xfrm>
            <a:off x="316974" y="1659095"/>
            <a:ext cx="8202912" cy="1604611"/>
            <a:chOff x="44826" y="1981145"/>
            <a:chExt cx="8010258" cy="2768547"/>
          </a:xfrm>
        </p:grpSpPr>
        <p:pic>
          <p:nvPicPr>
            <p:cNvPr id="8" name="Picture 2" descr="E:\Dropbox\My Talk\Job Talk\big data material\mlbd-110330225023-phpapp01\droppedImage-13.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64" y="2828154"/>
              <a:ext cx="2880899" cy="19215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4826" y="1981145"/>
              <a:ext cx="8010258" cy="690338"/>
            </a:xfrm>
            <a:prstGeom prst="rect">
              <a:avLst/>
            </a:prstGeom>
            <a:noFill/>
          </p:spPr>
          <p:txBody>
            <a:bodyPr wrap="square" lIns="91440" tIns="45720" rIns="91440" bIns="45720">
              <a:spAutoFit/>
            </a:bodyPr>
            <a:lstStyle/>
            <a:p>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Large-scale : </a:t>
              </a:r>
              <a:r>
                <a:rPr lang="en-U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Terabytes </a:t>
              </a:r>
              <a:r>
                <a:rPr lang="en-U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sym typeface="Wingdings" pitchFamily="2" charset="2"/>
                </a:rPr>
                <a:t> </a:t>
              </a:r>
              <a:r>
                <a:rPr lang="en-US"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sym typeface="Wingdings" pitchFamily="2" charset="2"/>
                </a:rPr>
                <a:t>Petabytes</a:t>
              </a:r>
              <a:r>
                <a:rPr lang="en-US"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sym typeface="Wingdings" pitchFamily="2" charset="2"/>
                </a:rPr>
                <a:t>  </a:t>
              </a:r>
              <a:r>
                <a:rPr lang="en-US"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sym typeface="Wingdings" pitchFamily="2" charset="2"/>
                </a:rPr>
                <a:t>Exobytes</a:t>
              </a:r>
              <a:endParaRPr lang="en-US" sz="2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pic>
        <p:nvPicPr>
          <p:cNvPr id="11" name="Picture 7" descr="http://medbioinf.mpi-inf.mpg.de/pictures/figure0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05" y="3778926"/>
            <a:ext cx="3027184" cy="10884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31448" y="3352469"/>
            <a:ext cx="3215945" cy="400110"/>
          </a:xfrm>
          <a:prstGeom prst="rect">
            <a:avLst/>
          </a:prstGeom>
          <a:noFill/>
        </p:spPr>
        <p:txBody>
          <a:bodyPr wrap="square" lIns="91440" tIns="45720" rIns="91440" bIns="45720">
            <a:spAutoFit/>
          </a:bodyPr>
          <a:lstStyle/>
          <a:p>
            <a:pPr algn="ct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High-complexity</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7" name="Group 13"/>
          <p:cNvGrpSpPr/>
          <p:nvPr/>
        </p:nvGrpSpPr>
        <p:grpSpPr>
          <a:xfrm>
            <a:off x="393780" y="4979963"/>
            <a:ext cx="3191899" cy="1111348"/>
            <a:chOff x="4977421" y="439932"/>
            <a:chExt cx="3295000" cy="2164009"/>
          </a:xfrm>
        </p:grpSpPr>
        <p:pic>
          <p:nvPicPr>
            <p:cNvPr id="15" name="Picture 3" descr="E:\Dropbox\My Talk\Job Talk\big data material\mlbd-110330225023-phpapp01\droppedImage-17.ti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100" y="1194156"/>
              <a:ext cx="3052778" cy="14097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977421" y="439932"/>
              <a:ext cx="3295000" cy="779091"/>
            </a:xfrm>
            <a:prstGeom prst="rect">
              <a:avLst/>
            </a:prstGeom>
            <a:noFill/>
          </p:spPr>
          <p:txBody>
            <a:bodyPr wrap="none" lIns="91440" tIns="45720" rIns="91440" bIns="45720">
              <a:spAutoFit/>
            </a:bodyPr>
            <a:lstStyle/>
            <a:p>
              <a:pPr algn="ct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High-Dimensional</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sp>
        <p:nvSpPr>
          <p:cNvPr id="21" name="TextBox 20"/>
          <p:cNvSpPr txBox="1"/>
          <p:nvPr/>
        </p:nvSpPr>
        <p:spPr>
          <a:xfrm>
            <a:off x="3897199" y="2183172"/>
            <a:ext cx="3245119" cy="646331"/>
          </a:xfrm>
          <a:prstGeom prst="rect">
            <a:avLst/>
          </a:prstGeom>
          <a:noFill/>
        </p:spPr>
        <p:txBody>
          <a:bodyPr wrap="none" rtlCol="0">
            <a:spAutoFit/>
          </a:bodyPr>
          <a:lstStyle/>
          <a:p>
            <a:r>
              <a:rPr lang="en-US" b="1" dirty="0" smtClean="0"/>
              <a:t>Billions++ of entries: </a:t>
            </a:r>
          </a:p>
          <a:p>
            <a:r>
              <a:rPr lang="en-US" dirty="0" err="1" smtClean="0"/>
              <a:t>Terabyes</a:t>
            </a:r>
            <a:r>
              <a:rPr lang="en-US" dirty="0" smtClean="0"/>
              <a:t>/</a:t>
            </a:r>
            <a:r>
              <a:rPr lang="en-US" dirty="0" err="1" smtClean="0"/>
              <a:t>Petabyes</a:t>
            </a:r>
            <a:r>
              <a:rPr lang="en-US" dirty="0" smtClean="0"/>
              <a:t> of data</a:t>
            </a:r>
            <a:endParaRPr lang="en-US" dirty="0"/>
          </a:p>
        </p:txBody>
      </p:sp>
      <p:sp>
        <p:nvSpPr>
          <p:cNvPr id="22" name="TextBox 21"/>
          <p:cNvSpPr txBox="1"/>
          <p:nvPr/>
        </p:nvSpPr>
        <p:spPr>
          <a:xfrm>
            <a:off x="3894406" y="3669324"/>
            <a:ext cx="4031873" cy="646331"/>
          </a:xfrm>
          <a:prstGeom prst="rect">
            <a:avLst/>
          </a:prstGeom>
          <a:noFill/>
        </p:spPr>
        <p:txBody>
          <a:bodyPr wrap="none" rtlCol="0">
            <a:spAutoFit/>
          </a:bodyPr>
          <a:lstStyle/>
          <a:p>
            <a:r>
              <a:rPr lang="en-US" b="1" dirty="0" smtClean="0"/>
              <a:t>Trillions of potential relations</a:t>
            </a:r>
          </a:p>
          <a:p>
            <a:r>
              <a:rPr lang="en-US" b="1" dirty="0" smtClean="0"/>
              <a:t>among entries (graphs)</a:t>
            </a:r>
            <a:endParaRPr lang="en-US" b="1" dirty="0"/>
          </a:p>
        </p:txBody>
      </p:sp>
      <p:sp>
        <p:nvSpPr>
          <p:cNvPr id="23" name="TextBox 22"/>
          <p:cNvSpPr txBox="1"/>
          <p:nvPr/>
        </p:nvSpPr>
        <p:spPr>
          <a:xfrm>
            <a:off x="3920197" y="5059680"/>
            <a:ext cx="4315605" cy="646331"/>
          </a:xfrm>
          <a:prstGeom prst="rect">
            <a:avLst/>
          </a:prstGeom>
          <a:noFill/>
        </p:spPr>
        <p:txBody>
          <a:bodyPr wrap="none" rtlCol="0">
            <a:spAutoFit/>
          </a:bodyPr>
          <a:lstStyle/>
          <a:p>
            <a:r>
              <a:rPr lang="en-US" b="1" dirty="0" smtClean="0"/>
              <a:t>Millions of attributes per entry</a:t>
            </a:r>
          </a:p>
          <a:p>
            <a:r>
              <a:rPr lang="en-US" b="1" dirty="0" smtClean="0"/>
              <a:t>(but typically sparse encoding) </a:t>
            </a:r>
            <a:endParaRPr lang="en-US" b="1" dirty="0"/>
          </a:p>
        </p:txBody>
      </p:sp>
    </p:spTree>
    <p:extLst>
      <p:ext uri="{BB962C8B-B14F-4D97-AF65-F5344CB8AC3E}">
        <p14:creationId xmlns:p14="http://schemas.microsoft.com/office/powerpoint/2010/main" val="483842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4675" y="304801"/>
            <a:ext cx="8001000" cy="997226"/>
          </a:xfrm>
        </p:spPr>
        <p:txBody>
          <a:bodyPr/>
          <a:lstStyle/>
          <a:p>
            <a:r>
              <a:rPr lang="en-US" dirty="0" smtClean="0"/>
              <a:t>AI and The Big-Data “Stack”</a:t>
            </a:r>
            <a:endParaRPr lang="en-US" dirty="0"/>
          </a:p>
        </p:txBody>
      </p:sp>
      <p:sp>
        <p:nvSpPr>
          <p:cNvPr id="4" name="Date Placeholder 3"/>
          <p:cNvSpPr>
            <a:spLocks noGrp="1"/>
          </p:cNvSpPr>
          <p:nvPr>
            <p:ph type="dt" sz="half" idx="10"/>
          </p:nvPr>
        </p:nvSpPr>
        <p:spPr/>
        <p:txBody>
          <a:bodyPr/>
          <a:lstStyle/>
          <a:p>
            <a:pPr>
              <a:defRPr/>
            </a:pPr>
            <a:fld id="{3E8A545C-9C3B-4126-8934-4C3BE9007F7D}"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8</a:t>
            </a:fld>
            <a:endParaRPr lang="en-US"/>
          </a:p>
        </p:txBody>
      </p:sp>
      <p:sp>
        <p:nvSpPr>
          <p:cNvPr id="8" name="Rounded Rectangle 7"/>
          <p:cNvSpPr/>
          <p:nvPr/>
        </p:nvSpPr>
        <p:spPr bwMode="auto">
          <a:xfrm>
            <a:off x="825908" y="1946787"/>
            <a:ext cx="3398222" cy="1017639"/>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b="1" dirty="0" smtClean="0"/>
              <a:t>Analytics/AI/Inference</a:t>
            </a:r>
          </a:p>
          <a:p>
            <a:pPr marL="0" marR="0" indent="0" algn="l" defTabSz="914400" rtl="0" eaLnBrk="0" fontAlgn="base" latinLnBrk="0" hangingPunct="0">
              <a:lnSpc>
                <a:spcPct val="100000"/>
              </a:lnSpc>
              <a:spcBef>
                <a:spcPct val="0"/>
              </a:spcBef>
              <a:spcAft>
                <a:spcPct val="0"/>
              </a:spcAft>
              <a:buClrTx/>
              <a:buSzTx/>
              <a:buFontTx/>
              <a:buNone/>
              <a:tabLst/>
            </a:pPr>
            <a:r>
              <a:rPr lang="en-US" b="1" dirty="0"/>
              <a:t> </a:t>
            </a:r>
            <a:r>
              <a:rPr lang="en-US" b="1" dirty="0" smtClean="0"/>
              <a:t>  </a:t>
            </a:r>
            <a:r>
              <a:rPr kumimoji="0" lang="en-US" sz="1800" b="0" i="0" u="none" strike="noStrike" cap="none" normalizeH="0" dirty="0" smtClean="0">
                <a:ln>
                  <a:noFill/>
                </a:ln>
                <a:solidFill>
                  <a:schemeClr val="tx1"/>
                </a:solidFill>
                <a:effectLst/>
                <a:latin typeface="Verdana" pitchFamily="34" charset="0"/>
              </a:rPr>
              <a:t>-- Machine Learning</a:t>
            </a: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 </a:t>
            </a:r>
            <a:r>
              <a:rPr lang="en-US" sz="1600" dirty="0" smtClean="0"/>
              <a:t>NLP. Data/text mining</a:t>
            </a:r>
            <a:endParaRPr kumimoji="0" lang="en-US" sz="1600" b="0" i="0" u="none" strike="noStrike" cap="none" normalizeH="0" baseline="0" dirty="0" smtClean="0">
              <a:ln>
                <a:noFill/>
              </a:ln>
              <a:solidFill>
                <a:schemeClr val="tx1"/>
              </a:solidFill>
              <a:effectLst/>
              <a:latin typeface="Verdana" pitchFamily="34" charset="0"/>
            </a:endParaRPr>
          </a:p>
        </p:txBody>
      </p:sp>
      <p:sp>
        <p:nvSpPr>
          <p:cNvPr id="9" name="Rounded Rectangle 8"/>
          <p:cNvSpPr/>
          <p:nvPr/>
        </p:nvSpPr>
        <p:spPr bwMode="auto">
          <a:xfrm>
            <a:off x="855406" y="3288890"/>
            <a:ext cx="3215149" cy="1017639"/>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Big-Data</a:t>
            </a:r>
            <a:r>
              <a:rPr kumimoji="0" lang="en-US" sz="1800" b="1" i="0" u="none" strike="noStrike" cap="none" normalizeH="0" dirty="0" smtClean="0">
                <a:ln>
                  <a:noFill/>
                </a:ln>
                <a:solidFill>
                  <a:schemeClr val="tx1"/>
                </a:solidFill>
                <a:effectLst/>
                <a:latin typeface="Verdana" pitchFamily="34" charset="0"/>
              </a:rPr>
              <a:t> Architecture</a:t>
            </a:r>
            <a:endParaRPr kumimoji="0" lang="en-US" sz="1800" b="1" i="0" u="none" strike="noStrike" cap="none" normalizeH="0" baseline="0" dirty="0" smtClean="0">
              <a:ln>
                <a:noFill/>
              </a:ln>
              <a:solidFill>
                <a:schemeClr val="tx1"/>
              </a:solidFill>
              <a:effectLst/>
              <a:latin typeface="Verdana"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dirty="0" smtClean="0"/>
              <a:t>  -- Spark/</a:t>
            </a:r>
            <a:r>
              <a:rPr lang="en-US" dirty="0" err="1" smtClean="0"/>
              <a:t>Graphlab</a:t>
            </a:r>
            <a:endParaRPr lang="en-US" dirty="0" smtClean="0"/>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Verdana" pitchFamily="34" charset="0"/>
              </a:rPr>
              <a:t>  -- </a:t>
            </a:r>
            <a:r>
              <a:rPr lang="en-US" dirty="0" smtClean="0"/>
              <a:t>NoSQL</a:t>
            </a:r>
            <a:endParaRPr kumimoji="0" lang="en-US" sz="1800" b="0" i="0" u="none" strike="noStrike" cap="none" normalizeH="0" baseline="0" dirty="0" smtClean="0">
              <a:ln>
                <a:noFill/>
              </a:ln>
              <a:solidFill>
                <a:schemeClr val="tx1"/>
              </a:solidFill>
              <a:effectLst/>
              <a:latin typeface="Verdana" pitchFamily="34" charset="0"/>
            </a:endParaRPr>
          </a:p>
        </p:txBody>
      </p:sp>
      <p:sp>
        <p:nvSpPr>
          <p:cNvPr id="10" name="Rounded Rectangle 9"/>
          <p:cNvSpPr/>
          <p:nvPr/>
        </p:nvSpPr>
        <p:spPr bwMode="auto">
          <a:xfrm>
            <a:off x="889819" y="4635909"/>
            <a:ext cx="3215149" cy="101763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Verdana" pitchFamily="34" charset="0"/>
              </a:rPr>
              <a:t>Big-Dat</a:t>
            </a:r>
            <a:r>
              <a:rPr lang="en-US" b="1" dirty="0" smtClean="0"/>
              <a:t>a “Plumbing”  </a:t>
            </a:r>
          </a:p>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Verdana" pitchFamily="34" charset="0"/>
              </a:rPr>
              <a:t>  -- Cloud/Storage</a:t>
            </a:r>
          </a:p>
          <a:p>
            <a:pPr marL="0" marR="0" indent="0" algn="l" defTabSz="914400" rtl="0" eaLnBrk="0" fontAlgn="base" latinLnBrk="0" hangingPunct="0">
              <a:lnSpc>
                <a:spcPct val="100000"/>
              </a:lnSpc>
              <a:spcBef>
                <a:spcPct val="0"/>
              </a:spcBef>
              <a:spcAft>
                <a:spcPct val="0"/>
              </a:spcAft>
              <a:buClrTx/>
              <a:buSzTx/>
              <a:buFontTx/>
              <a:buNone/>
              <a:tabLst/>
            </a:pPr>
            <a:r>
              <a:rPr lang="en-US" baseline="0" dirty="0" smtClean="0"/>
              <a:t>  -- Resource</a:t>
            </a:r>
            <a:r>
              <a:rPr lang="en-US" dirty="0" smtClean="0"/>
              <a:t> Allocator</a:t>
            </a:r>
            <a:endParaRPr kumimoji="0" lang="en-US" sz="1800" b="0" i="0" u="none" strike="noStrike" cap="none" normalizeH="0" baseline="0" dirty="0" smtClean="0">
              <a:ln>
                <a:noFill/>
              </a:ln>
              <a:solidFill>
                <a:schemeClr val="tx1"/>
              </a:solidFill>
              <a:effectLst/>
              <a:latin typeface="Verdana" pitchFamily="34" charset="0"/>
            </a:endParaRPr>
          </a:p>
        </p:txBody>
      </p:sp>
      <p:sp>
        <p:nvSpPr>
          <p:cNvPr id="11" name="Right Arrow 10"/>
          <p:cNvSpPr/>
          <p:nvPr/>
        </p:nvSpPr>
        <p:spPr bwMode="auto">
          <a:xfrm rot="16039145">
            <a:off x="2227747" y="2890982"/>
            <a:ext cx="310066" cy="484632"/>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2" name="Right Arrow 11"/>
          <p:cNvSpPr/>
          <p:nvPr/>
        </p:nvSpPr>
        <p:spPr bwMode="auto">
          <a:xfrm rot="16039145">
            <a:off x="2262160" y="4208505"/>
            <a:ext cx="310066" cy="484632"/>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4" name="Can 13"/>
          <p:cNvSpPr/>
          <p:nvPr/>
        </p:nvSpPr>
        <p:spPr bwMode="auto">
          <a:xfrm>
            <a:off x="5479917" y="5036909"/>
            <a:ext cx="1835283" cy="898064"/>
          </a:xfrm>
          <a:prstGeom prst="can">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rPr>
              <a:t>Historical &amp; </a:t>
            </a:r>
            <a:r>
              <a:rPr kumimoji="0" lang="en-US" sz="1600" b="0" i="0" u="none" strike="noStrike" cap="none" normalizeH="0" baseline="0" dirty="0" smtClean="0">
                <a:ln>
                  <a:noFill/>
                </a:ln>
                <a:solidFill>
                  <a:schemeClr val="tx1"/>
                </a:solidFill>
                <a:effectLst/>
                <a:latin typeface="Verdana" pitchFamily="34" charset="0"/>
              </a:rPr>
              <a:t>Normative Data</a:t>
            </a:r>
          </a:p>
        </p:txBody>
      </p:sp>
      <p:pic>
        <p:nvPicPr>
          <p:cNvPr id="373763" name="Picture 3" descr="C:\Users\jgc\AppData\Local\Microsoft\Windows\Temporary Internet Files\Content.IE5\G4AUUBQR\MC900251637[1].wmf"/>
          <p:cNvPicPr>
            <a:picLocks noChangeAspect="1" noChangeArrowheads="1"/>
          </p:cNvPicPr>
          <p:nvPr/>
        </p:nvPicPr>
        <p:blipFill>
          <a:blip r:embed="rId3" cstate="print"/>
          <a:srcRect/>
          <a:stretch>
            <a:fillRect/>
          </a:stretch>
        </p:blipFill>
        <p:spPr bwMode="auto">
          <a:xfrm>
            <a:off x="5682583" y="3791240"/>
            <a:ext cx="597449" cy="599856"/>
          </a:xfrm>
          <a:prstGeom prst="rect">
            <a:avLst/>
          </a:prstGeom>
          <a:noFill/>
        </p:spPr>
      </p:pic>
      <p:pic>
        <p:nvPicPr>
          <p:cNvPr id="373764" name="Picture 4" descr="C:\Users\jgc\AppData\Local\Microsoft\Windows\Temporary Internet Files\Content.IE5\MM5939Y3\MC900279440[1].wmf"/>
          <p:cNvPicPr>
            <a:picLocks noChangeAspect="1" noChangeArrowheads="1"/>
          </p:cNvPicPr>
          <p:nvPr/>
        </p:nvPicPr>
        <p:blipFill>
          <a:blip r:embed="rId4" cstate="print"/>
          <a:srcRect/>
          <a:stretch>
            <a:fillRect/>
          </a:stretch>
        </p:blipFill>
        <p:spPr bwMode="auto">
          <a:xfrm rot="11071810">
            <a:off x="5861769" y="3485753"/>
            <a:ext cx="1003487" cy="430640"/>
          </a:xfrm>
          <a:prstGeom prst="rect">
            <a:avLst/>
          </a:prstGeom>
          <a:noFill/>
        </p:spPr>
      </p:pic>
      <p:pic>
        <p:nvPicPr>
          <p:cNvPr id="373765" name="Picture 5" descr="C:\Users\jgc\AppData\Local\Microsoft\Windows\Temporary Internet Files\Content.IE5\G4AUUBQR\MC900340636[1].wmf"/>
          <p:cNvPicPr>
            <a:picLocks noChangeAspect="1" noChangeArrowheads="1"/>
          </p:cNvPicPr>
          <p:nvPr/>
        </p:nvPicPr>
        <p:blipFill>
          <a:blip r:embed="rId5" cstate="print"/>
          <a:srcRect/>
          <a:stretch>
            <a:fillRect/>
          </a:stretch>
        </p:blipFill>
        <p:spPr bwMode="auto">
          <a:xfrm>
            <a:off x="6406745" y="3851965"/>
            <a:ext cx="839445" cy="651023"/>
          </a:xfrm>
          <a:prstGeom prst="rect">
            <a:avLst/>
          </a:prstGeom>
          <a:noFill/>
        </p:spPr>
      </p:pic>
      <p:sp>
        <p:nvSpPr>
          <p:cNvPr id="19" name="TextBox 18"/>
          <p:cNvSpPr txBox="1"/>
          <p:nvPr/>
        </p:nvSpPr>
        <p:spPr>
          <a:xfrm>
            <a:off x="5676181" y="4433977"/>
            <a:ext cx="1311215" cy="369332"/>
          </a:xfrm>
          <a:prstGeom prst="rect">
            <a:avLst/>
          </a:prstGeom>
          <a:noFill/>
        </p:spPr>
        <p:txBody>
          <a:bodyPr wrap="square" rtlCol="0">
            <a:spAutoFit/>
          </a:bodyPr>
          <a:lstStyle/>
          <a:p>
            <a:r>
              <a:rPr lang="en-US" dirty="0" smtClean="0"/>
              <a:t>Sensors</a:t>
            </a:r>
            <a:endParaRPr lang="en-US" dirty="0"/>
          </a:p>
        </p:txBody>
      </p:sp>
      <p:pic>
        <p:nvPicPr>
          <p:cNvPr id="373766" name="Picture 6" descr="C:\Users\jgc\AppData\Local\Microsoft\Windows\Temporary Internet Files\Content.IE5\83S9SFS4\MC900441462[1].png"/>
          <p:cNvPicPr>
            <a:picLocks noChangeAspect="1" noChangeArrowheads="1"/>
          </p:cNvPicPr>
          <p:nvPr/>
        </p:nvPicPr>
        <p:blipFill>
          <a:blip r:embed="rId6" cstate="print"/>
          <a:srcRect/>
          <a:stretch>
            <a:fillRect/>
          </a:stretch>
        </p:blipFill>
        <p:spPr bwMode="auto">
          <a:xfrm>
            <a:off x="7686308" y="4136365"/>
            <a:ext cx="1128344" cy="1108495"/>
          </a:xfrm>
          <a:prstGeom prst="rect">
            <a:avLst/>
          </a:prstGeom>
          <a:noFill/>
        </p:spPr>
      </p:pic>
      <p:sp>
        <p:nvSpPr>
          <p:cNvPr id="23" name="TextBox 22"/>
          <p:cNvSpPr txBox="1"/>
          <p:nvPr/>
        </p:nvSpPr>
        <p:spPr>
          <a:xfrm>
            <a:off x="7573992" y="4934310"/>
            <a:ext cx="1362973" cy="584775"/>
          </a:xfrm>
          <a:prstGeom prst="rect">
            <a:avLst/>
          </a:prstGeom>
          <a:noFill/>
        </p:spPr>
        <p:txBody>
          <a:bodyPr wrap="square" rtlCol="0">
            <a:spAutoFit/>
          </a:bodyPr>
          <a:lstStyle/>
          <a:p>
            <a:r>
              <a:rPr lang="en-US" sz="1600" dirty="0" smtClean="0"/>
              <a:t>Knowledge base</a:t>
            </a:r>
            <a:endParaRPr lang="en-US" sz="1600" dirty="0"/>
          </a:p>
        </p:txBody>
      </p:sp>
      <p:sp>
        <p:nvSpPr>
          <p:cNvPr id="24" name="Left Arrow 23"/>
          <p:cNvSpPr/>
          <p:nvPr/>
        </p:nvSpPr>
        <p:spPr bwMode="auto">
          <a:xfrm>
            <a:off x="4451231" y="4295953"/>
            <a:ext cx="862641" cy="552091"/>
          </a:xfrm>
          <a:prstGeom prst="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25" name="Left Arrow 24"/>
          <p:cNvSpPr/>
          <p:nvPr/>
        </p:nvSpPr>
        <p:spPr bwMode="auto">
          <a:xfrm rot="10800000">
            <a:off x="4569124" y="2153727"/>
            <a:ext cx="862641" cy="552091"/>
          </a:xfrm>
          <a:prstGeom prst="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373767" name="Picture 7" descr="C:\Users\jgc\AppData\Local\Microsoft\Windows\Temporary Internet Files\Content.IE5\MM5939Y3\MC900432543[1].png"/>
          <p:cNvPicPr>
            <a:picLocks noChangeAspect="1" noChangeArrowheads="1"/>
          </p:cNvPicPr>
          <p:nvPr/>
        </p:nvPicPr>
        <p:blipFill>
          <a:blip r:embed="rId7" cstate="print"/>
          <a:srcRect/>
          <a:stretch>
            <a:fillRect/>
          </a:stretch>
        </p:blipFill>
        <p:spPr bwMode="auto">
          <a:xfrm>
            <a:off x="7469783" y="1785925"/>
            <a:ext cx="1006933" cy="732988"/>
          </a:xfrm>
          <a:prstGeom prst="rect">
            <a:avLst/>
          </a:prstGeom>
          <a:noFill/>
        </p:spPr>
      </p:pic>
      <p:pic>
        <p:nvPicPr>
          <p:cNvPr id="373770" name="Picture 10" descr="C:\Users\jgc\AppData\Local\Microsoft\Windows\Temporary Internet Files\Content.IE5\MM5939Y3\MM900283063[1].gif"/>
          <p:cNvPicPr>
            <a:picLocks noChangeAspect="1" noChangeArrowheads="1" noCrop="1"/>
          </p:cNvPicPr>
          <p:nvPr/>
        </p:nvPicPr>
        <p:blipFill>
          <a:blip r:embed="rId8" cstate="print"/>
          <a:srcRect/>
          <a:stretch>
            <a:fillRect/>
          </a:stretch>
        </p:blipFill>
        <p:spPr bwMode="auto">
          <a:xfrm>
            <a:off x="6304111" y="1710545"/>
            <a:ext cx="825621" cy="825621"/>
          </a:xfrm>
          <a:prstGeom prst="rect">
            <a:avLst/>
          </a:prstGeom>
          <a:noFill/>
        </p:spPr>
      </p:pic>
      <p:pic>
        <p:nvPicPr>
          <p:cNvPr id="373771" name="Picture 11" descr="C:\Users\jgc\AppData\Local\Microsoft\Windows\Temporary Internet Files\Content.IE5\83S9SFS4\MC900250596[1].wmf"/>
          <p:cNvPicPr>
            <a:picLocks noChangeAspect="1" noChangeArrowheads="1"/>
          </p:cNvPicPr>
          <p:nvPr/>
        </p:nvPicPr>
        <p:blipFill>
          <a:blip r:embed="rId9" cstate="print"/>
          <a:srcRect/>
          <a:stretch>
            <a:fillRect/>
          </a:stretch>
        </p:blipFill>
        <p:spPr bwMode="auto">
          <a:xfrm>
            <a:off x="6860449" y="2093676"/>
            <a:ext cx="483133" cy="671507"/>
          </a:xfrm>
          <a:prstGeom prst="rect">
            <a:avLst/>
          </a:prstGeom>
          <a:noFill/>
        </p:spPr>
      </p:pic>
      <p:sp>
        <p:nvSpPr>
          <p:cNvPr id="31" name="TextBox 30"/>
          <p:cNvSpPr txBox="1"/>
          <p:nvPr/>
        </p:nvSpPr>
        <p:spPr>
          <a:xfrm>
            <a:off x="5996423" y="2723070"/>
            <a:ext cx="2694317" cy="646331"/>
          </a:xfrm>
          <a:prstGeom prst="rect">
            <a:avLst/>
          </a:prstGeom>
          <a:noFill/>
        </p:spPr>
        <p:txBody>
          <a:bodyPr wrap="square" rtlCol="0">
            <a:spAutoFit/>
          </a:bodyPr>
          <a:lstStyle/>
          <a:p>
            <a:r>
              <a:rPr lang="en-US" dirty="0" smtClean="0"/>
              <a:t>Insights,  Alerts, Visualization</a:t>
            </a:r>
            <a:endParaRPr lang="en-US" dirty="0"/>
          </a:p>
        </p:txBody>
      </p:sp>
    </p:spTree>
    <p:extLst>
      <p:ext uri="{BB962C8B-B14F-4D97-AF65-F5344CB8AC3E}">
        <p14:creationId xmlns:p14="http://schemas.microsoft.com/office/powerpoint/2010/main" val="2127877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060361"/>
          </a:xfrm>
        </p:spPr>
        <p:txBody>
          <a:bodyPr/>
          <a:lstStyle/>
          <a:p>
            <a:r>
              <a:rPr lang="en-US" b="1" dirty="0" smtClean="0"/>
              <a:t>Trends in Machine Learning</a:t>
            </a:r>
            <a:endParaRPr lang="en-US" b="1" dirty="0"/>
          </a:p>
        </p:txBody>
      </p:sp>
      <p:sp>
        <p:nvSpPr>
          <p:cNvPr id="3" name="Content Placeholder 2"/>
          <p:cNvSpPr>
            <a:spLocks noGrp="1"/>
          </p:cNvSpPr>
          <p:nvPr>
            <p:ph idx="1"/>
          </p:nvPr>
        </p:nvSpPr>
        <p:spPr/>
        <p:txBody>
          <a:bodyPr/>
          <a:lstStyle/>
          <a:p>
            <a:r>
              <a:rPr lang="en-US" dirty="0" smtClean="0"/>
              <a:t>“Deep” Learning (DNNs): vision, speech, NLP</a:t>
            </a:r>
          </a:p>
          <a:p>
            <a:r>
              <a:rPr lang="en-US" dirty="0" smtClean="0"/>
              <a:t>Reinforcement Learning: robotics</a:t>
            </a:r>
          </a:p>
          <a:p>
            <a:r>
              <a:rPr lang="en-US" dirty="0" smtClean="0"/>
              <a:t>Large-margin methods (SVM): classification</a:t>
            </a:r>
          </a:p>
          <a:p>
            <a:r>
              <a:rPr lang="en-US" dirty="0" smtClean="0"/>
              <a:t>Graphical models: strong priors, domain K.</a:t>
            </a:r>
          </a:p>
          <a:p>
            <a:endParaRPr lang="en-US" sz="1400" dirty="0" smtClean="0"/>
          </a:p>
          <a:p>
            <a:pPr marL="0" indent="0">
              <a:buNone/>
            </a:pPr>
            <a:r>
              <a:rPr lang="en-US" dirty="0" smtClean="0"/>
              <a:t>        </a:t>
            </a:r>
            <a:r>
              <a:rPr lang="en-US" dirty="0" smtClean="0"/>
              <a:t> </a:t>
            </a:r>
            <a:r>
              <a:rPr lang="en-US" b="1" dirty="0" smtClean="0"/>
              <a:t>How to cope with </a:t>
            </a:r>
            <a:r>
              <a:rPr lang="en-US" b="1" dirty="0" smtClean="0"/>
              <a:t>label </a:t>
            </a:r>
            <a:r>
              <a:rPr lang="en-US" b="1" dirty="0" err="1" smtClean="0"/>
              <a:t>sparsity</a:t>
            </a:r>
            <a:r>
              <a:rPr lang="en-US" b="1" dirty="0" smtClean="0"/>
              <a:t>?</a:t>
            </a:r>
          </a:p>
          <a:p>
            <a:pPr marL="0" indent="0">
              <a:buNone/>
            </a:pPr>
            <a:endParaRPr lang="en-US" sz="1200" dirty="0"/>
          </a:p>
          <a:p>
            <a:r>
              <a:rPr lang="en-US" dirty="0" smtClean="0">
                <a:solidFill>
                  <a:srgbClr val="0033CC"/>
                </a:solidFill>
              </a:rPr>
              <a:t>(Pro)Active learning: optimizing external help</a:t>
            </a:r>
          </a:p>
          <a:p>
            <a:r>
              <a:rPr lang="en-US" dirty="0" smtClean="0">
                <a:solidFill>
                  <a:srgbClr val="0033CC"/>
                </a:solidFill>
              </a:rPr>
              <a:t>Transfer/Multitask learning: related new domains</a:t>
            </a:r>
          </a:p>
          <a:p>
            <a:r>
              <a:rPr lang="en-US" dirty="0" err="1" smtClean="0"/>
              <a:t>Transductive</a:t>
            </a:r>
            <a:r>
              <a:rPr lang="en-US" dirty="0" smtClean="0"/>
              <a:t>/semi-supervised learning:</a:t>
            </a:r>
          </a:p>
          <a:p>
            <a:r>
              <a:rPr lang="en-US" dirty="0" smtClean="0"/>
              <a:t>(Pro)Active teaching: …coming next?</a:t>
            </a:r>
            <a:endParaRPr lang="en-US" dirty="0"/>
          </a:p>
        </p:txBody>
      </p:sp>
      <p:sp>
        <p:nvSpPr>
          <p:cNvPr id="4" name="Date Placeholder 3"/>
          <p:cNvSpPr>
            <a:spLocks noGrp="1"/>
          </p:cNvSpPr>
          <p:nvPr>
            <p:ph type="dt" sz="half" idx="10"/>
          </p:nvPr>
        </p:nvSpPr>
        <p:spPr/>
        <p:txBody>
          <a:bodyPr/>
          <a:lstStyle/>
          <a:p>
            <a:pPr>
              <a:defRPr/>
            </a:pPr>
            <a:fld id="{3074482C-04BF-4FE6-B7ED-84531F229DAF}" type="datetime1">
              <a:rPr lang="en-US" smtClean="0"/>
              <a:t>8/17/2016</a:t>
            </a:fld>
            <a:endParaRPr lang="en-US" dirty="0"/>
          </a:p>
        </p:txBody>
      </p:sp>
      <p:sp>
        <p:nvSpPr>
          <p:cNvPr id="5" name="Footer Placeholder 4"/>
          <p:cNvSpPr>
            <a:spLocks noGrp="1"/>
          </p:cNvSpPr>
          <p:nvPr>
            <p:ph type="ftr" sz="quarter" idx="11"/>
          </p:nvPr>
        </p:nvSpPr>
        <p:spPr/>
        <p:txBody>
          <a:bodyPr/>
          <a:lstStyle/>
          <a:p>
            <a:pPr>
              <a:defRPr/>
            </a:pPr>
            <a:r>
              <a:rPr lang="en-US" smtClean="0"/>
              <a:t>Jaime G. Carbonell, Language Technolgies Institute</a:t>
            </a:r>
            <a:endParaRPr lang="en-US" dirty="0"/>
          </a:p>
        </p:txBody>
      </p:sp>
      <p:sp>
        <p:nvSpPr>
          <p:cNvPr id="6" name="Slide Number Placeholder 5"/>
          <p:cNvSpPr>
            <a:spLocks noGrp="1"/>
          </p:cNvSpPr>
          <p:nvPr>
            <p:ph type="sldNum" sz="quarter" idx="12"/>
          </p:nvPr>
        </p:nvSpPr>
        <p:spPr/>
        <p:txBody>
          <a:bodyPr/>
          <a:lstStyle/>
          <a:p>
            <a:pPr>
              <a:defRPr/>
            </a:pPr>
            <a:fld id="{F976828E-C2F4-4842-928A-C5E70AF2511B}" type="slidenum">
              <a:rPr lang="en-US" smtClean="0"/>
              <a:pPr>
                <a:defRPr/>
              </a:pPr>
              <a:t>9</a:t>
            </a:fld>
            <a:endParaRPr lang="en-US"/>
          </a:p>
        </p:txBody>
      </p:sp>
    </p:spTree>
    <p:extLst>
      <p:ext uri="{BB962C8B-B14F-4D97-AF65-F5344CB8AC3E}">
        <p14:creationId xmlns:p14="http://schemas.microsoft.com/office/powerpoint/2010/main" val="3975772081"/>
      </p:ext>
    </p:extLst>
  </p:cSld>
  <p:clrMapOvr>
    <a:masterClrMapping/>
  </p:clrMapOvr>
</p:sld>
</file>

<file path=ppt/theme/theme1.xml><?xml version="1.0" encoding="utf-8"?>
<a:theme xmlns:a="http://schemas.openxmlformats.org/drawingml/2006/main" name="ISRI-distance-ed-producer-template">
  <a:themeElements>
    <a:clrScheme name="ISRI-distance-ed-producer-templat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ISRI-distance-ed-producer-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ISRI-distance-ed-producer-templat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ISRI-distance-ed-producer-templat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ISRI-distance-ed-producer-templat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ISRI-distance-ed-producer-templat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ISRI-distance-ed-producer-templat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SRI-distance-ed-producer-templat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ISRI-distance-ed-producer-templat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ISRI-distance-ed-producer-templat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SRI-distance-ed-producer-templat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ISRI-distance-ed-producer-template</Template>
  <TotalTime>8766</TotalTime>
  <Words>4346</Words>
  <Application>Microsoft Office PowerPoint</Application>
  <PresentationFormat>On-screen Show (4:3)</PresentationFormat>
  <Paragraphs>753</Paragraphs>
  <Slides>58</Slides>
  <Notes>21</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58</vt:i4>
      </vt:variant>
    </vt:vector>
  </HeadingPairs>
  <TitlesOfParts>
    <vt:vector size="63" baseType="lpstr">
      <vt:lpstr>ISRI-distance-ed-producer-template</vt:lpstr>
      <vt:lpstr>Custom Design</vt:lpstr>
      <vt:lpstr>Equation</vt:lpstr>
      <vt:lpstr>Image</vt:lpstr>
      <vt:lpstr>Bitmap Image</vt:lpstr>
      <vt:lpstr> Big Data &amp; Machine Learning With Applications to Aerospace  NASA Machine Learning Workshop August, 2016 </vt:lpstr>
      <vt:lpstr>Computer Science and  Related Disciplines</vt:lpstr>
      <vt:lpstr>Computer Science and  Related Disciplines</vt:lpstr>
      <vt:lpstr>AI is Becoming Central to the World Economy (Davos 2016)</vt:lpstr>
      <vt:lpstr>Key Components of AI</vt:lpstr>
      <vt:lpstr>Key Components of AI</vt:lpstr>
      <vt:lpstr>Big Data: How Big is Big? Dimensions of Big Data Analytics</vt:lpstr>
      <vt:lpstr>AI and The Big-Data “Stack”</vt:lpstr>
      <vt:lpstr>Trends in Machine Learning</vt:lpstr>
      <vt:lpstr>Machine Learning in a Nutshell</vt:lpstr>
      <vt:lpstr>Why is Active Learning Important?</vt:lpstr>
      <vt:lpstr>Sampling Strategies</vt:lpstr>
      <vt:lpstr>Which point to sample?</vt:lpstr>
      <vt:lpstr>Density-Based Sampling</vt:lpstr>
      <vt:lpstr>Uncertainty Sampling</vt:lpstr>
      <vt:lpstr>Maximal Diversity Sampling</vt:lpstr>
      <vt:lpstr>Ensemble-Based Possibilities</vt:lpstr>
      <vt:lpstr>Maximum disagreement on Classifier Committee</vt:lpstr>
      <vt:lpstr>Strategy Selection: A Surprise There is No Universal Optimum</vt:lpstr>
      <vt:lpstr>How does DUAL do better?</vt:lpstr>
      <vt:lpstr>Results: DUAL vs DWUS</vt:lpstr>
      <vt:lpstr>Active Learning is Awesome,  but … is it Enough?</vt:lpstr>
      <vt:lpstr>Active vs Proactive Learning</vt:lpstr>
      <vt:lpstr>Scenario: Reluctance</vt:lpstr>
      <vt:lpstr>How to estimate                 ?</vt:lpstr>
      <vt:lpstr>What If Oracles Change Over Time?</vt:lpstr>
      <vt:lpstr>Sequential Bayesian Filtering</vt:lpstr>
      <vt:lpstr>Does Tracking Predictor Accuracy Actually Help in Proactive Learning?</vt:lpstr>
      <vt:lpstr>Proactive Learning in Early Detection of Malware</vt:lpstr>
      <vt:lpstr>Boeing-CMU Aerospace Data Analytics Lab Just after Takeoff</vt:lpstr>
      <vt:lpstr>F/A-18 Maintenance Decision Support Past: Reactive, Improve flight readiness</vt:lpstr>
      <vt:lpstr>Information flow:  Aircraft trouble reports </vt:lpstr>
      <vt:lpstr>The Task: Get the right plane to the right process, right facility, and right engineers</vt:lpstr>
      <vt:lpstr>Boeing Aerospace ML Challenges (Now: Proactive, Commercial Aviation)</vt:lpstr>
      <vt:lpstr>PowerPoint Presentation</vt:lpstr>
      <vt:lpstr>PowerPoint Presentation</vt:lpstr>
      <vt:lpstr>Active Learning Strategy: Diminishing Density Weighted Diversity Sampling</vt:lpstr>
      <vt:lpstr>Translation Selection from AMT</vt:lpstr>
      <vt:lpstr>MT via LSTM (DNNs + Sequence)</vt:lpstr>
      <vt:lpstr>PowerPoint Presentation</vt:lpstr>
      <vt:lpstr>PowerPoint Presentation</vt:lpstr>
      <vt:lpstr>Computational Virology via PPI’s</vt:lpstr>
      <vt:lpstr>PowerPoint Presentation</vt:lpstr>
      <vt:lpstr>PPIs:  Protein-Protein Interactions</vt:lpstr>
      <vt:lpstr>PowerPoint Presentation</vt:lpstr>
      <vt:lpstr>PowerPoint Presentation</vt:lpstr>
      <vt:lpstr>Transfer/Multi-Task Learning</vt:lpstr>
      <vt:lpstr>Host-pathogen interactions : The Multitask Landscape</vt:lpstr>
      <vt:lpstr>Common Biological Pathways</vt:lpstr>
      <vt:lpstr>Multi-task Objective</vt:lpstr>
      <vt:lpstr>Kernel Mean Matching</vt:lpstr>
      <vt:lpstr>AUC-PR on source</vt:lpstr>
      <vt:lpstr>Parting Thoughts</vt:lpstr>
      <vt:lpstr>THANK YOU!</vt:lpstr>
      <vt:lpstr>The Big-Data “Stack”</vt:lpstr>
      <vt:lpstr>LTI COG (aka Agent) Architecture</vt:lpstr>
      <vt:lpstr>PowerPoint Presentation</vt:lpstr>
      <vt:lpstr>PowerPoint Presentation</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and Proactive Learning</dc:title>
  <dc:creator>Jaime Carbonell</dc:creator>
  <cp:lastModifiedBy>Jaime Carbonell</cp:lastModifiedBy>
  <cp:revision>151</cp:revision>
  <dcterms:created xsi:type="dcterms:W3CDTF">2005-05-31T19:46:30Z</dcterms:created>
  <dcterms:modified xsi:type="dcterms:W3CDTF">2016-08-18T02:33:59Z</dcterms:modified>
</cp:coreProperties>
</file>