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7" r:id="rId1"/>
  </p:sldMasterIdLst>
  <p:notesMasterIdLst>
    <p:notesMasterId r:id="rId18"/>
  </p:notesMasterIdLst>
  <p:handoutMasterIdLst>
    <p:handoutMasterId r:id="rId19"/>
  </p:handoutMasterIdLst>
  <p:sldIdLst>
    <p:sldId id="314" r:id="rId2"/>
    <p:sldId id="326" r:id="rId3"/>
    <p:sldId id="325" r:id="rId4"/>
    <p:sldId id="316" r:id="rId5"/>
    <p:sldId id="351" r:id="rId6"/>
    <p:sldId id="317" r:id="rId7"/>
    <p:sldId id="320" r:id="rId8"/>
    <p:sldId id="318" r:id="rId9"/>
    <p:sldId id="319" r:id="rId10"/>
    <p:sldId id="342" r:id="rId11"/>
    <p:sldId id="349" r:id="rId12"/>
    <p:sldId id="352" r:id="rId13"/>
    <p:sldId id="347" r:id="rId14"/>
    <p:sldId id="327" r:id="rId15"/>
    <p:sldId id="337" r:id="rId16"/>
    <p:sldId id="328" r:id="rId17"/>
  </p:sldIdLst>
  <p:sldSz cx="16256000" cy="9144000"/>
  <p:notesSz cx="6858000" cy="9144000"/>
  <p:defaultTextStyle>
    <a:defPPr>
      <a:defRPr lang="en-US"/>
    </a:defPPr>
    <a:lvl1pPr algn="l" defTabSz="542925" rtl="0" fontAlgn="base">
      <a:spcBef>
        <a:spcPct val="0"/>
      </a:spcBef>
      <a:spcAft>
        <a:spcPct val="0"/>
      </a:spcAft>
      <a:defRPr sz="2000" kern="1200">
        <a:solidFill>
          <a:schemeClr val="tx1"/>
        </a:solidFill>
        <a:latin typeface="Helvetica Neue Light" charset="0"/>
        <a:ea typeface="ＭＳ Ｐゴシック" charset="0"/>
        <a:cs typeface="ＭＳ Ｐゴシック" charset="0"/>
        <a:sym typeface="Helvetica Neue Light" charset="0"/>
      </a:defRPr>
    </a:lvl1pPr>
    <a:lvl2pPr marL="504825" indent="-250825" algn="l" defTabSz="542925" rtl="0" fontAlgn="base">
      <a:spcBef>
        <a:spcPct val="0"/>
      </a:spcBef>
      <a:spcAft>
        <a:spcPct val="0"/>
      </a:spcAft>
      <a:defRPr sz="2000" kern="1200">
        <a:solidFill>
          <a:schemeClr val="tx1"/>
        </a:solidFill>
        <a:latin typeface="Helvetica Neue Light" charset="0"/>
        <a:ea typeface="ＭＳ Ｐゴシック" charset="0"/>
        <a:cs typeface="ＭＳ Ｐゴシック" charset="0"/>
        <a:sym typeface="Helvetica Neue Light" charset="0"/>
      </a:defRPr>
    </a:lvl2pPr>
    <a:lvl3pPr marL="758825" indent="-250825" algn="l" defTabSz="542925" rtl="0" fontAlgn="base">
      <a:spcBef>
        <a:spcPct val="0"/>
      </a:spcBef>
      <a:spcAft>
        <a:spcPct val="0"/>
      </a:spcAft>
      <a:defRPr sz="2000" kern="1200">
        <a:solidFill>
          <a:schemeClr val="tx1"/>
        </a:solidFill>
        <a:latin typeface="Helvetica Neue Light" charset="0"/>
        <a:ea typeface="ＭＳ Ｐゴシック" charset="0"/>
        <a:cs typeface="ＭＳ Ｐゴシック" charset="0"/>
        <a:sym typeface="Helvetica Neue Light" charset="0"/>
      </a:defRPr>
    </a:lvl3pPr>
    <a:lvl4pPr marL="1370013" indent="1588" algn="l" defTabSz="542925" rtl="0" fontAlgn="base">
      <a:spcBef>
        <a:spcPct val="0"/>
      </a:spcBef>
      <a:spcAft>
        <a:spcPct val="0"/>
      </a:spcAft>
      <a:defRPr sz="2000" kern="1200">
        <a:solidFill>
          <a:schemeClr val="tx1"/>
        </a:solidFill>
        <a:latin typeface="Helvetica Neue Light" charset="0"/>
        <a:ea typeface="ＭＳ Ｐゴシック" charset="0"/>
        <a:cs typeface="ＭＳ Ｐゴシック" charset="0"/>
        <a:sym typeface="Helvetica Neue Light" charset="0"/>
      </a:defRPr>
    </a:lvl4pPr>
    <a:lvl5pPr marL="1827213" indent="1588" algn="l" defTabSz="542925" rtl="0" fontAlgn="base">
      <a:spcBef>
        <a:spcPct val="0"/>
      </a:spcBef>
      <a:spcAft>
        <a:spcPct val="0"/>
      </a:spcAft>
      <a:defRPr sz="2000" kern="1200">
        <a:solidFill>
          <a:schemeClr val="tx1"/>
        </a:solidFill>
        <a:latin typeface="Helvetica Neue Light" charset="0"/>
        <a:ea typeface="ＭＳ Ｐゴシック" charset="0"/>
        <a:cs typeface="ＭＳ Ｐゴシック" charset="0"/>
        <a:sym typeface="Helvetica Neue Light" charset="0"/>
      </a:defRPr>
    </a:lvl5pPr>
    <a:lvl6pPr marL="2286000" algn="l" defTabSz="457200" rtl="0" eaLnBrk="1" latinLnBrk="0" hangingPunct="1">
      <a:defRPr sz="2000" kern="1200">
        <a:solidFill>
          <a:schemeClr val="tx1"/>
        </a:solidFill>
        <a:latin typeface="Helvetica Neue Light" charset="0"/>
        <a:ea typeface="ＭＳ Ｐゴシック" charset="0"/>
        <a:cs typeface="ＭＳ Ｐゴシック" charset="0"/>
        <a:sym typeface="Helvetica Neue Light" charset="0"/>
      </a:defRPr>
    </a:lvl6pPr>
    <a:lvl7pPr marL="2743200" algn="l" defTabSz="457200" rtl="0" eaLnBrk="1" latinLnBrk="0" hangingPunct="1">
      <a:defRPr sz="2000" kern="1200">
        <a:solidFill>
          <a:schemeClr val="tx1"/>
        </a:solidFill>
        <a:latin typeface="Helvetica Neue Light" charset="0"/>
        <a:ea typeface="ＭＳ Ｐゴシック" charset="0"/>
        <a:cs typeface="ＭＳ Ｐゴシック" charset="0"/>
        <a:sym typeface="Helvetica Neue Light" charset="0"/>
      </a:defRPr>
    </a:lvl7pPr>
    <a:lvl8pPr marL="3200400" algn="l" defTabSz="457200" rtl="0" eaLnBrk="1" latinLnBrk="0" hangingPunct="1">
      <a:defRPr sz="2000" kern="1200">
        <a:solidFill>
          <a:schemeClr val="tx1"/>
        </a:solidFill>
        <a:latin typeface="Helvetica Neue Light" charset="0"/>
        <a:ea typeface="ＭＳ Ｐゴシック" charset="0"/>
        <a:cs typeface="ＭＳ Ｐゴシック" charset="0"/>
        <a:sym typeface="Helvetica Neue Light" charset="0"/>
      </a:defRPr>
    </a:lvl8pPr>
    <a:lvl9pPr marL="3657600" algn="l" defTabSz="457200" rtl="0" eaLnBrk="1" latinLnBrk="0" hangingPunct="1">
      <a:defRPr sz="2000" kern="1200">
        <a:solidFill>
          <a:schemeClr val="tx1"/>
        </a:solidFill>
        <a:latin typeface="Helvetica Neue Light" charset="0"/>
        <a:ea typeface="ＭＳ Ｐゴシック" charset="0"/>
        <a:cs typeface="ＭＳ Ｐゴシック" charset="0"/>
        <a:sym typeface="Helvetica Neue Light" charset="0"/>
      </a:defRPr>
    </a:lvl9pPr>
  </p:defaultTextStyle>
  <p:extLst>
    <p:ext uri="{EFAFB233-063F-42B5-8137-9DF3F51BA10A}">
      <p15:sldGuideLst xmlns:p15="http://schemas.microsoft.com/office/powerpoint/2012/main">
        <p15:guide id="1" orient="horz" pos="5548">
          <p15:clr>
            <a:srgbClr val="A4A3A4"/>
          </p15:clr>
        </p15:guide>
        <p15:guide id="2" orient="horz" pos="3247">
          <p15:clr>
            <a:srgbClr val="A4A3A4"/>
          </p15:clr>
        </p15:guide>
        <p15:guide id="3" orient="horz" pos="3344">
          <p15:clr>
            <a:srgbClr val="A4A3A4"/>
          </p15:clr>
        </p15:guide>
        <p15:guide id="4" orient="horz" pos="341">
          <p15:clr>
            <a:srgbClr val="A4A3A4"/>
          </p15:clr>
        </p15:guide>
        <p15:guide id="5" orient="horz" pos="2028">
          <p15:clr>
            <a:srgbClr val="A4A3A4"/>
          </p15:clr>
        </p15:guide>
        <p15:guide id="6" orient="horz" pos="5116">
          <p15:clr>
            <a:srgbClr val="A4A3A4"/>
          </p15:clr>
        </p15:guide>
        <p15:guide id="7" pos="1815">
          <p15:clr>
            <a:srgbClr val="A4A3A4"/>
          </p15:clr>
        </p15:guide>
        <p15:guide id="8" pos="7852">
          <p15:clr>
            <a:srgbClr val="A4A3A4"/>
          </p15:clr>
        </p15:guide>
        <p15:guide id="9" pos="404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EF"/>
    <a:srgbClr val="000000"/>
    <a:srgbClr val="2A2B2B"/>
    <a:srgbClr val="3A3B3D"/>
    <a:srgbClr val="FFFFFF"/>
    <a:srgbClr val="001834"/>
    <a:srgbClr val="90DDFF"/>
    <a:srgbClr val="13B0FF"/>
    <a:srgbClr val="B1B6BB"/>
    <a:srgbClr val="7980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D51ADE6A-740E-44AE-83CC-AE7238B6C88D}" styleName="">
    <a:tblBg/>
    <a:wholeTbl>
      <a:tcTxStyle b="off" i="off">
        <a:font>
          <a:latin typeface="Helvetica Neue Light"/>
          <a:ea typeface="Helvetica Neue Light"/>
          <a:cs typeface="Helvetica Neue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Helvetica Neue UltraLight"/>
          <a:ea typeface="Helvetica Neue UltraLight"/>
          <a:cs typeface="Helvetica Neue UltraLight"/>
        </a:font>
        <a:srgbClr val="FFFFFF"/>
      </a:tcTxStyle>
      <a:tcStyle>
        <a:tcBdr>
          <a:left>
            <a:ln w="3175" cap="flat">
              <a:solidFill>
                <a:srgbClr val="EBEBEB"/>
              </a:solidFill>
              <a:prstDash val="solid"/>
              <a:miter lim="400000"/>
            </a:ln>
          </a:left>
          <a:right>
            <a:ln w="3175" cap="flat">
              <a:solidFill>
                <a:srgbClr val="EBEBEB"/>
              </a:solidFill>
              <a:prstDash val="solid"/>
              <a:miter lim="400000"/>
            </a:ln>
          </a:right>
          <a:top>
            <a:ln w="3175" cap="flat">
              <a:solidFill>
                <a:srgbClr val="EBEBEB"/>
              </a:solidFill>
              <a:prstDash val="solid"/>
              <a:miter lim="400000"/>
            </a:ln>
          </a:top>
          <a:bottom>
            <a:ln w="3175" cap="flat">
              <a:solidFill>
                <a:srgbClr val="EBEBEB"/>
              </a:solidFill>
              <a:prstDash val="solid"/>
              <a:miter lim="400000"/>
            </a:ln>
          </a:bottom>
          <a:insideH>
            <a:ln w="3175" cap="flat">
              <a:solidFill>
                <a:srgbClr val="EBEBEB"/>
              </a:solidFill>
              <a:prstDash val="solid"/>
              <a:miter lim="400000"/>
            </a:ln>
          </a:insideH>
          <a:insideV>
            <a:ln w="3175" cap="flat">
              <a:solidFill>
                <a:srgbClr val="EBEBEB"/>
              </a:solidFill>
              <a:prstDash val="solid"/>
              <a:miter lim="400000"/>
            </a:ln>
          </a:insideV>
        </a:tcBdr>
      </a:tcStyle>
    </a:firstCol>
    <a:la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n" i="off">
        <a:fontRef idx="minor">
          <a:srgbClr val="000000"/>
        </a:fontRef>
        <a:srgbClr val="000000"/>
      </a:tcTxStyle>
      <a:tcStyle>
        <a:tcBdr>
          <a:left>
            <a:ln w="3175" cap="flat">
              <a:solidFill>
                <a:srgbClr val="EBEBEB"/>
              </a:solidFill>
              <a:prstDash val="solid"/>
              <a:miter lim="400000"/>
            </a:ln>
          </a:left>
          <a:right>
            <a:ln w="3175" cap="flat">
              <a:solidFill>
                <a:srgbClr val="EBEBEB"/>
              </a:solidFill>
              <a:prstDash val="solid"/>
              <a:miter lim="400000"/>
            </a:ln>
          </a:right>
          <a:top>
            <a:ln w="3175" cap="flat">
              <a:solidFill>
                <a:srgbClr val="EBEBEB"/>
              </a:solidFill>
              <a:prstDash val="solid"/>
              <a:miter lim="400000"/>
            </a:ln>
          </a:top>
          <a:bottom>
            <a:ln w="3175" cap="flat">
              <a:solidFill>
                <a:srgbClr val="EBEBEB"/>
              </a:solidFill>
              <a:prstDash val="solid"/>
              <a:miter lim="400000"/>
            </a:ln>
          </a:bottom>
          <a:insideH>
            <a:ln w="3175" cap="flat">
              <a:solidFill>
                <a:srgbClr val="EBEBEB"/>
              </a:solidFill>
              <a:prstDash val="solid"/>
              <a:miter lim="400000"/>
            </a:ln>
          </a:insideH>
          <a:insideV>
            <a:ln w="3175" cap="flat">
              <a:solidFill>
                <a:srgbClr val="EBEBEB"/>
              </a:solidFill>
              <a:prstDash val="solid"/>
              <a:miter lim="400000"/>
            </a:ln>
          </a:insideV>
        </a:tcBdr>
        <a:fill>
          <a:solidFill>
            <a:srgbClr val="EBEBEB"/>
          </a:solidFill>
        </a:fill>
      </a:tcStyle>
    </a:firstRow>
  </a:tblStyle>
  <a:tblStyle styleId="{4A9BC294-FFE2-49D5-8D69-9E1BD2C41BD5}" styleName="">
    <a:tblBg/>
    <a:wholeTbl>
      <a:tcTxStyle b="off" i="off">
        <a:font>
          <a:latin typeface="Helvetica Neue Light"/>
          <a:ea typeface="Helvetica Neue Light"/>
          <a:cs typeface="Helvetica Neue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Helvetica Neue UltraLight"/>
          <a:ea typeface="Helvetica Neue UltraLight"/>
          <a:cs typeface="Helvetica Neue UltraLight"/>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tcStyle>
    </a:firstCol>
    <a:la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n"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EBEBEB"/>
          </a:solidFill>
        </a:fill>
      </a:tcStyle>
    </a:firstRow>
  </a:tblStyle>
  <a:tblStyle styleId="{BBFC77FB-9ED0-4EC9-95AA-A1379042E648}" styleName="">
    <a:tblBg/>
    <a:wholeTbl>
      <a:tcTxStyle b="off" i="off">
        <a:font>
          <a:latin typeface="Helvetica Neue Light"/>
          <a:ea typeface="Helvetica Neue Light"/>
          <a:cs typeface="Helvetica Neue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noFill/>
        </a:fill>
      </a:tcStyle>
    </a:wholeTbl>
    <a:band2H>
      <a:tcTxStyle/>
      <a:tcStyle>
        <a:tcBdr/>
        <a:fill>
          <a:solidFill>
            <a:srgbClr val="E3E5E8"/>
          </a:solidFill>
        </a:fill>
      </a:tcStyle>
    </a:band2H>
    <a:firstCol>
      <a:tcTxStyle b="off" i="off">
        <a:font>
          <a:latin typeface="Helvetica Neue UltraLight"/>
          <a:ea typeface="Helvetica Neue UltraLight"/>
          <a:cs typeface="Helvetica Neue UltraLight"/>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tcStyle>
    </a:firstCol>
    <a:la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n"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EBEBE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66"/>
    <p:restoredTop sz="99852" autoAdjust="0"/>
  </p:normalViewPr>
  <p:slideViewPr>
    <p:cSldViewPr snapToObjects="1" showGuides="1">
      <p:cViewPr>
        <p:scale>
          <a:sx n="85" d="100"/>
          <a:sy n="85" d="100"/>
        </p:scale>
        <p:origin x="288" y="248"/>
      </p:cViewPr>
      <p:guideLst>
        <p:guide orient="horz" pos="5548"/>
        <p:guide orient="horz" pos="3247"/>
        <p:guide orient="horz" pos="3344"/>
        <p:guide orient="horz" pos="341"/>
        <p:guide orient="horz" pos="2028"/>
        <p:guide orient="horz" pos="5116"/>
        <p:guide pos="1815"/>
        <p:guide pos="7852"/>
        <p:guide pos="4043"/>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90" d="100"/>
          <a:sy n="90" d="100"/>
        </p:scale>
        <p:origin x="-36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70" name="Header Placeholder 1"/>
          <p:cNvSpPr>
            <a:spLocks noGrp="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544467">
              <a:defRPr sz="1200">
                <a:solidFill>
                  <a:srgbClr val="000000"/>
                </a:solidFill>
                <a:cs typeface="Helvetica Neue Light" charset="0"/>
              </a:defRPr>
            </a:lvl1pPr>
          </a:lstStyle>
          <a:p>
            <a:pPr>
              <a:defRPr/>
            </a:pPr>
            <a:endParaRPr lang="en-US" dirty="0"/>
          </a:p>
        </p:txBody>
      </p:sp>
      <p:sp>
        <p:nvSpPr>
          <p:cNvPr id="32771" name="Date Placeholder 2"/>
          <p:cNvSpPr>
            <a:spLocks noGrp="1"/>
          </p:cNvSpPr>
          <p:nvPr>
            <p:ph type="dt" sz="quarter" idx="1"/>
          </p:nvPr>
        </p:nvSpPr>
        <p:spPr bwMode="auto">
          <a:xfrm>
            <a:off x="3884613"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defTabSz="544467">
              <a:defRPr sz="1200">
                <a:solidFill>
                  <a:srgbClr val="000000"/>
                </a:solidFill>
                <a:cs typeface="Helvetica Neue Light" charset="0"/>
              </a:defRPr>
            </a:lvl1pPr>
          </a:lstStyle>
          <a:p>
            <a:pPr>
              <a:defRPr/>
            </a:pPr>
            <a:fld id="{EDEFA767-4435-EA4F-A83D-61E02B242F82}" type="datetimeFigureOut">
              <a:rPr lang="en-US"/>
              <a:pPr>
                <a:defRPr/>
              </a:pPr>
              <a:t>8/15/16</a:t>
            </a:fld>
            <a:endParaRPr lang="en-US" dirty="0"/>
          </a:p>
        </p:txBody>
      </p:sp>
      <p:sp>
        <p:nvSpPr>
          <p:cNvPr id="32772" name="Footer Placeholder 3"/>
          <p:cNvSpPr>
            <a:spLocks noGrp="1"/>
          </p:cNvSpPr>
          <p:nvPr>
            <p:ph type="ftr" sz="quarter" idx="2"/>
          </p:nvPr>
        </p:nvSpPr>
        <p:spPr bwMode="auto">
          <a:xfrm>
            <a:off x="0" y="8685213"/>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defTabSz="544467">
              <a:defRPr sz="1200">
                <a:solidFill>
                  <a:srgbClr val="000000"/>
                </a:solidFill>
                <a:cs typeface="Helvetica Neue Light" charset="0"/>
              </a:defRPr>
            </a:lvl1pPr>
          </a:lstStyle>
          <a:p>
            <a:pPr>
              <a:defRPr/>
            </a:pPr>
            <a:endParaRPr lang="en-US" dirty="0"/>
          </a:p>
        </p:txBody>
      </p:sp>
      <p:sp>
        <p:nvSpPr>
          <p:cNvPr id="32773"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defTabSz="544467">
              <a:defRPr sz="1200">
                <a:solidFill>
                  <a:srgbClr val="000000"/>
                </a:solidFill>
                <a:cs typeface="Helvetica Neue Light" charset="0"/>
              </a:defRPr>
            </a:lvl1pPr>
          </a:lstStyle>
          <a:p>
            <a:pPr>
              <a:defRPr/>
            </a:pPr>
            <a:fld id="{F63B720B-FE7D-FC43-A12B-1B2141BE6EB0}" type="slidenum">
              <a:rPr lang="en-US"/>
              <a:pPr>
                <a:defRPr/>
              </a:pPr>
              <a:t>‹#›</a:t>
            </a:fld>
            <a:endParaRPr lang="en-US" dirty="0"/>
          </a:p>
        </p:txBody>
      </p:sp>
    </p:spTree>
    <p:extLst>
      <p:ext uri="{BB962C8B-B14F-4D97-AF65-F5344CB8AC3E}">
        <p14:creationId xmlns:p14="http://schemas.microsoft.com/office/powerpoint/2010/main" val="2705513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hape 100"/>
          <p:cNvSpPr>
            <a:spLocks noGrp="1" noRot="1" noChangeAspect="1"/>
          </p:cNvSpPr>
          <p:nvPr>
            <p:ph type="sldImg"/>
          </p:nvPr>
        </p:nvSpPr>
        <p:spPr bwMode="auto">
          <a:xfrm>
            <a:off x="381000" y="685800"/>
            <a:ext cx="6096000" cy="3429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3315" name="Shape 101"/>
          <p:cNvSpPr>
            <a:spLocks noGrp="1"/>
          </p:cNvSpPr>
          <p:nvPr>
            <p:ph type="body" sz="quarter" idx="1"/>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sym typeface="Lucida Grande" charset="0"/>
            </a:endParaRPr>
          </a:p>
        </p:txBody>
      </p:sp>
    </p:spTree>
    <p:extLst>
      <p:ext uri="{BB962C8B-B14F-4D97-AF65-F5344CB8AC3E}">
        <p14:creationId xmlns:p14="http://schemas.microsoft.com/office/powerpoint/2010/main" val="3486034330"/>
      </p:ext>
    </p:extLst>
  </p:cSld>
  <p:clrMap bg1="lt1" tx1="dk1" bg2="lt2" tx2="dk2" accent1="accent1" accent2="accent2" accent3="accent3" accent4="accent4" accent5="accent5" accent6="accent6" hlink="hlink" folHlink="folHlink"/>
  <p:hf hdr="0" ftr="0" dt="0"/>
  <p:notesStyle>
    <a:lvl1pPr algn="l" defTabSz="454025" rtl="0" eaLnBrk="0" fontAlgn="base" hangingPunct="0">
      <a:spcBef>
        <a:spcPct val="30000"/>
      </a:spcBef>
      <a:spcAft>
        <a:spcPct val="0"/>
      </a:spcAft>
      <a:defRPr sz="2100">
        <a:solidFill>
          <a:schemeClr val="tx1"/>
        </a:solidFill>
        <a:latin typeface="Lucida Grande"/>
        <a:ea typeface="ＭＳ Ｐゴシック" charset="0"/>
        <a:cs typeface="Lucida Grande"/>
        <a:sym typeface="Lucida Grande" charset="0"/>
      </a:defRPr>
    </a:lvl1pPr>
    <a:lvl2pPr marL="742950" indent="-285750" algn="l" defTabSz="454025" rtl="0" eaLnBrk="0" fontAlgn="base" hangingPunct="0">
      <a:spcBef>
        <a:spcPct val="30000"/>
      </a:spcBef>
      <a:spcAft>
        <a:spcPct val="0"/>
      </a:spcAft>
      <a:defRPr sz="2100">
        <a:solidFill>
          <a:schemeClr val="tx1"/>
        </a:solidFill>
        <a:latin typeface="Lucida Grande"/>
        <a:ea typeface="Lucida Grande"/>
        <a:cs typeface="Lucida Grande"/>
        <a:sym typeface="Lucida Grande" charset="0"/>
      </a:defRPr>
    </a:lvl2pPr>
    <a:lvl3pPr marL="1143000" indent="-228600" algn="l" defTabSz="454025" rtl="0" eaLnBrk="0" fontAlgn="base" hangingPunct="0">
      <a:spcBef>
        <a:spcPct val="30000"/>
      </a:spcBef>
      <a:spcAft>
        <a:spcPct val="0"/>
      </a:spcAft>
      <a:defRPr sz="2100">
        <a:solidFill>
          <a:schemeClr val="tx1"/>
        </a:solidFill>
        <a:latin typeface="Lucida Grande"/>
        <a:ea typeface="Lucida Grande"/>
        <a:cs typeface="Lucida Grande"/>
        <a:sym typeface="Lucida Grande" charset="0"/>
      </a:defRPr>
    </a:lvl3pPr>
    <a:lvl4pPr marL="1600200" indent="-228600" algn="l" defTabSz="454025" rtl="0" eaLnBrk="0" fontAlgn="base" hangingPunct="0">
      <a:spcBef>
        <a:spcPct val="30000"/>
      </a:spcBef>
      <a:spcAft>
        <a:spcPct val="0"/>
      </a:spcAft>
      <a:defRPr sz="2100">
        <a:solidFill>
          <a:schemeClr val="tx1"/>
        </a:solidFill>
        <a:latin typeface="Lucida Grande"/>
        <a:ea typeface="Lucida Grande"/>
        <a:cs typeface="Lucida Grande"/>
        <a:sym typeface="Lucida Grande" charset="0"/>
      </a:defRPr>
    </a:lvl4pPr>
    <a:lvl5pPr marL="2057400" indent="-228600" algn="l" defTabSz="454025" rtl="0" eaLnBrk="0" fontAlgn="base" hangingPunct="0">
      <a:spcBef>
        <a:spcPct val="30000"/>
      </a:spcBef>
      <a:spcAft>
        <a:spcPct val="0"/>
      </a:spcAft>
      <a:defRPr sz="2100">
        <a:solidFill>
          <a:schemeClr val="tx1"/>
        </a:solidFill>
        <a:latin typeface="Lucida Grande"/>
        <a:ea typeface="Lucida Grande"/>
        <a:cs typeface="Lucida Grande"/>
        <a:sym typeface="Lucida Grande" charset="0"/>
      </a:defRPr>
    </a:lvl5pPr>
    <a:lvl6pPr indent="1142862" defTabSz="457146">
      <a:defRPr sz="2100">
        <a:latin typeface="Lucida Grande"/>
        <a:ea typeface="Lucida Grande"/>
        <a:cs typeface="Lucida Grande"/>
        <a:sym typeface="Lucida Grande"/>
      </a:defRPr>
    </a:lvl6pPr>
    <a:lvl7pPr indent="1371433" defTabSz="457146">
      <a:defRPr sz="2100">
        <a:latin typeface="Lucida Grande"/>
        <a:ea typeface="Lucida Grande"/>
        <a:cs typeface="Lucida Grande"/>
        <a:sym typeface="Lucida Grande"/>
      </a:defRPr>
    </a:lvl7pPr>
    <a:lvl8pPr indent="1600008" defTabSz="457146">
      <a:defRPr sz="2100">
        <a:latin typeface="Lucida Grande"/>
        <a:ea typeface="Lucida Grande"/>
        <a:cs typeface="Lucida Grande"/>
        <a:sym typeface="Lucida Grande"/>
      </a:defRPr>
    </a:lvl8pPr>
    <a:lvl9pPr indent="1828580" defTabSz="457146">
      <a:defRPr sz="2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xfrm>
            <a:off x="4008706" y="8914406"/>
            <a:ext cx="3066733" cy="469265"/>
          </a:xfrm>
          <a:prstGeom prst="rect">
            <a:avLst/>
          </a:prstGeom>
          <a:noFill/>
        </p:spPr>
        <p:txBody>
          <a:bodyPr/>
          <a:lstStyle/>
          <a:p>
            <a:fld id="{A80B2B1E-341F-422A-8FEC-343EF72BEAC7}" type="slidenum">
              <a:rPr lang="en-US" smtClean="0">
                <a:solidFill>
                  <a:srgbClr val="000000"/>
                </a:solidFill>
                <a:latin typeface="Arial" pitchFamily="34" charset="0"/>
                <a:ea typeface=""/>
                <a:cs typeface="Arial" pitchFamily="34" charset="0"/>
              </a:rPr>
              <a:pPr/>
              <a:t>1</a:t>
            </a:fld>
            <a:endParaRPr lang="en-US" smtClean="0">
              <a:solidFill>
                <a:srgbClr val="000000"/>
              </a:solidFill>
              <a:latin typeface="Arial" pitchFamily="34" charset="0"/>
              <a:ea typeface=""/>
              <a:cs typeface="Arial" pitchFamily="34" charset="0"/>
            </a:endParaRPr>
          </a:p>
        </p:txBody>
      </p:sp>
      <p:sp>
        <p:nvSpPr>
          <p:cNvPr id="26627" name="Slide Image Placeholder 1"/>
          <p:cNvSpPr>
            <a:spLocks noGrp="1" noRot="1" noChangeAspect="1" noTextEdit="1"/>
          </p:cNvSpPr>
          <p:nvPr>
            <p:ph type="sldImg"/>
          </p:nvPr>
        </p:nvSpPr>
        <p:spPr>
          <a:xfrm>
            <a:off x="411163" y="703263"/>
            <a:ext cx="6254750" cy="3519487"/>
          </a:xfrm>
          <a:ln/>
        </p:spPr>
      </p:sp>
      <p:sp>
        <p:nvSpPr>
          <p:cNvPr id="26628"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6629" name="Slide Number Placeholder 3"/>
          <p:cNvSpPr txBox="1">
            <a:spLocks noGrp="1"/>
          </p:cNvSpPr>
          <p:nvPr/>
        </p:nvSpPr>
        <p:spPr bwMode="auto">
          <a:xfrm>
            <a:off x="4008706" y="8914406"/>
            <a:ext cx="3066733" cy="469265"/>
          </a:xfrm>
          <a:prstGeom prst="rect">
            <a:avLst/>
          </a:prstGeom>
          <a:noFill/>
          <a:ln w="9525">
            <a:noFill/>
            <a:miter lim="800000"/>
            <a:headEnd/>
            <a:tailEnd/>
          </a:ln>
        </p:spPr>
        <p:txBody>
          <a:bodyPr lIns="94054" tIns="47026" rIns="94054" bIns="47026" anchor="b"/>
          <a:lstStyle/>
          <a:p>
            <a:pPr algn="r" defTabSz="914400"/>
            <a:fld id="{9AAB8D2E-B845-4824-A0D8-FC29693BED19}" type="slidenum">
              <a:rPr lang="en-US" sz="1200">
                <a:solidFill>
                  <a:srgbClr val="000000"/>
                </a:solidFill>
                <a:latin typeface="Arial" pitchFamily="34" charset="0"/>
                <a:ea typeface=""/>
                <a:cs typeface="Arial" pitchFamily="34" charset="0"/>
              </a:rPr>
              <a:pPr algn="r" defTabSz="914400"/>
              <a:t>1</a:t>
            </a:fld>
            <a:endParaRPr lang="en-US" sz="1200" dirty="0">
              <a:solidFill>
                <a:srgbClr val="000000"/>
              </a:solidFill>
              <a:latin typeface="Arial" pitchFamily="34" charset="0"/>
              <a:ea typeface=""/>
              <a:cs typeface="Arial" pitchFamily="34" charset="0"/>
            </a:endParaRPr>
          </a:p>
        </p:txBody>
      </p:sp>
    </p:spTree>
    <p:extLst>
      <p:ext uri="{BB962C8B-B14F-4D97-AF65-F5344CB8AC3E}">
        <p14:creationId xmlns:p14="http://schemas.microsoft.com/office/powerpoint/2010/main" val="128107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457200" y="720725"/>
            <a:ext cx="6400800" cy="3600450"/>
          </a:xfrm>
          <a:ln/>
        </p:spPr>
      </p:sp>
      <p:sp>
        <p:nvSpPr>
          <p:cNvPr id="80899" name="Notes Placeholder 2"/>
          <p:cNvSpPr>
            <a:spLocks noGrp="1"/>
          </p:cNvSpPr>
          <p:nvPr>
            <p:ph type="body" idx="1"/>
          </p:nvPr>
        </p:nvSpPr>
        <p:spPr>
          <a:noFill/>
        </p:spPr>
        <p:txBody>
          <a:bodyPr/>
          <a:lstStyle/>
          <a:p>
            <a:pPr eaLnBrk="1" hangingPunct="1">
              <a:lnSpc>
                <a:spcPct val="90000"/>
              </a:lnSpc>
            </a:pPr>
            <a:r>
              <a:rPr lang="en-US" altLang="en-US" dirty="0" smtClean="0">
                <a:latin typeface="Arial" pitchFamily="34" charset="0"/>
                <a:cs typeface="Arial" pitchFamily="34" charset="0"/>
              </a:rPr>
              <a:t>Main Point: Watson represents a whole new class of industry specific solutions called cognitive systems. It builds on the current paradigm of Programmatic Systems and is not meant to be a replacement; programmatic systems will be with us for the foreseeable future.  But in many cases, keeping pace with the demands of an increasingly complex business environment and challenges requires a paradigm shift in what we should expect from IT.  We need an approach that recognizes today</a:t>
            </a:r>
            <a:r>
              <a:rPr lang="ja-JP" altLang="en-US" smtClean="0">
                <a:latin typeface="Arial" pitchFamily="34" charset="0"/>
                <a:cs typeface="Arial" pitchFamily="34" charset="0"/>
              </a:rPr>
              <a:t>’</a:t>
            </a:r>
            <a:r>
              <a:rPr lang="en-US" altLang="ja-JP" dirty="0" smtClean="0">
                <a:latin typeface="Arial" pitchFamily="34" charset="0"/>
                <a:cs typeface="Arial" pitchFamily="34" charset="0"/>
              </a:rPr>
              <a:t>s realities and treats them as opportunities rather than challenges.  </a:t>
            </a:r>
          </a:p>
          <a:p>
            <a:pPr eaLnBrk="1" hangingPunct="1">
              <a:lnSpc>
                <a:spcPct val="90000"/>
              </a:lnSpc>
            </a:pPr>
            <a:endParaRPr lang="en-US" altLang="en-US" dirty="0" smtClean="0">
              <a:latin typeface="Arial" pitchFamily="34" charset="0"/>
              <a:cs typeface="Arial" pitchFamily="34" charset="0"/>
            </a:endParaRPr>
          </a:p>
          <a:p>
            <a:pPr eaLnBrk="1" hangingPunct="1">
              <a:lnSpc>
                <a:spcPct val="90000"/>
              </a:lnSpc>
              <a:spcBef>
                <a:spcPct val="0"/>
              </a:spcBef>
            </a:pPr>
            <a:r>
              <a:rPr lang="en-US" altLang="en-US" dirty="0" smtClean="0">
                <a:latin typeface="Arial" pitchFamily="34" charset="0"/>
                <a:cs typeface="Arial" pitchFamily="34" charset="0"/>
              </a:rPr>
              <a:t>Further speaking points: For example, most digitized information of the past was structured.  It was organized into tables, stored in easily identified cells in databases, and easily searched and accessed.  Unstructured information was largely ignored as too difficult to utilize…and therefore it lay fallow.  Similarly, traditional IT has largely limited itself to deterministic applications.  2+2=4.  100cm in a meter.  Situations where there is only one answer to a question   But this rules out a whole world of real world situations that have a more probabilistic outcome.  It is very likely that the car will not start because of a dead battery but there is a chance there is a clog in the fuel line.  It is very likely to be sunny tomorrow but it may rain.  Traditional IT relies on search to find the location of a key phrase.  Emerging IT gathers information and combines it for true discovery.  Traditional IT can handle only small sets of focused data while IT today must live with big data.  And traditional IT interacts with machine language while what we as users really need is interaction the way we ourselves communicate – in natural language.  </a:t>
            </a:r>
          </a:p>
          <a:p>
            <a:pPr eaLnBrk="1" hangingPunct="1">
              <a:lnSpc>
                <a:spcPct val="90000"/>
              </a:lnSpc>
            </a:pPr>
            <a:endParaRPr lang="en-US" altLang="en-US" dirty="0" smtClean="0">
              <a:latin typeface="Calibri" pitchFamily="34" charset="0"/>
              <a:cs typeface="Arial" pitchFamily="34" charset="0"/>
            </a:endParaRPr>
          </a:p>
          <a:p>
            <a:r>
              <a:rPr lang="en-US" sz="1200" b="1" dirty="0" smtClean="0"/>
              <a:t>Three</a:t>
            </a:r>
            <a:r>
              <a:rPr lang="en-US" sz="1200" b="1" baseline="0" dirty="0" smtClean="0"/>
              <a:t> distinguishing features:</a:t>
            </a:r>
          </a:p>
          <a:p>
            <a:r>
              <a:rPr lang="en-US" sz="1200" b="1" baseline="0" dirty="0" smtClean="0"/>
              <a:t>Non-deterministic</a:t>
            </a:r>
          </a:p>
          <a:p>
            <a:r>
              <a:rPr lang="en-US" sz="1200" b="1" baseline="0" dirty="0" smtClean="0"/>
              <a:t>Learning</a:t>
            </a:r>
          </a:p>
          <a:p>
            <a:r>
              <a:rPr lang="en-US" sz="1200" b="1" baseline="0" dirty="0" smtClean="0"/>
              <a:t>Natural language (sometimes)</a:t>
            </a:r>
          </a:p>
          <a:p>
            <a:endParaRPr lang="en-US" sz="1200" b="1" dirty="0" smtClean="0"/>
          </a:p>
          <a:p>
            <a:endParaRPr lang="en-US" sz="1200" b="1" dirty="0" smtClean="0"/>
          </a:p>
          <a:p>
            <a:r>
              <a:rPr lang="en-US" sz="1200" b="1" dirty="0" smtClean="0"/>
              <a:t>Cognitive systems are characterized by the ability to learn using intelligent agents.  A cognitive system perceives its environment and takes actions that maximize its chances of success.</a:t>
            </a:r>
          </a:p>
          <a:p>
            <a:endParaRPr lang="en-US" sz="1200" b="1" dirty="0" smtClean="0"/>
          </a:p>
          <a:p>
            <a:r>
              <a:rPr lang="en-US" sz="1200" b="1" dirty="0" smtClean="0"/>
              <a:t> John McCarthy coined the term, “Artificial Intelligence” in 1955.  He defined it as "the science and engineering of making intelligent machines".</a:t>
            </a:r>
          </a:p>
          <a:p>
            <a:endParaRPr lang="en-US" sz="1200" dirty="0" smtClean="0"/>
          </a:p>
          <a:p>
            <a:r>
              <a:rPr lang="en-US" sz="1200" b="1" dirty="0" smtClean="0"/>
              <a:t>Today machines learn via supervised and unsupervised methods  </a:t>
            </a:r>
          </a:p>
          <a:p>
            <a:endParaRPr lang="en-US" sz="1200" b="1" dirty="0" smtClean="0"/>
          </a:p>
          <a:p>
            <a:r>
              <a:rPr lang="en-US" dirty="0" smtClean="0"/>
              <a:t>What is machine Learning?</a:t>
            </a:r>
          </a:p>
          <a:p>
            <a:pPr lvl="1"/>
            <a:r>
              <a:rPr lang="en-US" dirty="0" smtClean="0">
                <a:solidFill>
                  <a:schemeClr val="tx1"/>
                </a:solidFill>
              </a:rPr>
              <a:t>Teaching computer about the world</a:t>
            </a:r>
          </a:p>
          <a:p>
            <a:r>
              <a:rPr lang="en-US" dirty="0" smtClean="0"/>
              <a:t>How to apply machine learning</a:t>
            </a:r>
          </a:p>
          <a:p>
            <a:pPr lvl="1"/>
            <a:r>
              <a:rPr lang="en-US" dirty="0" smtClean="0">
                <a:solidFill>
                  <a:schemeClr val="tx1"/>
                </a:solidFill>
              </a:rPr>
              <a:t>Observe the world</a:t>
            </a:r>
          </a:p>
          <a:p>
            <a:pPr lvl="1"/>
            <a:r>
              <a:rPr lang="en-US" dirty="0" smtClean="0">
                <a:solidFill>
                  <a:schemeClr val="tx1"/>
                </a:solidFill>
              </a:rPr>
              <a:t>Develop models that match observations</a:t>
            </a:r>
          </a:p>
          <a:p>
            <a:pPr lvl="1"/>
            <a:r>
              <a:rPr lang="en-US" dirty="0" smtClean="0">
                <a:solidFill>
                  <a:schemeClr val="tx1"/>
                </a:solidFill>
              </a:rPr>
              <a:t>Teach computer to learn these models</a:t>
            </a:r>
          </a:p>
          <a:p>
            <a:pPr lvl="1"/>
            <a:r>
              <a:rPr lang="en-US" dirty="0" smtClean="0">
                <a:solidFill>
                  <a:schemeClr val="tx1"/>
                </a:solidFill>
              </a:rPr>
              <a:t>Applied learned models to the world</a:t>
            </a:r>
          </a:p>
          <a:p>
            <a:pPr eaLnBrk="1" hangingPunct="1">
              <a:lnSpc>
                <a:spcPct val="90000"/>
              </a:lnSpc>
            </a:pPr>
            <a:endParaRPr lang="en-US" altLang="en-US" dirty="0" smtClean="0">
              <a:latin typeface="Calibri" pitchFamily="34" charset="0"/>
              <a:cs typeface="Arial" pitchFamily="34" charset="0"/>
            </a:endParaRPr>
          </a:p>
        </p:txBody>
      </p:sp>
      <p:sp>
        <p:nvSpPr>
          <p:cNvPr id="80900" name="Slide Number Placeholder 3"/>
          <p:cNvSpPr txBox="1">
            <a:spLocks noGrp="1"/>
          </p:cNvSpPr>
          <p:nvPr/>
        </p:nvSpPr>
        <p:spPr bwMode="auto">
          <a:xfrm>
            <a:off x="4142962" y="9120813"/>
            <a:ext cx="3170583" cy="478748"/>
          </a:xfrm>
          <a:prstGeom prst="rect">
            <a:avLst/>
          </a:prstGeom>
          <a:noFill/>
          <a:ln w="9525">
            <a:noFill/>
            <a:miter lim="800000"/>
            <a:headEnd/>
            <a:tailEnd/>
          </a:ln>
        </p:spPr>
        <p:txBody>
          <a:bodyPr lIns="91427" tIns="45714" rIns="91427" bIns="45714" anchor="b"/>
          <a:lstStyle/>
          <a:p>
            <a:pPr algn="r" defTabSz="913927" eaLnBrk="0" hangingPunct="0"/>
            <a:fld id="{E520E548-BF19-428A-9423-E7326556ADF4}" type="slidenum">
              <a:rPr lang="en-US" altLang="en-US" sz="1200"/>
              <a:pPr algn="r" defTabSz="913927" eaLnBrk="0" hangingPunct="0"/>
              <a:t>2</a:t>
            </a:fld>
            <a:endParaRPr lang="en-US" altLang="en-US" sz="1200" dirty="0"/>
          </a:p>
        </p:txBody>
      </p:sp>
    </p:spTree>
    <p:extLst>
      <p:ext uri="{BB962C8B-B14F-4D97-AF65-F5344CB8AC3E}">
        <p14:creationId xmlns:p14="http://schemas.microsoft.com/office/powerpoint/2010/main" val="1167384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11163" y="703263"/>
            <a:ext cx="6254750" cy="3519487"/>
          </a:xfrm>
          <a:ln/>
        </p:spPr>
      </p:sp>
      <p:sp>
        <p:nvSpPr>
          <p:cNvPr id="3072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0724" name="Slide Number Placeholder 3"/>
          <p:cNvSpPr>
            <a:spLocks noGrp="1"/>
          </p:cNvSpPr>
          <p:nvPr>
            <p:ph type="sldNum" sz="quarter" idx="5"/>
          </p:nvPr>
        </p:nvSpPr>
        <p:spPr>
          <a:xfrm>
            <a:off x="4008706" y="8914406"/>
            <a:ext cx="3066733" cy="469265"/>
          </a:xfrm>
          <a:prstGeom prst="rect">
            <a:avLst/>
          </a:prstGeom>
          <a:noFill/>
        </p:spPr>
        <p:txBody>
          <a:bodyPr/>
          <a:lstStyle/>
          <a:p>
            <a:fld id="{5047EE24-8619-4AE8-9C52-E567F4531DF9}" type="slidenum">
              <a:rPr lang="en-US" smtClean="0">
                <a:solidFill>
                  <a:srgbClr val="000000"/>
                </a:solidFill>
                <a:latin typeface="Arial" pitchFamily="34" charset="0"/>
                <a:ea typeface=""/>
                <a:cs typeface="Arial" pitchFamily="34" charset="0"/>
              </a:rPr>
              <a:pPr/>
              <a:t>4</a:t>
            </a:fld>
            <a:endParaRPr lang="en-US" smtClean="0">
              <a:solidFill>
                <a:srgbClr val="000000"/>
              </a:solidFill>
              <a:latin typeface="Arial" pitchFamily="34" charset="0"/>
              <a:ea typeface=""/>
              <a:cs typeface="Arial" pitchFamily="34" charset="0"/>
            </a:endParaRPr>
          </a:p>
        </p:txBody>
      </p:sp>
    </p:spTree>
    <p:extLst>
      <p:ext uri="{BB962C8B-B14F-4D97-AF65-F5344CB8AC3E}">
        <p14:creationId xmlns:p14="http://schemas.microsoft.com/office/powerpoint/2010/main" val="83157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411163" y="703263"/>
            <a:ext cx="6254750" cy="3519487"/>
          </a:xfrm>
          <a:ln/>
        </p:spPr>
      </p:sp>
      <p:sp>
        <p:nvSpPr>
          <p:cNvPr id="4505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5060" name="Slide Number Placeholder 3"/>
          <p:cNvSpPr>
            <a:spLocks noGrp="1"/>
          </p:cNvSpPr>
          <p:nvPr>
            <p:ph type="sldNum" sz="quarter" idx="5"/>
          </p:nvPr>
        </p:nvSpPr>
        <p:spPr>
          <a:xfrm>
            <a:off x="4008706" y="8914406"/>
            <a:ext cx="3066733" cy="469265"/>
          </a:xfrm>
          <a:prstGeom prst="rect">
            <a:avLst/>
          </a:prstGeom>
          <a:noFill/>
        </p:spPr>
        <p:txBody>
          <a:bodyPr/>
          <a:lstStyle/>
          <a:p>
            <a:fld id="{F6CF525F-C612-4A18-BDAB-C2CE304DF15A}" type="slidenum">
              <a:rPr lang="en-US" smtClean="0">
                <a:solidFill>
                  <a:srgbClr val="000000"/>
                </a:solidFill>
                <a:latin typeface="Arial" pitchFamily="34" charset="0"/>
                <a:cs typeface="Arial" pitchFamily="34" charset="0"/>
              </a:rPr>
              <a:pPr/>
              <a:t>5</a:t>
            </a:fld>
            <a:endParaRPr lang="en-US"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60438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txBox="1">
            <a:spLocks noGrp="1" noChangeArrowheads="1"/>
          </p:cNvSpPr>
          <p:nvPr/>
        </p:nvSpPr>
        <p:spPr bwMode="auto">
          <a:xfrm>
            <a:off x="4008704" y="0"/>
            <a:ext cx="3066733" cy="469265"/>
          </a:xfrm>
          <a:prstGeom prst="rect">
            <a:avLst/>
          </a:prstGeom>
          <a:noFill/>
          <a:ln w="9525">
            <a:noFill/>
            <a:miter lim="800000"/>
            <a:headEnd/>
            <a:tailEnd/>
          </a:ln>
        </p:spPr>
        <p:txBody>
          <a:bodyPr lIns="94701" tIns="47350" rIns="94701" bIns="47350"/>
          <a:lstStyle/>
          <a:p>
            <a:pPr algn="r" defTabSz="914400"/>
            <a:fld id="{5D832B07-1FA8-4478-A094-6AA9EE437487}" type="datetime1">
              <a:rPr lang="en-US" sz="1300">
                <a:solidFill>
                  <a:srgbClr val="000000"/>
                </a:solidFill>
                <a:latin typeface="Arial" pitchFamily="34" charset="0"/>
                <a:ea typeface=""/>
                <a:cs typeface="Arial" pitchFamily="34" charset="0"/>
              </a:rPr>
              <a:pPr algn="r" defTabSz="914400"/>
              <a:t>8/15/16</a:t>
            </a:fld>
            <a:endParaRPr lang="en-US" sz="1300" dirty="0">
              <a:solidFill>
                <a:srgbClr val="000000"/>
              </a:solidFill>
              <a:latin typeface="Arial" pitchFamily="34" charset="0"/>
              <a:ea typeface=""/>
              <a:cs typeface="Arial" pitchFamily="34" charset="0"/>
            </a:endParaRPr>
          </a:p>
        </p:txBody>
      </p:sp>
      <p:sp>
        <p:nvSpPr>
          <p:cNvPr id="36867" name="Rectangle 7"/>
          <p:cNvSpPr txBox="1">
            <a:spLocks noGrp="1" noChangeArrowheads="1"/>
          </p:cNvSpPr>
          <p:nvPr/>
        </p:nvSpPr>
        <p:spPr bwMode="auto">
          <a:xfrm>
            <a:off x="4008704" y="8914406"/>
            <a:ext cx="3066733" cy="469265"/>
          </a:xfrm>
          <a:prstGeom prst="rect">
            <a:avLst/>
          </a:prstGeom>
          <a:noFill/>
          <a:ln w="9525">
            <a:noFill/>
            <a:miter lim="800000"/>
            <a:headEnd/>
            <a:tailEnd/>
          </a:ln>
        </p:spPr>
        <p:txBody>
          <a:bodyPr lIns="94701" tIns="47350" rIns="94701" bIns="47350" anchor="b"/>
          <a:lstStyle/>
          <a:p>
            <a:pPr algn="r" defTabSz="914400"/>
            <a:fld id="{F55DA8F2-FF5C-40E3-A531-11672BF88F99}" type="slidenum">
              <a:rPr lang="en-US" sz="1300">
                <a:solidFill>
                  <a:srgbClr val="000000"/>
                </a:solidFill>
                <a:latin typeface="Arial" pitchFamily="34" charset="0"/>
                <a:ea typeface=""/>
                <a:cs typeface="Arial" pitchFamily="34" charset="0"/>
              </a:rPr>
              <a:pPr algn="r" defTabSz="914400"/>
              <a:t>6</a:t>
            </a:fld>
            <a:endParaRPr lang="en-US" sz="1300" dirty="0">
              <a:solidFill>
                <a:srgbClr val="000000"/>
              </a:solidFill>
              <a:latin typeface="Arial" pitchFamily="34" charset="0"/>
              <a:ea typeface=""/>
              <a:cs typeface="Arial" pitchFamily="34" charset="0"/>
            </a:endParaRPr>
          </a:p>
        </p:txBody>
      </p:sp>
      <p:sp>
        <p:nvSpPr>
          <p:cNvPr id="36868" name="Rectangle 2"/>
          <p:cNvSpPr>
            <a:spLocks noGrp="1" noRot="1" noChangeAspect="1" noChangeArrowheads="1" noTextEdit="1"/>
          </p:cNvSpPr>
          <p:nvPr>
            <p:ph type="sldImg"/>
          </p:nvPr>
        </p:nvSpPr>
        <p:spPr>
          <a:xfrm>
            <a:off x="411163" y="706438"/>
            <a:ext cx="6254750" cy="3519487"/>
          </a:xfrm>
          <a:ln/>
        </p:spPr>
      </p:sp>
      <p:sp>
        <p:nvSpPr>
          <p:cNvPr id="36869" name="Rectangle 3"/>
          <p:cNvSpPr>
            <a:spLocks noGrp="1" noChangeArrowheads="1"/>
          </p:cNvSpPr>
          <p:nvPr>
            <p:ph type="body" idx="1"/>
          </p:nvPr>
        </p:nvSpPr>
        <p:spPr>
          <a:xfrm>
            <a:off x="707708" y="4458018"/>
            <a:ext cx="5661660" cy="4221756"/>
          </a:xfrm>
          <a:noFill/>
          <a:ln/>
        </p:spPr>
        <p:txBody>
          <a:bodyPr lIns="94701" tIns="47350" rIns="94701" bIns="47350"/>
          <a:lstStyle/>
          <a:p>
            <a:pPr eaLnBrk="1" hangingPunct="1">
              <a:lnSpc>
                <a:spcPct val="80000"/>
              </a:lnSpc>
            </a:pPr>
            <a:r>
              <a:rPr lang="en-US" sz="800" dirty="0" smtClean="0">
                <a:latin typeface="Arial" pitchFamily="34" charset="0"/>
                <a:cs typeface="Arial" pitchFamily="34" charset="0"/>
              </a:rPr>
              <a:t>Large-scale Hypothesis Generation, Evidence Gathering and Scoring architecture</a:t>
            </a:r>
          </a:p>
          <a:p>
            <a:pPr eaLnBrk="1" hangingPunct="1">
              <a:lnSpc>
                <a:spcPct val="80000"/>
              </a:lnSpc>
            </a:pPr>
            <a:endParaRPr lang="en-US" sz="800" dirty="0" smtClean="0">
              <a:solidFill>
                <a:srgbClr val="000000"/>
              </a:solidFill>
              <a:latin typeface="Arial" pitchFamily="34" charset="0"/>
              <a:cs typeface="Arial" pitchFamily="34" charset="0"/>
            </a:endParaRPr>
          </a:p>
          <a:p>
            <a:pPr eaLnBrk="1" hangingPunct="1">
              <a:lnSpc>
                <a:spcPct val="80000"/>
              </a:lnSpc>
            </a:pPr>
            <a:r>
              <a:rPr lang="en-US" sz="800" dirty="0" err="1" smtClean="0">
                <a:solidFill>
                  <a:srgbClr val="000000"/>
                </a:solidFill>
                <a:latin typeface="Arial" pitchFamily="34" charset="0"/>
                <a:cs typeface="Arial" pitchFamily="34" charset="0"/>
              </a:rPr>
              <a:t>DeepQA</a:t>
            </a:r>
            <a:r>
              <a:rPr lang="en-US" sz="800" dirty="0" smtClean="0">
                <a:solidFill>
                  <a:srgbClr val="000000"/>
                </a:solidFill>
                <a:latin typeface="Arial" pitchFamily="34" charset="0"/>
                <a:cs typeface="Arial" pitchFamily="34" charset="0"/>
              </a:rPr>
              <a:t> </a:t>
            </a:r>
            <a:r>
              <a:rPr lang="en-US" sz="800" i="1" dirty="0" smtClean="0">
                <a:solidFill>
                  <a:srgbClr val="000000"/>
                </a:solidFill>
                <a:latin typeface="Arial" pitchFamily="34" charset="0"/>
                <a:cs typeface="Arial" pitchFamily="34" charset="0"/>
              </a:rPr>
              <a:t>generates and scores many hypotheses using an extensible collection of </a:t>
            </a:r>
            <a:r>
              <a:rPr lang="en-US" sz="800" b="1" i="1" dirty="0" smtClean="0">
                <a:solidFill>
                  <a:srgbClr val="000000"/>
                </a:solidFill>
                <a:latin typeface="Arial" pitchFamily="34" charset="0"/>
                <a:cs typeface="Arial" pitchFamily="34" charset="0"/>
              </a:rPr>
              <a:t>Natural Language Processing</a:t>
            </a:r>
            <a:r>
              <a:rPr lang="en-US" sz="800" i="1" dirty="0" smtClean="0">
                <a:solidFill>
                  <a:srgbClr val="000000"/>
                </a:solidFill>
                <a:latin typeface="Arial" pitchFamily="34" charset="0"/>
                <a:cs typeface="Arial" pitchFamily="34" charset="0"/>
              </a:rPr>
              <a:t>, </a:t>
            </a:r>
            <a:r>
              <a:rPr lang="en-US" sz="800" b="1" i="1" dirty="0" smtClean="0">
                <a:solidFill>
                  <a:srgbClr val="000000"/>
                </a:solidFill>
                <a:latin typeface="Arial" pitchFamily="34" charset="0"/>
                <a:cs typeface="Arial" pitchFamily="34" charset="0"/>
              </a:rPr>
              <a:t>Machine Learning </a:t>
            </a:r>
            <a:r>
              <a:rPr lang="en-US" sz="800" i="1" dirty="0" smtClean="0">
                <a:solidFill>
                  <a:srgbClr val="000000"/>
                </a:solidFill>
                <a:latin typeface="Arial" pitchFamily="34" charset="0"/>
                <a:cs typeface="Arial" pitchFamily="34" charset="0"/>
              </a:rPr>
              <a:t>and </a:t>
            </a:r>
            <a:r>
              <a:rPr lang="en-US" sz="800" b="1" i="1" dirty="0" smtClean="0">
                <a:solidFill>
                  <a:srgbClr val="000000"/>
                </a:solidFill>
                <a:latin typeface="Arial" pitchFamily="34" charset="0"/>
                <a:cs typeface="Arial" pitchFamily="34" charset="0"/>
              </a:rPr>
              <a:t>Reasoning Algorithms.  </a:t>
            </a:r>
            <a:r>
              <a:rPr lang="en-US" sz="800" i="1" dirty="0" smtClean="0">
                <a:solidFill>
                  <a:srgbClr val="000000"/>
                </a:solidFill>
                <a:latin typeface="Arial" pitchFamily="34" charset="0"/>
                <a:cs typeface="Arial" pitchFamily="34" charset="0"/>
              </a:rPr>
              <a:t>These</a:t>
            </a:r>
            <a:r>
              <a:rPr lang="en-US" sz="800" b="1" i="1" dirty="0" smtClean="0">
                <a:solidFill>
                  <a:srgbClr val="000000"/>
                </a:solidFill>
                <a:latin typeface="Arial" pitchFamily="34" charset="0"/>
                <a:cs typeface="Arial" pitchFamily="34" charset="0"/>
              </a:rPr>
              <a:t> </a:t>
            </a:r>
            <a:r>
              <a:rPr lang="en-US" sz="800" i="1" dirty="0" smtClean="0">
                <a:solidFill>
                  <a:srgbClr val="000000"/>
                </a:solidFill>
                <a:latin typeface="Arial" pitchFamily="34" charset="0"/>
                <a:cs typeface="Arial" pitchFamily="34" charset="0"/>
              </a:rPr>
              <a:t>gather and weigh evidence over both unstructured and structured content to determine the answer with the best confidence.</a:t>
            </a:r>
            <a:endParaRPr lang="en-US" sz="800" dirty="0" smtClean="0">
              <a:solidFill>
                <a:srgbClr val="000000"/>
              </a:solidFill>
              <a:latin typeface="Arial" pitchFamily="34" charset="0"/>
              <a:cs typeface="Arial" pitchFamily="34" charset="0"/>
            </a:endParaRPr>
          </a:p>
          <a:p>
            <a:pPr eaLnBrk="1" hangingPunct="1">
              <a:lnSpc>
                <a:spcPct val="80000"/>
              </a:lnSpc>
            </a:pPr>
            <a:endParaRPr lang="en-US" sz="800" dirty="0" smtClean="0">
              <a:latin typeface="Arial" pitchFamily="34" charset="0"/>
              <a:cs typeface="Arial" pitchFamily="34" charset="0"/>
            </a:endParaRPr>
          </a:p>
          <a:p>
            <a:pPr eaLnBrk="1" hangingPunct="1">
              <a:lnSpc>
                <a:spcPct val="80000"/>
              </a:lnSpc>
            </a:pPr>
            <a:endParaRPr lang="en-US" sz="800" dirty="0" smtClean="0">
              <a:latin typeface="Arial" pitchFamily="34" charset="0"/>
              <a:cs typeface="Arial" pitchFamily="34" charset="0"/>
            </a:endParaRPr>
          </a:p>
          <a:p>
            <a:pPr eaLnBrk="1" hangingPunct="1">
              <a:lnSpc>
                <a:spcPct val="80000"/>
              </a:lnSpc>
            </a:pPr>
            <a:r>
              <a:rPr lang="en-US" sz="800" dirty="0" smtClean="0">
                <a:latin typeface="Arial" pitchFamily="34" charset="0"/>
                <a:cs typeface="Arial" pitchFamily="34" charset="0"/>
              </a:rPr>
              <a:t>1. Question analysis, decomposition, LAT detection, focus</a:t>
            </a:r>
          </a:p>
          <a:p>
            <a:pPr eaLnBrk="1" hangingPunct="1">
              <a:lnSpc>
                <a:spcPct val="80000"/>
              </a:lnSpc>
            </a:pPr>
            <a:r>
              <a:rPr lang="en-US" sz="800" dirty="0" smtClean="0">
                <a:latin typeface="Arial" pitchFamily="34" charset="0"/>
                <a:cs typeface="Arial" pitchFamily="34" charset="0"/>
              </a:rPr>
              <a:t>2. Primary search – multiple effective queries </a:t>
            </a:r>
          </a:p>
          <a:p>
            <a:pPr eaLnBrk="1" hangingPunct="1">
              <a:lnSpc>
                <a:spcPct val="80000"/>
              </a:lnSpc>
            </a:pPr>
            <a:r>
              <a:rPr lang="en-US" sz="800" dirty="0" smtClean="0">
                <a:latin typeface="Arial" pitchFamily="34" charset="0"/>
                <a:cs typeface="Arial" pitchFamily="34" charset="0"/>
              </a:rPr>
              <a:t>	unstructured – document search, TIC passage search, passage search – two search engines: Indri, </a:t>
            </a:r>
            <a:r>
              <a:rPr lang="en-US" sz="800" dirty="0" err="1" smtClean="0">
                <a:latin typeface="Arial" pitchFamily="34" charset="0"/>
                <a:cs typeface="Arial" pitchFamily="34" charset="0"/>
              </a:rPr>
              <a:t>Lucene</a:t>
            </a:r>
            <a:endParaRPr lang="en-US" sz="800" dirty="0" smtClean="0">
              <a:latin typeface="Arial" pitchFamily="34" charset="0"/>
              <a:cs typeface="Arial" pitchFamily="34" charset="0"/>
            </a:endParaRPr>
          </a:p>
          <a:p>
            <a:pPr eaLnBrk="1" hangingPunct="1">
              <a:lnSpc>
                <a:spcPct val="80000"/>
              </a:lnSpc>
            </a:pPr>
            <a:r>
              <a:rPr lang="en-US" sz="800" dirty="0" smtClean="0">
                <a:latin typeface="Arial" pitchFamily="34" charset="0"/>
                <a:cs typeface="Arial" pitchFamily="34" charset="0"/>
              </a:rPr>
              <a:t>	structured – answer lookup, prismatic search</a:t>
            </a:r>
          </a:p>
          <a:p>
            <a:pPr eaLnBrk="1" hangingPunct="1">
              <a:lnSpc>
                <a:spcPct val="80000"/>
              </a:lnSpc>
            </a:pPr>
            <a:r>
              <a:rPr lang="en-US" sz="800" dirty="0" smtClean="0">
                <a:latin typeface="Arial" pitchFamily="34" charset="0"/>
                <a:cs typeface="Arial" pitchFamily="34" charset="0"/>
              </a:rPr>
              <a:t>3. Candidate answer generation</a:t>
            </a:r>
          </a:p>
          <a:p>
            <a:pPr eaLnBrk="1" hangingPunct="1">
              <a:lnSpc>
                <a:spcPct val="80000"/>
              </a:lnSpc>
            </a:pPr>
            <a:r>
              <a:rPr lang="en-US" sz="800" dirty="0" smtClean="0">
                <a:latin typeface="Arial" pitchFamily="34" charset="0"/>
                <a:cs typeface="Arial" pitchFamily="34" charset="0"/>
              </a:rPr>
              <a:t>	unstructured - from document metadata</a:t>
            </a:r>
          </a:p>
          <a:p>
            <a:pPr eaLnBrk="1" hangingPunct="1">
              <a:lnSpc>
                <a:spcPct val="80000"/>
              </a:lnSpc>
            </a:pPr>
            <a:r>
              <a:rPr lang="en-US" sz="800" dirty="0" smtClean="0">
                <a:latin typeface="Arial" pitchFamily="34" charset="0"/>
                <a:cs typeface="Arial" pitchFamily="34" charset="0"/>
              </a:rPr>
              <a:t>2 + 3 = hypothesis generation</a:t>
            </a:r>
          </a:p>
          <a:p>
            <a:pPr eaLnBrk="1" hangingPunct="1">
              <a:lnSpc>
                <a:spcPct val="80000"/>
              </a:lnSpc>
            </a:pPr>
            <a:endParaRPr lang="en-US" sz="800" dirty="0" smtClean="0">
              <a:latin typeface="Arial" pitchFamily="34" charset="0"/>
              <a:cs typeface="Arial" pitchFamily="34" charset="0"/>
            </a:endParaRPr>
          </a:p>
          <a:p>
            <a:pPr eaLnBrk="1" hangingPunct="1">
              <a:lnSpc>
                <a:spcPct val="80000"/>
              </a:lnSpc>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Watson – the computer system we developed to play Jeopardy! is based on the </a:t>
            </a:r>
            <a:r>
              <a:rPr lang="en-US" sz="800" dirty="0" err="1" smtClean="0">
                <a:latin typeface="Arial" pitchFamily="34" charset="0"/>
                <a:cs typeface="Arial" pitchFamily="34" charset="0"/>
              </a:rPr>
              <a:t>DeepQA</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softate</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archtiecture.Here</a:t>
            </a:r>
            <a:r>
              <a:rPr lang="en-US" sz="800" dirty="0" smtClean="0">
                <a:latin typeface="Arial" pitchFamily="34" charset="0"/>
                <a:cs typeface="Arial" pitchFamily="34" charset="0"/>
              </a:rPr>
              <a:t> is a look at the </a:t>
            </a:r>
            <a:r>
              <a:rPr lang="en-US" sz="800" b="1" dirty="0" err="1" smtClean="0">
                <a:latin typeface="Arial" pitchFamily="34" charset="0"/>
                <a:cs typeface="Arial" pitchFamily="34" charset="0"/>
              </a:rPr>
              <a:t>DeepQA</a:t>
            </a:r>
            <a:r>
              <a:rPr lang="en-US" sz="800" dirty="0" smtClean="0">
                <a:latin typeface="Arial" pitchFamily="34" charset="0"/>
                <a:cs typeface="Arial" pitchFamily="34" charset="0"/>
              </a:rPr>
              <a:t> architecture. This is like looking inside the brain of the Watson system from about 30,000 feet high.</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Remember, the intended meaning of natural language is ambiguous, tacit and highly contextual. The computer needs to consider many possible meanings, attempting to find the evidence and inference paths that are most confidently supported by the data.</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So, the primary computational principle supported by the </a:t>
            </a:r>
            <a:r>
              <a:rPr lang="en-US" sz="800" dirty="0" err="1" smtClean="0">
                <a:latin typeface="Arial" pitchFamily="34" charset="0"/>
                <a:cs typeface="Arial" pitchFamily="34" charset="0"/>
              </a:rPr>
              <a:t>DeepQA</a:t>
            </a:r>
            <a:r>
              <a:rPr lang="en-US" sz="800" dirty="0" smtClean="0">
                <a:latin typeface="Arial" pitchFamily="34" charset="0"/>
                <a:cs typeface="Arial" pitchFamily="34" charset="0"/>
              </a:rPr>
              <a:t> architecture is to assume and pursue multiple interpretations of the question, to generate many plausible answers or </a:t>
            </a:r>
            <a:r>
              <a:rPr lang="en-US" sz="800" b="1" dirty="0" smtClean="0">
                <a:latin typeface="Arial" pitchFamily="34" charset="0"/>
                <a:cs typeface="Arial" pitchFamily="34" charset="0"/>
              </a:rPr>
              <a:t>hypotheses</a:t>
            </a:r>
            <a:r>
              <a:rPr lang="en-US" sz="800" dirty="0" smtClean="0">
                <a:latin typeface="Arial" pitchFamily="34" charset="0"/>
                <a:cs typeface="Arial" pitchFamily="34" charset="0"/>
              </a:rPr>
              <a:t> and to collect and evaluate many different competing evidence paths that might support or refute those hypotheses.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Each component in the system adds assumptions about what the question might mean or what the content means or what the answer might be or why it might be correct.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err="1" smtClean="0">
                <a:latin typeface="Arial" pitchFamily="34" charset="0"/>
                <a:cs typeface="Arial" pitchFamily="34" charset="0"/>
              </a:rPr>
              <a:t>DeepQA</a:t>
            </a:r>
            <a:r>
              <a:rPr lang="en-US" sz="800" dirty="0" smtClean="0">
                <a:latin typeface="Arial" pitchFamily="34" charset="0"/>
                <a:cs typeface="Arial" pitchFamily="34" charset="0"/>
              </a:rPr>
              <a:t> is implemented as an extensible architecture and was designed at the outset to support interoperability.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&lt;UIMA Mention&gt;</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For this reason it was implemented using UIMA, a framework and OASIS standard for interoperable text and multi-modal analysis contributed by IBM to the open-source community.</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Over 100 different algorithms, implemented as UIMA components, were integrated into this architecture to build </a:t>
            </a:r>
            <a:r>
              <a:rPr lang="en-US" sz="800" i="1" dirty="0" smtClean="0">
                <a:latin typeface="Arial" pitchFamily="34" charset="0"/>
                <a:cs typeface="Arial" pitchFamily="34" charset="0"/>
              </a:rPr>
              <a:t>Watson</a:t>
            </a:r>
            <a:r>
              <a:rPr lang="en-US" sz="800" dirty="0" smtClean="0">
                <a:latin typeface="Arial" pitchFamily="34" charset="0"/>
                <a:cs typeface="Arial" pitchFamily="34" charset="0"/>
              </a:rPr>
              <a:t>.</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In the first step, </a:t>
            </a:r>
            <a:r>
              <a:rPr lang="en-US" sz="800" b="1" dirty="0" smtClean="0">
                <a:latin typeface="Arial" pitchFamily="34" charset="0"/>
                <a:cs typeface="Arial" pitchFamily="34" charset="0"/>
              </a:rPr>
              <a:t>Question and Category analysis</a:t>
            </a:r>
            <a:r>
              <a:rPr lang="en-US" sz="800" dirty="0" smtClean="0">
                <a:latin typeface="Arial" pitchFamily="34" charset="0"/>
                <a:cs typeface="Arial" pitchFamily="34" charset="0"/>
              </a:rPr>
              <a:t>, parsing algorithms decompose the question into its grammatical components. Other algorithms here will identify and tag specific semantic entities like names, places or dates. In particular the type of thing being asked for, if is indicated at all, will be identified. We call this the LAT or Lexical Answer Type, like this “FISH”, this “CHARACTER” or “COUNTRY”.</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In </a:t>
            </a:r>
            <a:r>
              <a:rPr lang="en-US" sz="800" b="1" dirty="0" smtClean="0">
                <a:latin typeface="Arial" pitchFamily="34" charset="0"/>
                <a:cs typeface="Arial" pitchFamily="34" charset="0"/>
              </a:rPr>
              <a:t>Query Decomposition, </a:t>
            </a:r>
            <a:r>
              <a:rPr lang="en-US" sz="800" dirty="0" smtClean="0">
                <a:latin typeface="Arial" pitchFamily="34" charset="0"/>
                <a:cs typeface="Arial" pitchFamily="34" charset="0"/>
              </a:rPr>
              <a:t>different assumptions are made about if and how the question might be decomposed into sub questions. The original and each identified sub part follow parallel paths through the system.</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In </a:t>
            </a:r>
            <a:r>
              <a:rPr lang="en-US" sz="800" b="1" dirty="0" smtClean="0">
                <a:latin typeface="Arial" pitchFamily="34" charset="0"/>
                <a:cs typeface="Arial" pitchFamily="34" charset="0"/>
              </a:rPr>
              <a:t>Hypothesis Generation, </a:t>
            </a:r>
            <a:r>
              <a:rPr lang="en-US" sz="800" dirty="0" err="1" smtClean="0">
                <a:latin typeface="Arial" pitchFamily="34" charset="0"/>
                <a:cs typeface="Arial" pitchFamily="34" charset="0"/>
              </a:rPr>
              <a:t>DeepQA</a:t>
            </a:r>
            <a:r>
              <a:rPr lang="en-US" sz="800" dirty="0" smtClean="0">
                <a:latin typeface="Arial" pitchFamily="34" charset="0"/>
                <a:cs typeface="Arial" pitchFamily="34" charset="0"/>
              </a:rPr>
              <a:t> does a variety of very broad searches for each of several interpretations of the question. Note that Watson, to compete on Jeopardy! is not connected to the internet.</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These searches are performed over a combination of unstructured data, natural language documents, and structured data, available data bases and knowledge bases fed to Watson during training.</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The goal of this step is to generate possible answers to the question and/or its sub parts. At this point there is very little confidence in these possible answers since little intelligence has been applied to understanding the content that might relate to the question. The focus at this point on generating a broad set of hypotheses, – or for this application what we call them “Candidate Answers”.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To implement this step for Watson we integrated and advanced multiple open-source text and KB search components.</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After candidate generation </a:t>
            </a:r>
            <a:r>
              <a:rPr lang="en-US" sz="800" dirty="0" err="1" smtClean="0">
                <a:latin typeface="Arial" pitchFamily="34" charset="0"/>
                <a:cs typeface="Arial" pitchFamily="34" charset="0"/>
              </a:rPr>
              <a:t>DeepQA</a:t>
            </a:r>
            <a:r>
              <a:rPr lang="en-US" sz="800" dirty="0" smtClean="0">
                <a:latin typeface="Arial" pitchFamily="34" charset="0"/>
                <a:cs typeface="Arial" pitchFamily="34" charset="0"/>
              </a:rPr>
              <a:t> also performs </a:t>
            </a:r>
            <a:r>
              <a:rPr lang="en-US" sz="800" b="1" dirty="0" smtClean="0">
                <a:latin typeface="Arial" pitchFamily="34" charset="0"/>
                <a:cs typeface="Arial" pitchFamily="34" charset="0"/>
              </a:rPr>
              <a:t>Soft Filtering </a:t>
            </a:r>
            <a:r>
              <a:rPr lang="en-US" sz="800" dirty="0" smtClean="0">
                <a:latin typeface="Arial" pitchFamily="34" charset="0"/>
                <a:cs typeface="Arial" pitchFamily="34" charset="0"/>
              </a:rPr>
              <a:t>where it makes parameterized judgments about which and how many candidate answers are most likely worth investing more computation given specific constrains on time and available hardware.  Based on a trained threshold for optimizing the tradeoff between accuracy and speed, Soft Filtering uses different light-weight algorithms to judge which candidates are worth gathering evidence for and which should get less attention and continue through the computation as-is. In contrast, if this were a hard-filter those candidates falling below the threshold would be eliminated from consideration entirely at this point.</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In </a:t>
            </a:r>
            <a:r>
              <a:rPr lang="en-US" sz="800" b="1" dirty="0" smtClean="0">
                <a:latin typeface="Arial" pitchFamily="34" charset="0"/>
                <a:cs typeface="Arial" pitchFamily="34" charset="0"/>
              </a:rPr>
              <a:t>Hypothesis &amp; Evidence Scoring </a:t>
            </a:r>
            <a:r>
              <a:rPr lang="en-US" sz="800" dirty="0" smtClean="0">
                <a:latin typeface="Arial" pitchFamily="34" charset="0"/>
                <a:cs typeface="Arial" pitchFamily="34" charset="0"/>
              </a:rPr>
              <a:t>the candidate answers are first scored independently of any additional evidence by deeper analysis algorithms. This may for example include Typing Algorithms. These are algorithms that produce a score indicating how likely it is that a candidate answer is an instance of the Lexical Answer Type determined in the first step – for example Country, Agent, Character, City, Slogan, Book etc.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Many of these algorithms may fire using different resources and techniques to come up with a score. What is the likelihood that “Washington” for example, refers to a “General” or a “Capital” or a “State” or a “Mountain” or a “Father” or a “Founder”?</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b="1" dirty="0" smtClean="0">
                <a:latin typeface="Arial" pitchFamily="34" charset="0"/>
                <a:cs typeface="Arial" pitchFamily="34" charset="0"/>
              </a:rPr>
              <a:t>For each candidate answer many pieces of  additional Evidence are search for.</a:t>
            </a:r>
            <a:r>
              <a:rPr lang="en-US" sz="800" dirty="0" smtClean="0">
                <a:latin typeface="Arial" pitchFamily="34" charset="0"/>
                <a:cs typeface="Arial" pitchFamily="34" charset="0"/>
              </a:rPr>
              <a:t> Each of these pieces of evidence are subjected to more algorithms that deeply analyze the evidentiary passages and score the likelihood that the passage supports or refutes the correctness of the candidate answer. These algorithms may consider variations in grammatical structure, word usage, and meaning.</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In the </a:t>
            </a:r>
            <a:r>
              <a:rPr lang="en-US" sz="800" b="1" dirty="0" smtClean="0">
                <a:latin typeface="Arial" pitchFamily="34" charset="0"/>
                <a:cs typeface="Arial" pitchFamily="34" charset="0"/>
              </a:rPr>
              <a:t>Synthesis</a:t>
            </a:r>
            <a:r>
              <a:rPr lang="en-US" sz="800" dirty="0" smtClean="0">
                <a:latin typeface="Arial" pitchFamily="34" charset="0"/>
                <a:cs typeface="Arial" pitchFamily="34" charset="0"/>
              </a:rPr>
              <a:t> step, if the question had been decomposed into sub-parts, one or more synthesis algorithms will fire. They will apply methods for inferring a coherent final answer from the constituent elements derived from the questions sub-parts.</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Finally, arriving at the last step, </a:t>
            </a:r>
            <a:r>
              <a:rPr lang="en-US" sz="800" b="1" dirty="0" smtClean="0">
                <a:latin typeface="Arial" pitchFamily="34" charset="0"/>
                <a:cs typeface="Arial" pitchFamily="34" charset="0"/>
              </a:rPr>
              <a:t>Final Merging and Ranking, </a:t>
            </a:r>
            <a:r>
              <a:rPr lang="en-US" sz="800" dirty="0" smtClean="0">
                <a:latin typeface="Arial" pitchFamily="34" charset="0"/>
                <a:cs typeface="Arial" pitchFamily="34" charset="0"/>
              </a:rPr>
              <a:t>are many possible answers, each paired with many pieces of evidence and each of these scored by many algorithms to produce hundreds of feature scores. All giving some evidence for the correctness of each candidate answer.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Trained models are applied to weigh the relative importance of these feature scores. These models are trained with ML methods to predict, based on past performance, how best to combine all these scores to produce final, single confidence number for each candidate answer and to produce the final ranking of all candidates.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The answer with the strongest confidence would be Watson’s final answer. And Watson would try to buzz-in provided that top answer’s confidence was above a certain threshold.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a:t>
            </a:r>
          </a:p>
          <a:p>
            <a:pPr eaLnBrk="1" hangingPunct="1">
              <a:lnSpc>
                <a:spcPct val="80000"/>
              </a:lnSpc>
              <a:spcBef>
                <a:spcPct val="0"/>
              </a:spcBef>
            </a:pPr>
            <a:r>
              <a:rPr lang="en-US" sz="800" dirty="0" smtClean="0">
                <a:latin typeface="Arial" pitchFamily="34" charset="0"/>
                <a:cs typeface="Arial" pitchFamily="34" charset="0"/>
              </a:rPr>
              <a:t>The </a:t>
            </a:r>
            <a:r>
              <a:rPr lang="en-US" sz="800" dirty="0" err="1" smtClean="0">
                <a:latin typeface="Arial" pitchFamily="34" charset="0"/>
                <a:cs typeface="Arial" pitchFamily="34" charset="0"/>
              </a:rPr>
              <a:t>DeepQA</a:t>
            </a:r>
            <a:r>
              <a:rPr lang="en-US" sz="800" dirty="0" smtClean="0">
                <a:latin typeface="Arial" pitchFamily="34" charset="0"/>
                <a:cs typeface="Arial" pitchFamily="34" charset="0"/>
              </a:rPr>
              <a:t> system defers commitments and carries possibilities through the entire process while searching for increasing broader contextual evidence and more credible inferences to support the most likely candidate answers.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All the algorithms used to interpret questions, generate candidate answers, score answers, collect evidence and score evidence are loosely coupled but work holistically by virtue of </a:t>
            </a:r>
            <a:r>
              <a:rPr lang="en-US" sz="800" dirty="0" err="1" smtClean="0">
                <a:latin typeface="Arial" pitchFamily="34" charset="0"/>
                <a:cs typeface="Arial" pitchFamily="34" charset="0"/>
              </a:rPr>
              <a:t>DeepQA’s</a:t>
            </a:r>
            <a:r>
              <a:rPr lang="en-US" sz="800" dirty="0" smtClean="0">
                <a:latin typeface="Arial" pitchFamily="34" charset="0"/>
                <a:cs typeface="Arial" pitchFamily="34" charset="0"/>
              </a:rPr>
              <a:t> pervasive machine learning infrastructure.</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No one component could realize its impact on end-to-end performance without being integrated and trained with the other components AND they are all evolving simultaneously.   In fact what had 10% impact on some metric one day, might 1 month later, only contribute 2% to overall performance due to evolving component algorithms and interactions. This is why the system as it develops is regularly trained and retrained.</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err="1" smtClean="0">
                <a:latin typeface="Arial" pitchFamily="34" charset="0"/>
                <a:cs typeface="Arial" pitchFamily="34" charset="0"/>
              </a:rPr>
              <a:t>DeepQA</a:t>
            </a:r>
            <a:r>
              <a:rPr lang="en-US" sz="800" dirty="0" smtClean="0">
                <a:latin typeface="Arial" pitchFamily="34" charset="0"/>
                <a:cs typeface="Arial" pitchFamily="34" charset="0"/>
              </a:rPr>
              <a:t> is a complex system architecture designed to </a:t>
            </a:r>
            <a:r>
              <a:rPr lang="en-US" sz="800" dirty="0" err="1" smtClean="0">
                <a:latin typeface="Arial" pitchFamily="34" charset="0"/>
                <a:cs typeface="Arial" pitchFamily="34" charset="0"/>
              </a:rPr>
              <a:t>extensibly</a:t>
            </a:r>
            <a:r>
              <a:rPr lang="en-US" sz="800" dirty="0" smtClean="0">
                <a:latin typeface="Arial" pitchFamily="34" charset="0"/>
                <a:cs typeface="Arial" pitchFamily="34" charset="0"/>
              </a:rPr>
              <a:t> deal with the challenges of natural language processing applications and to adapt to new domains of knowledge. </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spcBef>
                <a:spcPct val="0"/>
              </a:spcBef>
            </a:pPr>
            <a:r>
              <a:rPr lang="en-US" sz="800" dirty="0" smtClean="0">
                <a:latin typeface="Arial" pitchFamily="34" charset="0"/>
                <a:cs typeface="Arial" pitchFamily="34" charset="0"/>
              </a:rPr>
              <a:t>The Jeopardy! Challenge has greatly inspired its design and implementation for the </a:t>
            </a:r>
            <a:r>
              <a:rPr lang="en-US" sz="800" i="1" dirty="0" smtClean="0">
                <a:latin typeface="Arial" pitchFamily="34" charset="0"/>
                <a:cs typeface="Arial" pitchFamily="34" charset="0"/>
              </a:rPr>
              <a:t>Watson</a:t>
            </a:r>
            <a:r>
              <a:rPr lang="en-US" sz="800" dirty="0" smtClean="0">
                <a:latin typeface="Arial" pitchFamily="34" charset="0"/>
                <a:cs typeface="Arial" pitchFamily="34" charset="0"/>
              </a:rPr>
              <a:t> system.</a:t>
            </a:r>
          </a:p>
          <a:p>
            <a:pPr eaLnBrk="1" hangingPunct="1">
              <a:lnSpc>
                <a:spcPct val="80000"/>
              </a:lnSpc>
              <a:spcBef>
                <a:spcPct val="0"/>
              </a:spcBef>
            </a:pPr>
            <a:endParaRPr lang="en-US" sz="800" dirty="0" smtClean="0">
              <a:latin typeface="Arial" pitchFamily="34" charset="0"/>
              <a:cs typeface="Arial" pitchFamily="34" charset="0"/>
            </a:endParaRPr>
          </a:p>
          <a:p>
            <a:pPr eaLnBrk="1" hangingPunct="1">
              <a:lnSpc>
                <a:spcPct val="80000"/>
              </a:lnSpc>
            </a:pPr>
            <a:endParaRPr lang="en-US" sz="800" dirty="0" smtClean="0">
              <a:latin typeface="Arial" pitchFamily="34" charset="0"/>
              <a:cs typeface="Arial" pitchFamily="34" charset="0"/>
            </a:endParaRPr>
          </a:p>
        </p:txBody>
      </p:sp>
    </p:spTree>
    <p:extLst>
      <p:ext uri="{BB962C8B-B14F-4D97-AF65-F5344CB8AC3E}">
        <p14:creationId xmlns:p14="http://schemas.microsoft.com/office/powerpoint/2010/main" val="858599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en-US">
                <a:latin typeface="Times New Roman" charset="0"/>
              </a:rPr>
              <a:t>List current as of 2015-04-14.</a:t>
            </a:r>
          </a:p>
        </p:txBody>
      </p:sp>
      <p:sp>
        <p:nvSpPr>
          <p:cNvPr id="34820" name="Slide Number Placeholder 3"/>
          <p:cNvSpPr>
            <a:spLocks noGrp="1"/>
          </p:cNvSpPr>
          <p:nvPr>
            <p:ph type="sldNum" sz="quarter"/>
          </p:nvPr>
        </p:nvSpPr>
        <p:spPr>
          <a:xfrm>
            <a:off x="4143589" y="9119474"/>
            <a:ext cx="3169921" cy="48006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58775" indent="-357188">
              <a:tabLst>
                <a:tab pos="723900" algn="l"/>
                <a:tab pos="1447800" algn="l"/>
                <a:tab pos="2171700" algn="l"/>
                <a:tab pos="2895600" algn="l"/>
              </a:tabLst>
              <a:defRPr>
                <a:solidFill>
                  <a:srgbClr val="FFFFFF"/>
                </a:solidFill>
                <a:latin typeface="Arial" charset="0"/>
              </a:defRPr>
            </a:lvl1pPr>
            <a:lvl2pPr>
              <a:tabLst>
                <a:tab pos="723900" algn="l"/>
                <a:tab pos="1447800" algn="l"/>
                <a:tab pos="2171700" algn="l"/>
                <a:tab pos="2895600" algn="l"/>
              </a:tabLst>
              <a:defRPr>
                <a:solidFill>
                  <a:srgbClr val="FFFFFF"/>
                </a:solidFill>
                <a:latin typeface="Arial" charset="0"/>
              </a:defRPr>
            </a:lvl2pPr>
            <a:lvl3pPr>
              <a:tabLst>
                <a:tab pos="723900" algn="l"/>
                <a:tab pos="1447800" algn="l"/>
                <a:tab pos="2171700" algn="l"/>
                <a:tab pos="2895600" algn="l"/>
              </a:tabLst>
              <a:defRPr>
                <a:solidFill>
                  <a:srgbClr val="FFFFFF"/>
                </a:solidFill>
                <a:latin typeface="Arial" charset="0"/>
              </a:defRPr>
            </a:lvl3pPr>
            <a:lvl4pPr>
              <a:tabLst>
                <a:tab pos="723900" algn="l"/>
                <a:tab pos="1447800" algn="l"/>
                <a:tab pos="2171700" algn="l"/>
                <a:tab pos="2895600" algn="l"/>
              </a:tabLst>
              <a:defRPr>
                <a:solidFill>
                  <a:srgbClr val="FFFFFF"/>
                </a:solidFill>
                <a:latin typeface="Arial" charset="0"/>
              </a:defRPr>
            </a:lvl4pPr>
            <a:lvl5pPr>
              <a:tabLst>
                <a:tab pos="723900" algn="l"/>
                <a:tab pos="1447800" algn="l"/>
                <a:tab pos="2171700" algn="l"/>
                <a:tab pos="2895600" algn="l"/>
              </a:tabLst>
              <a:defRPr>
                <a:solidFill>
                  <a:srgbClr val="FFFFFF"/>
                </a:solidFill>
                <a:latin typeface="Arial"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rgbClr val="FFFFFF"/>
                </a:solidFill>
                <a:latin typeface="Arial"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rgbClr val="FFFFFF"/>
                </a:solidFill>
                <a:latin typeface="Arial"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rgbClr val="FFFFFF"/>
                </a:solidFill>
                <a:latin typeface="Arial"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rgbClr val="FFFFFF"/>
                </a:solidFill>
                <a:latin typeface="Arial" charset="0"/>
              </a:defRPr>
            </a:lvl9pPr>
          </a:lstStyle>
          <a:p>
            <a:fld id="{0493FF5F-B5CE-514B-A25B-F0F3780D9499}" type="slidenum">
              <a:rPr lang="en-US" altLang="en-US">
                <a:solidFill>
                  <a:srgbClr val="000000"/>
                </a:solidFill>
              </a:rPr>
              <a:pPr/>
              <a:t>7</a:t>
            </a:fld>
            <a:endParaRPr lang="en-US" altLang="en-US">
              <a:solidFill>
                <a:srgbClr val="000000"/>
              </a:solidFill>
            </a:endParaRPr>
          </a:p>
        </p:txBody>
      </p:sp>
    </p:spTree>
    <p:extLst>
      <p:ext uri="{BB962C8B-B14F-4D97-AF65-F5344CB8AC3E}">
        <p14:creationId xmlns:p14="http://schemas.microsoft.com/office/powerpoint/2010/main" val="114526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12750" y="703263"/>
            <a:ext cx="6254750" cy="3519487"/>
          </a:xfrm>
          <a:ln/>
        </p:spPr>
      </p:sp>
      <p:sp>
        <p:nvSpPr>
          <p:cNvPr id="27651" name="Notes Placeholder 2"/>
          <p:cNvSpPr>
            <a:spLocks noGrp="1"/>
          </p:cNvSpPr>
          <p:nvPr>
            <p:ph type="body" idx="1"/>
          </p:nvPr>
        </p:nvSpPr>
        <p:spPr>
          <a:noFill/>
          <a:ln/>
        </p:spPr>
        <p:txBody>
          <a:bodyPr lIns="94046" tIns="47023" rIns="94046" bIns="47023"/>
          <a:lstStyle/>
          <a:p>
            <a:pPr eaLnBrk="1" hangingPunct="1"/>
            <a:endParaRPr lang="en-US" smtClean="0">
              <a:latin typeface="Arial" pitchFamily="34" charset="0"/>
              <a:cs typeface="Arial" pitchFamily="34" charset="0"/>
            </a:endParaRPr>
          </a:p>
        </p:txBody>
      </p:sp>
      <p:sp>
        <p:nvSpPr>
          <p:cNvPr id="27652" name="Slide Number Placeholder 3"/>
          <p:cNvSpPr txBox="1">
            <a:spLocks noGrp="1"/>
          </p:cNvSpPr>
          <p:nvPr/>
        </p:nvSpPr>
        <p:spPr bwMode="auto">
          <a:xfrm>
            <a:off x="4008706" y="8914406"/>
            <a:ext cx="3066733" cy="469265"/>
          </a:xfrm>
          <a:prstGeom prst="rect">
            <a:avLst/>
          </a:prstGeom>
          <a:noFill/>
          <a:ln w="9525">
            <a:noFill/>
            <a:miter lim="800000"/>
            <a:headEnd/>
            <a:tailEnd/>
          </a:ln>
        </p:spPr>
        <p:txBody>
          <a:bodyPr lIns="94046" tIns="47023" rIns="94046" bIns="47023" anchor="b"/>
          <a:lstStyle/>
          <a:p>
            <a:pPr algn="r" defTabSz="889921"/>
            <a:fld id="{BD782C18-9908-4EA8-B7EF-B481AFCC339B}" type="slidenum">
              <a:rPr lang="en-US" sz="1200">
                <a:solidFill>
                  <a:srgbClr val="000000"/>
                </a:solidFill>
                <a:latin typeface="Arial" pitchFamily="34" charset="0"/>
                <a:ea typeface=""/>
                <a:cs typeface="Arial" pitchFamily="34" charset="0"/>
              </a:rPr>
              <a:pPr algn="r" defTabSz="889921"/>
              <a:t>8</a:t>
            </a:fld>
            <a:endParaRPr lang="en-US" sz="1200" dirty="0">
              <a:solidFill>
                <a:srgbClr val="000000"/>
              </a:solidFill>
              <a:latin typeface="Arial" pitchFamily="34" charset="0"/>
              <a:ea typeface=""/>
              <a:cs typeface="Arial" pitchFamily="34" charset="0"/>
            </a:endParaRPr>
          </a:p>
        </p:txBody>
      </p:sp>
    </p:spTree>
    <p:extLst>
      <p:ext uri="{BB962C8B-B14F-4D97-AF65-F5344CB8AC3E}">
        <p14:creationId xmlns:p14="http://schemas.microsoft.com/office/powerpoint/2010/main" val="1944835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7"/>
          <p:cNvSpPr txBox="1">
            <a:spLocks noGrp="1" noChangeArrowheads="1"/>
          </p:cNvSpPr>
          <p:nvPr/>
        </p:nvSpPr>
        <p:spPr bwMode="auto">
          <a:xfrm>
            <a:off x="4010344" y="8914406"/>
            <a:ext cx="3065095" cy="469265"/>
          </a:xfrm>
          <a:prstGeom prst="rect">
            <a:avLst/>
          </a:prstGeom>
          <a:noFill/>
          <a:ln w="9525">
            <a:noFill/>
            <a:miter lim="800000"/>
            <a:headEnd/>
            <a:tailEnd/>
          </a:ln>
        </p:spPr>
        <p:txBody>
          <a:bodyPr lIns="93824" tIns="46913" rIns="93824" bIns="46913" anchor="b"/>
          <a:lstStyle/>
          <a:p>
            <a:pPr algn="r" defTabSz="938978"/>
            <a:fld id="{03741EEC-A63C-4C6D-B37C-7A19A826E4B2}" type="slidenum">
              <a:rPr lang="ja-JP" altLang="en-US" sz="1300"/>
              <a:pPr algn="r" defTabSz="938978"/>
              <a:t>14</a:t>
            </a:fld>
            <a:endParaRPr lang="en-US" altLang="ja-JP" sz="1300" dirty="0"/>
          </a:p>
        </p:txBody>
      </p:sp>
      <p:sp>
        <p:nvSpPr>
          <p:cNvPr id="45059" name="Slide Image Placeholder 1"/>
          <p:cNvSpPr>
            <a:spLocks noGrp="1" noRot="1" noChangeAspect="1" noTextEdit="1"/>
          </p:cNvSpPr>
          <p:nvPr>
            <p:ph type="sldImg"/>
          </p:nvPr>
        </p:nvSpPr>
        <p:spPr>
          <a:xfrm>
            <a:off x="411163" y="703263"/>
            <a:ext cx="6254750" cy="3519487"/>
          </a:xfrm>
          <a:ln/>
        </p:spPr>
      </p:sp>
      <p:sp>
        <p:nvSpPr>
          <p:cNvPr id="45060" name="Notes Placeholder 2"/>
          <p:cNvSpPr>
            <a:spLocks noGrp="1"/>
          </p:cNvSpPr>
          <p:nvPr>
            <p:ph type="body" idx="1"/>
          </p:nvPr>
        </p:nvSpPr>
        <p:spPr>
          <a:noFill/>
          <a:ln/>
        </p:spPr>
        <p:txBody>
          <a:bodyPr lIns="94027" tIns="47015" rIns="94027" bIns="47015"/>
          <a:lstStyle/>
          <a:p>
            <a:pPr>
              <a:lnSpc>
                <a:spcPct val="80000"/>
              </a:lnSpc>
            </a:pPr>
            <a:r>
              <a:rPr lang="en-US" altLang="ja-JP" sz="1000" dirty="0" smtClean="0">
                <a:latin typeface="Arial" pitchFamily="34" charset="0"/>
                <a:cs typeface="Arial" pitchFamily="34" charset="0"/>
              </a:rPr>
              <a:t>So, we begin by defining analytics extremely broadly as they use of data plus computation to make smart decisions. It is not just examining data to give insight from it. That insight has to be coupled to actually doing something, to taking some action. When we talk about data we mean historical data that may be coming off transactions system, off of sensors -- scraped off the web in some way, or have simulated data that has generated in fact using some sort of model or simulation emulation tool to understand how a system would have performed under different circumstances.</a:t>
            </a:r>
          </a:p>
          <a:p>
            <a:pPr>
              <a:lnSpc>
                <a:spcPct val="80000"/>
              </a:lnSpc>
            </a:pPr>
            <a:endParaRPr lang="en-US" altLang="ja-JP" sz="1000" dirty="0" smtClean="0">
              <a:latin typeface="Arial" pitchFamily="34" charset="0"/>
              <a:cs typeface="Arial" pitchFamily="34" charset="0"/>
            </a:endParaRPr>
          </a:p>
          <a:p>
            <a:pPr>
              <a:lnSpc>
                <a:spcPct val="80000"/>
              </a:lnSpc>
            </a:pPr>
            <a:r>
              <a:rPr lang="en-US" altLang="ja-JP" sz="1000" dirty="0" smtClean="0">
                <a:latin typeface="Arial" pitchFamily="34" charset="0"/>
                <a:cs typeface="Arial" pitchFamily="34" charset="0"/>
              </a:rPr>
              <a:t>Those are two forms of usually structure data that also comes in is text, as words written by people,  as documents as contracts as advertisements et cetera. It may come in this video image. So the things being analyzed may have to be extracted from that and increasingly it may come in as audio, for example, those of you that may only be listening to the sound track of this presentation. At the decision point, one has to decide what data instances to use to support the decision. One has to understand how they want to query this data, summarize this data, represent this data, because it's going to be large. You’re not going to examine every piece of it.  You’re going to examine some summary of it or something that's computed on it. You may need to create and use predictive  models that say, given that this is </a:t>
            </a:r>
            <a:r>
              <a:rPr lang="en-US" altLang="ja-JP" sz="1000" dirty="0" err="1" smtClean="0">
                <a:latin typeface="Arial" pitchFamily="34" charset="0"/>
                <a:cs typeface="Arial" pitchFamily="34" charset="0"/>
              </a:rPr>
              <a:t>is</a:t>
            </a:r>
            <a:r>
              <a:rPr lang="en-US" altLang="ja-JP" sz="1000" dirty="0" smtClean="0">
                <a:latin typeface="Arial" pitchFamily="34" charset="0"/>
                <a:cs typeface="Arial" pitchFamily="34" charset="0"/>
              </a:rPr>
              <a:t> what happened in the past what will happen in the future, what is likely to happen in the future. More and more we're asking not only for a projection going forward but for answers, for recommendations,  for answers to questions, along with confidence in those answers. “How likely is this to be right?” “How accurate is this forecast? Is it a </a:t>
            </a:r>
            <a:r>
              <a:rPr lang="en-US" altLang="ja-JP" sz="1000" dirty="0" err="1" smtClean="0">
                <a:latin typeface="Arial" pitchFamily="34" charset="0"/>
                <a:cs typeface="Arial" pitchFamily="34" charset="0"/>
              </a:rPr>
              <a:t>a</a:t>
            </a:r>
            <a:r>
              <a:rPr lang="en-US" altLang="ja-JP" sz="1000" dirty="0" smtClean="0">
                <a:latin typeface="Arial" pitchFamily="34" charset="0"/>
                <a:cs typeface="Arial" pitchFamily="34" charset="0"/>
              </a:rPr>
              <a:t> thousand units plus or minus five? Or a thousand plus or minus five hundred?   Those are very different levels of confidence in accuracy. </a:t>
            </a:r>
          </a:p>
          <a:p>
            <a:pPr>
              <a:lnSpc>
                <a:spcPct val="80000"/>
              </a:lnSpc>
            </a:pPr>
            <a:endParaRPr lang="en-US" altLang="ja-JP" sz="1000" dirty="0" smtClean="0">
              <a:latin typeface="Arial" pitchFamily="34" charset="0"/>
              <a:cs typeface="Arial" pitchFamily="34" charset="0"/>
            </a:endParaRPr>
          </a:p>
          <a:p>
            <a:pPr>
              <a:lnSpc>
                <a:spcPct val="80000"/>
              </a:lnSpc>
            </a:pPr>
            <a:r>
              <a:rPr lang="en-US" altLang="ja-JP" sz="1000" dirty="0" smtClean="0">
                <a:latin typeface="Arial" pitchFamily="34" charset="0"/>
                <a:cs typeface="Arial" pitchFamily="34" charset="0"/>
              </a:rPr>
              <a:t>And more and more we are  looking for means of incorporating feedback and learning in to the use of analytics.  Understanding what data brings value, what methods of modeling and analyzing bring value, and do we have the right underlying representation of the system we’re studying. Can we learn from the decisions that are made and the outcomes that occur as a result of those decisions and feed that back into our system modeling process. </a:t>
            </a:r>
          </a:p>
          <a:p>
            <a:pPr>
              <a:lnSpc>
                <a:spcPct val="80000"/>
              </a:lnSpc>
            </a:pPr>
            <a:endParaRPr lang="en-US" altLang="ja-JP" sz="1000" dirty="0" smtClean="0">
              <a:latin typeface="Arial" pitchFamily="34" charset="0"/>
              <a:cs typeface="Arial" pitchFamily="34" charset="0"/>
            </a:endParaRPr>
          </a:p>
          <a:p>
            <a:pPr>
              <a:lnSpc>
                <a:spcPct val="80000"/>
              </a:lnSpc>
            </a:pPr>
            <a:r>
              <a:rPr lang="en-US" altLang="ja-JP" sz="1000" dirty="0" smtClean="0">
                <a:latin typeface="Arial" pitchFamily="34" charset="0"/>
                <a:cs typeface="Arial" pitchFamily="34" charset="0"/>
              </a:rPr>
              <a:t>In general, what you want to do is use the analytics to evaluate different options, aiming typically toward a target. You might be looking at things like, “Well, how close is the option to my target?” “How big of a range does it have?” “Would I prefer to take something that's a little  off my target, but has more certainty because I’d rather know exactly what the outcome is going to have. Or would I rather take a decision that has a larger possible set of outcomes but has more  upside potential as well as more downside potential in that range.  These are all ways where the human user can use the analytics to help drive the decision making. </a:t>
            </a:r>
            <a:endParaRPr lang="zh-CN" altLang="en-US" sz="1000" dirty="0" smtClean="0">
              <a:latin typeface="Arial" pitchFamily="34" charset="0"/>
              <a:cs typeface="Arial" pitchFamily="34" charset="0"/>
            </a:endParaRPr>
          </a:p>
        </p:txBody>
      </p:sp>
      <p:sp>
        <p:nvSpPr>
          <p:cNvPr id="45061" name="Slide Number Placeholder 3"/>
          <p:cNvSpPr txBox="1">
            <a:spLocks noGrp="1"/>
          </p:cNvSpPr>
          <p:nvPr/>
        </p:nvSpPr>
        <p:spPr bwMode="auto">
          <a:xfrm>
            <a:off x="4008704" y="8914406"/>
            <a:ext cx="3066733" cy="469265"/>
          </a:xfrm>
          <a:prstGeom prst="rect">
            <a:avLst/>
          </a:prstGeom>
          <a:noFill/>
          <a:ln w="9525">
            <a:noFill/>
            <a:miter lim="800000"/>
            <a:headEnd/>
            <a:tailEnd/>
          </a:ln>
        </p:spPr>
        <p:txBody>
          <a:bodyPr lIns="94027" tIns="47015" rIns="94027" bIns="47015" anchor="b"/>
          <a:lstStyle/>
          <a:p>
            <a:pPr algn="r"/>
            <a:fld id="{D0675CE5-9DF7-452A-93DD-B8AF5B7156A1}" type="slidenum">
              <a:rPr lang="zh-CN" altLang="en-US" sz="1300"/>
              <a:pPr algn="r"/>
              <a:t>14</a:t>
            </a:fld>
            <a:endParaRPr lang="en-US" altLang="zh-CN" sz="1300" dirty="0"/>
          </a:p>
        </p:txBody>
      </p:sp>
    </p:spTree>
    <p:extLst>
      <p:ext uri="{BB962C8B-B14F-4D97-AF65-F5344CB8AC3E}">
        <p14:creationId xmlns:p14="http://schemas.microsoft.com/office/powerpoint/2010/main" val="114879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11163" y="703263"/>
            <a:ext cx="6254750" cy="3519487"/>
          </a:xfrm>
          <a:ln/>
        </p:spPr>
      </p:sp>
      <p:sp>
        <p:nvSpPr>
          <p:cNvPr id="4608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6084" name="Slide Number Placeholder 3"/>
          <p:cNvSpPr txBox="1">
            <a:spLocks noGrp="1"/>
          </p:cNvSpPr>
          <p:nvPr/>
        </p:nvSpPr>
        <p:spPr bwMode="auto">
          <a:xfrm>
            <a:off x="4008704" y="8914406"/>
            <a:ext cx="3066733" cy="469265"/>
          </a:xfrm>
          <a:prstGeom prst="rect">
            <a:avLst/>
          </a:prstGeom>
          <a:noFill/>
          <a:ln w="9525">
            <a:noFill/>
            <a:miter lim="800000"/>
            <a:headEnd/>
            <a:tailEnd/>
          </a:ln>
        </p:spPr>
        <p:txBody>
          <a:bodyPr lIns="94061" tIns="47031" rIns="94061" bIns="47031" anchor="b"/>
          <a:lstStyle/>
          <a:p>
            <a:pPr algn="r"/>
            <a:fld id="{DD55CD07-42B9-44CB-B51F-0AFA7D241186}" type="slidenum">
              <a:rPr lang="en-US" sz="1300"/>
              <a:pPr algn="r"/>
              <a:t>16</a:t>
            </a:fld>
            <a:endParaRPr lang="en-US" sz="1300" dirty="0"/>
          </a:p>
        </p:txBody>
      </p:sp>
    </p:spTree>
    <p:extLst>
      <p:ext uri="{BB962C8B-B14F-4D97-AF65-F5344CB8AC3E}">
        <p14:creationId xmlns:p14="http://schemas.microsoft.com/office/powerpoint/2010/main" val="400712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13" descr="GettyImages_82301734_cover.jpg"/>
          <p:cNvPicPr preferRelativeResize="0">
            <a:picLocks noChangeAspect="1"/>
          </p:cNvPicPr>
          <p:nvPr userDrawn="1"/>
        </p:nvPicPr>
        <p:blipFill>
          <a:blip r:embed="rId2"/>
          <a:srcRect/>
          <a:stretch>
            <a:fillRect/>
          </a:stretch>
        </p:blipFill>
        <p:spPr bwMode="auto">
          <a:xfrm>
            <a:off x="485422" y="4887385"/>
            <a:ext cx="15276690" cy="2961216"/>
          </a:xfrm>
          <a:prstGeom prst="rect">
            <a:avLst/>
          </a:prstGeom>
          <a:noFill/>
          <a:ln w="9525">
            <a:noFill/>
            <a:miter lim="800000"/>
            <a:headEnd/>
            <a:tailEnd/>
          </a:ln>
        </p:spPr>
      </p:pic>
      <p:grpSp>
        <p:nvGrpSpPr>
          <p:cNvPr id="4" name="Group 8"/>
          <p:cNvGrpSpPr>
            <a:grpSpLocks/>
          </p:cNvGrpSpPr>
          <p:nvPr userDrawn="1"/>
        </p:nvGrpSpPr>
        <p:grpSpPr bwMode="auto">
          <a:xfrm>
            <a:off x="485482" y="4887390"/>
            <a:ext cx="15279511" cy="2978149"/>
            <a:chOff x="160" y="2308"/>
            <a:chExt cx="5437" cy="1399"/>
          </a:xfrm>
        </p:grpSpPr>
        <p:sp>
          <p:nvSpPr>
            <p:cNvPr id="5" name="Rectangle 9"/>
            <p:cNvSpPr>
              <a:spLocks noChangeArrowheads="1"/>
            </p:cNvSpPr>
            <p:nvPr/>
          </p:nvSpPr>
          <p:spPr bwMode="auto">
            <a:xfrm>
              <a:off x="160" y="2308"/>
              <a:ext cx="858" cy="288"/>
            </a:xfrm>
            <a:prstGeom prst="rect">
              <a:avLst/>
            </a:prstGeom>
            <a:solidFill>
              <a:schemeClr val="bg1">
                <a:alpha val="49001"/>
              </a:schemeClr>
            </a:solidFill>
            <a:ln w="9525">
              <a:noFill/>
              <a:miter lim="800000"/>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6" name="Rectangle 10"/>
            <p:cNvSpPr>
              <a:spLocks noChangeArrowheads="1"/>
            </p:cNvSpPr>
            <p:nvPr/>
          </p:nvSpPr>
          <p:spPr bwMode="auto">
            <a:xfrm>
              <a:off x="160" y="2862"/>
              <a:ext cx="858" cy="289"/>
            </a:xfrm>
            <a:prstGeom prst="rect">
              <a:avLst/>
            </a:prstGeom>
            <a:solidFill>
              <a:schemeClr val="bg1">
                <a:alpha val="49001"/>
              </a:schemeClr>
            </a:solidFill>
            <a:ln w="9525">
              <a:noFill/>
              <a:miter lim="800000"/>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7" name="Rectangle 11"/>
            <p:cNvSpPr>
              <a:spLocks noChangeArrowheads="1"/>
            </p:cNvSpPr>
            <p:nvPr/>
          </p:nvSpPr>
          <p:spPr bwMode="auto">
            <a:xfrm>
              <a:off x="160" y="3419"/>
              <a:ext cx="269" cy="288"/>
            </a:xfrm>
            <a:prstGeom prst="rect">
              <a:avLst/>
            </a:prstGeom>
            <a:solidFill>
              <a:schemeClr val="bg1">
                <a:alpha val="49001"/>
              </a:schemeClr>
            </a:solidFill>
            <a:ln w="9525">
              <a:noFill/>
              <a:miter lim="800000"/>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8" name="Rectangle 12"/>
            <p:cNvSpPr>
              <a:spLocks noChangeArrowheads="1"/>
            </p:cNvSpPr>
            <p:nvPr/>
          </p:nvSpPr>
          <p:spPr bwMode="auto">
            <a:xfrm>
              <a:off x="4739" y="2308"/>
              <a:ext cx="858" cy="288"/>
            </a:xfrm>
            <a:prstGeom prst="rect">
              <a:avLst/>
            </a:prstGeom>
            <a:solidFill>
              <a:schemeClr val="bg1">
                <a:alpha val="49001"/>
              </a:schemeClr>
            </a:solidFill>
            <a:ln w="9525">
              <a:noFill/>
              <a:miter lim="800000"/>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9" name="Rectangle 13"/>
            <p:cNvSpPr>
              <a:spLocks noChangeArrowheads="1"/>
            </p:cNvSpPr>
            <p:nvPr/>
          </p:nvSpPr>
          <p:spPr bwMode="auto">
            <a:xfrm>
              <a:off x="4739" y="2862"/>
              <a:ext cx="858" cy="289"/>
            </a:xfrm>
            <a:prstGeom prst="rect">
              <a:avLst/>
            </a:prstGeom>
            <a:solidFill>
              <a:schemeClr val="bg1">
                <a:alpha val="49001"/>
              </a:schemeClr>
            </a:solidFill>
            <a:ln w="9525">
              <a:noFill/>
              <a:miter lim="800000"/>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10" name="Rectangle 14"/>
            <p:cNvSpPr>
              <a:spLocks noChangeArrowheads="1"/>
            </p:cNvSpPr>
            <p:nvPr/>
          </p:nvSpPr>
          <p:spPr bwMode="auto">
            <a:xfrm>
              <a:off x="5328" y="3419"/>
              <a:ext cx="269" cy="288"/>
            </a:xfrm>
            <a:prstGeom prst="rect">
              <a:avLst/>
            </a:prstGeom>
            <a:solidFill>
              <a:schemeClr val="bg1">
                <a:alpha val="49001"/>
              </a:schemeClr>
            </a:solidFill>
            <a:ln w="9525">
              <a:noFill/>
              <a:miter lim="800000"/>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11" name="Freeform 15"/>
            <p:cNvSpPr>
              <a:spLocks/>
            </p:cNvSpPr>
            <p:nvPr/>
          </p:nvSpPr>
          <p:spPr bwMode="auto">
            <a:xfrm>
              <a:off x="1305" y="2308"/>
              <a:ext cx="2862" cy="288"/>
            </a:xfrm>
            <a:custGeom>
              <a:avLst/>
              <a:gdLst/>
              <a:ahLst/>
              <a:cxnLst>
                <a:cxn ang="0">
                  <a:pos x="0" y="0"/>
                </a:cxn>
                <a:cxn ang="0">
                  <a:pos x="0" y="288"/>
                </a:cxn>
                <a:cxn ang="0">
                  <a:pos x="2880" y="288"/>
                </a:cxn>
                <a:cxn ang="0">
                  <a:pos x="2838" y="256"/>
                </a:cxn>
                <a:cxn ang="0">
                  <a:pos x="2660" y="134"/>
                </a:cxn>
                <a:cxn ang="0">
                  <a:pos x="2430" y="46"/>
                </a:cxn>
                <a:cxn ang="0">
                  <a:pos x="2230" y="10"/>
                </a:cxn>
                <a:cxn ang="0">
                  <a:pos x="2112" y="0"/>
                </a:cxn>
                <a:cxn ang="0">
                  <a:pos x="0" y="0"/>
                </a:cxn>
              </a:cxnLst>
              <a:rect l="0" t="0" r="r" b="b"/>
              <a:pathLst>
                <a:path w="2880" h="288">
                  <a:moveTo>
                    <a:pt x="0" y="0"/>
                  </a:moveTo>
                  <a:lnTo>
                    <a:pt x="0" y="288"/>
                  </a:lnTo>
                  <a:lnTo>
                    <a:pt x="2880" y="288"/>
                  </a:lnTo>
                  <a:lnTo>
                    <a:pt x="2838" y="256"/>
                  </a:lnTo>
                  <a:cubicBezTo>
                    <a:pt x="2838" y="256"/>
                    <a:pt x="2728" y="169"/>
                    <a:pt x="2660" y="134"/>
                  </a:cubicBezTo>
                  <a:cubicBezTo>
                    <a:pt x="2592" y="99"/>
                    <a:pt x="2502" y="67"/>
                    <a:pt x="2430" y="46"/>
                  </a:cubicBezTo>
                  <a:cubicBezTo>
                    <a:pt x="2358" y="25"/>
                    <a:pt x="2283" y="18"/>
                    <a:pt x="2230" y="10"/>
                  </a:cubicBezTo>
                  <a:lnTo>
                    <a:pt x="2112" y="0"/>
                  </a:lnTo>
                  <a:lnTo>
                    <a:pt x="0" y="0"/>
                  </a:lnTo>
                  <a:close/>
                </a:path>
              </a:pathLst>
            </a:custGeom>
            <a:solidFill>
              <a:schemeClr val="bg1">
                <a:alpha val="49001"/>
              </a:schemeClr>
            </a:solidFill>
            <a:ln w="9525">
              <a:noFill/>
              <a:round/>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12" name="Freeform 16"/>
            <p:cNvSpPr>
              <a:spLocks/>
            </p:cNvSpPr>
            <p:nvPr/>
          </p:nvSpPr>
          <p:spPr bwMode="auto">
            <a:xfrm>
              <a:off x="1305" y="2862"/>
              <a:ext cx="3174" cy="291"/>
            </a:xfrm>
            <a:custGeom>
              <a:avLst/>
              <a:gdLst/>
              <a:ahLst/>
              <a:cxnLst>
                <a:cxn ang="0">
                  <a:pos x="0" y="0"/>
                </a:cxn>
                <a:cxn ang="0">
                  <a:pos x="0" y="288"/>
                </a:cxn>
                <a:cxn ang="0">
                  <a:pos x="3194" y="290"/>
                </a:cxn>
                <a:cxn ang="0">
                  <a:pos x="3188" y="256"/>
                </a:cxn>
                <a:cxn ang="0">
                  <a:pos x="3160" y="146"/>
                </a:cxn>
                <a:cxn ang="0">
                  <a:pos x="3118" y="34"/>
                </a:cxn>
                <a:cxn ang="0">
                  <a:pos x="3102" y="2"/>
                </a:cxn>
                <a:cxn ang="0">
                  <a:pos x="0" y="0"/>
                </a:cxn>
              </a:cxnLst>
              <a:rect l="0" t="0" r="r" b="b"/>
              <a:pathLst>
                <a:path w="3194" h="290">
                  <a:moveTo>
                    <a:pt x="0" y="0"/>
                  </a:moveTo>
                  <a:lnTo>
                    <a:pt x="0" y="288"/>
                  </a:lnTo>
                  <a:lnTo>
                    <a:pt x="3194" y="290"/>
                  </a:lnTo>
                  <a:lnTo>
                    <a:pt x="3188" y="256"/>
                  </a:lnTo>
                  <a:cubicBezTo>
                    <a:pt x="3182" y="232"/>
                    <a:pt x="3172" y="183"/>
                    <a:pt x="3160" y="146"/>
                  </a:cubicBezTo>
                  <a:cubicBezTo>
                    <a:pt x="3146" y="103"/>
                    <a:pt x="3128" y="58"/>
                    <a:pt x="3118" y="34"/>
                  </a:cubicBezTo>
                  <a:lnTo>
                    <a:pt x="3102" y="2"/>
                  </a:lnTo>
                  <a:lnTo>
                    <a:pt x="0" y="0"/>
                  </a:lnTo>
                  <a:close/>
                </a:path>
              </a:pathLst>
            </a:custGeom>
            <a:solidFill>
              <a:schemeClr val="bg1">
                <a:alpha val="49001"/>
              </a:schemeClr>
            </a:solidFill>
            <a:ln w="9525">
              <a:noFill/>
              <a:round/>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13" name="Freeform 17"/>
            <p:cNvSpPr>
              <a:spLocks/>
            </p:cNvSpPr>
            <p:nvPr/>
          </p:nvSpPr>
          <p:spPr bwMode="auto">
            <a:xfrm>
              <a:off x="3595" y="3417"/>
              <a:ext cx="931" cy="290"/>
            </a:xfrm>
            <a:custGeom>
              <a:avLst/>
              <a:gdLst/>
              <a:ahLst/>
              <a:cxnLst>
                <a:cxn ang="0">
                  <a:pos x="0" y="290"/>
                </a:cxn>
                <a:cxn ang="0">
                  <a:pos x="0" y="2"/>
                </a:cxn>
                <a:cxn ang="0">
                  <a:pos x="3194" y="0"/>
                </a:cxn>
                <a:cxn ang="0">
                  <a:pos x="3176" y="156"/>
                </a:cxn>
                <a:cxn ang="0">
                  <a:pos x="3150" y="254"/>
                </a:cxn>
                <a:cxn ang="0">
                  <a:pos x="3140" y="290"/>
                </a:cxn>
                <a:cxn ang="0">
                  <a:pos x="0" y="290"/>
                </a:cxn>
              </a:cxnLst>
              <a:rect l="0" t="0" r="r" b="b"/>
              <a:pathLst>
                <a:path w="3194" h="290">
                  <a:moveTo>
                    <a:pt x="0" y="290"/>
                  </a:moveTo>
                  <a:lnTo>
                    <a:pt x="0" y="2"/>
                  </a:lnTo>
                  <a:lnTo>
                    <a:pt x="3194" y="0"/>
                  </a:lnTo>
                  <a:lnTo>
                    <a:pt x="3176" y="156"/>
                  </a:lnTo>
                  <a:cubicBezTo>
                    <a:pt x="3169" y="198"/>
                    <a:pt x="3162" y="232"/>
                    <a:pt x="3150" y="254"/>
                  </a:cubicBezTo>
                  <a:lnTo>
                    <a:pt x="3140" y="290"/>
                  </a:lnTo>
                  <a:lnTo>
                    <a:pt x="0" y="290"/>
                  </a:lnTo>
                  <a:close/>
                </a:path>
              </a:pathLst>
            </a:custGeom>
            <a:solidFill>
              <a:schemeClr val="bg1">
                <a:alpha val="49001"/>
              </a:schemeClr>
            </a:solidFill>
            <a:ln w="9525">
              <a:noFill/>
              <a:round/>
              <a:headEnd/>
              <a:tailEnd/>
            </a:ln>
          </p:spPr>
          <p:txBody>
            <a:bodyPr wrap="none" anchor="ctr"/>
            <a:lstStyle/>
            <a:p>
              <a:pPr defTabSz="1625620">
                <a:defRPr/>
              </a:pPr>
              <a:endParaRPr lang="en-US" sz="3200">
                <a:solidFill>
                  <a:srgbClr val="000000"/>
                </a:solidFill>
                <a:latin typeface="Arial" charset="0"/>
                <a:ea typeface=""/>
                <a:cs typeface="Arial" charset="0"/>
              </a:endParaRPr>
            </a:p>
          </p:txBody>
        </p:sp>
        <p:sp>
          <p:nvSpPr>
            <p:cNvPr id="14" name="Rectangle 18"/>
            <p:cNvSpPr>
              <a:spLocks noChangeArrowheads="1"/>
            </p:cNvSpPr>
            <p:nvPr/>
          </p:nvSpPr>
          <p:spPr bwMode="auto">
            <a:xfrm>
              <a:off x="1877" y="3419"/>
              <a:ext cx="858" cy="288"/>
            </a:xfrm>
            <a:prstGeom prst="rect">
              <a:avLst/>
            </a:prstGeom>
            <a:solidFill>
              <a:schemeClr val="bg1">
                <a:alpha val="49001"/>
              </a:schemeClr>
            </a:solidFill>
            <a:ln w="9525">
              <a:noFill/>
              <a:miter lim="800000"/>
              <a:headEnd/>
              <a:tailEnd/>
            </a:ln>
          </p:spPr>
          <p:txBody>
            <a:bodyPr wrap="none" anchor="ctr"/>
            <a:lstStyle/>
            <a:p>
              <a:pPr defTabSz="1625620">
                <a:defRPr/>
              </a:pPr>
              <a:endParaRPr lang="en-US" sz="3200">
                <a:solidFill>
                  <a:srgbClr val="000000"/>
                </a:solidFill>
                <a:latin typeface="Arial" charset="0"/>
                <a:ea typeface=""/>
                <a:cs typeface="Arial" charset="0"/>
              </a:endParaRPr>
            </a:p>
          </p:txBody>
        </p:sp>
      </p:grpSp>
      <p:sp>
        <p:nvSpPr>
          <p:cNvPr id="105474" name="Rectangle 2"/>
          <p:cNvSpPr>
            <a:spLocks noGrp="1" noChangeArrowheads="1"/>
          </p:cNvSpPr>
          <p:nvPr>
            <p:ph type="ctrTitle"/>
          </p:nvPr>
        </p:nvSpPr>
        <p:spPr>
          <a:xfrm>
            <a:off x="248415" y="3570067"/>
            <a:ext cx="15519401" cy="1001933"/>
          </a:xfrm>
        </p:spPr>
        <p:txBody>
          <a:bodyPr anchor="b"/>
          <a:lstStyle>
            <a:lvl1pPr>
              <a:lnSpc>
                <a:spcPct val="95000"/>
              </a:lnSpc>
              <a:defRPr sz="6222">
                <a:solidFill>
                  <a:schemeClr val="tx1"/>
                </a:solidFill>
              </a:defRPr>
            </a:lvl1pPr>
          </a:lstStyle>
          <a:p>
            <a:r>
              <a:rPr lang="en-US" altLang="ja-JP"/>
              <a:t>Click to edit Master title style</a:t>
            </a:r>
          </a:p>
        </p:txBody>
      </p:sp>
    </p:spTree>
    <p:extLst>
      <p:ext uri="{BB962C8B-B14F-4D97-AF65-F5344CB8AC3E}">
        <p14:creationId xmlns:p14="http://schemas.microsoft.com/office/powerpoint/2010/main" val="128618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76A37E27-18CA-4B59-ACE2-2470095CE6D4}" type="slidenum">
              <a:rPr lang="ja-JP" altLang="en-US">
                <a:solidFill>
                  <a:srgbClr val="000000"/>
                </a:solidFill>
              </a:rPr>
              <a:pPr>
                <a:defRPr/>
              </a:pPr>
              <a:t>‹#›</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3923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29785" y="791649"/>
            <a:ext cx="726273" cy="76813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4570" y="791649"/>
            <a:ext cx="11678356" cy="76813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718B7B08-C9B8-43BA-8376-06101419C003}" type="slidenum">
              <a:rPr lang="ja-JP" altLang="en-US">
                <a:solidFill>
                  <a:srgbClr val="000000"/>
                </a:solidFill>
              </a:rPr>
              <a:pPr>
                <a:defRPr/>
              </a:pPr>
              <a:t>‹#›</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5610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op Half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694" y="2336803"/>
            <a:ext cx="14629553" cy="3008244"/>
          </a:xfrm>
        </p:spPr>
        <p:txBody>
          <a:bodyPr/>
          <a:lstStyle>
            <a:lvl1pPr>
              <a:spcBef>
                <a:spcPts val="400"/>
              </a:spcBef>
              <a:spcAft>
                <a:spcPts val="133"/>
              </a:spcAft>
              <a:defRPr/>
            </a:lvl1pPr>
            <a:lvl2pPr>
              <a:spcBef>
                <a:spcPts val="267"/>
              </a:spcBef>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3220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Title 1"/>
          <p:cNvSpPr>
            <a:spLocks noGrp="1"/>
          </p:cNvSpPr>
          <p:nvPr>
            <p:ph type="title"/>
          </p:nvPr>
        </p:nvSpPr>
        <p:spPr>
          <a:xfrm>
            <a:off x="544691" y="825500"/>
            <a:ext cx="15400866" cy="633948"/>
          </a:xfrm>
        </p:spPr>
        <p:txBody>
          <a:bodyPr/>
          <a:lstStyle/>
          <a:p>
            <a:r>
              <a:rPr lang="en-US" smtClean="0"/>
              <a:t>Click to edit Master title style</a:t>
            </a:r>
            <a:endParaRPr lang="en-US"/>
          </a:p>
        </p:txBody>
      </p:sp>
    </p:spTree>
    <p:extLst>
      <p:ext uri="{BB962C8B-B14F-4D97-AF65-F5344CB8AC3E}">
        <p14:creationId xmlns:p14="http://schemas.microsoft.com/office/powerpoint/2010/main" val="199541645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4556" y="2032000"/>
            <a:ext cx="15443200" cy="5973234"/>
          </a:xfrm>
        </p:spPr>
        <p:txBody>
          <a:bodyPr/>
          <a:lstStyle>
            <a:lvl1pPr>
              <a:defRPr sz="3200"/>
            </a:lvl1pPr>
            <a:lvl3pPr>
              <a:defRPr sz="2489"/>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sldNum" sz="quarter" idx="10"/>
          </p:nvPr>
        </p:nvSpPr>
        <p:spPr>
          <a:ln/>
        </p:spPr>
        <p:txBody>
          <a:bodyPr/>
          <a:lstStyle>
            <a:lvl1pPr>
              <a:defRPr/>
            </a:lvl1pPr>
          </a:lstStyle>
          <a:p>
            <a:pPr>
              <a:defRPr/>
            </a:pPr>
            <a:fld id="{0F4478C9-0D1F-4C41-8F2D-04372B136CD2}" type="slidenum">
              <a:rPr lang="ja-JP" altLang="en-US">
                <a:solidFill>
                  <a:srgbClr val="000000"/>
                </a:solidFill>
              </a:rPr>
              <a:pPr>
                <a:defRPr/>
              </a:pPr>
              <a:t>‹#›</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974525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70"/>
            <a:ext cx="13817600" cy="2061967"/>
          </a:xfrm>
        </p:spPr>
        <p:txBody>
          <a:bodyPr/>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3556"/>
            </a:lvl1pPr>
            <a:lvl2pPr marL="812739" indent="0">
              <a:buNone/>
              <a:defRPr sz="3200"/>
            </a:lvl2pPr>
            <a:lvl3pPr marL="1625478" indent="0">
              <a:buNone/>
              <a:defRPr sz="2844"/>
            </a:lvl3pPr>
            <a:lvl4pPr marL="2438217" indent="0">
              <a:buNone/>
              <a:defRPr sz="2489"/>
            </a:lvl4pPr>
            <a:lvl5pPr marL="3250956" indent="0">
              <a:buNone/>
              <a:defRPr sz="2489"/>
            </a:lvl5pPr>
            <a:lvl6pPr marL="4063695" indent="0">
              <a:buNone/>
              <a:defRPr sz="2489"/>
            </a:lvl6pPr>
            <a:lvl7pPr marL="4876434" indent="0">
              <a:buNone/>
              <a:defRPr sz="2489"/>
            </a:lvl7pPr>
            <a:lvl8pPr marL="5689173" indent="0">
              <a:buNone/>
              <a:defRPr sz="2489"/>
            </a:lvl8pPr>
            <a:lvl9pPr marL="6501912" indent="0">
              <a:buNone/>
              <a:defRPr sz="2489"/>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DB1C292E-077D-4D01-824F-2D48B2FA3354}" type="slidenum">
              <a:rPr lang="ja-JP" altLang="en-US">
                <a:solidFill>
                  <a:srgbClr val="000000"/>
                </a:solidFill>
              </a:rPr>
              <a:pPr>
                <a:defRPr/>
              </a:pPr>
              <a:t>‹#›</a:t>
            </a:fld>
            <a:endParaRPr lang="en-US" altLang="ja-JP">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5361333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4558" y="2499787"/>
            <a:ext cx="7586133" cy="597323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1623" y="2499787"/>
            <a:ext cx="7586133" cy="597323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D14166B9-BED5-4834-9F52-0A16831A7237}" type="slidenum">
              <a:rPr lang="ja-JP" altLang="en-US">
                <a:solidFill>
                  <a:srgbClr val="000000"/>
                </a:solidFill>
              </a:rPr>
              <a:pPr>
                <a:defRPr/>
              </a:pPr>
              <a:t>‹#›</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17374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5"/>
            <a:ext cx="14630400" cy="6339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818"/>
            <a:ext cx="7182556" cy="853017"/>
          </a:xfrm>
        </p:spPr>
        <p:txBody>
          <a:bodyPr anchor="b"/>
          <a:lstStyle>
            <a:lvl1pPr marL="0" indent="0">
              <a:buNone/>
              <a:defRPr sz="4267" b="1"/>
            </a:lvl1pPr>
            <a:lvl2pPr marL="812739" indent="0">
              <a:buNone/>
              <a:defRPr sz="3556" b="1"/>
            </a:lvl2pPr>
            <a:lvl3pPr marL="1625478" indent="0">
              <a:buNone/>
              <a:defRPr sz="3200" b="1"/>
            </a:lvl3pPr>
            <a:lvl4pPr marL="2438217" indent="0">
              <a:buNone/>
              <a:defRPr sz="2844" b="1"/>
            </a:lvl4pPr>
            <a:lvl5pPr marL="3250956" indent="0">
              <a:buNone/>
              <a:defRPr sz="2844" b="1"/>
            </a:lvl5pPr>
            <a:lvl6pPr marL="4063695" indent="0">
              <a:buNone/>
              <a:defRPr sz="2844" b="1"/>
            </a:lvl6pPr>
            <a:lvl7pPr marL="4876434" indent="0">
              <a:buNone/>
              <a:defRPr sz="2844" b="1"/>
            </a:lvl7pPr>
            <a:lvl8pPr marL="5689173" indent="0">
              <a:buNone/>
              <a:defRPr sz="2844" b="1"/>
            </a:lvl8pPr>
            <a:lvl9pPr marL="6501912" indent="0">
              <a:buNone/>
              <a:defRPr sz="2844"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37" y="2046818"/>
            <a:ext cx="7185378" cy="853017"/>
          </a:xfrm>
        </p:spPr>
        <p:txBody>
          <a:bodyPr anchor="b"/>
          <a:lstStyle>
            <a:lvl1pPr marL="0" indent="0">
              <a:buNone/>
              <a:defRPr sz="4267" b="1"/>
            </a:lvl1pPr>
            <a:lvl2pPr marL="812739" indent="0">
              <a:buNone/>
              <a:defRPr sz="3556" b="1"/>
            </a:lvl2pPr>
            <a:lvl3pPr marL="1625478" indent="0">
              <a:buNone/>
              <a:defRPr sz="3200" b="1"/>
            </a:lvl3pPr>
            <a:lvl4pPr marL="2438217" indent="0">
              <a:buNone/>
              <a:defRPr sz="2844" b="1"/>
            </a:lvl4pPr>
            <a:lvl5pPr marL="3250956" indent="0">
              <a:buNone/>
              <a:defRPr sz="2844" b="1"/>
            </a:lvl5pPr>
            <a:lvl6pPr marL="4063695" indent="0">
              <a:buNone/>
              <a:defRPr sz="2844" b="1"/>
            </a:lvl6pPr>
            <a:lvl7pPr marL="4876434" indent="0">
              <a:buNone/>
              <a:defRPr sz="2844" b="1"/>
            </a:lvl7pPr>
            <a:lvl8pPr marL="5689173" indent="0">
              <a:buNone/>
              <a:defRPr sz="2844" b="1"/>
            </a:lvl8pPr>
            <a:lvl9pPr marL="6501912" indent="0">
              <a:buNone/>
              <a:defRPr sz="2844" b="1"/>
            </a:lvl9pPr>
          </a:lstStyle>
          <a:p>
            <a:pPr lvl="0"/>
            <a:r>
              <a:rPr lang="en-US" smtClean="0"/>
              <a:t>Click to edit Master text styles</a:t>
            </a:r>
          </a:p>
        </p:txBody>
      </p:sp>
      <p:sp>
        <p:nvSpPr>
          <p:cNvPr id="6" name="Content Placeholder 5"/>
          <p:cNvSpPr>
            <a:spLocks noGrp="1"/>
          </p:cNvSpPr>
          <p:nvPr>
            <p:ph sz="quarter" idx="4"/>
          </p:nvPr>
        </p:nvSpPr>
        <p:spPr>
          <a:xfrm>
            <a:off x="8257837" y="2899833"/>
            <a:ext cx="7185378" cy="5268384"/>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338DEA6B-D1F4-4D0B-80F9-862C4643CDC6}" type="slidenum">
              <a:rPr lang="ja-JP" altLang="en-US">
                <a:solidFill>
                  <a:srgbClr val="000000"/>
                </a:solidFill>
              </a:rPr>
              <a:pPr>
                <a:defRPr/>
              </a:pPr>
              <a:t>‹#›</a:t>
            </a:fld>
            <a:endParaRPr lang="en-US" altLang="ja-JP">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172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8B9CB3E2-9466-43E2-B5EB-21F5C6C4DE05}" type="slidenum">
              <a:rPr lang="ja-JP" altLang="en-US">
                <a:solidFill>
                  <a:srgbClr val="000000"/>
                </a:solidFill>
              </a:rPr>
              <a:pPr>
                <a:defRPr/>
              </a:pPr>
              <a:t>‹#›</a:t>
            </a:fld>
            <a:endParaRPr lang="en-US" altLang="ja-JP">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381286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97EC7BA9-948E-4D88-9E93-F5E6658935A1}" type="slidenum">
              <a:rPr lang="ja-JP" altLang="en-US">
                <a:solidFill>
                  <a:srgbClr val="000000"/>
                </a:solidFill>
              </a:rPr>
              <a:pPr>
                <a:defRPr/>
              </a:pPr>
              <a:t>‹#›</a:t>
            </a:fld>
            <a:endParaRPr lang="en-US" altLang="ja-JP">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62419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35" y="836132"/>
            <a:ext cx="5348112" cy="1077338"/>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4" y="364099"/>
            <a:ext cx="9087556" cy="7804151"/>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35" y="1913473"/>
            <a:ext cx="5348112" cy="6254750"/>
          </a:xfrm>
        </p:spPr>
        <p:txBody>
          <a:bodyPr/>
          <a:lstStyle>
            <a:lvl1pPr marL="0" indent="0">
              <a:buNone/>
              <a:defRPr sz="2489"/>
            </a:lvl1pPr>
            <a:lvl2pPr marL="812739" indent="0">
              <a:buNone/>
              <a:defRPr sz="2133"/>
            </a:lvl2pPr>
            <a:lvl3pPr marL="1625478" indent="0">
              <a:buNone/>
              <a:defRPr sz="1778"/>
            </a:lvl3pPr>
            <a:lvl4pPr marL="2438217" indent="0">
              <a:buNone/>
              <a:defRPr sz="1600"/>
            </a:lvl4pPr>
            <a:lvl5pPr marL="3250956" indent="0">
              <a:buNone/>
              <a:defRPr sz="1600"/>
            </a:lvl5pPr>
            <a:lvl6pPr marL="4063695" indent="0">
              <a:buNone/>
              <a:defRPr sz="1600"/>
            </a:lvl6pPr>
            <a:lvl7pPr marL="4876434" indent="0">
              <a:buNone/>
              <a:defRPr sz="1600"/>
            </a:lvl7pPr>
            <a:lvl8pPr marL="5689173" indent="0">
              <a:buNone/>
              <a:defRPr sz="1600"/>
            </a:lvl8pPr>
            <a:lvl9pPr marL="6501912" indent="0">
              <a:buNone/>
              <a:defRPr sz="16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46AC7F5-ED31-4647-8975-450E2AA0153E}" type="slidenum">
              <a:rPr lang="ja-JP" altLang="en-US">
                <a:solidFill>
                  <a:srgbClr val="000000"/>
                </a:solidFill>
              </a:rPr>
              <a:pPr>
                <a:defRPr/>
              </a:pPr>
              <a:t>‹#›</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57308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571658"/>
            <a:ext cx="9753600" cy="584832"/>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a:lstStyle>
            <a:lvl1pPr marL="0" indent="0">
              <a:buNone/>
              <a:defRPr sz="5689"/>
            </a:lvl1pPr>
            <a:lvl2pPr marL="812739" indent="0">
              <a:buNone/>
              <a:defRPr sz="4978"/>
            </a:lvl2pPr>
            <a:lvl3pPr marL="1625478" indent="0">
              <a:buNone/>
              <a:defRPr sz="4267"/>
            </a:lvl3pPr>
            <a:lvl4pPr marL="2438217" indent="0">
              <a:buNone/>
              <a:defRPr sz="3556"/>
            </a:lvl4pPr>
            <a:lvl5pPr marL="3250956" indent="0">
              <a:buNone/>
              <a:defRPr sz="3556"/>
            </a:lvl5pPr>
            <a:lvl6pPr marL="4063695" indent="0">
              <a:buNone/>
              <a:defRPr sz="3556"/>
            </a:lvl6pPr>
            <a:lvl7pPr marL="4876434" indent="0">
              <a:buNone/>
              <a:defRPr sz="3556"/>
            </a:lvl7pPr>
            <a:lvl8pPr marL="5689173" indent="0">
              <a:buNone/>
              <a:defRPr sz="3556"/>
            </a:lvl8pPr>
            <a:lvl9pPr marL="6501912" indent="0">
              <a:buNone/>
              <a:defRPr sz="3556"/>
            </a:lvl9pPr>
          </a:lstStyle>
          <a:p>
            <a:pPr lvl="0"/>
            <a:endParaRPr lang="en-US" noProof="0" smtClean="0"/>
          </a:p>
        </p:txBody>
      </p:sp>
      <p:sp>
        <p:nvSpPr>
          <p:cNvPr id="4" name="Text Placeholder 3"/>
          <p:cNvSpPr>
            <a:spLocks noGrp="1"/>
          </p:cNvSpPr>
          <p:nvPr>
            <p:ph type="body" sz="half" idx="2"/>
          </p:nvPr>
        </p:nvSpPr>
        <p:spPr>
          <a:xfrm>
            <a:off x="3186290" y="7156481"/>
            <a:ext cx="9753600" cy="1073150"/>
          </a:xfrm>
        </p:spPr>
        <p:txBody>
          <a:bodyPr/>
          <a:lstStyle>
            <a:lvl1pPr marL="0" indent="0">
              <a:buNone/>
              <a:defRPr sz="2489"/>
            </a:lvl1pPr>
            <a:lvl2pPr marL="812739" indent="0">
              <a:buNone/>
              <a:defRPr sz="2133"/>
            </a:lvl2pPr>
            <a:lvl3pPr marL="1625478" indent="0">
              <a:buNone/>
              <a:defRPr sz="1778"/>
            </a:lvl3pPr>
            <a:lvl4pPr marL="2438217" indent="0">
              <a:buNone/>
              <a:defRPr sz="1600"/>
            </a:lvl4pPr>
            <a:lvl5pPr marL="3250956" indent="0">
              <a:buNone/>
              <a:defRPr sz="1600"/>
            </a:lvl5pPr>
            <a:lvl6pPr marL="4063695" indent="0">
              <a:buNone/>
              <a:defRPr sz="1600"/>
            </a:lvl6pPr>
            <a:lvl7pPr marL="4876434" indent="0">
              <a:buNone/>
              <a:defRPr sz="1600"/>
            </a:lvl7pPr>
            <a:lvl8pPr marL="5689173" indent="0">
              <a:buNone/>
              <a:defRPr sz="1600"/>
            </a:lvl8pPr>
            <a:lvl9pPr marL="6501912" indent="0">
              <a:buNone/>
              <a:defRPr sz="16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2C6A0868-8C17-4A8D-B6D0-EDB786079019}" type="slidenum">
              <a:rPr lang="ja-JP" altLang="en-US">
                <a:solidFill>
                  <a:srgbClr val="000000"/>
                </a:solidFill>
              </a:rPr>
              <a:pPr>
                <a:defRPr/>
              </a:pPr>
              <a:t>‹#›</a:t>
            </a:fld>
            <a:endParaRPr lang="en-US" altLang="ja-JP">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9"/>
          <p:cNvSpPr>
            <a:spLocks noGrp="1" noChangeArrowheads="1"/>
          </p:cNvSpPr>
          <p:nvPr>
            <p:ph type="dt" sz="half" idx="12"/>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4892882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4571" y="791634"/>
            <a:ext cx="15931444" cy="633948"/>
          </a:xfrm>
          <a:prstGeom prst="rect">
            <a:avLst/>
          </a:prstGeom>
          <a:noFill/>
          <a:ln w="9525">
            <a:noFill/>
            <a:miter lim="800000"/>
            <a:headEnd/>
            <a:tailEnd/>
          </a:ln>
        </p:spPr>
        <p:txBody>
          <a:bodyPr vert="horz" wrap="square" lIns="91432" tIns="45716" rIns="91432" bIns="45716" numCol="1" anchor="t" anchorCtr="0" compatLnSpc="1">
            <a:prstTxWarp prst="textNoShape">
              <a:avLst/>
            </a:prstTxWarp>
            <a:spAutoFit/>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324556" y="2499787"/>
            <a:ext cx="15443200" cy="5973234"/>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p>
            <a:pPr lvl="0"/>
            <a:r>
              <a:rPr lang="en-US" altLang="ja-JP" dirty="0" smtClean="0"/>
              <a:t>Click to edit Master text styles</a:t>
            </a:r>
          </a:p>
          <a:p>
            <a:pPr lvl="1"/>
            <a:r>
              <a:rPr lang="en-US" altLang="ja-JP" dirty="0" smtClean="0"/>
              <a:t>Second level</a:t>
            </a:r>
          </a:p>
          <a:p>
            <a:pPr lvl="2"/>
            <a:r>
              <a:rPr lang="en-US" altLang="ja-JP" dirty="0" smtClean="0"/>
              <a:t>Third level</a:t>
            </a:r>
          </a:p>
        </p:txBody>
      </p:sp>
      <p:sp>
        <p:nvSpPr>
          <p:cNvPr id="104452" name="Line 4"/>
          <p:cNvSpPr>
            <a:spLocks noChangeShapeType="1"/>
          </p:cNvSpPr>
          <p:nvPr/>
        </p:nvSpPr>
        <p:spPr bwMode="auto">
          <a:xfrm flipV="1">
            <a:off x="488268" y="732366"/>
            <a:ext cx="15279511" cy="0"/>
          </a:xfrm>
          <a:prstGeom prst="line">
            <a:avLst/>
          </a:prstGeom>
          <a:noFill/>
          <a:ln w="9525">
            <a:solidFill>
              <a:schemeClr val="tx1"/>
            </a:solidFill>
            <a:round/>
            <a:headEnd/>
            <a:tailEnd/>
          </a:ln>
          <a:effectLst/>
        </p:spPr>
        <p:txBody>
          <a:bodyPr lIns="162546" tIns="81273" rIns="162546" bIns="81273"/>
          <a:lstStyle/>
          <a:p>
            <a:pPr defTabSz="1625620">
              <a:defRPr/>
            </a:pPr>
            <a:endParaRPr lang="en-US" sz="3200">
              <a:solidFill>
                <a:srgbClr val="000000"/>
              </a:solidFill>
              <a:latin typeface="Arial" charset="0"/>
              <a:ea typeface=""/>
              <a:cs typeface="Arial" charset="0"/>
            </a:endParaRPr>
          </a:p>
        </p:txBody>
      </p:sp>
      <p:sp>
        <p:nvSpPr>
          <p:cNvPr id="15" name="Rectangle 6"/>
          <p:cNvSpPr>
            <a:spLocks noChangeArrowheads="1"/>
          </p:cNvSpPr>
          <p:nvPr/>
        </p:nvSpPr>
        <p:spPr bwMode="black">
          <a:xfrm>
            <a:off x="13493045" y="8716465"/>
            <a:ext cx="2438400" cy="245534"/>
          </a:xfrm>
          <a:prstGeom prst="rect">
            <a:avLst/>
          </a:prstGeom>
          <a:noFill/>
          <a:ln w="9525">
            <a:noFill/>
            <a:miter lim="800000"/>
            <a:headEnd/>
            <a:tailEnd/>
          </a:ln>
        </p:spPr>
        <p:txBody>
          <a:bodyPr lIns="163675" tIns="81838" rIns="163675" bIns="81838"/>
          <a:lstStyle/>
          <a:p>
            <a:pPr algn="r" defTabSz="1625620">
              <a:defRPr/>
            </a:pPr>
            <a:r>
              <a:rPr lang="en-US" altLang="ja-JP" sz="1422" dirty="0">
                <a:solidFill>
                  <a:srgbClr val="000000"/>
                </a:solidFill>
                <a:latin typeface="Arial" pitchFamily="34" charset="0"/>
                <a:ea typeface="MS PGothic" pitchFamily="34" charset="-128"/>
                <a:cs typeface="Arial" pitchFamily="34" charset="0"/>
              </a:rPr>
              <a:t>© </a:t>
            </a:r>
            <a:r>
              <a:rPr lang="en-US" altLang="ja-JP" sz="1422" dirty="0" smtClean="0">
                <a:solidFill>
                  <a:srgbClr val="000000"/>
                </a:solidFill>
                <a:latin typeface="Arial" pitchFamily="34" charset="0"/>
                <a:ea typeface="MS PGothic" pitchFamily="34" charset="-128"/>
                <a:cs typeface="Arial" pitchFamily="34" charset="0"/>
              </a:rPr>
              <a:t>2016 </a:t>
            </a:r>
            <a:r>
              <a:rPr lang="en-US" altLang="ja-JP" sz="1422" dirty="0">
                <a:solidFill>
                  <a:srgbClr val="000000"/>
                </a:solidFill>
                <a:latin typeface="Arial" pitchFamily="34" charset="0"/>
                <a:ea typeface="MS PGothic" pitchFamily="34" charset="-128"/>
                <a:cs typeface="Arial" pitchFamily="34" charset="0"/>
              </a:rPr>
              <a:t>IBM Corporation</a:t>
            </a:r>
            <a:endParaRPr lang="en-US" altLang="ja-JP" sz="3200" dirty="0">
              <a:solidFill>
                <a:srgbClr val="000000"/>
              </a:solidFill>
              <a:latin typeface="Arial" pitchFamily="34" charset="0"/>
              <a:ea typeface="MS PGothic" pitchFamily="34" charset="-128"/>
              <a:cs typeface="Arial" pitchFamily="34" charset="0"/>
            </a:endParaRPr>
          </a:p>
        </p:txBody>
      </p:sp>
      <p:sp>
        <p:nvSpPr>
          <p:cNvPr id="104455" name="Rectangle 7"/>
          <p:cNvSpPr>
            <a:spLocks noGrp="1" noChangeArrowheads="1"/>
          </p:cNvSpPr>
          <p:nvPr>
            <p:ph type="sldNum" sz="quarter" idx="4"/>
          </p:nvPr>
        </p:nvSpPr>
        <p:spPr bwMode="black">
          <a:xfrm>
            <a:off x="324557" y="8716465"/>
            <a:ext cx="651932" cy="245534"/>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lvl1pPr>
              <a:defRPr sz="1422">
                <a:latin typeface="Arial" charset="0"/>
                <a:ea typeface="MS PGothic" pitchFamily="34" charset="-128"/>
                <a:cs typeface="Arial" charset="0"/>
              </a:defRPr>
            </a:lvl1pPr>
          </a:lstStyle>
          <a:p>
            <a:pPr defTabSz="1625620">
              <a:defRPr/>
            </a:pPr>
            <a:fld id="{8506B852-68E3-4940-9225-88B60E7A73EB}" type="slidenum">
              <a:rPr lang="ja-JP" altLang="en-US" smtClean="0">
                <a:solidFill>
                  <a:srgbClr val="000000"/>
                </a:solidFill>
              </a:rPr>
              <a:pPr defTabSz="1625620">
                <a:defRPr/>
              </a:pPr>
              <a:t>‹#›</a:t>
            </a:fld>
            <a:endParaRPr lang="en-US" altLang="ja-JP">
              <a:solidFill>
                <a:srgbClr val="000000"/>
              </a:solidFill>
            </a:endParaRPr>
          </a:p>
        </p:txBody>
      </p:sp>
      <p:sp>
        <p:nvSpPr>
          <p:cNvPr id="104456" name="Rectangle 8"/>
          <p:cNvSpPr>
            <a:spLocks noGrp="1" noChangeArrowheads="1"/>
          </p:cNvSpPr>
          <p:nvPr>
            <p:ph type="ftr" sz="quarter" idx="3"/>
          </p:nvPr>
        </p:nvSpPr>
        <p:spPr bwMode="auto">
          <a:xfrm>
            <a:off x="4713111" y="8716465"/>
            <a:ext cx="8616245" cy="245534"/>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lvl1pPr>
              <a:defRPr sz="1422">
                <a:latin typeface="Arial" charset="0"/>
                <a:ea typeface="MS PGothic" pitchFamily="34" charset="-128"/>
                <a:cs typeface="Arial" charset="0"/>
              </a:defRPr>
            </a:lvl1pPr>
          </a:lstStyle>
          <a:p>
            <a:pPr defTabSz="1625620">
              <a:defRPr/>
            </a:pPr>
            <a:endParaRPr lang="en-US" altLang="ja-JP">
              <a:solidFill>
                <a:srgbClr val="000000"/>
              </a:solidFill>
            </a:endParaRPr>
          </a:p>
        </p:txBody>
      </p:sp>
      <p:sp>
        <p:nvSpPr>
          <p:cNvPr id="104457" name="Rectangle 9"/>
          <p:cNvSpPr>
            <a:spLocks noGrp="1" noChangeArrowheads="1"/>
          </p:cNvSpPr>
          <p:nvPr>
            <p:ph type="dt" sz="half" idx="2"/>
          </p:nvPr>
        </p:nvSpPr>
        <p:spPr bwMode="auto">
          <a:xfrm>
            <a:off x="976489" y="8716465"/>
            <a:ext cx="1786468" cy="245534"/>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lvl1pPr>
              <a:defRPr sz="1422">
                <a:latin typeface="Arial" charset="0"/>
                <a:ea typeface="MS PGothic" pitchFamily="34" charset="-128"/>
                <a:cs typeface="Arial" charset="0"/>
              </a:defRPr>
            </a:lvl1pPr>
          </a:lstStyle>
          <a:p>
            <a:pPr defTabSz="1625620">
              <a:defRPr/>
            </a:pPr>
            <a:endParaRPr lang="en-US" altLang="ja-JP">
              <a:solidFill>
                <a:srgbClr val="000000"/>
              </a:solidFill>
            </a:endParaRPr>
          </a:p>
        </p:txBody>
      </p:sp>
      <p:pic>
        <p:nvPicPr>
          <p:cNvPr id="1034" name="Picture 10" descr="5300_IBMpos_black_PPT_bkgd"/>
          <p:cNvPicPr>
            <a:picLocks noChangeAspect="1" noChangeArrowheads="1"/>
          </p:cNvPicPr>
          <p:nvPr/>
        </p:nvPicPr>
        <p:blipFill>
          <a:blip r:embed="rId15"/>
          <a:srcRect/>
          <a:stretch>
            <a:fillRect/>
          </a:stretch>
        </p:blipFill>
        <p:spPr bwMode="auto">
          <a:xfrm>
            <a:off x="14833600" y="304829"/>
            <a:ext cx="934158" cy="368270"/>
          </a:xfrm>
          <a:prstGeom prst="rect">
            <a:avLst/>
          </a:prstGeom>
          <a:noFill/>
          <a:ln w="9525">
            <a:noFill/>
            <a:miter lim="800000"/>
            <a:headEnd/>
            <a:tailEnd/>
          </a:ln>
        </p:spPr>
      </p:pic>
    </p:spTree>
    <p:extLst>
      <p:ext uri="{BB962C8B-B14F-4D97-AF65-F5344CB8AC3E}">
        <p14:creationId xmlns:p14="http://schemas.microsoft.com/office/powerpoint/2010/main" val="36999458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10" r:id="rId12"/>
    <p:sldLayoutId id="2147483812" r:id="rId13"/>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3911">
          <a:solidFill>
            <a:srgbClr val="6974DD"/>
          </a:solidFill>
          <a:latin typeface="+mj-lt"/>
          <a:ea typeface="+mj-ea"/>
          <a:cs typeface="+mj-cs"/>
        </a:defRPr>
      </a:lvl1pPr>
      <a:lvl2pPr algn="l" rtl="0" eaLnBrk="0" fontAlgn="base" hangingPunct="0">
        <a:lnSpc>
          <a:spcPct val="90000"/>
        </a:lnSpc>
        <a:spcBef>
          <a:spcPct val="0"/>
        </a:spcBef>
        <a:spcAft>
          <a:spcPct val="0"/>
        </a:spcAft>
        <a:defRPr sz="3911">
          <a:solidFill>
            <a:srgbClr val="6974DD"/>
          </a:solidFill>
          <a:latin typeface="Arial" charset="0"/>
          <a:ea typeface="Arial Unicode MS" pitchFamily="34" charset="-128"/>
          <a:cs typeface="Arial" charset="0"/>
        </a:defRPr>
      </a:lvl2pPr>
      <a:lvl3pPr algn="l" rtl="0" eaLnBrk="0" fontAlgn="base" hangingPunct="0">
        <a:lnSpc>
          <a:spcPct val="90000"/>
        </a:lnSpc>
        <a:spcBef>
          <a:spcPct val="0"/>
        </a:spcBef>
        <a:spcAft>
          <a:spcPct val="0"/>
        </a:spcAft>
        <a:defRPr sz="3911">
          <a:solidFill>
            <a:srgbClr val="6974DD"/>
          </a:solidFill>
          <a:latin typeface="Arial" charset="0"/>
          <a:ea typeface="Arial Unicode MS" pitchFamily="34" charset="-128"/>
          <a:cs typeface="Arial" charset="0"/>
        </a:defRPr>
      </a:lvl3pPr>
      <a:lvl4pPr algn="l" rtl="0" eaLnBrk="0" fontAlgn="base" hangingPunct="0">
        <a:lnSpc>
          <a:spcPct val="90000"/>
        </a:lnSpc>
        <a:spcBef>
          <a:spcPct val="0"/>
        </a:spcBef>
        <a:spcAft>
          <a:spcPct val="0"/>
        </a:spcAft>
        <a:defRPr sz="3911">
          <a:solidFill>
            <a:srgbClr val="6974DD"/>
          </a:solidFill>
          <a:latin typeface="Arial" charset="0"/>
          <a:ea typeface="Arial Unicode MS" pitchFamily="34" charset="-128"/>
          <a:cs typeface="Arial" charset="0"/>
        </a:defRPr>
      </a:lvl4pPr>
      <a:lvl5pPr algn="l" rtl="0" eaLnBrk="0" fontAlgn="base" hangingPunct="0">
        <a:lnSpc>
          <a:spcPct val="90000"/>
        </a:lnSpc>
        <a:spcBef>
          <a:spcPct val="0"/>
        </a:spcBef>
        <a:spcAft>
          <a:spcPct val="0"/>
        </a:spcAft>
        <a:defRPr sz="3911">
          <a:solidFill>
            <a:srgbClr val="6974DD"/>
          </a:solidFill>
          <a:latin typeface="Arial" charset="0"/>
          <a:ea typeface="Arial Unicode MS" pitchFamily="34" charset="-128"/>
          <a:cs typeface="Arial" charset="0"/>
        </a:defRPr>
      </a:lvl5pPr>
      <a:lvl6pPr marL="812739" algn="l" rtl="0" fontAlgn="base">
        <a:lnSpc>
          <a:spcPct val="90000"/>
        </a:lnSpc>
        <a:spcBef>
          <a:spcPct val="0"/>
        </a:spcBef>
        <a:spcAft>
          <a:spcPct val="0"/>
        </a:spcAft>
        <a:defRPr sz="3911">
          <a:solidFill>
            <a:srgbClr val="6974DD"/>
          </a:solidFill>
          <a:latin typeface="Arial" charset="0"/>
          <a:ea typeface="Arial Unicode MS" pitchFamily="34" charset="-128"/>
          <a:cs typeface="Arial" charset="0"/>
        </a:defRPr>
      </a:lvl6pPr>
      <a:lvl7pPr marL="1625478" algn="l" rtl="0" fontAlgn="base">
        <a:lnSpc>
          <a:spcPct val="90000"/>
        </a:lnSpc>
        <a:spcBef>
          <a:spcPct val="0"/>
        </a:spcBef>
        <a:spcAft>
          <a:spcPct val="0"/>
        </a:spcAft>
        <a:defRPr sz="3911">
          <a:solidFill>
            <a:srgbClr val="6974DD"/>
          </a:solidFill>
          <a:latin typeface="Arial" charset="0"/>
          <a:ea typeface="Arial Unicode MS" pitchFamily="34" charset="-128"/>
          <a:cs typeface="Arial" charset="0"/>
        </a:defRPr>
      </a:lvl7pPr>
      <a:lvl8pPr marL="2438217" algn="l" rtl="0" fontAlgn="base">
        <a:lnSpc>
          <a:spcPct val="90000"/>
        </a:lnSpc>
        <a:spcBef>
          <a:spcPct val="0"/>
        </a:spcBef>
        <a:spcAft>
          <a:spcPct val="0"/>
        </a:spcAft>
        <a:defRPr sz="3911">
          <a:solidFill>
            <a:srgbClr val="6974DD"/>
          </a:solidFill>
          <a:latin typeface="Arial" charset="0"/>
          <a:ea typeface="Arial Unicode MS" pitchFamily="34" charset="-128"/>
          <a:cs typeface="Arial" charset="0"/>
        </a:defRPr>
      </a:lvl8pPr>
      <a:lvl9pPr marL="3250956" algn="l" rtl="0" fontAlgn="base">
        <a:lnSpc>
          <a:spcPct val="90000"/>
        </a:lnSpc>
        <a:spcBef>
          <a:spcPct val="0"/>
        </a:spcBef>
        <a:spcAft>
          <a:spcPct val="0"/>
        </a:spcAft>
        <a:defRPr sz="3911">
          <a:solidFill>
            <a:srgbClr val="6974DD"/>
          </a:solidFill>
          <a:latin typeface="Arial" charset="0"/>
          <a:ea typeface="Arial Unicode MS" pitchFamily="34" charset="-128"/>
          <a:cs typeface="Arial" charset="0"/>
        </a:defRPr>
      </a:lvl9pPr>
    </p:titleStyle>
    <p:bodyStyle>
      <a:lvl1pPr marL="307600" indent="-307600" algn="l" rtl="0" eaLnBrk="0" fontAlgn="base" hangingPunct="0">
        <a:spcBef>
          <a:spcPct val="20000"/>
        </a:spcBef>
        <a:spcAft>
          <a:spcPct val="0"/>
        </a:spcAft>
        <a:buClr>
          <a:schemeClr val="tx1"/>
        </a:buClr>
        <a:buFont typeface="Wingdings" pitchFamily="2" charset="2"/>
        <a:buChar char="§"/>
        <a:defRPr sz="2844">
          <a:solidFill>
            <a:schemeClr val="tx1"/>
          </a:solidFill>
          <a:latin typeface="+mn-lt"/>
          <a:ea typeface="+mn-ea"/>
          <a:cs typeface="+mn-cs"/>
        </a:defRPr>
      </a:lvl1pPr>
      <a:lvl2pPr marL="905866" indent="-290669" algn="l" rtl="0" eaLnBrk="0" fontAlgn="base" hangingPunct="0">
        <a:spcBef>
          <a:spcPct val="20000"/>
        </a:spcBef>
        <a:spcAft>
          <a:spcPct val="0"/>
        </a:spcAft>
        <a:buClr>
          <a:schemeClr val="tx1"/>
        </a:buClr>
        <a:buFont typeface="Arial" pitchFamily="34" charset="0"/>
        <a:buChar char="–"/>
        <a:defRPr sz="2844">
          <a:solidFill>
            <a:schemeClr val="tx1"/>
          </a:solidFill>
          <a:latin typeface="+mn-lt"/>
          <a:cs typeface="+mn-cs"/>
        </a:defRPr>
      </a:lvl2pPr>
      <a:lvl3pPr marL="1521064" indent="-307600" algn="l" rtl="0" eaLnBrk="0" fontAlgn="base" hangingPunct="0">
        <a:spcBef>
          <a:spcPct val="20000"/>
        </a:spcBef>
        <a:spcAft>
          <a:spcPct val="0"/>
        </a:spcAft>
        <a:buClr>
          <a:schemeClr val="tx1"/>
        </a:buClr>
        <a:buChar char="•"/>
        <a:defRPr sz="2844">
          <a:solidFill>
            <a:schemeClr val="tx1"/>
          </a:solidFill>
          <a:latin typeface="+mn-lt"/>
          <a:cs typeface="+mn-cs"/>
        </a:defRPr>
      </a:lvl3pPr>
      <a:lvl4pPr marL="2139085" indent="-307600" algn="l" rtl="0" eaLnBrk="0" fontAlgn="base" hangingPunct="0">
        <a:spcBef>
          <a:spcPct val="20000"/>
        </a:spcBef>
        <a:spcAft>
          <a:spcPct val="0"/>
        </a:spcAft>
        <a:buClr>
          <a:schemeClr val="bg1"/>
        </a:buClr>
        <a:buChar char="–"/>
        <a:defRPr sz="2844">
          <a:solidFill>
            <a:schemeClr val="bg1"/>
          </a:solidFill>
          <a:latin typeface="+mn-lt"/>
          <a:cs typeface="+mn-cs"/>
        </a:defRPr>
      </a:lvl4pPr>
      <a:lvl5pPr marL="2737352" indent="-290669" algn="l" rtl="0" eaLnBrk="0" fontAlgn="base" hangingPunct="0">
        <a:spcBef>
          <a:spcPct val="20000"/>
        </a:spcBef>
        <a:spcAft>
          <a:spcPct val="0"/>
        </a:spcAft>
        <a:buClr>
          <a:schemeClr val="bg1"/>
        </a:buClr>
        <a:buChar char="»"/>
        <a:defRPr sz="2844">
          <a:solidFill>
            <a:schemeClr val="bg1"/>
          </a:solidFill>
          <a:latin typeface="+mn-lt"/>
          <a:cs typeface="+mn-cs"/>
        </a:defRPr>
      </a:lvl5pPr>
      <a:lvl6pPr marL="3550091" indent="-290669" algn="l" rtl="0" fontAlgn="base">
        <a:spcBef>
          <a:spcPct val="20000"/>
        </a:spcBef>
        <a:spcAft>
          <a:spcPct val="0"/>
        </a:spcAft>
        <a:buClr>
          <a:schemeClr val="bg1"/>
        </a:buClr>
        <a:buChar char="»"/>
        <a:defRPr sz="2844">
          <a:solidFill>
            <a:schemeClr val="bg1"/>
          </a:solidFill>
          <a:latin typeface="+mn-lt"/>
          <a:cs typeface="+mn-cs"/>
        </a:defRPr>
      </a:lvl6pPr>
      <a:lvl7pPr marL="4362828" indent="-290669" algn="l" rtl="0" fontAlgn="base">
        <a:spcBef>
          <a:spcPct val="20000"/>
        </a:spcBef>
        <a:spcAft>
          <a:spcPct val="0"/>
        </a:spcAft>
        <a:buClr>
          <a:schemeClr val="bg1"/>
        </a:buClr>
        <a:buChar char="»"/>
        <a:defRPr sz="2844">
          <a:solidFill>
            <a:schemeClr val="bg1"/>
          </a:solidFill>
          <a:latin typeface="+mn-lt"/>
          <a:cs typeface="+mn-cs"/>
        </a:defRPr>
      </a:lvl7pPr>
      <a:lvl8pPr marL="5175567" indent="-290669" algn="l" rtl="0" fontAlgn="base">
        <a:spcBef>
          <a:spcPct val="20000"/>
        </a:spcBef>
        <a:spcAft>
          <a:spcPct val="0"/>
        </a:spcAft>
        <a:buClr>
          <a:schemeClr val="bg1"/>
        </a:buClr>
        <a:buChar char="»"/>
        <a:defRPr sz="2844">
          <a:solidFill>
            <a:schemeClr val="bg1"/>
          </a:solidFill>
          <a:latin typeface="+mn-lt"/>
          <a:cs typeface="+mn-cs"/>
        </a:defRPr>
      </a:lvl8pPr>
      <a:lvl9pPr marL="5988308" indent="-290669" algn="l" rtl="0" fontAlgn="base">
        <a:spcBef>
          <a:spcPct val="20000"/>
        </a:spcBef>
        <a:spcAft>
          <a:spcPct val="0"/>
        </a:spcAft>
        <a:buClr>
          <a:schemeClr val="bg1"/>
        </a:buClr>
        <a:buChar char="»"/>
        <a:defRPr sz="2844">
          <a:solidFill>
            <a:schemeClr val="bg1"/>
          </a:solidFill>
          <a:latin typeface="+mn-lt"/>
          <a:cs typeface="+mn-cs"/>
        </a:defRPr>
      </a:lvl9pPr>
    </p:bodyStyle>
    <p:otherStyle>
      <a:defPPr>
        <a:defRPr lang="en-US"/>
      </a:defPPr>
      <a:lvl1pPr marL="0" algn="l" defTabSz="1625478" rtl="0" eaLnBrk="1" latinLnBrk="0" hangingPunct="1">
        <a:defRPr sz="3200" kern="1200">
          <a:solidFill>
            <a:schemeClr val="tx1"/>
          </a:solidFill>
          <a:latin typeface="+mn-lt"/>
          <a:ea typeface="+mn-ea"/>
          <a:cs typeface="+mn-cs"/>
        </a:defRPr>
      </a:lvl1pPr>
      <a:lvl2pPr marL="812739" algn="l" defTabSz="1625478" rtl="0" eaLnBrk="1" latinLnBrk="0" hangingPunct="1">
        <a:defRPr sz="3200" kern="1200">
          <a:solidFill>
            <a:schemeClr val="tx1"/>
          </a:solidFill>
          <a:latin typeface="+mn-lt"/>
          <a:ea typeface="+mn-ea"/>
          <a:cs typeface="+mn-cs"/>
        </a:defRPr>
      </a:lvl2pPr>
      <a:lvl3pPr marL="1625478" algn="l" defTabSz="1625478" rtl="0" eaLnBrk="1" latinLnBrk="0" hangingPunct="1">
        <a:defRPr sz="3200" kern="1200">
          <a:solidFill>
            <a:schemeClr val="tx1"/>
          </a:solidFill>
          <a:latin typeface="+mn-lt"/>
          <a:ea typeface="+mn-ea"/>
          <a:cs typeface="+mn-cs"/>
        </a:defRPr>
      </a:lvl3pPr>
      <a:lvl4pPr marL="2438217" algn="l" defTabSz="1625478" rtl="0" eaLnBrk="1" latinLnBrk="0" hangingPunct="1">
        <a:defRPr sz="3200" kern="1200">
          <a:solidFill>
            <a:schemeClr val="tx1"/>
          </a:solidFill>
          <a:latin typeface="+mn-lt"/>
          <a:ea typeface="+mn-ea"/>
          <a:cs typeface="+mn-cs"/>
        </a:defRPr>
      </a:lvl4pPr>
      <a:lvl5pPr marL="3250956" algn="l" defTabSz="1625478" rtl="0" eaLnBrk="1" latinLnBrk="0" hangingPunct="1">
        <a:defRPr sz="3200" kern="1200">
          <a:solidFill>
            <a:schemeClr val="tx1"/>
          </a:solidFill>
          <a:latin typeface="+mn-lt"/>
          <a:ea typeface="+mn-ea"/>
          <a:cs typeface="+mn-cs"/>
        </a:defRPr>
      </a:lvl5pPr>
      <a:lvl6pPr marL="4063695" algn="l" defTabSz="1625478" rtl="0" eaLnBrk="1" latinLnBrk="0" hangingPunct="1">
        <a:defRPr sz="3200" kern="1200">
          <a:solidFill>
            <a:schemeClr val="tx1"/>
          </a:solidFill>
          <a:latin typeface="+mn-lt"/>
          <a:ea typeface="+mn-ea"/>
          <a:cs typeface="+mn-cs"/>
        </a:defRPr>
      </a:lvl6pPr>
      <a:lvl7pPr marL="4876434" algn="l" defTabSz="1625478" rtl="0" eaLnBrk="1" latinLnBrk="0" hangingPunct="1">
        <a:defRPr sz="3200" kern="1200">
          <a:solidFill>
            <a:schemeClr val="tx1"/>
          </a:solidFill>
          <a:latin typeface="+mn-lt"/>
          <a:ea typeface="+mn-ea"/>
          <a:cs typeface="+mn-cs"/>
        </a:defRPr>
      </a:lvl7pPr>
      <a:lvl8pPr marL="5689173" algn="l" defTabSz="1625478" rtl="0" eaLnBrk="1" latinLnBrk="0" hangingPunct="1">
        <a:defRPr sz="3200" kern="1200">
          <a:solidFill>
            <a:schemeClr val="tx1"/>
          </a:solidFill>
          <a:latin typeface="+mn-lt"/>
          <a:ea typeface="+mn-ea"/>
          <a:cs typeface="+mn-cs"/>
        </a:defRPr>
      </a:lvl8pPr>
      <a:lvl9pPr marL="6501912" algn="l" defTabSz="162547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4.pn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55600" y="1220173"/>
            <a:ext cx="14630400" cy="2132627"/>
          </a:xfrm>
        </p:spPr>
        <p:txBody>
          <a:bodyPr/>
          <a:lstStyle/>
          <a:p>
            <a:r>
              <a:rPr lang="en-US" sz="4978" i="1" dirty="0" smtClean="0"/>
              <a:t/>
            </a:r>
            <a:br>
              <a:rPr lang="en-US" sz="4978" i="1" dirty="0" smtClean="0"/>
            </a:br>
            <a:r>
              <a:rPr lang="en-US" sz="4000" i="1" dirty="0">
                <a:solidFill>
                  <a:srgbClr val="00B2EF"/>
                </a:solidFill>
              </a:rPr>
              <a:t>Cognitive Computing and  </a:t>
            </a:r>
            <a:r>
              <a:rPr lang="en-US" sz="4000" i="1" dirty="0" smtClean="0">
                <a:solidFill>
                  <a:srgbClr val="00B2EF"/>
                </a:solidFill>
              </a:rPr>
              <a:t>                      </a:t>
            </a:r>
            <a:br>
              <a:rPr lang="en-US" sz="4000" i="1" dirty="0" smtClean="0">
                <a:solidFill>
                  <a:srgbClr val="00B2EF"/>
                </a:solidFill>
              </a:rPr>
            </a:br>
            <a:r>
              <a:rPr lang="en-US" sz="4000" i="1" dirty="0" smtClean="0">
                <a:solidFill>
                  <a:srgbClr val="00B2EF"/>
                </a:solidFill>
              </a:rPr>
              <a:t>in </a:t>
            </a:r>
            <a:r>
              <a:rPr lang="en-US" sz="4000" i="1" dirty="0">
                <a:solidFill>
                  <a:srgbClr val="00B2EF"/>
                </a:solidFill>
              </a:rPr>
              <a:t>Research, Operations, and Medicine</a:t>
            </a:r>
            <a:r>
              <a:rPr lang="en-US" sz="4978" i="1" dirty="0" smtClean="0">
                <a:solidFill>
                  <a:srgbClr val="00B2EF"/>
                </a:solidFill>
              </a:rPr>
              <a:t> </a:t>
            </a:r>
            <a:endParaRPr lang="en-US" sz="4978" i="1" dirty="0">
              <a:solidFill>
                <a:srgbClr val="00B2EF"/>
              </a:solidFill>
            </a:endParaRPr>
          </a:p>
        </p:txBody>
      </p:sp>
      <p:sp>
        <p:nvSpPr>
          <p:cNvPr id="3075" name="Rectangle 3"/>
          <p:cNvSpPr>
            <a:spLocks noGrp="1" noChangeArrowheads="1"/>
          </p:cNvSpPr>
          <p:nvPr>
            <p:ph type="subTitle" idx="4294967295"/>
          </p:nvPr>
        </p:nvSpPr>
        <p:spPr>
          <a:xfrm>
            <a:off x="406400" y="3962400"/>
            <a:ext cx="14494933" cy="812800"/>
          </a:xfrm>
        </p:spPr>
        <p:txBody>
          <a:bodyPr/>
          <a:lstStyle/>
          <a:p>
            <a:pPr>
              <a:lnSpc>
                <a:spcPct val="85000"/>
              </a:lnSpc>
              <a:buFont typeface="Wingdings" pitchFamily="2" charset="2"/>
              <a:buNone/>
            </a:pPr>
            <a:r>
              <a:rPr lang="en-US" sz="2800" dirty="0"/>
              <a:t>Christopher </a:t>
            </a:r>
            <a:r>
              <a:rPr lang="en-US" sz="2800" dirty="0" err="1"/>
              <a:t>Codella</a:t>
            </a:r>
            <a:r>
              <a:rPr lang="en-US" sz="2800" dirty="0"/>
              <a:t>, Ph.D.</a:t>
            </a:r>
          </a:p>
          <a:p>
            <a:pPr>
              <a:lnSpc>
                <a:spcPct val="85000"/>
              </a:lnSpc>
              <a:buFont typeface="Wingdings" pitchFamily="2" charset="2"/>
              <a:buNone/>
            </a:pPr>
            <a:r>
              <a:rPr lang="en-US" sz="2400" dirty="0">
                <a:solidFill>
                  <a:schemeClr val="accent1">
                    <a:lumMod val="75000"/>
                  </a:schemeClr>
                </a:solidFill>
              </a:rPr>
              <a:t>IBM Distinguished Engineer, </a:t>
            </a:r>
            <a:r>
              <a:rPr lang="en-US" sz="2400" dirty="0" smtClean="0">
                <a:solidFill>
                  <a:schemeClr val="accent1">
                    <a:lumMod val="75000"/>
                  </a:schemeClr>
                </a:solidFill>
              </a:rPr>
              <a:t>Watson Public </a:t>
            </a:r>
            <a:r>
              <a:rPr lang="en-US" sz="2400" dirty="0">
                <a:solidFill>
                  <a:schemeClr val="accent1">
                    <a:lumMod val="75000"/>
                  </a:schemeClr>
                </a:solidFill>
              </a:rPr>
              <a:t>Sector </a:t>
            </a:r>
            <a:r>
              <a:rPr lang="en-US" sz="2400" dirty="0" smtClean="0">
                <a:solidFill>
                  <a:schemeClr val="accent1">
                    <a:lumMod val="75000"/>
                  </a:schemeClr>
                </a:solidFill>
              </a:rPr>
              <a:t>CTO</a:t>
            </a:r>
            <a:endParaRPr lang="en-US" sz="1600" i="1" dirty="0">
              <a:solidFill>
                <a:schemeClr val="accent1">
                  <a:lumMod val="75000"/>
                </a:schemeClr>
              </a:solidFill>
            </a:endParaRPr>
          </a:p>
          <a:p>
            <a:pPr>
              <a:lnSpc>
                <a:spcPct val="85000"/>
              </a:lnSpc>
              <a:buFont typeface="Wingdings" pitchFamily="2" charset="2"/>
              <a:buNone/>
            </a:pPr>
            <a:endParaRPr lang="en-US" sz="3200" dirty="0">
              <a:solidFill>
                <a:schemeClr val="accent1">
                  <a:lumMod val="75000"/>
                </a:schemeClr>
              </a:solidFill>
            </a:endParaRPr>
          </a:p>
        </p:txBody>
      </p:sp>
      <p:pic>
        <p:nvPicPr>
          <p:cNvPr id="3076" name="Picture 3"/>
          <p:cNvPicPr>
            <a:picLocks noChangeAspect="1" noChangeArrowheads="1"/>
          </p:cNvPicPr>
          <p:nvPr/>
        </p:nvPicPr>
        <p:blipFill>
          <a:blip r:embed="rId3"/>
          <a:srcRect l="7843"/>
          <a:stretch>
            <a:fillRect/>
          </a:stretch>
        </p:blipFill>
        <p:spPr bwMode="auto">
          <a:xfrm>
            <a:off x="12285133" y="1237916"/>
            <a:ext cx="3386667" cy="3029284"/>
          </a:xfrm>
          <a:prstGeom prst="rect">
            <a:avLst/>
          </a:prstGeom>
          <a:noFill/>
          <a:ln w="9525">
            <a:noFill/>
            <a:miter lim="800000"/>
            <a:headEnd/>
            <a:tailEnd/>
          </a:ln>
        </p:spPr>
      </p:pic>
      <p:pic>
        <p:nvPicPr>
          <p:cNvPr id="5" name="Picture 2" descr="IBMWatson_blue.png"/>
          <p:cNvPicPr>
            <a:picLocks noChangeAspect="1"/>
          </p:cNvPicPr>
          <p:nvPr/>
        </p:nvPicPr>
        <p:blipFill>
          <a:blip r:embed="rId4"/>
          <a:srcRect/>
          <a:stretch>
            <a:fillRect/>
          </a:stretch>
        </p:blipFill>
        <p:spPr bwMode="auto">
          <a:xfrm>
            <a:off x="6451600" y="2090052"/>
            <a:ext cx="3048000" cy="392867"/>
          </a:xfrm>
          <a:prstGeom prst="rect">
            <a:avLst/>
          </a:prstGeom>
          <a:noFill/>
          <a:ln w="9525">
            <a:noFill/>
            <a:miter lim="800000"/>
            <a:headEnd/>
            <a:tailEnd/>
          </a:ln>
        </p:spPr>
      </p:pic>
    </p:spTree>
    <p:extLst>
      <p:ext uri="{BB962C8B-B14F-4D97-AF65-F5344CB8AC3E}">
        <p14:creationId xmlns:p14="http://schemas.microsoft.com/office/powerpoint/2010/main" val="1560058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 Arrow 8"/>
          <p:cNvSpPr/>
          <p:nvPr/>
        </p:nvSpPr>
        <p:spPr>
          <a:xfrm>
            <a:off x="5655685" y="2692906"/>
            <a:ext cx="3785683" cy="12735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dirty="0" smtClean="0"/>
              <a:t>   Ingest</a:t>
            </a:r>
            <a:endParaRPr lang="en-US" sz="2667" dirty="0"/>
          </a:p>
        </p:txBody>
      </p:sp>
      <p:sp>
        <p:nvSpPr>
          <p:cNvPr id="2" name="Title 1"/>
          <p:cNvSpPr>
            <a:spLocks noGrp="1"/>
          </p:cNvSpPr>
          <p:nvPr>
            <p:ph type="title"/>
          </p:nvPr>
        </p:nvSpPr>
        <p:spPr/>
        <p:txBody>
          <a:bodyPr/>
          <a:lstStyle/>
          <a:p>
            <a:r>
              <a:rPr lang="en-US" dirty="0" smtClean="0"/>
              <a:t>Watson Discovery Advisor</a:t>
            </a:r>
            <a:endParaRPr lang="en-US" dirty="0"/>
          </a:p>
        </p:txBody>
      </p:sp>
      <p:sp>
        <p:nvSpPr>
          <p:cNvPr id="3" name="Footer Placeholder 2"/>
          <p:cNvSpPr>
            <a:spLocks noGrp="1"/>
          </p:cNvSpPr>
          <p:nvPr>
            <p:ph type="ftr" sz="quarter" idx="11"/>
          </p:nvPr>
        </p:nvSpPr>
        <p:spPr/>
        <p:txBody>
          <a:bodyPr/>
          <a:lstStyle/>
          <a:p>
            <a:pPr>
              <a:defRPr/>
            </a:pPr>
            <a:endParaRPr lang="en-US" altLang="ja-JP"/>
          </a:p>
        </p:txBody>
      </p:sp>
      <p:grpSp>
        <p:nvGrpSpPr>
          <p:cNvPr id="8" name="Group 7"/>
          <p:cNvGrpSpPr/>
          <p:nvPr/>
        </p:nvGrpSpPr>
        <p:grpSpPr>
          <a:xfrm>
            <a:off x="8642602" y="1824586"/>
            <a:ext cx="5886198" cy="5871613"/>
            <a:chOff x="4572000" y="1055238"/>
            <a:chExt cx="3810000" cy="3821562"/>
          </a:xfrm>
        </p:grpSpPr>
        <p:sp>
          <p:nvSpPr>
            <p:cNvPr id="7" name="Rectangle 6"/>
            <p:cNvSpPr/>
            <p:nvPr/>
          </p:nvSpPr>
          <p:spPr>
            <a:xfrm>
              <a:off x="4572000" y="1055238"/>
              <a:ext cx="3810000" cy="382156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pic>
          <p:nvPicPr>
            <p:cNvPr id="13" name="Picture 4" descr="http://link.springer.com/article/10.3758%2FBF03195413/lookinside/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1129536"/>
              <a:ext cx="1295400" cy="1675609"/>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link.springer.com/article/10.1007%2FBF02721956/lookinside/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561" y="1369423"/>
              <a:ext cx="1222566" cy="1619250"/>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link.springer.com/article/10.3758%2FBF03195413/lookinside/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205" y="1819119"/>
              <a:ext cx="1295400" cy="1675609"/>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s3.amazonaws.com/libapps/accounts/9570/images/Stack-of-Journals-FI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837" y="3636613"/>
              <a:ext cx="1906248" cy="11140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e result for photos of journal artic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376" y="2507193"/>
              <a:ext cx="1560512" cy="23450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link.springer.com/article/10.1007%2FBF02721956/lookinside/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61" y="1773528"/>
              <a:ext cx="1222566" cy="1619250"/>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5" name="Picture 3"/>
          <p:cNvPicPr>
            <a:picLocks noChangeAspect="1" noChangeArrowheads="1"/>
          </p:cNvPicPr>
          <p:nvPr/>
        </p:nvPicPr>
        <p:blipFill>
          <a:blip r:embed="rId6"/>
          <a:srcRect l="7843"/>
          <a:stretch>
            <a:fillRect/>
          </a:stretch>
        </p:blipFill>
        <p:spPr bwMode="auto">
          <a:xfrm>
            <a:off x="2870200" y="1690193"/>
            <a:ext cx="2696634" cy="2448144"/>
          </a:xfrm>
          <a:prstGeom prst="rect">
            <a:avLst/>
          </a:prstGeom>
          <a:noFill/>
          <a:ln w="9525">
            <a:noFill/>
            <a:miter lim="800000"/>
            <a:headEnd/>
            <a:tailEnd/>
          </a:ln>
        </p:spPr>
      </p:pic>
      <p:pic>
        <p:nvPicPr>
          <p:cNvPr id="1036" name="Picture 12" descr="mage result for photos of nasa scientists and engine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0989" y="5890820"/>
            <a:ext cx="2451100" cy="14842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engineersjournal.ie/wp-content/uploads/2014/04/engineer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9842" y="5890820"/>
            <a:ext cx="2236283" cy="14908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81495" y="7375051"/>
            <a:ext cx="3301188" cy="1077218"/>
          </a:xfrm>
          <a:prstGeom prst="rect">
            <a:avLst/>
          </a:prstGeom>
          <a:noFill/>
        </p:spPr>
        <p:txBody>
          <a:bodyPr wrap="square" rtlCol="0">
            <a:spAutoFit/>
          </a:bodyPr>
          <a:lstStyle/>
          <a:p>
            <a:pPr algn="ctr"/>
            <a:r>
              <a:rPr lang="en-US" sz="1600" dirty="0">
                <a:solidFill>
                  <a:srgbClr val="0000FF"/>
                </a:solidFill>
              </a:rPr>
              <a:t>Scientists, Engineers, Planners, Project Management, Attorneys, Scholars, Economists, Legislators, Analysts, </a:t>
            </a:r>
            <a:r>
              <a:rPr lang="is-IS" sz="1600" dirty="0">
                <a:solidFill>
                  <a:srgbClr val="0000FF"/>
                </a:solidFill>
              </a:rPr>
              <a:t>…</a:t>
            </a:r>
            <a:endParaRPr lang="en-US" sz="1600" dirty="0">
              <a:solidFill>
                <a:srgbClr val="0000FF"/>
              </a:solidFill>
            </a:endParaRPr>
          </a:p>
        </p:txBody>
      </p:sp>
      <p:sp>
        <p:nvSpPr>
          <p:cNvPr id="14" name="Up-Down Arrow 13"/>
          <p:cNvSpPr/>
          <p:nvPr/>
        </p:nvSpPr>
        <p:spPr>
          <a:xfrm>
            <a:off x="3970258" y="4342572"/>
            <a:ext cx="406400" cy="1219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16" name="TextBox 15"/>
          <p:cNvSpPr txBox="1"/>
          <p:nvPr/>
        </p:nvSpPr>
        <p:spPr>
          <a:xfrm>
            <a:off x="4543937" y="4649938"/>
            <a:ext cx="1313180" cy="502766"/>
          </a:xfrm>
          <a:prstGeom prst="rect">
            <a:avLst/>
          </a:prstGeom>
          <a:noFill/>
        </p:spPr>
        <p:txBody>
          <a:bodyPr wrap="none" rtlCol="0">
            <a:spAutoFit/>
          </a:bodyPr>
          <a:lstStyle/>
          <a:p>
            <a:pPr algn="ctr"/>
            <a:r>
              <a:rPr lang="en-US" sz="2667" dirty="0">
                <a:solidFill>
                  <a:srgbClr val="0000FF"/>
                </a:solidFill>
              </a:rPr>
              <a:t>Consult</a:t>
            </a:r>
          </a:p>
        </p:txBody>
      </p:sp>
      <p:pic>
        <p:nvPicPr>
          <p:cNvPr id="18" name="Picture 12" descr="http://img.docstoccdn.com/thumb/orig/4676364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5289" y="2056983"/>
            <a:ext cx="1699496" cy="219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039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Decision</a:t>
            </a:r>
            <a:endParaRPr lang="en-US" dirty="0"/>
          </a:p>
        </p:txBody>
      </p:sp>
      <p:pic>
        <p:nvPicPr>
          <p:cNvPr id="4" name="Picture 3" descr="IMG_25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625600"/>
            <a:ext cx="9347200" cy="7010400"/>
          </a:xfrm>
          <a:prstGeom prst="rect">
            <a:avLst/>
          </a:prstGeom>
        </p:spPr>
      </p:pic>
      <p:sp>
        <p:nvSpPr>
          <p:cNvPr id="6" name="Explosion 1 5"/>
          <p:cNvSpPr/>
          <p:nvPr/>
        </p:nvSpPr>
        <p:spPr>
          <a:xfrm>
            <a:off x="11074400" y="3048000"/>
            <a:ext cx="1016000" cy="914400"/>
          </a:xfrm>
          <a:prstGeom prst="irregularSeal1">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Process 6"/>
          <p:cNvSpPr/>
          <p:nvPr/>
        </p:nvSpPr>
        <p:spPr>
          <a:xfrm>
            <a:off x="8534400" y="4673600"/>
            <a:ext cx="1219200" cy="1219200"/>
          </a:xfrm>
          <a:prstGeom prst="flowChartProcess">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Tree>
    <p:extLst>
      <p:ext uri="{BB962C8B-B14F-4D97-AF65-F5344CB8AC3E}">
        <p14:creationId xmlns:p14="http://schemas.microsoft.com/office/powerpoint/2010/main" val="185967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p:txBody>
          <a:bodyPr/>
          <a:lstStyle/>
          <a:p>
            <a:r>
              <a:rPr lang="en-US" altLang="en-US" dirty="0" smtClean="0"/>
              <a:t>Watson Health</a:t>
            </a:r>
            <a:br>
              <a:rPr lang="en-US" altLang="en-US" dirty="0" smtClean="0"/>
            </a:br>
            <a:r>
              <a:rPr lang="en-US" altLang="en-US" sz="2000" dirty="0" smtClean="0"/>
              <a:t>Five pillars enabled through a platform that has data, knowledge, analytics and industry specific solutions supported on a secure cloud.</a:t>
            </a:r>
            <a:endParaRPr lang="en-US" altLang="en-US" sz="2000" dirty="0"/>
          </a:p>
        </p:txBody>
      </p:sp>
      <p:sp>
        <p:nvSpPr>
          <p:cNvPr id="28675" name="Rectangle 5"/>
          <p:cNvSpPr>
            <a:spLocks noChangeArrowheads="1"/>
          </p:cNvSpPr>
          <p:nvPr/>
        </p:nvSpPr>
        <p:spPr bwMode="auto">
          <a:xfrm>
            <a:off x="2641600" y="8432800"/>
            <a:ext cx="1016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467">
                <a:solidFill>
                  <a:srgbClr val="004266"/>
                </a:solidFill>
              </a:rPr>
              <a:t>© 2016 International Business Machines Corporation			Why Watson Health?</a:t>
            </a:r>
          </a:p>
        </p:txBody>
      </p:sp>
      <p:sp>
        <p:nvSpPr>
          <p:cNvPr id="28676" name="Rectangle 6"/>
          <p:cNvSpPr>
            <a:spLocks noChangeArrowheads="1"/>
          </p:cNvSpPr>
          <p:nvPr/>
        </p:nvSpPr>
        <p:spPr bwMode="auto">
          <a:xfrm>
            <a:off x="10769600" y="8432801"/>
            <a:ext cx="2844800" cy="30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r"/>
            <a:fld id="{5DA8FA3F-BB15-DB48-8209-534FDF1F56F8}" type="slidenum">
              <a:rPr lang="en-US" altLang="en-US" sz="1467">
                <a:solidFill>
                  <a:srgbClr val="004266"/>
                </a:solidFill>
              </a:rPr>
              <a:pPr algn="r"/>
              <a:t>12</a:t>
            </a:fld>
            <a:endParaRPr lang="en-US" altLang="en-US" sz="1467">
              <a:solidFill>
                <a:srgbClr val="004266"/>
              </a:solidFill>
            </a:endParaRPr>
          </a:p>
        </p:txBody>
      </p:sp>
      <p:sp>
        <p:nvSpPr>
          <p:cNvPr id="28677" name="TextBox 2"/>
          <p:cNvSpPr txBox="1">
            <a:spLocks noChangeArrowheads="1"/>
          </p:cNvSpPr>
          <p:nvPr/>
        </p:nvSpPr>
        <p:spPr bwMode="auto">
          <a:xfrm>
            <a:off x="3759200" y="5827184"/>
            <a:ext cx="2540000" cy="57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867">
                <a:solidFill>
                  <a:schemeClr val="bg1"/>
                </a:solidFill>
              </a:rPr>
              <a:t>Analytics/Insights Platform</a:t>
            </a:r>
          </a:p>
        </p:txBody>
      </p:sp>
      <p:sp>
        <p:nvSpPr>
          <p:cNvPr id="28678" name="TextBox 10"/>
          <p:cNvSpPr txBox="1">
            <a:spLocks noChangeArrowheads="1"/>
          </p:cNvSpPr>
          <p:nvPr/>
        </p:nvSpPr>
        <p:spPr bwMode="auto">
          <a:xfrm>
            <a:off x="6858000" y="5969001"/>
            <a:ext cx="2540000" cy="2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867">
                <a:solidFill>
                  <a:schemeClr val="bg1"/>
                </a:solidFill>
              </a:rPr>
              <a:t>Image Analytics</a:t>
            </a:r>
          </a:p>
        </p:txBody>
      </p:sp>
      <p:sp>
        <p:nvSpPr>
          <p:cNvPr id="28679" name="TextBox 11"/>
          <p:cNvSpPr txBox="1">
            <a:spLocks noChangeArrowheads="1"/>
          </p:cNvSpPr>
          <p:nvPr/>
        </p:nvSpPr>
        <p:spPr bwMode="auto">
          <a:xfrm>
            <a:off x="9990667" y="5827185"/>
            <a:ext cx="2540000" cy="57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867">
                <a:solidFill>
                  <a:schemeClr val="bg1"/>
                </a:solidFill>
              </a:rPr>
              <a:t>Cognitive Knowledge Platform</a:t>
            </a:r>
          </a:p>
        </p:txBody>
      </p:sp>
      <p:sp>
        <p:nvSpPr>
          <p:cNvPr id="28680" name="TextBox 12"/>
          <p:cNvSpPr txBox="1">
            <a:spLocks noChangeArrowheads="1"/>
          </p:cNvSpPr>
          <p:nvPr/>
        </p:nvSpPr>
        <p:spPr bwMode="auto">
          <a:xfrm>
            <a:off x="3556000" y="2988734"/>
            <a:ext cx="1693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600" b="1"/>
              <a:t>Life Sciences</a:t>
            </a:r>
            <a:endParaRPr lang="en-US" altLang="en-US" sz="1600"/>
          </a:p>
        </p:txBody>
      </p:sp>
      <p:sp>
        <p:nvSpPr>
          <p:cNvPr id="28681" name="TextBox 13"/>
          <p:cNvSpPr txBox="1">
            <a:spLocks noChangeArrowheads="1"/>
          </p:cNvSpPr>
          <p:nvPr/>
        </p:nvSpPr>
        <p:spPr bwMode="auto">
          <a:xfrm>
            <a:off x="5401734" y="2844801"/>
            <a:ext cx="169333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600" b="1"/>
              <a:t>Oncology/</a:t>
            </a:r>
            <a:br>
              <a:rPr lang="en-US" altLang="en-US" sz="1600" b="1"/>
            </a:br>
            <a:r>
              <a:rPr lang="en-US" altLang="en-US" sz="1600" b="1"/>
              <a:t>Genomics</a:t>
            </a:r>
            <a:endParaRPr lang="en-US" altLang="en-US" sz="1600"/>
          </a:p>
        </p:txBody>
      </p:sp>
      <p:sp>
        <p:nvSpPr>
          <p:cNvPr id="28682" name="TextBox 16"/>
          <p:cNvSpPr txBox="1">
            <a:spLocks noChangeArrowheads="1"/>
          </p:cNvSpPr>
          <p:nvPr/>
        </p:nvSpPr>
        <p:spPr bwMode="auto">
          <a:xfrm>
            <a:off x="5452534" y="3477684"/>
            <a:ext cx="1693333" cy="6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5413" indent="-125413">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buFontTx/>
              <a:buChar char="•"/>
            </a:pPr>
            <a:r>
              <a:rPr lang="en-US" altLang="en-US" sz="1333"/>
              <a:t>Oncology advisor </a:t>
            </a:r>
          </a:p>
          <a:p>
            <a:pPr eaLnBrk="1" hangingPunct="1">
              <a:buFontTx/>
              <a:buChar char="•"/>
            </a:pPr>
            <a:r>
              <a:rPr lang="en-US" altLang="en-US" sz="1333"/>
              <a:t>Genomic advisor </a:t>
            </a:r>
          </a:p>
          <a:p>
            <a:pPr eaLnBrk="1" hangingPunct="1">
              <a:buFontTx/>
              <a:buChar char="•"/>
            </a:pPr>
            <a:r>
              <a:rPr lang="en-US" altLang="en-US" sz="1333"/>
              <a:t>EMRA </a:t>
            </a:r>
          </a:p>
        </p:txBody>
      </p:sp>
      <p:sp>
        <p:nvSpPr>
          <p:cNvPr id="28683" name="TextBox 17"/>
          <p:cNvSpPr txBox="1">
            <a:spLocks noChangeArrowheads="1"/>
          </p:cNvSpPr>
          <p:nvPr/>
        </p:nvSpPr>
        <p:spPr bwMode="auto">
          <a:xfrm>
            <a:off x="3556000" y="3454400"/>
            <a:ext cx="1693333" cy="6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5413" indent="-125413">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buFontTx/>
              <a:buChar char="•"/>
            </a:pPr>
            <a:r>
              <a:rPr lang="en-US" altLang="en-US" sz="1333"/>
              <a:t>Real-world evidence </a:t>
            </a:r>
          </a:p>
          <a:p>
            <a:pPr eaLnBrk="1" hangingPunct="1">
              <a:buFontTx/>
              <a:buChar char="•"/>
            </a:pPr>
            <a:r>
              <a:rPr lang="en-US" altLang="en-US" sz="1333"/>
              <a:t>Discovery advisor </a:t>
            </a:r>
          </a:p>
          <a:p>
            <a:pPr eaLnBrk="1" hangingPunct="1">
              <a:buFontTx/>
              <a:buChar char="•"/>
            </a:pPr>
            <a:r>
              <a:rPr lang="en-US" altLang="en-US" sz="1333"/>
              <a:t>Clinical trials </a:t>
            </a:r>
          </a:p>
        </p:txBody>
      </p:sp>
      <p:sp>
        <p:nvSpPr>
          <p:cNvPr id="28684" name="TextBox 18"/>
          <p:cNvSpPr txBox="1">
            <a:spLocks noChangeArrowheads="1"/>
          </p:cNvSpPr>
          <p:nvPr/>
        </p:nvSpPr>
        <p:spPr bwMode="auto">
          <a:xfrm>
            <a:off x="7281334" y="2988734"/>
            <a:ext cx="1693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600" b="1"/>
              <a:t>Imaging</a:t>
            </a:r>
            <a:endParaRPr lang="en-US" altLang="en-US" sz="1600"/>
          </a:p>
        </p:txBody>
      </p:sp>
      <p:sp>
        <p:nvSpPr>
          <p:cNvPr id="28685" name="TextBox 19"/>
          <p:cNvSpPr txBox="1">
            <a:spLocks noChangeArrowheads="1"/>
          </p:cNvSpPr>
          <p:nvPr/>
        </p:nvSpPr>
        <p:spPr bwMode="auto">
          <a:xfrm>
            <a:off x="9144000" y="2844801"/>
            <a:ext cx="169333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600" b="1"/>
              <a:t>Continuum </a:t>
            </a:r>
            <a:br>
              <a:rPr lang="en-US" altLang="en-US" sz="1600" b="1"/>
            </a:br>
            <a:r>
              <a:rPr lang="en-US" altLang="en-US" sz="1600" b="1"/>
              <a:t>of Care</a:t>
            </a:r>
            <a:endParaRPr lang="en-US" altLang="en-US" sz="1600"/>
          </a:p>
        </p:txBody>
      </p:sp>
      <p:sp>
        <p:nvSpPr>
          <p:cNvPr id="28686" name="TextBox 21"/>
          <p:cNvSpPr txBox="1">
            <a:spLocks noChangeArrowheads="1"/>
          </p:cNvSpPr>
          <p:nvPr/>
        </p:nvSpPr>
        <p:spPr bwMode="auto">
          <a:xfrm>
            <a:off x="7281334" y="3454401"/>
            <a:ext cx="1693333" cy="82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5413" indent="-125413">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buFontTx/>
              <a:buChar char="•"/>
            </a:pPr>
            <a:r>
              <a:rPr lang="en-US" altLang="en-US" sz="1333"/>
              <a:t>Radiology </a:t>
            </a:r>
          </a:p>
          <a:p>
            <a:pPr eaLnBrk="1" hangingPunct="1">
              <a:buFontTx/>
              <a:buChar char="•"/>
            </a:pPr>
            <a:r>
              <a:rPr lang="en-US" altLang="en-US" sz="1333"/>
              <a:t>Cardiology </a:t>
            </a:r>
          </a:p>
          <a:p>
            <a:pPr eaLnBrk="1" hangingPunct="1">
              <a:buFontTx/>
              <a:buChar char="•"/>
            </a:pPr>
            <a:r>
              <a:rPr lang="en-US" altLang="en-US" sz="1333"/>
              <a:t>Oncology </a:t>
            </a:r>
          </a:p>
          <a:p>
            <a:pPr eaLnBrk="1" hangingPunct="1">
              <a:buFontTx/>
              <a:buChar char="•"/>
            </a:pPr>
            <a:r>
              <a:rPr lang="en-US" altLang="en-US" sz="1333"/>
              <a:t>Ophthalmology </a:t>
            </a:r>
          </a:p>
        </p:txBody>
      </p:sp>
      <p:sp>
        <p:nvSpPr>
          <p:cNvPr id="28687" name="TextBox 22"/>
          <p:cNvSpPr txBox="1">
            <a:spLocks noChangeArrowheads="1"/>
          </p:cNvSpPr>
          <p:nvPr/>
        </p:nvSpPr>
        <p:spPr bwMode="auto">
          <a:xfrm>
            <a:off x="9144000" y="3454401"/>
            <a:ext cx="1693333" cy="102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5413" indent="-125413">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buFontTx/>
              <a:buChar char="•"/>
            </a:pPr>
            <a:r>
              <a:rPr lang="en-US" altLang="en-US" sz="1333"/>
              <a:t>Chronic diseases </a:t>
            </a:r>
          </a:p>
          <a:p>
            <a:pPr eaLnBrk="1" hangingPunct="1">
              <a:buFontTx/>
              <a:buChar char="•"/>
            </a:pPr>
            <a:r>
              <a:rPr lang="en-US" altLang="en-US" sz="1333"/>
              <a:t>Population health </a:t>
            </a:r>
          </a:p>
          <a:p>
            <a:pPr eaLnBrk="1" hangingPunct="1">
              <a:buFontTx/>
              <a:buChar char="•"/>
            </a:pPr>
            <a:r>
              <a:rPr lang="en-US" altLang="en-US" sz="1333"/>
              <a:t>Care management </a:t>
            </a:r>
          </a:p>
          <a:p>
            <a:pPr eaLnBrk="1" hangingPunct="1">
              <a:buFontTx/>
              <a:buChar char="•"/>
            </a:pPr>
            <a:r>
              <a:rPr lang="en-US" altLang="en-US" sz="1333"/>
              <a:t>Social programs </a:t>
            </a:r>
          </a:p>
          <a:p>
            <a:pPr eaLnBrk="1" hangingPunct="1">
              <a:buFontTx/>
              <a:buChar char="•"/>
            </a:pPr>
            <a:r>
              <a:rPr lang="en-US" altLang="en-US" sz="1333"/>
              <a:t>Wellness </a:t>
            </a:r>
          </a:p>
        </p:txBody>
      </p:sp>
      <p:sp>
        <p:nvSpPr>
          <p:cNvPr id="28688" name="TextBox 24"/>
          <p:cNvSpPr txBox="1">
            <a:spLocks noChangeArrowheads="1"/>
          </p:cNvSpPr>
          <p:nvPr/>
        </p:nvSpPr>
        <p:spPr bwMode="auto">
          <a:xfrm>
            <a:off x="11006667" y="2844801"/>
            <a:ext cx="169333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600" b="1"/>
              <a:t>Payments </a:t>
            </a:r>
            <a:br>
              <a:rPr lang="en-US" altLang="en-US" sz="1600" b="1"/>
            </a:br>
            <a:r>
              <a:rPr lang="en-US" altLang="en-US" sz="1600" b="1"/>
              <a:t>and Value</a:t>
            </a:r>
            <a:endParaRPr lang="en-US" altLang="en-US" sz="1600"/>
          </a:p>
        </p:txBody>
      </p:sp>
      <p:sp>
        <p:nvSpPr>
          <p:cNvPr id="28689" name="TextBox 26"/>
          <p:cNvSpPr txBox="1">
            <a:spLocks noChangeArrowheads="1"/>
          </p:cNvSpPr>
          <p:nvPr/>
        </p:nvSpPr>
        <p:spPr bwMode="auto">
          <a:xfrm>
            <a:off x="6273800" y="5463117"/>
            <a:ext cx="3708400"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2133" b="1" u="sng">
                <a:solidFill>
                  <a:schemeClr val="bg1"/>
                </a:solidFill>
              </a:rPr>
              <a:t>IBM Watson Health Cloud</a:t>
            </a:r>
            <a:endParaRPr lang="en-US" altLang="en-US" sz="2133" u="sng">
              <a:solidFill>
                <a:schemeClr val="bg1"/>
              </a:solidFill>
            </a:endParaRPr>
          </a:p>
        </p:txBody>
      </p:sp>
      <p:sp>
        <p:nvSpPr>
          <p:cNvPr id="28690" name="TextBox 27"/>
          <p:cNvSpPr txBox="1">
            <a:spLocks noChangeArrowheads="1"/>
          </p:cNvSpPr>
          <p:nvPr/>
        </p:nvSpPr>
        <p:spPr bwMode="auto">
          <a:xfrm>
            <a:off x="3251200" y="7611534"/>
            <a:ext cx="487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600" b="1">
                <a:solidFill>
                  <a:schemeClr val="bg1"/>
                </a:solidFill>
              </a:rPr>
              <a:t>Data</a:t>
            </a:r>
            <a:endParaRPr lang="en-US" altLang="en-US" sz="1600">
              <a:solidFill>
                <a:schemeClr val="bg1"/>
              </a:solidFill>
            </a:endParaRPr>
          </a:p>
        </p:txBody>
      </p:sp>
      <p:sp>
        <p:nvSpPr>
          <p:cNvPr id="28691" name="TextBox 29"/>
          <p:cNvSpPr txBox="1">
            <a:spLocks noChangeArrowheads="1"/>
          </p:cNvSpPr>
          <p:nvPr/>
        </p:nvSpPr>
        <p:spPr bwMode="auto">
          <a:xfrm>
            <a:off x="8128000" y="7611534"/>
            <a:ext cx="487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600" b="1">
                <a:solidFill>
                  <a:schemeClr val="bg1"/>
                </a:solidFill>
              </a:rPr>
              <a:t>Knowledge</a:t>
            </a:r>
            <a:endParaRPr lang="en-US" altLang="en-US" sz="1600">
              <a:solidFill>
                <a:schemeClr val="bg1"/>
              </a:solidFill>
            </a:endParaRPr>
          </a:p>
        </p:txBody>
      </p:sp>
      <p:sp>
        <p:nvSpPr>
          <p:cNvPr id="28692" name="TextBox 31"/>
          <p:cNvSpPr txBox="1">
            <a:spLocks noChangeArrowheads="1"/>
          </p:cNvSpPr>
          <p:nvPr/>
        </p:nvSpPr>
        <p:spPr bwMode="auto">
          <a:xfrm>
            <a:off x="11006667" y="3454401"/>
            <a:ext cx="16933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5413" indent="-125413">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buFontTx/>
              <a:buChar char="•"/>
            </a:pPr>
            <a:endParaRPr lang="en-US" altLang="en-US" sz="1333"/>
          </a:p>
        </p:txBody>
      </p:sp>
    </p:spTree>
    <p:extLst>
      <p:ext uri="{BB962C8B-B14F-4D97-AF65-F5344CB8AC3E}">
        <p14:creationId xmlns:p14="http://schemas.microsoft.com/office/powerpoint/2010/main" val="337786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for Building a Watson System </a:t>
            </a:r>
            <a:endParaRPr lang="en-US" dirty="0"/>
          </a:p>
        </p:txBody>
      </p:sp>
      <p:sp>
        <p:nvSpPr>
          <p:cNvPr id="3" name="Content Placeholder 2"/>
          <p:cNvSpPr>
            <a:spLocks noGrp="1"/>
          </p:cNvSpPr>
          <p:nvPr>
            <p:ph idx="1"/>
          </p:nvPr>
        </p:nvSpPr>
        <p:spPr>
          <a:xfrm>
            <a:off x="1270000" y="1722967"/>
            <a:ext cx="12587817" cy="5973233"/>
          </a:xfrm>
        </p:spPr>
        <p:txBody>
          <a:bodyPr/>
          <a:lstStyle/>
          <a:p>
            <a:r>
              <a:rPr lang="en-US" sz="2000" dirty="0" smtClean="0"/>
              <a:t>Selection and ingestion of documents to build a corpus</a:t>
            </a:r>
          </a:p>
          <a:p>
            <a:pPr lvl="1"/>
            <a:r>
              <a:rPr lang="en-US" sz="2000" dirty="0" smtClean="0"/>
              <a:t>Pre-processing conditioning (if necessary)</a:t>
            </a:r>
          </a:p>
          <a:p>
            <a:pPr lvl="1"/>
            <a:r>
              <a:rPr lang="en-US" sz="2000" dirty="0" smtClean="0"/>
              <a:t>Watson ingests documents to create its knowledge base</a:t>
            </a:r>
          </a:p>
          <a:p>
            <a:pPr lvl="1"/>
            <a:endParaRPr lang="en-US" sz="2000" dirty="0" smtClean="0"/>
          </a:p>
          <a:p>
            <a:r>
              <a:rPr lang="en-US" sz="2000" dirty="0" smtClean="0"/>
              <a:t>Domain Training </a:t>
            </a:r>
          </a:p>
          <a:p>
            <a:pPr lvl="1"/>
            <a:r>
              <a:rPr lang="en-US" sz="2000" dirty="0" smtClean="0"/>
              <a:t>Training sets (Q/A pairs) are created by subject matter experts </a:t>
            </a:r>
          </a:p>
          <a:p>
            <a:pPr lvl="1"/>
            <a:r>
              <a:rPr lang="en-US" sz="2000" dirty="0" smtClean="0"/>
              <a:t>Training sets are used to train the machine learning models</a:t>
            </a:r>
          </a:p>
          <a:p>
            <a:pPr lvl="1"/>
            <a:r>
              <a:rPr lang="en-US" sz="2000" dirty="0" smtClean="0"/>
              <a:t>Special lexicons are established (if any)</a:t>
            </a:r>
          </a:p>
          <a:p>
            <a:pPr lvl="1"/>
            <a:endParaRPr lang="en-US" sz="2000" dirty="0" smtClean="0"/>
          </a:p>
          <a:p>
            <a:r>
              <a:rPr lang="en-US" sz="2000" dirty="0" smtClean="0"/>
              <a:t>User pilots</a:t>
            </a:r>
          </a:p>
          <a:p>
            <a:pPr lvl="1"/>
            <a:r>
              <a:rPr lang="en-US" sz="2000" dirty="0" smtClean="0"/>
              <a:t>System is tested in mission domain by a small set of end users</a:t>
            </a:r>
          </a:p>
          <a:p>
            <a:pPr lvl="1"/>
            <a:r>
              <a:rPr lang="en-US" sz="2000" dirty="0" smtClean="0"/>
              <a:t>Modifications are made to enhance effectiveness</a:t>
            </a:r>
          </a:p>
          <a:p>
            <a:pPr lvl="1"/>
            <a:endParaRPr lang="en-US" sz="2000" dirty="0" smtClean="0"/>
          </a:p>
          <a:p>
            <a:r>
              <a:rPr lang="en-US" sz="2000" dirty="0" smtClean="0"/>
              <a:t>Staged deployment to production level</a:t>
            </a:r>
          </a:p>
          <a:p>
            <a:pPr lvl="1"/>
            <a:r>
              <a:rPr lang="en-US" sz="2000" dirty="0" smtClean="0"/>
              <a:t>Expanded user base</a:t>
            </a:r>
          </a:p>
          <a:p>
            <a:pPr lvl="1"/>
            <a:r>
              <a:rPr lang="en-US" sz="2000" dirty="0" smtClean="0"/>
              <a:t>Expand infrastructure to meet scaling objectives</a:t>
            </a:r>
          </a:p>
          <a:p>
            <a:pPr lvl="1"/>
            <a:r>
              <a:rPr lang="en-US" sz="2000" dirty="0" smtClean="0"/>
              <a:t>Periodically expanded corpus</a:t>
            </a:r>
          </a:p>
          <a:p>
            <a:pPr lvl="1"/>
            <a:r>
              <a:rPr lang="en-US" sz="2000" dirty="0" smtClean="0"/>
              <a:t>Integrate with existing analytics and other tools</a:t>
            </a:r>
          </a:p>
          <a:p>
            <a:pPr lvl="2"/>
            <a:endParaRPr lang="en-US" sz="1800" dirty="0"/>
          </a:p>
        </p:txBody>
      </p:sp>
      <p:pic>
        <p:nvPicPr>
          <p:cNvPr id="4" name="Picture 2"/>
          <p:cNvPicPr>
            <a:picLocks noChangeAspect="1"/>
          </p:cNvPicPr>
          <p:nvPr/>
        </p:nvPicPr>
        <p:blipFill>
          <a:blip r:embed="rId2" cstate="print"/>
          <a:srcRect l="3764" t="2818" r="3014" b="6180"/>
          <a:stretch>
            <a:fillRect/>
          </a:stretch>
        </p:blipFill>
        <p:spPr bwMode="auto">
          <a:xfrm>
            <a:off x="10163206" y="2423620"/>
            <a:ext cx="5003889" cy="4891580"/>
          </a:xfrm>
          <a:prstGeom prst="ellipse">
            <a:avLst/>
          </a:prstGeom>
          <a:ln>
            <a:noFill/>
          </a:ln>
          <a:effectLst>
            <a:softEdge rad="112500"/>
          </a:effectLst>
        </p:spPr>
      </p:pic>
    </p:spTree>
    <p:extLst>
      <p:ext uri="{BB962C8B-B14F-4D97-AF65-F5344CB8AC3E}">
        <p14:creationId xmlns:p14="http://schemas.microsoft.com/office/powerpoint/2010/main" val="2108272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24571" y="791664"/>
            <a:ext cx="15931444" cy="584832"/>
          </a:xfrm>
        </p:spPr>
        <p:txBody>
          <a:bodyPr/>
          <a:lstStyle/>
          <a:p>
            <a:r>
              <a:rPr lang="en-US" altLang="zh-CN" sz="3556" dirty="0" smtClean="0">
                <a:ea typeface="SimSun" pitchFamily="2" charset="-122"/>
              </a:rPr>
              <a:t>Evolution of Watson in Analysis and Decision Support</a:t>
            </a:r>
            <a:endParaRPr lang="en-US" altLang="zh-CN" sz="3556" dirty="0">
              <a:ea typeface="SimSun" pitchFamily="2" charset="-122"/>
            </a:endParaRPr>
          </a:p>
        </p:txBody>
      </p:sp>
      <p:sp>
        <p:nvSpPr>
          <p:cNvPr id="23555" name="TextBox 3"/>
          <p:cNvSpPr>
            <a:spLocks noChangeArrowheads="1"/>
          </p:cNvSpPr>
          <p:nvPr/>
        </p:nvSpPr>
        <p:spPr bwMode="auto">
          <a:xfrm>
            <a:off x="468489" y="2523069"/>
            <a:ext cx="15307733" cy="5579534"/>
          </a:xfrm>
          <a:prstGeom prst="roundRect">
            <a:avLst>
              <a:gd name="adj" fmla="val 3528"/>
            </a:avLst>
          </a:prstGeom>
          <a:solidFill>
            <a:srgbClr val="3CADC8">
              <a:alpha val="10196"/>
            </a:srgbClr>
          </a:solidFill>
          <a:ln w="9525">
            <a:solidFill>
              <a:srgbClr val="1BC0E8"/>
            </a:solidFill>
            <a:round/>
            <a:headEnd/>
            <a:tailEnd/>
          </a:ln>
        </p:spPr>
        <p:txBody>
          <a:bodyPr lIns="162546" tIns="81273" rIns="162546" bIns="81273"/>
          <a:lstStyle/>
          <a:p>
            <a:pPr>
              <a:lnSpc>
                <a:spcPct val="90000"/>
              </a:lnSpc>
            </a:pPr>
            <a:r>
              <a:rPr lang="en-US" altLang="zh-CN" sz="2489" b="1">
                <a:ea typeface="SimSun" pitchFamily="2" charset="-122"/>
              </a:rPr>
              <a:t>  </a:t>
            </a:r>
          </a:p>
        </p:txBody>
      </p:sp>
      <p:pic>
        <p:nvPicPr>
          <p:cNvPr id="23556" name="Picture 11" descr="cone_2"/>
          <p:cNvPicPr>
            <a:picLocks noChangeAspect="1" noChangeArrowheads="1"/>
          </p:cNvPicPr>
          <p:nvPr/>
        </p:nvPicPr>
        <p:blipFill>
          <a:blip r:embed="rId3"/>
          <a:srcRect/>
          <a:stretch>
            <a:fillRect/>
          </a:stretch>
        </p:blipFill>
        <p:spPr bwMode="auto">
          <a:xfrm>
            <a:off x="10481768" y="3716868"/>
            <a:ext cx="4938889" cy="3202517"/>
          </a:xfrm>
          <a:prstGeom prst="rect">
            <a:avLst/>
          </a:prstGeom>
          <a:noFill/>
          <a:ln w="9525">
            <a:noFill/>
            <a:miter lim="800000"/>
            <a:headEnd/>
            <a:tailEnd/>
          </a:ln>
        </p:spPr>
      </p:pic>
      <p:pic>
        <p:nvPicPr>
          <p:cNvPr id="23557" name="Picture 12" descr="video"/>
          <p:cNvPicPr>
            <a:picLocks noChangeAspect="1" noChangeArrowheads="1"/>
          </p:cNvPicPr>
          <p:nvPr/>
        </p:nvPicPr>
        <p:blipFill>
          <a:blip r:embed="rId4"/>
          <a:srcRect/>
          <a:stretch>
            <a:fillRect/>
          </a:stretch>
        </p:blipFill>
        <p:spPr bwMode="auto">
          <a:xfrm>
            <a:off x="2156178" y="6174349"/>
            <a:ext cx="812800" cy="425449"/>
          </a:xfrm>
          <a:prstGeom prst="rect">
            <a:avLst/>
          </a:prstGeom>
          <a:noFill/>
          <a:ln w="9525">
            <a:noFill/>
            <a:miter lim="800000"/>
            <a:headEnd/>
            <a:tailEnd/>
          </a:ln>
        </p:spPr>
      </p:pic>
      <p:pic>
        <p:nvPicPr>
          <p:cNvPr id="23558" name="Picture 13" descr="audio"/>
          <p:cNvPicPr>
            <a:picLocks noChangeAspect="1" noChangeArrowheads="1"/>
          </p:cNvPicPr>
          <p:nvPr/>
        </p:nvPicPr>
        <p:blipFill>
          <a:blip r:embed="rId5"/>
          <a:srcRect/>
          <a:stretch>
            <a:fillRect/>
          </a:stretch>
        </p:blipFill>
        <p:spPr bwMode="auto">
          <a:xfrm>
            <a:off x="3731036" y="6070632"/>
            <a:ext cx="651934" cy="497417"/>
          </a:xfrm>
          <a:prstGeom prst="rect">
            <a:avLst/>
          </a:prstGeom>
          <a:noFill/>
          <a:ln w="9525">
            <a:noFill/>
            <a:miter lim="800000"/>
            <a:headEnd/>
            <a:tailEnd/>
          </a:ln>
        </p:spPr>
      </p:pic>
      <p:pic>
        <p:nvPicPr>
          <p:cNvPr id="23559" name="Picture 14" descr="text"/>
          <p:cNvPicPr>
            <a:picLocks noChangeAspect="1" noChangeArrowheads="1"/>
          </p:cNvPicPr>
          <p:nvPr/>
        </p:nvPicPr>
        <p:blipFill>
          <a:blip r:embed="rId6"/>
          <a:srcRect/>
          <a:stretch>
            <a:fillRect/>
          </a:stretch>
        </p:blipFill>
        <p:spPr bwMode="auto">
          <a:xfrm>
            <a:off x="778993" y="6087532"/>
            <a:ext cx="784578" cy="465668"/>
          </a:xfrm>
          <a:prstGeom prst="rect">
            <a:avLst/>
          </a:prstGeom>
          <a:noFill/>
          <a:ln w="9525">
            <a:noFill/>
            <a:miter lim="800000"/>
            <a:headEnd/>
            <a:tailEnd/>
          </a:ln>
        </p:spPr>
      </p:pic>
      <p:pic>
        <p:nvPicPr>
          <p:cNvPr id="23560" name="Picture 15" descr="2"/>
          <p:cNvPicPr>
            <a:picLocks noChangeAspect="1" noChangeArrowheads="1"/>
          </p:cNvPicPr>
          <p:nvPr/>
        </p:nvPicPr>
        <p:blipFill>
          <a:blip r:embed="rId7"/>
          <a:srcRect/>
          <a:stretch>
            <a:fillRect/>
          </a:stretch>
        </p:blipFill>
        <p:spPr bwMode="auto">
          <a:xfrm>
            <a:off x="1769534" y="3721108"/>
            <a:ext cx="1873956" cy="679451"/>
          </a:xfrm>
          <a:prstGeom prst="rect">
            <a:avLst/>
          </a:prstGeom>
          <a:noFill/>
          <a:ln w="9525">
            <a:noFill/>
            <a:miter lim="800000"/>
            <a:headEnd/>
            <a:tailEnd/>
          </a:ln>
        </p:spPr>
      </p:pic>
      <p:pic>
        <p:nvPicPr>
          <p:cNvPr id="23561" name="Picture 16" descr="3"/>
          <p:cNvPicPr>
            <a:picLocks noChangeAspect="1" noChangeArrowheads="1"/>
          </p:cNvPicPr>
          <p:nvPr/>
        </p:nvPicPr>
        <p:blipFill>
          <a:blip r:embed="rId8"/>
          <a:srcRect/>
          <a:stretch>
            <a:fillRect/>
          </a:stretch>
        </p:blipFill>
        <p:spPr bwMode="auto">
          <a:xfrm>
            <a:off x="1845743" y="4777349"/>
            <a:ext cx="1577623" cy="910167"/>
          </a:xfrm>
          <a:prstGeom prst="rect">
            <a:avLst/>
          </a:prstGeom>
          <a:noFill/>
          <a:ln w="9525">
            <a:noFill/>
            <a:miter lim="800000"/>
            <a:headEnd/>
            <a:tailEnd/>
          </a:ln>
        </p:spPr>
      </p:pic>
      <p:sp>
        <p:nvSpPr>
          <p:cNvPr id="23562" name="AutoShape 17"/>
          <p:cNvSpPr>
            <a:spLocks noChangeArrowheads="1"/>
          </p:cNvSpPr>
          <p:nvPr/>
        </p:nvSpPr>
        <p:spPr bwMode="auto">
          <a:xfrm>
            <a:off x="790246" y="3124232"/>
            <a:ext cx="3843867" cy="387351"/>
          </a:xfrm>
          <a:prstGeom prst="roundRect">
            <a:avLst>
              <a:gd name="adj" fmla="val 16667"/>
            </a:avLst>
          </a:prstGeom>
          <a:solidFill>
            <a:srgbClr val="1BC0E8"/>
          </a:solidFill>
          <a:ln w="9525">
            <a:noFill/>
            <a:round/>
            <a:headEnd/>
            <a:tailEnd/>
          </a:ln>
        </p:spPr>
        <p:txBody>
          <a:bodyPr lIns="162546" tIns="81273" rIns="162546" bIns="81273" anchor="ctr"/>
          <a:lstStyle/>
          <a:p>
            <a:pPr algn="ctr"/>
            <a:r>
              <a:rPr lang="en-US" sz="2844" b="1">
                <a:solidFill>
                  <a:schemeClr val="bg1"/>
                </a:solidFill>
                <a:ea typeface="SimSun" pitchFamily="2" charset="-122"/>
              </a:rPr>
              <a:t>Data</a:t>
            </a:r>
          </a:p>
        </p:txBody>
      </p:sp>
      <p:sp>
        <p:nvSpPr>
          <p:cNvPr id="23563" name="Text Box 18"/>
          <p:cNvSpPr txBox="1">
            <a:spLocks noChangeArrowheads="1"/>
          </p:cNvSpPr>
          <p:nvPr/>
        </p:nvSpPr>
        <p:spPr bwMode="auto">
          <a:xfrm>
            <a:off x="1981260" y="4347634"/>
            <a:ext cx="1789289" cy="427566"/>
          </a:xfrm>
          <a:prstGeom prst="rect">
            <a:avLst/>
          </a:prstGeom>
          <a:noFill/>
          <a:ln w="9525">
            <a:noFill/>
            <a:miter lim="800000"/>
            <a:headEnd/>
            <a:tailEnd/>
          </a:ln>
        </p:spPr>
        <p:txBody>
          <a:bodyPr lIns="162546" tIns="81273" rIns="162546" bIns="81273" anchor="ctr"/>
          <a:lstStyle/>
          <a:p>
            <a:r>
              <a:rPr lang="en-US" sz="1956" b="1">
                <a:ea typeface="SimSun" pitchFamily="2" charset="-122"/>
              </a:rPr>
              <a:t>Historical</a:t>
            </a:r>
          </a:p>
        </p:txBody>
      </p:sp>
      <p:sp>
        <p:nvSpPr>
          <p:cNvPr id="23564" name="Text Box 19"/>
          <p:cNvSpPr txBox="1">
            <a:spLocks noChangeArrowheads="1"/>
          </p:cNvSpPr>
          <p:nvPr/>
        </p:nvSpPr>
        <p:spPr bwMode="auto">
          <a:xfrm>
            <a:off x="1809045" y="5636685"/>
            <a:ext cx="1603022" cy="427566"/>
          </a:xfrm>
          <a:prstGeom prst="rect">
            <a:avLst/>
          </a:prstGeom>
          <a:noFill/>
          <a:ln w="9525">
            <a:noFill/>
            <a:miter lim="800000"/>
            <a:headEnd/>
            <a:tailEnd/>
          </a:ln>
        </p:spPr>
        <p:txBody>
          <a:bodyPr lIns="162546" tIns="81273" rIns="162546" bIns="81273" anchor="ctr"/>
          <a:lstStyle/>
          <a:p>
            <a:pPr algn="ctr"/>
            <a:r>
              <a:rPr lang="en-US" sz="1956" b="1">
                <a:ea typeface="SimSun" pitchFamily="2" charset="-122"/>
              </a:rPr>
              <a:t>Simulated</a:t>
            </a:r>
          </a:p>
        </p:txBody>
      </p:sp>
      <p:sp>
        <p:nvSpPr>
          <p:cNvPr id="23565" name="Text Box 20"/>
          <p:cNvSpPr txBox="1">
            <a:spLocks noChangeArrowheads="1"/>
          </p:cNvSpPr>
          <p:nvPr/>
        </p:nvSpPr>
        <p:spPr bwMode="auto">
          <a:xfrm>
            <a:off x="584201" y="6527805"/>
            <a:ext cx="1027289" cy="427566"/>
          </a:xfrm>
          <a:prstGeom prst="rect">
            <a:avLst/>
          </a:prstGeom>
          <a:noFill/>
          <a:ln w="9525">
            <a:noFill/>
            <a:miter lim="800000"/>
            <a:headEnd/>
            <a:tailEnd/>
          </a:ln>
        </p:spPr>
        <p:txBody>
          <a:bodyPr lIns="162546" tIns="81273" rIns="162546" bIns="81273" anchor="ctr"/>
          <a:lstStyle/>
          <a:p>
            <a:r>
              <a:rPr lang="en-US" sz="1956" b="1">
                <a:ea typeface="SimSun" pitchFamily="2" charset="-122"/>
              </a:rPr>
              <a:t>Text</a:t>
            </a:r>
          </a:p>
        </p:txBody>
      </p:sp>
      <p:sp>
        <p:nvSpPr>
          <p:cNvPr id="23566" name="Text Box 21"/>
          <p:cNvSpPr txBox="1">
            <a:spLocks noChangeArrowheads="1"/>
          </p:cNvSpPr>
          <p:nvPr/>
        </p:nvSpPr>
        <p:spPr bwMode="auto">
          <a:xfrm>
            <a:off x="1507080" y="6527805"/>
            <a:ext cx="2365022" cy="427566"/>
          </a:xfrm>
          <a:prstGeom prst="rect">
            <a:avLst/>
          </a:prstGeom>
          <a:noFill/>
          <a:ln w="9525">
            <a:noFill/>
            <a:miter lim="800000"/>
            <a:headEnd/>
            <a:tailEnd/>
          </a:ln>
        </p:spPr>
        <p:txBody>
          <a:bodyPr lIns="162546" tIns="81273" rIns="162546" bIns="81273" anchor="ctr"/>
          <a:lstStyle/>
          <a:p>
            <a:r>
              <a:rPr lang="en-US" sz="1956" b="1">
                <a:ea typeface="SimSun" pitchFamily="2" charset="-122"/>
              </a:rPr>
              <a:t>Video, Images</a:t>
            </a:r>
          </a:p>
        </p:txBody>
      </p:sp>
      <p:sp>
        <p:nvSpPr>
          <p:cNvPr id="23567" name="Text Box 22"/>
          <p:cNvSpPr txBox="1">
            <a:spLocks noChangeArrowheads="1"/>
          </p:cNvSpPr>
          <p:nvPr/>
        </p:nvSpPr>
        <p:spPr bwMode="auto">
          <a:xfrm>
            <a:off x="3468572" y="6529922"/>
            <a:ext cx="1044222" cy="427566"/>
          </a:xfrm>
          <a:prstGeom prst="rect">
            <a:avLst/>
          </a:prstGeom>
          <a:noFill/>
          <a:ln w="9525">
            <a:noFill/>
            <a:miter lim="800000"/>
            <a:headEnd/>
            <a:tailEnd/>
          </a:ln>
        </p:spPr>
        <p:txBody>
          <a:bodyPr lIns="162546" tIns="81273" rIns="162546" bIns="81273" anchor="ctr"/>
          <a:lstStyle/>
          <a:p>
            <a:r>
              <a:rPr lang="en-US" sz="1956" b="1">
                <a:ea typeface="SimSun" pitchFamily="2" charset="-122"/>
              </a:rPr>
              <a:t>Audio</a:t>
            </a:r>
          </a:p>
        </p:txBody>
      </p:sp>
      <p:sp>
        <p:nvSpPr>
          <p:cNvPr id="23568" name="AutoShape 23"/>
          <p:cNvSpPr>
            <a:spLocks noChangeArrowheads="1"/>
          </p:cNvSpPr>
          <p:nvPr/>
        </p:nvSpPr>
        <p:spPr bwMode="auto">
          <a:xfrm>
            <a:off x="6451610" y="3740182"/>
            <a:ext cx="3922889" cy="3037417"/>
          </a:xfrm>
          <a:prstGeom prst="roundRect">
            <a:avLst>
              <a:gd name="adj" fmla="val 6912"/>
            </a:avLst>
          </a:prstGeom>
          <a:solidFill>
            <a:srgbClr val="1BC0E8"/>
          </a:solidFill>
          <a:ln w="9525">
            <a:noFill/>
            <a:round/>
            <a:headEnd/>
            <a:tailEnd/>
          </a:ln>
        </p:spPr>
        <p:txBody>
          <a:bodyPr lIns="162546" tIns="81273" rIns="162546" bIns="81273" anchor="ctr"/>
          <a:lstStyle/>
          <a:p>
            <a:pPr marL="203185" indent="-203185">
              <a:spcBef>
                <a:spcPct val="50000"/>
              </a:spcBef>
              <a:buFont typeface="Wingdings" pitchFamily="2" charset="2"/>
              <a:buChar char="§"/>
            </a:pPr>
            <a:r>
              <a:rPr lang="en-US" sz="2133" b="1">
                <a:ea typeface="SimSun" pitchFamily="2" charset="-122"/>
              </a:rPr>
              <a:t>Data instances</a:t>
            </a:r>
          </a:p>
          <a:p>
            <a:pPr marL="203185" indent="-203185">
              <a:spcBef>
                <a:spcPct val="50000"/>
              </a:spcBef>
              <a:buFont typeface="Wingdings" pitchFamily="2" charset="2"/>
              <a:buChar char="§"/>
            </a:pPr>
            <a:r>
              <a:rPr lang="en-US" sz="2133" b="1">
                <a:ea typeface="SimSun" pitchFamily="2" charset="-122"/>
              </a:rPr>
              <a:t>Reports and queries on data aggregates</a:t>
            </a:r>
          </a:p>
          <a:p>
            <a:pPr marL="203185" indent="-203185">
              <a:spcBef>
                <a:spcPct val="50000"/>
              </a:spcBef>
              <a:buFont typeface="Wingdings" pitchFamily="2" charset="2"/>
              <a:buChar char="§"/>
            </a:pPr>
            <a:r>
              <a:rPr lang="en-US" sz="2133" b="1">
                <a:ea typeface="SimSun" pitchFamily="2" charset="-122"/>
              </a:rPr>
              <a:t>Predictive models</a:t>
            </a:r>
          </a:p>
          <a:p>
            <a:pPr marL="203185" indent="-203185">
              <a:spcBef>
                <a:spcPct val="50000"/>
              </a:spcBef>
              <a:buFont typeface="Wingdings" pitchFamily="2" charset="2"/>
              <a:buChar char="§"/>
            </a:pPr>
            <a:r>
              <a:rPr lang="en-US" sz="2133" b="1">
                <a:ea typeface="SimSun" pitchFamily="2" charset="-122"/>
              </a:rPr>
              <a:t>Answers and confidence</a:t>
            </a:r>
          </a:p>
          <a:p>
            <a:pPr marL="203185" indent="-203185">
              <a:spcBef>
                <a:spcPct val="50000"/>
              </a:spcBef>
              <a:buFont typeface="Wingdings" pitchFamily="2" charset="2"/>
              <a:buChar char="§"/>
            </a:pPr>
            <a:r>
              <a:rPr lang="en-US" sz="2133" b="1">
                <a:ea typeface="SimSun" pitchFamily="2" charset="-122"/>
              </a:rPr>
              <a:t>Feedback and learning</a:t>
            </a:r>
          </a:p>
        </p:txBody>
      </p:sp>
      <p:sp>
        <p:nvSpPr>
          <p:cNvPr id="23569" name="AutoShape 24"/>
          <p:cNvSpPr>
            <a:spLocks noChangeArrowheads="1"/>
          </p:cNvSpPr>
          <p:nvPr/>
        </p:nvSpPr>
        <p:spPr bwMode="auto">
          <a:xfrm>
            <a:off x="6431846" y="3124207"/>
            <a:ext cx="3917244" cy="389467"/>
          </a:xfrm>
          <a:prstGeom prst="roundRect">
            <a:avLst>
              <a:gd name="adj" fmla="val 16667"/>
            </a:avLst>
          </a:prstGeom>
          <a:solidFill>
            <a:srgbClr val="1BC0E8"/>
          </a:solidFill>
          <a:ln w="9525">
            <a:noFill/>
            <a:round/>
            <a:headEnd/>
            <a:tailEnd/>
          </a:ln>
        </p:spPr>
        <p:txBody>
          <a:bodyPr lIns="162546" tIns="81273" rIns="162546" bIns="81273" anchor="ctr"/>
          <a:lstStyle/>
          <a:p>
            <a:pPr algn="ctr"/>
            <a:r>
              <a:rPr lang="en-US" sz="2844" b="1">
                <a:solidFill>
                  <a:schemeClr val="bg1"/>
                </a:solidFill>
                <a:ea typeface="SimSun" pitchFamily="2" charset="-122"/>
              </a:rPr>
              <a:t>Decision point</a:t>
            </a:r>
          </a:p>
        </p:txBody>
      </p:sp>
      <p:sp>
        <p:nvSpPr>
          <p:cNvPr id="23570" name="AutoShape 25"/>
          <p:cNvSpPr>
            <a:spLocks noChangeArrowheads="1"/>
          </p:cNvSpPr>
          <p:nvPr/>
        </p:nvSpPr>
        <p:spPr bwMode="auto">
          <a:xfrm>
            <a:off x="10498667" y="3124207"/>
            <a:ext cx="4958645" cy="389467"/>
          </a:xfrm>
          <a:prstGeom prst="roundRect">
            <a:avLst>
              <a:gd name="adj" fmla="val 16667"/>
            </a:avLst>
          </a:prstGeom>
          <a:solidFill>
            <a:srgbClr val="1BC0E8"/>
          </a:solidFill>
          <a:ln w="9525">
            <a:noFill/>
            <a:round/>
            <a:headEnd/>
            <a:tailEnd/>
          </a:ln>
        </p:spPr>
        <p:txBody>
          <a:bodyPr lIns="162546" tIns="81273" rIns="162546" bIns="81273" anchor="ctr"/>
          <a:lstStyle/>
          <a:p>
            <a:pPr algn="ctr"/>
            <a:r>
              <a:rPr lang="en-US" sz="2844" b="1">
                <a:solidFill>
                  <a:schemeClr val="bg1"/>
                </a:solidFill>
                <a:ea typeface="SimSun" pitchFamily="2" charset="-122"/>
              </a:rPr>
              <a:t>Possible outcomes</a:t>
            </a:r>
          </a:p>
        </p:txBody>
      </p:sp>
      <p:sp>
        <p:nvSpPr>
          <p:cNvPr id="23571" name="AutoShape 26"/>
          <p:cNvSpPr>
            <a:spLocks noChangeAspect="1" noChangeArrowheads="1"/>
          </p:cNvSpPr>
          <p:nvPr/>
        </p:nvSpPr>
        <p:spPr bwMode="auto">
          <a:xfrm flipH="1">
            <a:off x="4778023" y="3822701"/>
            <a:ext cx="1478844" cy="427566"/>
          </a:xfrm>
          <a:prstGeom prst="leftArrow">
            <a:avLst>
              <a:gd name="adj1" fmla="val 66963"/>
              <a:gd name="adj2" fmla="val 77029"/>
            </a:avLst>
          </a:prstGeom>
          <a:solidFill>
            <a:srgbClr val="808080"/>
          </a:solidFill>
          <a:ln w="28575">
            <a:solidFill>
              <a:schemeClr val="bg1"/>
            </a:solidFill>
            <a:miter lim="800000"/>
            <a:headEnd/>
            <a:tailEnd/>
          </a:ln>
        </p:spPr>
        <p:txBody>
          <a:bodyPr wrap="none" lIns="162546" tIns="81273" rIns="162546" bIns="81273" anchor="b"/>
          <a:lstStyle/>
          <a:p>
            <a:endParaRPr lang="en-US" sz="2133">
              <a:solidFill>
                <a:schemeClr val="bg1"/>
              </a:solidFill>
              <a:ea typeface="SimSun" pitchFamily="2" charset="-122"/>
            </a:endParaRPr>
          </a:p>
        </p:txBody>
      </p:sp>
      <p:sp>
        <p:nvSpPr>
          <p:cNvPr id="23572" name="AutoShape 27"/>
          <p:cNvSpPr>
            <a:spLocks noChangeAspect="1" noChangeArrowheads="1"/>
          </p:cNvSpPr>
          <p:nvPr/>
        </p:nvSpPr>
        <p:spPr bwMode="auto">
          <a:xfrm flipH="1">
            <a:off x="4778023" y="5014386"/>
            <a:ext cx="1478844" cy="427566"/>
          </a:xfrm>
          <a:prstGeom prst="leftArrow">
            <a:avLst>
              <a:gd name="adj1" fmla="val 66963"/>
              <a:gd name="adj2" fmla="val 75732"/>
            </a:avLst>
          </a:prstGeom>
          <a:solidFill>
            <a:srgbClr val="808080"/>
          </a:solidFill>
          <a:ln w="28575">
            <a:solidFill>
              <a:schemeClr val="bg1"/>
            </a:solidFill>
            <a:miter lim="800000"/>
            <a:headEnd/>
            <a:tailEnd/>
          </a:ln>
        </p:spPr>
        <p:txBody>
          <a:bodyPr wrap="none" lIns="162546" tIns="81273" rIns="162546" bIns="81273" anchor="b"/>
          <a:lstStyle/>
          <a:p>
            <a:endParaRPr lang="en-US" sz="2133">
              <a:solidFill>
                <a:schemeClr val="bg1"/>
              </a:solidFill>
              <a:ea typeface="SimSun" pitchFamily="2" charset="-122"/>
            </a:endParaRPr>
          </a:p>
        </p:txBody>
      </p:sp>
      <p:sp>
        <p:nvSpPr>
          <p:cNvPr id="23573" name="AutoShape 28"/>
          <p:cNvSpPr>
            <a:spLocks noChangeAspect="1" noChangeArrowheads="1"/>
          </p:cNvSpPr>
          <p:nvPr/>
        </p:nvSpPr>
        <p:spPr bwMode="auto">
          <a:xfrm flipH="1">
            <a:off x="4778023" y="6102354"/>
            <a:ext cx="1478844" cy="427566"/>
          </a:xfrm>
          <a:prstGeom prst="leftArrow">
            <a:avLst>
              <a:gd name="adj1" fmla="val 66963"/>
              <a:gd name="adj2" fmla="val 77029"/>
            </a:avLst>
          </a:prstGeom>
          <a:solidFill>
            <a:srgbClr val="808080"/>
          </a:solidFill>
          <a:ln w="28575">
            <a:solidFill>
              <a:schemeClr val="bg1"/>
            </a:solidFill>
            <a:miter lim="800000"/>
            <a:headEnd/>
            <a:tailEnd/>
          </a:ln>
        </p:spPr>
        <p:txBody>
          <a:bodyPr wrap="none" lIns="162546" tIns="81273" rIns="162546" bIns="81273" anchor="b"/>
          <a:lstStyle/>
          <a:p>
            <a:endParaRPr lang="en-US" sz="2133">
              <a:solidFill>
                <a:schemeClr val="bg1"/>
              </a:solidFill>
              <a:ea typeface="SimSun" pitchFamily="2" charset="-122"/>
            </a:endParaRPr>
          </a:p>
        </p:txBody>
      </p:sp>
      <p:pic>
        <p:nvPicPr>
          <p:cNvPr id="23574" name="Picture 29" descr="cone_1"/>
          <p:cNvPicPr>
            <a:picLocks noChangeAspect="1" noChangeArrowheads="1"/>
          </p:cNvPicPr>
          <p:nvPr/>
        </p:nvPicPr>
        <p:blipFill>
          <a:blip r:embed="rId9"/>
          <a:srcRect/>
          <a:stretch>
            <a:fillRect/>
          </a:stretch>
        </p:blipFill>
        <p:spPr bwMode="auto">
          <a:xfrm>
            <a:off x="10481756" y="3716881"/>
            <a:ext cx="4953001" cy="3210985"/>
          </a:xfrm>
          <a:prstGeom prst="rect">
            <a:avLst/>
          </a:prstGeom>
          <a:noFill/>
          <a:ln w="9525">
            <a:noFill/>
            <a:miter lim="800000"/>
            <a:headEnd/>
            <a:tailEnd/>
          </a:ln>
        </p:spPr>
      </p:pic>
      <p:sp>
        <p:nvSpPr>
          <p:cNvPr id="23575" name="Freeform 30"/>
          <p:cNvSpPr>
            <a:spLocks/>
          </p:cNvSpPr>
          <p:nvPr/>
        </p:nvSpPr>
        <p:spPr bwMode="auto">
          <a:xfrm>
            <a:off x="10574876" y="4131733"/>
            <a:ext cx="3821289" cy="1136651"/>
          </a:xfrm>
          <a:custGeom>
            <a:avLst/>
            <a:gdLst>
              <a:gd name="T0" fmla="*/ 0 w 1354"/>
              <a:gd name="T1" fmla="*/ 2147483647 h 537"/>
              <a:gd name="T2" fmla="*/ 2147483647 w 1354"/>
              <a:gd name="T3" fmla="*/ 0 h 537"/>
              <a:gd name="T4" fmla="*/ 2147483647 w 1354"/>
              <a:gd name="T5" fmla="*/ 2147483647 h 537"/>
              <a:gd name="T6" fmla="*/ 0 w 1354"/>
              <a:gd name="T7" fmla="*/ 2147483647 h 537"/>
              <a:gd name="T8" fmla="*/ 0 60000 65536"/>
              <a:gd name="T9" fmla="*/ 0 60000 65536"/>
              <a:gd name="T10" fmla="*/ 0 60000 65536"/>
              <a:gd name="T11" fmla="*/ 0 60000 65536"/>
              <a:gd name="T12" fmla="*/ 0 w 1354"/>
              <a:gd name="T13" fmla="*/ 0 h 537"/>
              <a:gd name="T14" fmla="*/ 1354 w 1354"/>
              <a:gd name="T15" fmla="*/ 537 h 537"/>
            </a:gdLst>
            <a:ahLst/>
            <a:cxnLst>
              <a:cxn ang="T8">
                <a:pos x="T0" y="T1"/>
              </a:cxn>
              <a:cxn ang="T9">
                <a:pos x="T2" y="T3"/>
              </a:cxn>
              <a:cxn ang="T10">
                <a:pos x="T4" y="T5"/>
              </a:cxn>
              <a:cxn ang="T11">
                <a:pos x="T6" y="T7"/>
              </a:cxn>
            </a:cxnLst>
            <a:rect l="T12" t="T13" r="T14" b="T15"/>
            <a:pathLst>
              <a:path w="1354" h="537">
                <a:moveTo>
                  <a:pt x="0" y="537"/>
                </a:moveTo>
                <a:lnTo>
                  <a:pt x="1354" y="0"/>
                </a:lnTo>
                <a:cubicBezTo>
                  <a:pt x="1324" y="119"/>
                  <a:pt x="1328" y="124"/>
                  <a:pt x="1303" y="330"/>
                </a:cubicBezTo>
                <a:lnTo>
                  <a:pt x="0" y="537"/>
                </a:lnTo>
                <a:close/>
              </a:path>
            </a:pathLst>
          </a:custGeom>
          <a:noFill/>
          <a:ln w="19050">
            <a:solidFill>
              <a:srgbClr val="CCECFF"/>
            </a:solidFill>
            <a:round/>
            <a:headEnd/>
            <a:tailEnd/>
          </a:ln>
        </p:spPr>
        <p:txBody>
          <a:bodyPr wrap="none" lIns="162546" tIns="81273" rIns="162546" bIns="81273" anchor="ctr"/>
          <a:lstStyle/>
          <a:p>
            <a:endParaRPr lang="en-US" sz="3556"/>
          </a:p>
        </p:txBody>
      </p:sp>
      <p:sp>
        <p:nvSpPr>
          <p:cNvPr id="23576" name="Freeform 31"/>
          <p:cNvSpPr>
            <a:spLocks/>
          </p:cNvSpPr>
          <p:nvPr/>
        </p:nvSpPr>
        <p:spPr bwMode="auto">
          <a:xfrm>
            <a:off x="10603124" y="4991100"/>
            <a:ext cx="3640667" cy="649817"/>
          </a:xfrm>
          <a:custGeom>
            <a:avLst/>
            <a:gdLst>
              <a:gd name="T0" fmla="*/ 0 w 1290"/>
              <a:gd name="T1" fmla="*/ 2147483647 h 307"/>
              <a:gd name="T2" fmla="*/ 2147483647 w 1290"/>
              <a:gd name="T3" fmla="*/ 0 h 307"/>
              <a:gd name="T4" fmla="*/ 2147483647 w 1290"/>
              <a:gd name="T5" fmla="*/ 2147483647 h 307"/>
              <a:gd name="T6" fmla="*/ 0 w 1290"/>
              <a:gd name="T7" fmla="*/ 2147483647 h 307"/>
              <a:gd name="T8" fmla="*/ 0 60000 65536"/>
              <a:gd name="T9" fmla="*/ 0 60000 65536"/>
              <a:gd name="T10" fmla="*/ 0 60000 65536"/>
              <a:gd name="T11" fmla="*/ 0 60000 65536"/>
              <a:gd name="T12" fmla="*/ 0 w 1290"/>
              <a:gd name="T13" fmla="*/ 0 h 307"/>
              <a:gd name="T14" fmla="*/ 1290 w 1290"/>
              <a:gd name="T15" fmla="*/ 307 h 307"/>
            </a:gdLst>
            <a:ahLst/>
            <a:cxnLst>
              <a:cxn ang="T8">
                <a:pos x="T0" y="T1"/>
              </a:cxn>
              <a:cxn ang="T9">
                <a:pos x="T2" y="T3"/>
              </a:cxn>
              <a:cxn ang="T10">
                <a:pos x="T4" y="T5"/>
              </a:cxn>
              <a:cxn ang="T11">
                <a:pos x="T6" y="T7"/>
              </a:cxn>
            </a:cxnLst>
            <a:rect l="T12" t="T13" r="T14" b="T15"/>
            <a:pathLst>
              <a:path w="1290" h="307">
                <a:moveTo>
                  <a:pt x="0" y="132"/>
                </a:moveTo>
                <a:lnTo>
                  <a:pt x="1288" y="0"/>
                </a:lnTo>
                <a:cubicBezTo>
                  <a:pt x="1288" y="168"/>
                  <a:pt x="1282" y="223"/>
                  <a:pt x="1290" y="307"/>
                </a:cubicBezTo>
                <a:lnTo>
                  <a:pt x="0" y="132"/>
                </a:lnTo>
                <a:close/>
              </a:path>
            </a:pathLst>
          </a:custGeom>
          <a:noFill/>
          <a:ln w="19050">
            <a:solidFill>
              <a:srgbClr val="CCECFF"/>
            </a:solidFill>
            <a:round/>
            <a:headEnd/>
            <a:tailEnd/>
          </a:ln>
        </p:spPr>
        <p:txBody>
          <a:bodyPr wrap="none" lIns="162546" tIns="81273" rIns="162546" bIns="81273" anchor="ctr"/>
          <a:lstStyle/>
          <a:p>
            <a:endParaRPr lang="en-US" sz="3556"/>
          </a:p>
        </p:txBody>
      </p:sp>
      <p:sp>
        <p:nvSpPr>
          <p:cNvPr id="23577" name="Freeform 32"/>
          <p:cNvSpPr>
            <a:spLocks/>
          </p:cNvSpPr>
          <p:nvPr/>
        </p:nvSpPr>
        <p:spPr bwMode="auto">
          <a:xfrm>
            <a:off x="10591801" y="5276883"/>
            <a:ext cx="3815644" cy="1238249"/>
          </a:xfrm>
          <a:custGeom>
            <a:avLst/>
            <a:gdLst>
              <a:gd name="T0" fmla="*/ 0 w 1352"/>
              <a:gd name="T1" fmla="*/ 0 h 585"/>
              <a:gd name="T2" fmla="*/ 2147483647 w 1352"/>
              <a:gd name="T3" fmla="*/ 2147483647 h 585"/>
              <a:gd name="T4" fmla="*/ 2147483647 w 1352"/>
              <a:gd name="T5" fmla="*/ 2147483647 h 585"/>
              <a:gd name="T6" fmla="*/ 0 w 1352"/>
              <a:gd name="T7" fmla="*/ 0 h 585"/>
              <a:gd name="T8" fmla="*/ 0 60000 65536"/>
              <a:gd name="T9" fmla="*/ 0 60000 65536"/>
              <a:gd name="T10" fmla="*/ 0 60000 65536"/>
              <a:gd name="T11" fmla="*/ 0 60000 65536"/>
              <a:gd name="T12" fmla="*/ 0 w 1352"/>
              <a:gd name="T13" fmla="*/ 0 h 585"/>
              <a:gd name="T14" fmla="*/ 1352 w 1352"/>
              <a:gd name="T15" fmla="*/ 585 h 585"/>
            </a:gdLst>
            <a:ahLst/>
            <a:cxnLst>
              <a:cxn ang="T8">
                <a:pos x="T0" y="T1"/>
              </a:cxn>
              <a:cxn ang="T9">
                <a:pos x="T2" y="T3"/>
              </a:cxn>
              <a:cxn ang="T10">
                <a:pos x="T4" y="T5"/>
              </a:cxn>
              <a:cxn ang="T11">
                <a:pos x="T6" y="T7"/>
              </a:cxn>
            </a:cxnLst>
            <a:rect l="T12" t="T13" r="T14" b="T15"/>
            <a:pathLst>
              <a:path w="1352" h="585">
                <a:moveTo>
                  <a:pt x="0" y="0"/>
                </a:moveTo>
                <a:lnTo>
                  <a:pt x="1302" y="292"/>
                </a:lnTo>
                <a:cubicBezTo>
                  <a:pt x="1321" y="456"/>
                  <a:pt x="1337" y="521"/>
                  <a:pt x="1352" y="585"/>
                </a:cubicBezTo>
                <a:lnTo>
                  <a:pt x="0" y="0"/>
                </a:lnTo>
                <a:close/>
              </a:path>
            </a:pathLst>
          </a:custGeom>
          <a:noFill/>
          <a:ln w="19050">
            <a:solidFill>
              <a:srgbClr val="CCECFF"/>
            </a:solidFill>
            <a:round/>
            <a:headEnd/>
            <a:tailEnd/>
          </a:ln>
        </p:spPr>
        <p:txBody>
          <a:bodyPr wrap="none" lIns="162546" tIns="81273" rIns="162546" bIns="81273" anchor="ctr"/>
          <a:lstStyle/>
          <a:p>
            <a:endParaRPr lang="en-US" sz="3556"/>
          </a:p>
        </p:txBody>
      </p:sp>
      <p:sp>
        <p:nvSpPr>
          <p:cNvPr id="752673" name="Oval 33"/>
          <p:cNvSpPr>
            <a:spLocks noChangeArrowheads="1"/>
          </p:cNvSpPr>
          <p:nvPr/>
        </p:nvSpPr>
        <p:spPr bwMode="auto">
          <a:xfrm>
            <a:off x="13845822" y="5295900"/>
            <a:ext cx="601134" cy="450852"/>
          </a:xfrm>
          <a:prstGeom prst="ellipse">
            <a:avLst/>
          </a:prstGeom>
          <a:solidFill>
            <a:schemeClr val="bg1"/>
          </a:solidFill>
          <a:ln w="25400">
            <a:solidFill>
              <a:srgbClr val="FF0000"/>
            </a:solidFill>
            <a:round/>
            <a:headEnd/>
            <a:tailEnd/>
          </a:ln>
          <a:effectLst/>
          <a:extLst/>
        </p:spPr>
        <p:txBody>
          <a:bodyPr wrap="none" lIns="162546" tIns="81273" rIns="162546" bIns="81273" anchor="ctr"/>
          <a:lstStyle/>
          <a:p>
            <a:pPr>
              <a:lnSpc>
                <a:spcPct val="90000"/>
              </a:lnSpc>
              <a:defRPr/>
            </a:pPr>
            <a:endParaRPr lang="en-US" sz="3911" baseline="-25000">
              <a:solidFill>
                <a:schemeClr val="hlink"/>
              </a:solidFill>
              <a:latin typeface="Arial" charset="0"/>
              <a:cs typeface="+mn-cs"/>
            </a:endParaRPr>
          </a:p>
        </p:txBody>
      </p:sp>
      <p:sp>
        <p:nvSpPr>
          <p:cNvPr id="23579" name="Oval 34"/>
          <p:cNvSpPr>
            <a:spLocks noChangeArrowheads="1"/>
          </p:cNvSpPr>
          <p:nvPr/>
        </p:nvSpPr>
        <p:spPr bwMode="auto">
          <a:xfrm>
            <a:off x="13927667" y="5357311"/>
            <a:ext cx="437444" cy="328084"/>
          </a:xfrm>
          <a:prstGeom prst="ellipse">
            <a:avLst/>
          </a:prstGeom>
          <a:solidFill>
            <a:schemeClr val="bg1"/>
          </a:solidFill>
          <a:ln w="25400">
            <a:solidFill>
              <a:srgbClr val="FF0000"/>
            </a:solidFill>
            <a:round/>
            <a:headEnd/>
            <a:tailEnd/>
          </a:ln>
        </p:spPr>
        <p:txBody>
          <a:bodyPr wrap="none" lIns="162546" tIns="81273" rIns="162546" bIns="81273" anchor="ctr"/>
          <a:lstStyle/>
          <a:p>
            <a:pPr algn="ctr">
              <a:lnSpc>
                <a:spcPct val="90000"/>
              </a:lnSpc>
            </a:pPr>
            <a:endParaRPr lang="en-US" sz="3911" baseline="-25000">
              <a:solidFill>
                <a:schemeClr val="hlink"/>
              </a:solidFill>
              <a:ea typeface="SimSun" pitchFamily="2" charset="-122"/>
            </a:endParaRPr>
          </a:p>
        </p:txBody>
      </p:sp>
      <p:sp>
        <p:nvSpPr>
          <p:cNvPr id="23580" name="Oval 35"/>
          <p:cNvSpPr>
            <a:spLocks noChangeArrowheads="1"/>
          </p:cNvSpPr>
          <p:nvPr/>
        </p:nvSpPr>
        <p:spPr bwMode="auto">
          <a:xfrm>
            <a:off x="14003867" y="5414434"/>
            <a:ext cx="285045" cy="213785"/>
          </a:xfrm>
          <a:prstGeom prst="ellipse">
            <a:avLst/>
          </a:prstGeom>
          <a:solidFill>
            <a:schemeClr val="bg1"/>
          </a:solidFill>
          <a:ln w="25400">
            <a:solidFill>
              <a:srgbClr val="FF0000"/>
            </a:solidFill>
            <a:round/>
            <a:headEnd/>
            <a:tailEnd/>
          </a:ln>
        </p:spPr>
        <p:txBody>
          <a:bodyPr wrap="none" lIns="162546" tIns="81273" rIns="162546" bIns="81273" anchor="ctr"/>
          <a:lstStyle/>
          <a:p>
            <a:pPr algn="ctr">
              <a:lnSpc>
                <a:spcPct val="90000"/>
              </a:lnSpc>
            </a:pPr>
            <a:endParaRPr lang="en-US" sz="3911" baseline="-25000">
              <a:solidFill>
                <a:schemeClr val="hlink"/>
              </a:solidFill>
              <a:ea typeface="SimSun" pitchFamily="2" charset="-122"/>
            </a:endParaRPr>
          </a:p>
        </p:txBody>
      </p:sp>
      <p:sp>
        <p:nvSpPr>
          <p:cNvPr id="23581" name="Oval 36"/>
          <p:cNvSpPr>
            <a:spLocks noChangeArrowheads="1"/>
          </p:cNvSpPr>
          <p:nvPr/>
        </p:nvSpPr>
        <p:spPr bwMode="auto">
          <a:xfrm>
            <a:off x="14091356" y="5480056"/>
            <a:ext cx="112889" cy="84667"/>
          </a:xfrm>
          <a:prstGeom prst="ellipse">
            <a:avLst/>
          </a:prstGeom>
          <a:solidFill>
            <a:srgbClr val="FF0000"/>
          </a:solidFill>
          <a:ln w="38100">
            <a:solidFill>
              <a:srgbClr val="FF0000"/>
            </a:solidFill>
            <a:round/>
            <a:headEnd/>
            <a:tailEnd/>
          </a:ln>
        </p:spPr>
        <p:txBody>
          <a:bodyPr wrap="none" lIns="162546" tIns="81273" rIns="162546" bIns="81273" anchor="ctr"/>
          <a:lstStyle/>
          <a:p>
            <a:pPr algn="ctr">
              <a:lnSpc>
                <a:spcPct val="90000"/>
              </a:lnSpc>
            </a:pPr>
            <a:endParaRPr lang="en-US" sz="3911" baseline="-25000">
              <a:solidFill>
                <a:schemeClr val="hlink"/>
              </a:solidFill>
              <a:ea typeface="SimSun" pitchFamily="2" charset="-122"/>
            </a:endParaRPr>
          </a:p>
        </p:txBody>
      </p:sp>
      <p:sp>
        <p:nvSpPr>
          <p:cNvPr id="23582" name="Text Box 37"/>
          <p:cNvSpPr txBox="1">
            <a:spLocks noChangeArrowheads="1"/>
          </p:cNvSpPr>
          <p:nvPr/>
        </p:nvSpPr>
        <p:spPr bwMode="auto">
          <a:xfrm rot="-798221">
            <a:off x="12403690" y="4510621"/>
            <a:ext cx="1608667" cy="397934"/>
          </a:xfrm>
          <a:prstGeom prst="rect">
            <a:avLst/>
          </a:prstGeom>
          <a:noFill/>
          <a:ln w="9525">
            <a:noFill/>
            <a:miter lim="800000"/>
            <a:headEnd/>
            <a:tailEnd/>
          </a:ln>
        </p:spPr>
        <p:txBody>
          <a:bodyPr lIns="162546" tIns="81273" rIns="162546" bIns="81273"/>
          <a:lstStyle/>
          <a:p>
            <a:pPr algn="ctr"/>
            <a:r>
              <a:rPr lang="en-US" sz="2489" b="1">
                <a:solidFill>
                  <a:schemeClr val="bg1"/>
                </a:solidFill>
                <a:ea typeface="SimSun" pitchFamily="2" charset="-122"/>
              </a:rPr>
              <a:t>Option 1</a:t>
            </a:r>
          </a:p>
        </p:txBody>
      </p:sp>
      <p:sp>
        <p:nvSpPr>
          <p:cNvPr id="23583" name="Text Box 38"/>
          <p:cNvSpPr txBox="1">
            <a:spLocks noChangeArrowheads="1"/>
          </p:cNvSpPr>
          <p:nvPr/>
        </p:nvSpPr>
        <p:spPr bwMode="auto">
          <a:xfrm>
            <a:off x="12364180" y="5086354"/>
            <a:ext cx="1608667" cy="397934"/>
          </a:xfrm>
          <a:prstGeom prst="rect">
            <a:avLst/>
          </a:prstGeom>
          <a:noFill/>
          <a:ln w="9525">
            <a:noFill/>
            <a:miter lim="800000"/>
            <a:headEnd/>
            <a:tailEnd/>
          </a:ln>
        </p:spPr>
        <p:txBody>
          <a:bodyPr lIns="162546" tIns="81273" rIns="162546" bIns="81273"/>
          <a:lstStyle/>
          <a:p>
            <a:pPr algn="ctr"/>
            <a:r>
              <a:rPr lang="en-US" sz="2489" b="1">
                <a:solidFill>
                  <a:schemeClr val="bg1"/>
                </a:solidFill>
                <a:ea typeface="SimSun" pitchFamily="2" charset="-122"/>
              </a:rPr>
              <a:t>Option 2</a:t>
            </a:r>
          </a:p>
        </p:txBody>
      </p:sp>
      <p:sp>
        <p:nvSpPr>
          <p:cNvPr id="23584" name="Text Box 39"/>
          <p:cNvSpPr txBox="1">
            <a:spLocks noChangeArrowheads="1"/>
          </p:cNvSpPr>
          <p:nvPr/>
        </p:nvSpPr>
        <p:spPr bwMode="auto">
          <a:xfrm rot="1048471">
            <a:off x="12409345" y="5689602"/>
            <a:ext cx="1608667" cy="397934"/>
          </a:xfrm>
          <a:prstGeom prst="rect">
            <a:avLst/>
          </a:prstGeom>
          <a:noFill/>
          <a:ln w="9525">
            <a:noFill/>
            <a:miter lim="800000"/>
            <a:headEnd/>
            <a:tailEnd/>
          </a:ln>
        </p:spPr>
        <p:txBody>
          <a:bodyPr lIns="162546" tIns="81273" rIns="162546" bIns="81273"/>
          <a:lstStyle/>
          <a:p>
            <a:pPr algn="ctr"/>
            <a:r>
              <a:rPr lang="en-US" sz="2489" b="1">
                <a:solidFill>
                  <a:schemeClr val="bg1"/>
                </a:solidFill>
                <a:ea typeface="SimSun" pitchFamily="2" charset="-122"/>
              </a:rPr>
              <a:t>Option 3</a:t>
            </a:r>
          </a:p>
        </p:txBody>
      </p:sp>
    </p:spTree>
    <p:extLst>
      <p:ext uri="{BB962C8B-B14F-4D97-AF65-F5344CB8AC3E}">
        <p14:creationId xmlns:p14="http://schemas.microsoft.com/office/powerpoint/2010/main" val="46681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10 years, cognitive systems will be to computing what transaction processing is today</a:t>
            </a:r>
            <a:endParaRPr lang="en-US" dirty="0"/>
          </a:p>
        </p:txBody>
      </p:sp>
      <p:sp>
        <p:nvSpPr>
          <p:cNvPr id="3" name="Content Placeholder 2"/>
          <p:cNvSpPr>
            <a:spLocks noGrp="1"/>
          </p:cNvSpPr>
          <p:nvPr>
            <p:ph idx="4294967295"/>
          </p:nvPr>
        </p:nvSpPr>
        <p:spPr>
          <a:xfrm>
            <a:off x="738187" y="2336800"/>
            <a:ext cx="14628813" cy="5994400"/>
          </a:xfrm>
        </p:spPr>
        <p:txBody>
          <a:bodyPr>
            <a:normAutofit fontScale="92500" lnSpcReduction="10000"/>
          </a:bodyPr>
          <a:lstStyle/>
          <a:p>
            <a:r>
              <a:rPr lang="en-US" dirty="0" smtClean="0"/>
              <a:t>Amplify human creativity, insight, intuition, and experience</a:t>
            </a:r>
          </a:p>
          <a:p>
            <a:pPr lvl="1"/>
            <a:r>
              <a:rPr lang="en-US" dirty="0" smtClean="0"/>
              <a:t>Inspiring us to new alternatives to decisions</a:t>
            </a:r>
          </a:p>
          <a:p>
            <a:pPr lvl="1"/>
            <a:r>
              <a:rPr lang="en-US" dirty="0" smtClean="0"/>
              <a:t>Bringing the breadth of human knowledge into view</a:t>
            </a:r>
          </a:p>
          <a:p>
            <a:pPr lvl="1"/>
            <a:endParaRPr lang="en-US" dirty="0" smtClean="0"/>
          </a:p>
          <a:p>
            <a:r>
              <a:rPr lang="en-US" dirty="0" smtClean="0"/>
              <a:t>Learn behavior through formal and informal training processes</a:t>
            </a:r>
          </a:p>
          <a:p>
            <a:endParaRPr lang="en-US" dirty="0" smtClean="0"/>
          </a:p>
          <a:p>
            <a:r>
              <a:rPr lang="en-US" dirty="0" smtClean="0"/>
              <a:t>Interact with humans on our terms – in the language of humans</a:t>
            </a:r>
          </a:p>
          <a:p>
            <a:endParaRPr lang="en-US" dirty="0" smtClean="0"/>
          </a:p>
          <a:p>
            <a:r>
              <a:rPr lang="en-US" dirty="0" smtClean="0"/>
              <a:t>Demonstrate expertise through trust and depth of character</a:t>
            </a:r>
          </a:p>
          <a:p>
            <a:endParaRPr lang="en-US" dirty="0" smtClean="0"/>
          </a:p>
          <a:p>
            <a:r>
              <a:rPr lang="en-US" dirty="0" smtClean="0"/>
              <a:t>Evolve, adapting to ever changing knowledge and understanding</a:t>
            </a:r>
          </a:p>
          <a:p>
            <a:endParaRPr lang="en-US" dirty="0" smtClean="0"/>
          </a:p>
          <a:p>
            <a:r>
              <a:rPr lang="en-US" dirty="0" smtClean="0"/>
              <a:t>Establish transformative relationships between humans and machines  </a:t>
            </a:r>
          </a:p>
        </p:txBody>
      </p:sp>
      <p:sp>
        <p:nvSpPr>
          <p:cNvPr id="4" name="TextBox 3"/>
          <p:cNvSpPr txBox="1"/>
          <p:nvPr/>
        </p:nvSpPr>
        <p:spPr>
          <a:xfrm rot="21059588">
            <a:off x="914032" y="1486246"/>
            <a:ext cx="526106" cy="502573"/>
          </a:xfrm>
          <a:prstGeom prst="rect">
            <a:avLst/>
          </a:prstGeom>
          <a:noFill/>
        </p:spPr>
        <p:txBody>
          <a:bodyPr wrap="none" rtlCol="0">
            <a:spAutoFit/>
          </a:bodyPr>
          <a:lstStyle/>
          <a:p>
            <a:r>
              <a:rPr lang="en-US" sz="2666" dirty="0">
                <a:solidFill>
                  <a:srgbClr val="FF0000"/>
                </a:solidFill>
                <a:latin typeface="ＭＳ ゴシック"/>
                <a:ea typeface="ＭＳ ゴシック"/>
                <a:cs typeface="ＭＳ ゴシック"/>
              </a:rPr>
              <a:t>∧</a:t>
            </a:r>
            <a:endParaRPr lang="en-US" sz="2666" dirty="0">
              <a:solidFill>
                <a:srgbClr val="FF0000"/>
              </a:solidFill>
              <a:latin typeface="Bradley Hand Bold"/>
              <a:cs typeface="Bradley Hand Bold"/>
            </a:endParaRPr>
          </a:p>
        </p:txBody>
      </p:sp>
      <p:sp>
        <p:nvSpPr>
          <p:cNvPr id="5" name="TextBox 4"/>
          <p:cNvSpPr txBox="1"/>
          <p:nvPr/>
        </p:nvSpPr>
        <p:spPr>
          <a:xfrm rot="21059588">
            <a:off x="531349" y="886964"/>
            <a:ext cx="1531188" cy="502573"/>
          </a:xfrm>
          <a:prstGeom prst="rect">
            <a:avLst/>
          </a:prstGeom>
          <a:noFill/>
        </p:spPr>
        <p:txBody>
          <a:bodyPr wrap="none" rtlCol="0">
            <a:spAutoFit/>
          </a:bodyPr>
          <a:lstStyle/>
          <a:p>
            <a:r>
              <a:rPr lang="en-US" sz="2666" dirty="0">
                <a:solidFill>
                  <a:srgbClr val="FF0000"/>
                </a:solidFill>
                <a:latin typeface="Bradley Hand Bold"/>
                <a:cs typeface="Bradley Hand Bold"/>
              </a:rPr>
              <a:t>less than</a:t>
            </a:r>
          </a:p>
        </p:txBody>
      </p:sp>
    </p:spTree>
    <p:extLst>
      <p:ext uri="{BB962C8B-B14F-4D97-AF65-F5344CB8AC3E}">
        <p14:creationId xmlns:p14="http://schemas.microsoft.com/office/powerpoint/2010/main" val="25737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65600" y="2204919"/>
            <a:ext cx="7385756" cy="1077146"/>
          </a:xfrm>
          <a:prstGeom prst="rect">
            <a:avLst/>
          </a:prstGeom>
        </p:spPr>
        <p:txBody>
          <a:bodyPr/>
          <a:lstStyle/>
          <a:p>
            <a:pPr algn="ctr">
              <a:defRPr/>
            </a:pPr>
            <a:r>
              <a:rPr lang="en-US" sz="7111" b="1" cap="all" dirty="0"/>
              <a:t>Thank You</a:t>
            </a:r>
          </a:p>
        </p:txBody>
      </p:sp>
      <p:pic>
        <p:nvPicPr>
          <p:cNvPr id="4" name="Picture 3"/>
          <p:cNvPicPr>
            <a:picLocks noChangeAspect="1" noChangeArrowheads="1"/>
          </p:cNvPicPr>
          <p:nvPr/>
        </p:nvPicPr>
        <p:blipFill>
          <a:blip r:embed="rId3"/>
          <a:srcRect/>
          <a:stretch>
            <a:fillRect/>
          </a:stretch>
        </p:blipFill>
        <p:spPr>
          <a:xfrm>
            <a:off x="4775200" y="4257675"/>
            <a:ext cx="6411912" cy="2676525"/>
          </a:xfrm>
          <a:prstGeom prst="rect">
            <a:avLst/>
          </a:prstGeom>
          <a:noFill/>
          <a:ln/>
          <a:effectLst>
            <a:reflection blurRad="88900" stA="36000" endPos="35000" dist="101600" dir="5400000" sy="-100000" algn="bl" rotWithShape="0"/>
          </a:effectLst>
        </p:spPr>
      </p:pic>
    </p:spTree>
    <p:extLst>
      <p:ext uri="{BB962C8B-B14F-4D97-AF65-F5344CB8AC3E}">
        <p14:creationId xmlns:p14="http://schemas.microsoft.com/office/powerpoint/2010/main" val="184915714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Untitled.png"/>
          <p:cNvPicPr>
            <a:picLocks noChangeAspect="1"/>
          </p:cNvPicPr>
          <p:nvPr/>
        </p:nvPicPr>
        <p:blipFill>
          <a:blip r:embed="rId3"/>
          <a:srcRect/>
          <a:stretch>
            <a:fillRect/>
          </a:stretch>
        </p:blipFill>
        <p:spPr bwMode="auto">
          <a:xfrm>
            <a:off x="406016" y="2641600"/>
            <a:ext cx="15240001" cy="5486400"/>
          </a:xfrm>
          <a:prstGeom prst="rect">
            <a:avLst/>
          </a:prstGeom>
          <a:noFill/>
          <a:ln w="9525">
            <a:noFill/>
            <a:miter lim="800000"/>
            <a:headEnd/>
            <a:tailEnd/>
          </a:ln>
        </p:spPr>
      </p:pic>
      <p:sp>
        <p:nvSpPr>
          <p:cNvPr id="41987" name="TextBox 4"/>
          <p:cNvSpPr txBox="1">
            <a:spLocks noChangeArrowheads="1"/>
          </p:cNvSpPr>
          <p:nvPr/>
        </p:nvSpPr>
        <p:spPr bwMode="auto">
          <a:xfrm>
            <a:off x="3457253" y="1727201"/>
            <a:ext cx="1529073" cy="748795"/>
          </a:xfrm>
          <a:prstGeom prst="rect">
            <a:avLst/>
          </a:prstGeom>
          <a:noFill/>
          <a:ln w="9525">
            <a:noFill/>
            <a:miter lim="800000"/>
            <a:headEnd/>
            <a:tailEnd/>
          </a:ln>
        </p:spPr>
        <p:txBody>
          <a:bodyPr wrap="none">
            <a:spAutoFit/>
          </a:bodyPr>
          <a:lstStyle/>
          <a:p>
            <a:pPr algn="ctr"/>
            <a:r>
              <a:rPr lang="en-US" altLang="en-US" sz="2133" b="1" i="1" dirty="0">
                <a:latin typeface="Calibri" pitchFamily="34" charset="0"/>
              </a:rPr>
              <a:t>Tabulating</a:t>
            </a:r>
          </a:p>
          <a:p>
            <a:pPr algn="ctr"/>
            <a:r>
              <a:rPr lang="en-US" altLang="en-US" sz="2133" b="1" i="1" dirty="0">
                <a:latin typeface="Calibri" pitchFamily="34" charset="0"/>
              </a:rPr>
              <a:t>Systems Era</a:t>
            </a:r>
          </a:p>
        </p:txBody>
      </p:sp>
      <p:sp>
        <p:nvSpPr>
          <p:cNvPr id="41988" name="TextBox 5"/>
          <p:cNvSpPr txBox="1">
            <a:spLocks noChangeArrowheads="1"/>
          </p:cNvSpPr>
          <p:nvPr/>
        </p:nvSpPr>
        <p:spPr bwMode="auto">
          <a:xfrm>
            <a:off x="7189122" y="1727201"/>
            <a:ext cx="1885453" cy="748795"/>
          </a:xfrm>
          <a:prstGeom prst="rect">
            <a:avLst/>
          </a:prstGeom>
          <a:noFill/>
          <a:ln w="9525">
            <a:noFill/>
            <a:miter lim="800000"/>
            <a:headEnd/>
            <a:tailEnd/>
          </a:ln>
        </p:spPr>
        <p:txBody>
          <a:bodyPr wrap="none">
            <a:spAutoFit/>
          </a:bodyPr>
          <a:lstStyle/>
          <a:p>
            <a:pPr algn="ctr"/>
            <a:r>
              <a:rPr lang="en-US" altLang="en-US" sz="2133" b="1" i="1">
                <a:latin typeface="Calibri" pitchFamily="34" charset="0"/>
              </a:rPr>
              <a:t>Programmable</a:t>
            </a:r>
          </a:p>
          <a:p>
            <a:pPr algn="ctr"/>
            <a:r>
              <a:rPr lang="en-US" altLang="en-US" sz="2133" b="1" i="1">
                <a:latin typeface="Calibri" pitchFamily="34" charset="0"/>
              </a:rPr>
              <a:t>Systems Era</a:t>
            </a:r>
          </a:p>
        </p:txBody>
      </p:sp>
      <p:sp>
        <p:nvSpPr>
          <p:cNvPr id="41989" name="TextBox 6"/>
          <p:cNvSpPr txBox="1">
            <a:spLocks noChangeArrowheads="1"/>
          </p:cNvSpPr>
          <p:nvPr/>
        </p:nvSpPr>
        <p:spPr bwMode="auto">
          <a:xfrm>
            <a:off x="11329328" y="1727201"/>
            <a:ext cx="1529073" cy="748795"/>
          </a:xfrm>
          <a:prstGeom prst="rect">
            <a:avLst/>
          </a:prstGeom>
          <a:noFill/>
          <a:ln w="9525">
            <a:noFill/>
            <a:miter lim="800000"/>
            <a:headEnd/>
            <a:tailEnd/>
          </a:ln>
        </p:spPr>
        <p:txBody>
          <a:bodyPr wrap="none">
            <a:spAutoFit/>
          </a:bodyPr>
          <a:lstStyle/>
          <a:p>
            <a:pPr algn="ctr"/>
            <a:r>
              <a:rPr lang="en-US" altLang="en-US" sz="2133" b="1" i="1">
                <a:latin typeface="Calibri" pitchFamily="34" charset="0"/>
              </a:rPr>
              <a:t>Cognitive</a:t>
            </a:r>
          </a:p>
          <a:p>
            <a:pPr algn="ctr"/>
            <a:r>
              <a:rPr lang="en-US" altLang="en-US" sz="2133" b="1" i="1">
                <a:latin typeface="Calibri" pitchFamily="34" charset="0"/>
              </a:rPr>
              <a:t>Systems Era</a:t>
            </a:r>
          </a:p>
        </p:txBody>
      </p:sp>
      <p:sp>
        <p:nvSpPr>
          <p:cNvPr id="41990" name="TextBox 20"/>
          <p:cNvSpPr txBox="1">
            <a:spLocks noChangeArrowheads="1"/>
          </p:cNvSpPr>
          <p:nvPr/>
        </p:nvSpPr>
        <p:spPr bwMode="auto">
          <a:xfrm>
            <a:off x="4007679" y="2603499"/>
            <a:ext cx="736099" cy="420564"/>
          </a:xfrm>
          <a:prstGeom prst="rect">
            <a:avLst/>
          </a:prstGeom>
          <a:noFill/>
          <a:ln w="9525">
            <a:noFill/>
            <a:miter lim="800000"/>
            <a:headEnd/>
            <a:tailEnd/>
          </a:ln>
        </p:spPr>
        <p:txBody>
          <a:bodyPr wrap="none">
            <a:spAutoFit/>
          </a:bodyPr>
          <a:lstStyle/>
          <a:p>
            <a:pPr algn="ctr"/>
            <a:r>
              <a:rPr lang="en-US" altLang="en-US" sz="2133">
                <a:solidFill>
                  <a:schemeClr val="bg1"/>
                </a:solidFill>
                <a:latin typeface="Calibri" pitchFamily="34" charset="0"/>
              </a:rPr>
              <a:t>1900</a:t>
            </a:r>
          </a:p>
        </p:txBody>
      </p:sp>
      <p:sp>
        <p:nvSpPr>
          <p:cNvPr id="41991" name="TextBox 21"/>
          <p:cNvSpPr txBox="1">
            <a:spLocks noChangeArrowheads="1"/>
          </p:cNvSpPr>
          <p:nvPr/>
        </p:nvSpPr>
        <p:spPr bwMode="auto">
          <a:xfrm>
            <a:off x="7867709" y="2603499"/>
            <a:ext cx="736099" cy="420564"/>
          </a:xfrm>
          <a:prstGeom prst="rect">
            <a:avLst/>
          </a:prstGeom>
          <a:noFill/>
          <a:ln w="9525">
            <a:noFill/>
            <a:miter lim="800000"/>
            <a:headEnd/>
            <a:tailEnd/>
          </a:ln>
        </p:spPr>
        <p:txBody>
          <a:bodyPr wrap="none">
            <a:spAutoFit/>
          </a:bodyPr>
          <a:lstStyle/>
          <a:p>
            <a:pPr algn="ctr"/>
            <a:r>
              <a:rPr lang="en-US" altLang="en-US" sz="2133">
                <a:solidFill>
                  <a:schemeClr val="bg1"/>
                </a:solidFill>
                <a:latin typeface="Calibri" pitchFamily="34" charset="0"/>
              </a:rPr>
              <a:t>1950</a:t>
            </a:r>
          </a:p>
        </p:txBody>
      </p:sp>
      <p:sp>
        <p:nvSpPr>
          <p:cNvPr id="41992" name="TextBox 22"/>
          <p:cNvSpPr txBox="1">
            <a:spLocks noChangeArrowheads="1"/>
          </p:cNvSpPr>
          <p:nvPr/>
        </p:nvSpPr>
        <p:spPr bwMode="auto">
          <a:xfrm>
            <a:off x="11727740" y="2603499"/>
            <a:ext cx="736099" cy="420564"/>
          </a:xfrm>
          <a:prstGeom prst="rect">
            <a:avLst/>
          </a:prstGeom>
          <a:noFill/>
          <a:ln w="9525">
            <a:noFill/>
            <a:miter lim="800000"/>
            <a:headEnd/>
            <a:tailEnd/>
          </a:ln>
        </p:spPr>
        <p:txBody>
          <a:bodyPr wrap="none">
            <a:spAutoFit/>
          </a:bodyPr>
          <a:lstStyle/>
          <a:p>
            <a:pPr algn="ctr"/>
            <a:r>
              <a:rPr lang="en-US" altLang="en-US" sz="2133">
                <a:solidFill>
                  <a:schemeClr val="bg1"/>
                </a:solidFill>
                <a:latin typeface="Calibri" pitchFamily="34" charset="0"/>
              </a:rPr>
              <a:t>2011</a:t>
            </a:r>
          </a:p>
        </p:txBody>
      </p:sp>
      <p:sp>
        <p:nvSpPr>
          <p:cNvPr id="41993" name="Slide Number Placeholder 3"/>
          <p:cNvSpPr txBox="1">
            <a:spLocks noGrp="1"/>
          </p:cNvSpPr>
          <p:nvPr/>
        </p:nvSpPr>
        <p:spPr bwMode="black">
          <a:xfrm>
            <a:off x="2153228" y="8839200"/>
            <a:ext cx="488757" cy="245533"/>
          </a:xfrm>
          <a:prstGeom prst="rect">
            <a:avLst/>
          </a:prstGeom>
          <a:noFill/>
          <a:ln w="9525">
            <a:noFill/>
            <a:miter lim="800000"/>
            <a:headEnd/>
            <a:tailEnd/>
          </a:ln>
        </p:spPr>
        <p:txBody>
          <a:bodyPr lIns="0" tIns="61377" rIns="0" bIns="61377"/>
          <a:lstStyle/>
          <a:p>
            <a:fld id="{12227EA8-CF27-4D5A-9712-E5525141AE3F}" type="slidenum">
              <a:rPr lang="en-US" altLang="en-US" sz="1067">
                <a:solidFill>
                  <a:srgbClr val="000000"/>
                </a:solidFill>
              </a:rPr>
              <a:pPr/>
              <a:t>2</a:t>
            </a:fld>
            <a:endParaRPr lang="en-US" altLang="en-US" sz="1067">
              <a:solidFill>
                <a:srgbClr val="000000"/>
              </a:solidFill>
            </a:endParaRPr>
          </a:p>
        </p:txBody>
      </p:sp>
      <p:sp>
        <p:nvSpPr>
          <p:cNvPr id="2" name="Title 1"/>
          <p:cNvSpPr>
            <a:spLocks noGrp="1"/>
          </p:cNvSpPr>
          <p:nvPr>
            <p:ph type="title"/>
          </p:nvPr>
        </p:nvSpPr>
        <p:spPr>
          <a:xfrm>
            <a:off x="324571" y="791634"/>
            <a:ext cx="15931444" cy="1175570"/>
          </a:xfrm>
        </p:spPr>
        <p:txBody>
          <a:bodyPr/>
          <a:lstStyle/>
          <a:p>
            <a:r>
              <a:rPr lang="en-US" altLang="en-US" dirty="0" smtClean="0"/>
              <a:t>Watson Ushers In a New </a:t>
            </a:r>
            <a:r>
              <a:rPr lang="en-US" altLang="en-US" dirty="0"/>
              <a:t>E</a:t>
            </a:r>
            <a:r>
              <a:rPr lang="en-US" altLang="en-US" dirty="0" smtClean="0"/>
              <a:t>ra of Computing</a:t>
            </a:r>
            <a:br>
              <a:rPr lang="en-US" altLang="en-US" dirty="0" smtClean="0"/>
            </a:br>
            <a:endParaRPr lang="en-US" dirty="0"/>
          </a:p>
        </p:txBody>
      </p:sp>
    </p:spTree>
    <p:extLst>
      <p:ext uri="{BB962C8B-B14F-4D97-AF65-F5344CB8AC3E}">
        <p14:creationId xmlns:p14="http://schemas.microsoft.com/office/powerpoint/2010/main" val="28232038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a:t>What is Cognitive </a:t>
            </a:r>
            <a:r>
              <a:rPr lang="en-US" dirty="0" smtClean="0"/>
              <a:t>Computing?</a:t>
            </a:r>
            <a:endParaRPr lang="en-US" dirty="0"/>
          </a:p>
        </p:txBody>
      </p:sp>
      <p:sp>
        <p:nvSpPr>
          <p:cNvPr id="3" name="Content Placeholder 2"/>
          <p:cNvSpPr>
            <a:spLocks noGrp="1"/>
          </p:cNvSpPr>
          <p:nvPr>
            <p:ph idx="1"/>
          </p:nvPr>
        </p:nvSpPr>
        <p:spPr>
          <a:xfrm>
            <a:off x="812694" y="2203416"/>
            <a:ext cx="14629554" cy="3007852"/>
          </a:xfrm>
        </p:spPr>
        <p:txBody>
          <a:bodyPr>
            <a:normAutofit/>
          </a:bodyPr>
          <a:lstStyle/>
          <a:p>
            <a:r>
              <a:rPr lang="en-US" dirty="0" smtClean="0"/>
              <a:t>Cognitive systems are able to learn their behavior through </a:t>
            </a:r>
            <a:r>
              <a:rPr lang="en-US" i="1" dirty="0" smtClean="0">
                <a:solidFill>
                  <a:srgbClr val="FF0000"/>
                </a:solidFill>
              </a:rPr>
              <a:t>education</a:t>
            </a:r>
          </a:p>
          <a:p>
            <a:r>
              <a:rPr lang="en-US" dirty="0" smtClean="0"/>
              <a:t>Support forms of </a:t>
            </a:r>
            <a:r>
              <a:rPr lang="en-US" i="1" dirty="0" smtClean="0">
                <a:solidFill>
                  <a:srgbClr val="FF0000"/>
                </a:solidFill>
              </a:rPr>
              <a:t>expression</a:t>
            </a:r>
            <a:r>
              <a:rPr lang="en-US" dirty="0" smtClean="0">
                <a:solidFill>
                  <a:srgbClr val="FF0000"/>
                </a:solidFill>
              </a:rPr>
              <a:t> </a:t>
            </a:r>
            <a:r>
              <a:rPr lang="en-US" dirty="0" smtClean="0"/>
              <a:t>that are more natural for human interaction</a:t>
            </a:r>
          </a:p>
          <a:p>
            <a:r>
              <a:rPr lang="en-US" dirty="0" smtClean="0"/>
              <a:t>Whose primary value is their </a:t>
            </a:r>
            <a:r>
              <a:rPr lang="en-US" i="1" dirty="0" smtClean="0">
                <a:solidFill>
                  <a:srgbClr val="FF0000"/>
                </a:solidFill>
              </a:rPr>
              <a:t>expertise</a:t>
            </a:r>
            <a:r>
              <a:rPr lang="en-US" dirty="0" smtClean="0"/>
              <a:t>; and</a:t>
            </a:r>
          </a:p>
          <a:p>
            <a:r>
              <a:rPr lang="en-US" dirty="0" smtClean="0"/>
              <a:t>That continue to </a:t>
            </a:r>
            <a:r>
              <a:rPr lang="en-US" i="1" dirty="0" smtClean="0">
                <a:solidFill>
                  <a:srgbClr val="FF0000"/>
                </a:solidFill>
              </a:rPr>
              <a:t>evolve</a:t>
            </a:r>
            <a:r>
              <a:rPr lang="en-US" dirty="0" smtClean="0">
                <a:solidFill>
                  <a:srgbClr val="FF0000"/>
                </a:solidFill>
              </a:rPr>
              <a:t> </a:t>
            </a:r>
            <a:r>
              <a:rPr lang="en-US" dirty="0" smtClean="0"/>
              <a:t>as they experience new information</a:t>
            </a:r>
          </a:p>
        </p:txBody>
      </p:sp>
      <p:pic>
        <p:nvPicPr>
          <p:cNvPr id="13315" name="Picture 43" descr="man Machine"/>
          <p:cNvPicPr>
            <a:picLocks noChangeAspect="1" noChangeArrowheads="1"/>
          </p:cNvPicPr>
          <p:nvPr/>
        </p:nvPicPr>
        <p:blipFill>
          <a:blip r:embed="rId2">
            <a:extLst>
              <a:ext uri="{28A0092B-C50C-407E-A947-70E740481C1C}">
                <a14:useLocalDpi xmlns:a14="http://schemas.microsoft.com/office/drawing/2010/main" val="0"/>
              </a:ext>
            </a:extLst>
          </a:blip>
          <a:srcRect r="5"/>
          <a:stretch>
            <a:fillRect/>
          </a:stretch>
        </p:blipFill>
        <p:spPr bwMode="auto">
          <a:xfrm>
            <a:off x="5760047" y="4954625"/>
            <a:ext cx="4735906" cy="2486759"/>
          </a:xfrm>
          <a:prstGeom prst="rect">
            <a:avLst/>
          </a:prstGeom>
          <a:noFill/>
          <a:ln w="19050">
            <a:solidFill>
              <a:srgbClr val="99DE00"/>
            </a:solidFill>
            <a:miter lim="800000"/>
            <a:headEnd/>
            <a:tailEnd/>
          </a:ln>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812694" y="7734522"/>
            <a:ext cx="6029215" cy="502573"/>
          </a:xfrm>
          <a:prstGeom prst="rect">
            <a:avLst/>
          </a:prstGeom>
        </p:spPr>
        <p:txBody>
          <a:bodyPr wrap="none">
            <a:spAutoFit/>
          </a:bodyPr>
          <a:lstStyle/>
          <a:p>
            <a:r>
              <a:rPr lang="en-US" sz="2666" dirty="0">
                <a:latin typeface="Century Gothic"/>
                <a:cs typeface="Century Gothic"/>
              </a:rPr>
              <a:t>… and does so at </a:t>
            </a:r>
            <a:r>
              <a:rPr lang="en-US" sz="2666" b="1" dirty="0">
                <a:solidFill>
                  <a:srgbClr val="FF0000"/>
                </a:solidFill>
                <a:latin typeface="Century Gothic"/>
                <a:cs typeface="Century Gothic"/>
              </a:rPr>
              <a:t>enormous scale</a:t>
            </a:r>
            <a:r>
              <a:rPr lang="en-US" sz="2666" dirty="0">
                <a:latin typeface="Century Gothic"/>
                <a:cs typeface="Century Gothic"/>
              </a:rPr>
              <a:t>. </a:t>
            </a:r>
          </a:p>
        </p:txBody>
      </p:sp>
    </p:spTree>
    <p:extLst>
      <p:ext uri="{BB962C8B-B14F-4D97-AF65-F5344CB8AC3E}">
        <p14:creationId xmlns:p14="http://schemas.microsoft.com/office/powerpoint/2010/main" val="165783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p:txBody>
          <a:bodyPr/>
          <a:lstStyle/>
          <a:p>
            <a:r>
              <a:rPr lang="en-US" smtClean="0"/>
              <a:t>The hardest problems as IBM Grand Challenges </a:t>
            </a:r>
            <a:endParaRPr lang="en-US" dirty="0"/>
          </a:p>
        </p:txBody>
      </p:sp>
      <p:sp>
        <p:nvSpPr>
          <p:cNvPr id="7172" name="Content Placeholder 2"/>
          <p:cNvSpPr>
            <a:spLocks noGrp="1"/>
          </p:cNvSpPr>
          <p:nvPr>
            <p:ph idx="1"/>
          </p:nvPr>
        </p:nvSpPr>
        <p:spPr>
          <a:xfrm>
            <a:off x="324556" y="2256366"/>
            <a:ext cx="9913857" cy="5973234"/>
          </a:xfrm>
        </p:spPr>
        <p:txBody>
          <a:bodyPr/>
          <a:lstStyle/>
          <a:p>
            <a:r>
              <a:rPr lang="en-US" dirty="0" smtClean="0"/>
              <a:t> Chess – Deep Blue (1997)</a:t>
            </a:r>
          </a:p>
          <a:p>
            <a:pPr lvl="1"/>
            <a:r>
              <a:rPr lang="en-US" dirty="0" smtClean="0"/>
              <a:t>A finite, mathematically well-defined search space</a:t>
            </a:r>
          </a:p>
          <a:p>
            <a:pPr lvl="1"/>
            <a:r>
              <a:rPr lang="en-US" dirty="0" smtClean="0"/>
              <a:t>Limited number of moves and states</a:t>
            </a:r>
          </a:p>
          <a:p>
            <a:pPr lvl="1"/>
            <a:r>
              <a:rPr lang="en-US" dirty="0" smtClean="0"/>
              <a:t>Grounded in explicit, unambiguous mathematical rules</a:t>
            </a:r>
          </a:p>
          <a:p>
            <a:pPr lvl="1"/>
            <a:endParaRPr lang="en-US" dirty="0" smtClean="0"/>
          </a:p>
          <a:p>
            <a:pPr lvl="1"/>
            <a:endParaRPr lang="en-US" dirty="0" smtClean="0"/>
          </a:p>
          <a:p>
            <a:pPr lvl="1"/>
            <a:endParaRPr lang="en-US" dirty="0" smtClean="0"/>
          </a:p>
          <a:p>
            <a:r>
              <a:rPr lang="en-US" dirty="0" smtClean="0"/>
              <a:t> Human Language – Watson (2011)</a:t>
            </a:r>
          </a:p>
          <a:p>
            <a:pPr lvl="1"/>
            <a:r>
              <a:rPr lang="en-US" dirty="0" smtClean="0"/>
              <a:t>Ambiguous, contextual and implicit</a:t>
            </a:r>
          </a:p>
          <a:p>
            <a:pPr lvl="1"/>
            <a:r>
              <a:rPr lang="en-US" dirty="0" smtClean="0"/>
              <a:t>Grounded only in human cognition</a:t>
            </a:r>
          </a:p>
          <a:p>
            <a:pPr lvl="1"/>
            <a:r>
              <a:rPr lang="en-US" dirty="0" smtClean="0"/>
              <a:t>Seemingly infinite number of ways to express the same meaning</a:t>
            </a:r>
            <a:endParaRPr lang="en-US" dirty="0"/>
          </a:p>
        </p:txBody>
      </p:sp>
      <p:pic>
        <p:nvPicPr>
          <p:cNvPr id="8" name="Picture 7" descr="garry-kasparov-deep-blue-ib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774" y="2235200"/>
            <a:ext cx="4193947" cy="2540000"/>
          </a:xfrm>
          <a:prstGeom prst="rect">
            <a:avLst/>
          </a:prstGeom>
          <a:ln>
            <a:noFill/>
          </a:ln>
          <a:effectLst>
            <a:outerShdw blurRad="50800" dist="38100" dir="8100000" algn="tr" rotWithShape="0">
              <a:prstClr val="black">
                <a:alpha val="40000"/>
              </a:prstClr>
            </a:outerShdw>
          </a:effectLst>
        </p:spPr>
      </p:pic>
      <p:pic>
        <p:nvPicPr>
          <p:cNvPr id="9" name="Picture 8" descr="jeop6088_484-RE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8413" y="6096000"/>
            <a:ext cx="4527497" cy="2441874"/>
          </a:xfrm>
          <a:prstGeom prst="rect">
            <a:avLst/>
          </a:prstGeom>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62889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9"/>
          <p:cNvGrpSpPr>
            <a:grpSpLocks/>
          </p:cNvGrpSpPr>
          <p:nvPr/>
        </p:nvGrpSpPr>
        <p:grpSpPr bwMode="auto">
          <a:xfrm>
            <a:off x="0" y="4572028"/>
            <a:ext cx="2573867" cy="1686985"/>
            <a:chOff x="3905693" y="0"/>
            <a:chExt cx="997365" cy="884779"/>
          </a:xfrm>
        </p:grpSpPr>
        <p:pic>
          <p:nvPicPr>
            <p:cNvPr id="14447"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05693" y="19964"/>
              <a:ext cx="496845" cy="497011"/>
            </a:xfrm>
            <a:prstGeom prst="rect">
              <a:avLst/>
            </a:prstGeom>
            <a:noFill/>
            <a:ln w="9525">
              <a:noFill/>
              <a:miter lim="800000"/>
              <a:headEnd/>
              <a:tailEnd/>
            </a:ln>
          </p:spPr>
        </p:pic>
        <p:pic>
          <p:nvPicPr>
            <p:cNvPr id="14448" name="Picture 14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251577" y="233081"/>
              <a:ext cx="651481" cy="651698"/>
            </a:xfrm>
            <a:prstGeom prst="rect">
              <a:avLst/>
            </a:prstGeom>
            <a:noFill/>
            <a:ln w="9525">
              <a:noFill/>
              <a:miter lim="800000"/>
              <a:headEnd/>
              <a:tailEnd/>
            </a:ln>
          </p:spPr>
        </p:pic>
        <p:pic>
          <p:nvPicPr>
            <p:cNvPr id="14449"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42023" y="207914"/>
              <a:ext cx="562416" cy="562604"/>
            </a:xfrm>
            <a:prstGeom prst="rect">
              <a:avLst/>
            </a:prstGeom>
            <a:noFill/>
            <a:ln w="9525">
              <a:noFill/>
              <a:miter lim="800000"/>
              <a:headEnd/>
              <a:tailEnd/>
            </a:ln>
          </p:spPr>
        </p:pic>
        <p:pic>
          <p:nvPicPr>
            <p:cNvPr id="14450"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114800" y="0"/>
              <a:ext cx="651481" cy="651698"/>
            </a:xfrm>
            <a:prstGeom prst="rect">
              <a:avLst/>
            </a:prstGeom>
            <a:noFill/>
            <a:ln w="9525">
              <a:noFill/>
              <a:miter lim="800000"/>
              <a:headEnd/>
              <a:tailEnd/>
            </a:ln>
          </p:spPr>
        </p:pic>
      </p:grpSp>
      <p:grpSp>
        <p:nvGrpSpPr>
          <p:cNvPr id="3" name="Group 60"/>
          <p:cNvGrpSpPr>
            <a:grpSpLocks/>
          </p:cNvGrpSpPr>
          <p:nvPr/>
        </p:nvGrpSpPr>
        <p:grpSpPr bwMode="auto">
          <a:xfrm>
            <a:off x="1761068" y="4267200"/>
            <a:ext cx="1761067" cy="1016000"/>
            <a:chOff x="4876800" y="152400"/>
            <a:chExt cx="1244114" cy="1037179"/>
          </a:xfrm>
        </p:grpSpPr>
        <p:pic>
          <p:nvPicPr>
            <p:cNvPr id="14438"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5201093" y="172364"/>
              <a:ext cx="437707" cy="437853"/>
            </a:xfrm>
            <a:prstGeom prst="rect">
              <a:avLst/>
            </a:prstGeom>
            <a:noFill/>
            <a:ln w="9525">
              <a:noFill/>
              <a:miter lim="800000"/>
              <a:headEnd/>
              <a:tailEnd/>
            </a:ln>
          </p:spPr>
        </p:pic>
        <p:pic>
          <p:nvPicPr>
            <p:cNvPr id="14439" name="Picture 13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5546977" y="385481"/>
              <a:ext cx="573937" cy="574128"/>
            </a:xfrm>
            <a:prstGeom prst="rect">
              <a:avLst/>
            </a:prstGeom>
            <a:noFill/>
            <a:ln w="9525">
              <a:noFill/>
              <a:miter lim="800000"/>
              <a:headEnd/>
              <a:tailEnd/>
            </a:ln>
          </p:spPr>
        </p:pic>
        <p:pic>
          <p:nvPicPr>
            <p:cNvPr id="14440"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5237423" y="360314"/>
              <a:ext cx="495473" cy="495639"/>
            </a:xfrm>
            <a:prstGeom prst="rect">
              <a:avLst/>
            </a:prstGeom>
            <a:noFill/>
            <a:ln w="9525">
              <a:noFill/>
              <a:miter lim="800000"/>
              <a:headEnd/>
              <a:tailEnd/>
            </a:ln>
          </p:spPr>
        </p:pic>
        <p:pic>
          <p:nvPicPr>
            <p:cNvPr id="14441"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5410200" y="152400"/>
              <a:ext cx="573937" cy="574128"/>
            </a:xfrm>
            <a:prstGeom prst="rect">
              <a:avLst/>
            </a:prstGeom>
            <a:noFill/>
            <a:ln w="9525">
              <a:noFill/>
              <a:miter lim="800000"/>
              <a:headEnd/>
              <a:tailEnd/>
            </a:ln>
          </p:spPr>
        </p:pic>
        <p:grpSp>
          <p:nvGrpSpPr>
            <p:cNvPr id="4" name="Group 65"/>
            <p:cNvGrpSpPr>
              <a:grpSpLocks/>
            </p:cNvGrpSpPr>
            <p:nvPr/>
          </p:nvGrpSpPr>
          <p:grpSpPr bwMode="auto">
            <a:xfrm>
              <a:off x="4876800" y="304800"/>
              <a:ext cx="997365" cy="884779"/>
              <a:chOff x="3905693" y="0"/>
              <a:chExt cx="997365" cy="884779"/>
            </a:xfrm>
          </p:grpSpPr>
          <p:pic>
            <p:nvPicPr>
              <p:cNvPr id="14443"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05693" y="19964"/>
                <a:ext cx="496845" cy="497011"/>
              </a:xfrm>
              <a:prstGeom prst="rect">
                <a:avLst/>
              </a:prstGeom>
              <a:noFill/>
              <a:ln w="9525">
                <a:noFill/>
                <a:miter lim="800000"/>
                <a:headEnd/>
                <a:tailEnd/>
              </a:ln>
            </p:spPr>
          </p:pic>
          <p:pic>
            <p:nvPicPr>
              <p:cNvPr id="14444" name="Picture 141"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251577" y="233081"/>
                <a:ext cx="651481" cy="651698"/>
              </a:xfrm>
              <a:prstGeom prst="rect">
                <a:avLst/>
              </a:prstGeom>
              <a:noFill/>
              <a:ln w="9525">
                <a:noFill/>
                <a:miter lim="800000"/>
                <a:headEnd/>
                <a:tailEnd/>
              </a:ln>
            </p:spPr>
          </p:pic>
          <p:pic>
            <p:nvPicPr>
              <p:cNvPr id="14445"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42023" y="207914"/>
                <a:ext cx="562416" cy="562604"/>
              </a:xfrm>
              <a:prstGeom prst="rect">
                <a:avLst/>
              </a:prstGeom>
              <a:noFill/>
              <a:ln w="9525">
                <a:noFill/>
                <a:miter lim="800000"/>
                <a:headEnd/>
                <a:tailEnd/>
              </a:ln>
            </p:spPr>
          </p:pic>
          <p:pic>
            <p:nvPicPr>
              <p:cNvPr id="14446"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114800" y="0"/>
                <a:ext cx="651481" cy="651698"/>
              </a:xfrm>
              <a:prstGeom prst="rect">
                <a:avLst/>
              </a:prstGeom>
              <a:noFill/>
              <a:ln w="9525">
                <a:noFill/>
                <a:miter lim="800000"/>
                <a:headEnd/>
                <a:tailEnd/>
              </a:ln>
            </p:spPr>
          </p:pic>
        </p:grpSp>
      </p:grpSp>
      <p:grpSp>
        <p:nvGrpSpPr>
          <p:cNvPr id="5" name="Group 60"/>
          <p:cNvGrpSpPr>
            <a:grpSpLocks/>
          </p:cNvGrpSpPr>
          <p:nvPr/>
        </p:nvGrpSpPr>
        <p:grpSpPr bwMode="auto">
          <a:xfrm>
            <a:off x="2240844" y="4711700"/>
            <a:ext cx="1761067" cy="1016000"/>
            <a:chOff x="4876800" y="152400"/>
            <a:chExt cx="1244114" cy="1037179"/>
          </a:xfrm>
        </p:grpSpPr>
        <p:pic>
          <p:nvPicPr>
            <p:cNvPr id="14429"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5201093" y="172364"/>
              <a:ext cx="437707" cy="437853"/>
            </a:xfrm>
            <a:prstGeom prst="rect">
              <a:avLst/>
            </a:prstGeom>
            <a:noFill/>
            <a:ln w="9525">
              <a:noFill/>
              <a:miter lim="800000"/>
              <a:headEnd/>
              <a:tailEnd/>
            </a:ln>
          </p:spPr>
        </p:pic>
        <p:pic>
          <p:nvPicPr>
            <p:cNvPr id="14430" name="Picture 62"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5546977" y="385481"/>
              <a:ext cx="573937" cy="574128"/>
            </a:xfrm>
            <a:prstGeom prst="rect">
              <a:avLst/>
            </a:prstGeom>
            <a:noFill/>
            <a:ln w="9525">
              <a:noFill/>
              <a:miter lim="800000"/>
              <a:headEnd/>
              <a:tailEnd/>
            </a:ln>
          </p:spPr>
        </p:pic>
        <p:pic>
          <p:nvPicPr>
            <p:cNvPr id="14431"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5237423" y="360314"/>
              <a:ext cx="495473" cy="495639"/>
            </a:xfrm>
            <a:prstGeom prst="rect">
              <a:avLst/>
            </a:prstGeom>
            <a:noFill/>
            <a:ln w="9525">
              <a:noFill/>
              <a:miter lim="800000"/>
              <a:headEnd/>
              <a:tailEnd/>
            </a:ln>
          </p:spPr>
        </p:pic>
        <p:pic>
          <p:nvPicPr>
            <p:cNvPr id="14432"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5410200" y="152400"/>
              <a:ext cx="573937" cy="574128"/>
            </a:xfrm>
            <a:prstGeom prst="rect">
              <a:avLst/>
            </a:prstGeom>
            <a:noFill/>
            <a:ln w="9525">
              <a:noFill/>
              <a:miter lim="800000"/>
              <a:headEnd/>
              <a:tailEnd/>
            </a:ln>
          </p:spPr>
        </p:pic>
        <p:grpSp>
          <p:nvGrpSpPr>
            <p:cNvPr id="6" name="Group 65"/>
            <p:cNvGrpSpPr>
              <a:grpSpLocks/>
            </p:cNvGrpSpPr>
            <p:nvPr/>
          </p:nvGrpSpPr>
          <p:grpSpPr bwMode="auto">
            <a:xfrm>
              <a:off x="4876800" y="304800"/>
              <a:ext cx="997365" cy="884779"/>
              <a:chOff x="3905693" y="0"/>
              <a:chExt cx="997365" cy="884779"/>
            </a:xfrm>
          </p:grpSpPr>
          <p:pic>
            <p:nvPicPr>
              <p:cNvPr id="14434"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05693" y="19964"/>
                <a:ext cx="496845" cy="497011"/>
              </a:xfrm>
              <a:prstGeom prst="rect">
                <a:avLst/>
              </a:prstGeom>
              <a:noFill/>
              <a:ln w="9525">
                <a:noFill/>
                <a:miter lim="800000"/>
                <a:headEnd/>
                <a:tailEnd/>
              </a:ln>
            </p:spPr>
          </p:pic>
          <p:pic>
            <p:nvPicPr>
              <p:cNvPr id="14435" name="Picture 67"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251577" y="233081"/>
                <a:ext cx="651481" cy="651698"/>
              </a:xfrm>
              <a:prstGeom prst="rect">
                <a:avLst/>
              </a:prstGeom>
              <a:noFill/>
              <a:ln w="9525">
                <a:noFill/>
                <a:miter lim="800000"/>
                <a:headEnd/>
                <a:tailEnd/>
              </a:ln>
            </p:spPr>
          </p:pic>
          <p:pic>
            <p:nvPicPr>
              <p:cNvPr id="14436"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42023" y="207914"/>
                <a:ext cx="562416" cy="562604"/>
              </a:xfrm>
              <a:prstGeom prst="rect">
                <a:avLst/>
              </a:prstGeom>
              <a:noFill/>
              <a:ln w="9525">
                <a:noFill/>
                <a:miter lim="800000"/>
                <a:headEnd/>
                <a:tailEnd/>
              </a:ln>
            </p:spPr>
          </p:pic>
          <p:pic>
            <p:nvPicPr>
              <p:cNvPr id="14437"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114800" y="0"/>
                <a:ext cx="651481" cy="651698"/>
              </a:xfrm>
              <a:prstGeom prst="rect">
                <a:avLst/>
              </a:prstGeom>
              <a:noFill/>
              <a:ln w="9525">
                <a:noFill/>
                <a:miter lim="800000"/>
                <a:headEnd/>
                <a:tailEnd/>
              </a:ln>
            </p:spPr>
          </p:pic>
        </p:grpSp>
      </p:grpSp>
      <p:sp>
        <p:nvSpPr>
          <p:cNvPr id="14341" name="Rectangle 1026"/>
          <p:cNvSpPr>
            <a:spLocks noGrp="1" noChangeArrowheads="1"/>
          </p:cNvSpPr>
          <p:nvPr>
            <p:ph type="title"/>
          </p:nvPr>
        </p:nvSpPr>
        <p:spPr>
          <a:xfrm>
            <a:off x="324571" y="791674"/>
            <a:ext cx="15931444" cy="683321"/>
          </a:xfrm>
        </p:spPr>
        <p:txBody>
          <a:bodyPr/>
          <a:lstStyle/>
          <a:p>
            <a:r>
              <a:rPr lang="en-US" sz="4267" dirty="0"/>
              <a:t>Automatic Learning For “Reading”</a:t>
            </a:r>
            <a:endParaRPr lang="en-US" sz="4978" dirty="0"/>
          </a:p>
        </p:txBody>
      </p:sp>
      <p:grpSp>
        <p:nvGrpSpPr>
          <p:cNvPr id="7" name="Group 70"/>
          <p:cNvGrpSpPr>
            <a:grpSpLocks/>
          </p:cNvGrpSpPr>
          <p:nvPr/>
        </p:nvGrpSpPr>
        <p:grpSpPr bwMode="auto">
          <a:xfrm>
            <a:off x="1461911" y="4813299"/>
            <a:ext cx="1636889" cy="1075268"/>
            <a:chOff x="705293" y="1752600"/>
            <a:chExt cx="919821" cy="807209"/>
          </a:xfrm>
        </p:grpSpPr>
        <p:pic>
          <p:nvPicPr>
            <p:cNvPr id="14425"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705293" y="1772564"/>
              <a:ext cx="437707" cy="437853"/>
            </a:xfrm>
            <a:prstGeom prst="rect">
              <a:avLst/>
            </a:prstGeom>
            <a:noFill/>
            <a:ln w="9525">
              <a:noFill/>
              <a:miter lim="800000"/>
              <a:headEnd/>
              <a:tailEnd/>
            </a:ln>
          </p:spPr>
        </p:pic>
        <p:pic>
          <p:nvPicPr>
            <p:cNvPr id="14426" name="Picture 10"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1051177" y="1985681"/>
              <a:ext cx="573937" cy="574128"/>
            </a:xfrm>
            <a:prstGeom prst="rect">
              <a:avLst/>
            </a:prstGeom>
            <a:noFill/>
            <a:ln w="9525">
              <a:noFill/>
              <a:miter lim="800000"/>
              <a:headEnd/>
              <a:tailEnd/>
            </a:ln>
          </p:spPr>
        </p:pic>
        <p:pic>
          <p:nvPicPr>
            <p:cNvPr id="14427"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741623" y="1960514"/>
              <a:ext cx="495473" cy="495639"/>
            </a:xfrm>
            <a:prstGeom prst="rect">
              <a:avLst/>
            </a:prstGeom>
            <a:noFill/>
            <a:ln w="9525">
              <a:noFill/>
              <a:miter lim="800000"/>
              <a:headEnd/>
              <a:tailEnd/>
            </a:ln>
          </p:spPr>
        </p:pic>
        <p:pic>
          <p:nvPicPr>
            <p:cNvPr id="14428"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914400" y="1752600"/>
              <a:ext cx="573937" cy="574128"/>
            </a:xfrm>
            <a:prstGeom prst="rect">
              <a:avLst/>
            </a:prstGeom>
            <a:noFill/>
            <a:ln w="9525">
              <a:noFill/>
              <a:miter lim="800000"/>
              <a:headEnd/>
              <a:tailEnd/>
            </a:ln>
          </p:spPr>
        </p:pic>
      </p:grpSp>
      <p:grpSp>
        <p:nvGrpSpPr>
          <p:cNvPr id="8" name="Group 14"/>
          <p:cNvGrpSpPr>
            <a:grpSpLocks/>
          </p:cNvGrpSpPr>
          <p:nvPr/>
        </p:nvGrpSpPr>
        <p:grpSpPr bwMode="auto">
          <a:xfrm>
            <a:off x="1428044" y="5118131"/>
            <a:ext cx="2032000" cy="1280585"/>
            <a:chOff x="3905693" y="0"/>
            <a:chExt cx="997365" cy="884779"/>
          </a:xfrm>
        </p:grpSpPr>
        <p:pic>
          <p:nvPicPr>
            <p:cNvPr id="14421"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05693" y="19964"/>
              <a:ext cx="496845" cy="497011"/>
            </a:xfrm>
            <a:prstGeom prst="rect">
              <a:avLst/>
            </a:prstGeom>
            <a:noFill/>
            <a:ln w="9525">
              <a:noFill/>
              <a:miter lim="800000"/>
              <a:headEnd/>
              <a:tailEnd/>
            </a:ln>
          </p:spPr>
        </p:pic>
        <p:pic>
          <p:nvPicPr>
            <p:cNvPr id="14422"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251577" y="233081"/>
              <a:ext cx="651481" cy="651698"/>
            </a:xfrm>
            <a:prstGeom prst="rect">
              <a:avLst/>
            </a:prstGeom>
            <a:noFill/>
            <a:ln w="9525">
              <a:noFill/>
              <a:miter lim="800000"/>
              <a:headEnd/>
              <a:tailEnd/>
            </a:ln>
          </p:spPr>
        </p:pic>
        <p:pic>
          <p:nvPicPr>
            <p:cNvPr id="14423"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42023" y="207914"/>
              <a:ext cx="562416" cy="562604"/>
            </a:xfrm>
            <a:prstGeom prst="rect">
              <a:avLst/>
            </a:prstGeom>
            <a:noFill/>
            <a:ln w="9525">
              <a:noFill/>
              <a:miter lim="800000"/>
              <a:headEnd/>
              <a:tailEnd/>
            </a:ln>
          </p:spPr>
        </p:pic>
        <p:pic>
          <p:nvPicPr>
            <p:cNvPr id="14424"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114800" y="0"/>
              <a:ext cx="651481" cy="651698"/>
            </a:xfrm>
            <a:prstGeom prst="rect">
              <a:avLst/>
            </a:prstGeom>
            <a:noFill/>
            <a:ln w="9525">
              <a:noFill/>
              <a:miter lim="800000"/>
              <a:headEnd/>
              <a:tailEnd/>
            </a:ln>
          </p:spPr>
        </p:pic>
      </p:grpSp>
      <p:sp>
        <p:nvSpPr>
          <p:cNvPr id="14344" name="TextBox 24"/>
          <p:cNvSpPr txBox="1">
            <a:spLocks noChangeArrowheads="1"/>
          </p:cNvSpPr>
          <p:nvPr/>
        </p:nvSpPr>
        <p:spPr bwMode="auto">
          <a:xfrm>
            <a:off x="9279467" y="4775201"/>
            <a:ext cx="6976533" cy="930241"/>
          </a:xfrm>
          <a:prstGeom prst="rect">
            <a:avLst/>
          </a:prstGeom>
          <a:noFill/>
          <a:ln w="9525">
            <a:noFill/>
            <a:miter lim="800000"/>
            <a:headEnd/>
            <a:tailEnd/>
          </a:ln>
        </p:spPr>
        <p:txBody>
          <a:bodyPr lIns="162546" tIns="81273" rIns="162546" bIns="81273">
            <a:spAutoFit/>
          </a:bodyPr>
          <a:lstStyle/>
          <a:p>
            <a:r>
              <a:rPr lang="en-US" sz="2489" dirty="0">
                <a:solidFill>
                  <a:srgbClr val="000000"/>
                </a:solidFill>
              </a:rPr>
              <a:t>Officials Submit Resignations (.7)</a:t>
            </a:r>
          </a:p>
          <a:p>
            <a:r>
              <a:rPr lang="en-US" sz="2489" dirty="0">
                <a:solidFill>
                  <a:srgbClr val="000000"/>
                </a:solidFill>
              </a:rPr>
              <a:t>People earn degrees at schools (0.9)</a:t>
            </a:r>
          </a:p>
        </p:txBody>
      </p:sp>
      <p:sp>
        <p:nvSpPr>
          <p:cNvPr id="14345" name="TextBox 25"/>
          <p:cNvSpPr txBox="1">
            <a:spLocks noChangeArrowheads="1"/>
          </p:cNvSpPr>
          <p:nvPr/>
        </p:nvSpPr>
        <p:spPr bwMode="auto">
          <a:xfrm>
            <a:off x="9279468" y="4368806"/>
            <a:ext cx="6231467" cy="547187"/>
          </a:xfrm>
          <a:prstGeom prst="rect">
            <a:avLst/>
          </a:prstGeom>
          <a:noFill/>
          <a:ln w="9525">
            <a:noFill/>
            <a:miter lim="800000"/>
            <a:headEnd/>
            <a:tailEnd/>
          </a:ln>
        </p:spPr>
        <p:txBody>
          <a:bodyPr lIns="162546" tIns="81273" rIns="162546" bIns="81273">
            <a:spAutoFit/>
          </a:bodyPr>
          <a:lstStyle/>
          <a:p>
            <a:r>
              <a:rPr lang="en-US" sz="2489">
                <a:solidFill>
                  <a:srgbClr val="000000"/>
                </a:solidFill>
              </a:rPr>
              <a:t>Inventors patent inventions (.8)</a:t>
            </a:r>
          </a:p>
        </p:txBody>
      </p:sp>
      <p:sp>
        <p:nvSpPr>
          <p:cNvPr id="55" name="Right Arrow 54"/>
          <p:cNvSpPr/>
          <p:nvPr/>
        </p:nvSpPr>
        <p:spPr>
          <a:xfrm>
            <a:off x="4106334" y="5209149"/>
            <a:ext cx="812800" cy="647700"/>
          </a:xfrm>
          <a:prstGeom prst="rightArrow">
            <a:avLst/>
          </a:prstGeom>
        </p:spPr>
        <p:style>
          <a:lnRef idx="1">
            <a:schemeClr val="dk1"/>
          </a:lnRef>
          <a:fillRef idx="2">
            <a:schemeClr val="dk1"/>
          </a:fillRef>
          <a:effectRef idx="1">
            <a:schemeClr val="dk1"/>
          </a:effectRef>
          <a:fontRef idx="minor">
            <a:schemeClr val="dk1"/>
          </a:fontRef>
        </p:style>
        <p:txBody>
          <a:bodyPr lIns="162546" tIns="81273" rIns="162546" bIns="81273" anchor="ctr"/>
          <a:lstStyle/>
          <a:p>
            <a:pPr algn="ctr">
              <a:defRPr/>
            </a:pPr>
            <a:endParaRPr lang="en-US" sz="3556">
              <a:solidFill>
                <a:srgbClr val="000000"/>
              </a:solidFill>
            </a:endParaRPr>
          </a:p>
        </p:txBody>
      </p:sp>
      <p:grpSp>
        <p:nvGrpSpPr>
          <p:cNvPr id="9" name="Group 71"/>
          <p:cNvGrpSpPr>
            <a:grpSpLocks/>
          </p:cNvGrpSpPr>
          <p:nvPr/>
        </p:nvGrpSpPr>
        <p:grpSpPr bwMode="auto">
          <a:xfrm>
            <a:off x="5240868" y="5321303"/>
            <a:ext cx="2438400" cy="857252"/>
            <a:chOff x="2971800" y="1928750"/>
            <a:chExt cx="1371600" cy="643250"/>
          </a:xfrm>
        </p:grpSpPr>
        <p:sp>
          <p:nvSpPr>
            <p:cNvPr id="17" name="Oval 16"/>
            <p:cNvSpPr/>
            <p:nvPr/>
          </p:nvSpPr>
          <p:spPr>
            <a:xfrm>
              <a:off x="2971800" y="2004987"/>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18" name="Oval 17"/>
            <p:cNvSpPr/>
            <p:nvPr/>
          </p:nvSpPr>
          <p:spPr>
            <a:xfrm>
              <a:off x="3505200" y="1928750"/>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19" name="Oval 18"/>
            <p:cNvSpPr/>
            <p:nvPr/>
          </p:nvSpPr>
          <p:spPr>
            <a:xfrm>
              <a:off x="4038600" y="2004987"/>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21" name="Straight Arrow Connector 20"/>
            <p:cNvCxnSpPr>
              <a:stCxn id="17" idx="6"/>
              <a:endCxn id="18" idx="2"/>
            </p:cNvCxnSpPr>
            <p:nvPr/>
          </p:nvCxnSpPr>
          <p:spPr>
            <a:xfrm flipV="1">
              <a:off x="3276600" y="2081224"/>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6"/>
              <a:endCxn id="19" idx="2"/>
            </p:cNvCxnSpPr>
            <p:nvPr/>
          </p:nvCxnSpPr>
          <p:spPr>
            <a:xfrm>
              <a:off x="3810000" y="2081224"/>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971800" y="2133637"/>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28" name="Oval 27"/>
            <p:cNvSpPr/>
            <p:nvPr/>
          </p:nvSpPr>
          <p:spPr>
            <a:xfrm>
              <a:off x="3505200" y="2057400"/>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29" name="Oval 28"/>
            <p:cNvSpPr/>
            <p:nvPr/>
          </p:nvSpPr>
          <p:spPr>
            <a:xfrm>
              <a:off x="4038600" y="2133637"/>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30" name="Straight Arrow Connector 29"/>
            <p:cNvCxnSpPr/>
            <p:nvPr/>
          </p:nvCxnSpPr>
          <p:spPr>
            <a:xfrm flipV="1">
              <a:off x="3276600" y="2233698"/>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810000" y="2233698"/>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2971800" y="2267052"/>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57" name="Oval 56"/>
            <p:cNvSpPr/>
            <p:nvPr/>
          </p:nvSpPr>
          <p:spPr>
            <a:xfrm>
              <a:off x="3505200" y="2190815"/>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58" name="Oval 57"/>
            <p:cNvSpPr/>
            <p:nvPr/>
          </p:nvSpPr>
          <p:spPr>
            <a:xfrm>
              <a:off x="4038600" y="2267052"/>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59" name="Straight Arrow Connector 58"/>
            <p:cNvCxnSpPr>
              <a:stCxn id="56" idx="6"/>
            </p:cNvCxnSpPr>
            <p:nvPr/>
          </p:nvCxnSpPr>
          <p:spPr>
            <a:xfrm flipV="1">
              <a:off x="3276600" y="2343289"/>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7" idx="6"/>
              <a:endCxn id="58" idx="2"/>
            </p:cNvCxnSpPr>
            <p:nvPr/>
          </p:nvCxnSpPr>
          <p:spPr>
            <a:xfrm>
              <a:off x="3810000" y="2343289"/>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0" name="Group 72"/>
          <p:cNvGrpSpPr>
            <a:grpSpLocks/>
          </p:cNvGrpSpPr>
          <p:nvPr/>
        </p:nvGrpSpPr>
        <p:grpSpPr bwMode="auto">
          <a:xfrm>
            <a:off x="5240868" y="4610103"/>
            <a:ext cx="2438400" cy="857252"/>
            <a:chOff x="2971800" y="1928750"/>
            <a:chExt cx="1371600" cy="643250"/>
          </a:xfrm>
        </p:grpSpPr>
        <p:sp>
          <p:nvSpPr>
            <p:cNvPr id="74" name="Oval 73"/>
            <p:cNvSpPr/>
            <p:nvPr/>
          </p:nvSpPr>
          <p:spPr>
            <a:xfrm>
              <a:off x="2971800" y="2004987"/>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75" name="Oval 74"/>
            <p:cNvSpPr/>
            <p:nvPr/>
          </p:nvSpPr>
          <p:spPr>
            <a:xfrm>
              <a:off x="3505200" y="1928750"/>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76" name="Oval 75"/>
            <p:cNvSpPr/>
            <p:nvPr/>
          </p:nvSpPr>
          <p:spPr>
            <a:xfrm>
              <a:off x="4038600" y="2004987"/>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77" name="Straight Arrow Connector 76"/>
            <p:cNvCxnSpPr>
              <a:stCxn id="74" idx="6"/>
              <a:endCxn id="75" idx="2"/>
            </p:cNvCxnSpPr>
            <p:nvPr/>
          </p:nvCxnSpPr>
          <p:spPr>
            <a:xfrm flipV="1">
              <a:off x="3276600" y="2081224"/>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75" idx="6"/>
              <a:endCxn id="76" idx="2"/>
            </p:cNvCxnSpPr>
            <p:nvPr/>
          </p:nvCxnSpPr>
          <p:spPr>
            <a:xfrm>
              <a:off x="3810000" y="2081224"/>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2971800" y="2133637"/>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80" name="Oval 79"/>
            <p:cNvSpPr/>
            <p:nvPr/>
          </p:nvSpPr>
          <p:spPr>
            <a:xfrm>
              <a:off x="3505200" y="2057400"/>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81" name="Oval 80"/>
            <p:cNvSpPr/>
            <p:nvPr/>
          </p:nvSpPr>
          <p:spPr>
            <a:xfrm>
              <a:off x="4038600" y="2133637"/>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82" name="Straight Arrow Connector 81"/>
            <p:cNvCxnSpPr/>
            <p:nvPr/>
          </p:nvCxnSpPr>
          <p:spPr>
            <a:xfrm flipV="1">
              <a:off x="3276600" y="2233698"/>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810000" y="2233698"/>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2971800" y="2267052"/>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85" name="Oval 84"/>
            <p:cNvSpPr/>
            <p:nvPr/>
          </p:nvSpPr>
          <p:spPr>
            <a:xfrm>
              <a:off x="3505200" y="2190815"/>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86" name="Oval 85"/>
            <p:cNvSpPr/>
            <p:nvPr/>
          </p:nvSpPr>
          <p:spPr>
            <a:xfrm>
              <a:off x="4038600" y="2267052"/>
              <a:ext cx="304800" cy="304948"/>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87" name="Straight Arrow Connector 86"/>
            <p:cNvCxnSpPr>
              <a:stCxn id="84" idx="6"/>
            </p:cNvCxnSpPr>
            <p:nvPr/>
          </p:nvCxnSpPr>
          <p:spPr>
            <a:xfrm flipV="1">
              <a:off x="3276600" y="2343289"/>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5" idx="6"/>
              <a:endCxn id="86" idx="2"/>
            </p:cNvCxnSpPr>
            <p:nvPr/>
          </p:nvCxnSpPr>
          <p:spPr>
            <a:xfrm>
              <a:off x="3810000" y="2343289"/>
              <a:ext cx="228600" cy="76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89" name="Right Arrow 88"/>
          <p:cNvSpPr/>
          <p:nvPr/>
        </p:nvSpPr>
        <p:spPr>
          <a:xfrm>
            <a:off x="8085668" y="4711700"/>
            <a:ext cx="812800" cy="645584"/>
          </a:xfrm>
          <a:prstGeom prst="rightArrow">
            <a:avLst/>
          </a:prstGeom>
        </p:spPr>
        <p:style>
          <a:lnRef idx="1">
            <a:schemeClr val="dk1"/>
          </a:lnRef>
          <a:fillRef idx="2">
            <a:schemeClr val="dk1"/>
          </a:fillRef>
          <a:effectRef idx="1">
            <a:schemeClr val="dk1"/>
          </a:effectRef>
          <a:fontRef idx="minor">
            <a:schemeClr val="dk1"/>
          </a:fontRef>
        </p:style>
        <p:txBody>
          <a:bodyPr lIns="162546" tIns="81273" rIns="162546" bIns="81273" anchor="ctr"/>
          <a:lstStyle/>
          <a:p>
            <a:pPr algn="ctr">
              <a:defRPr/>
            </a:pPr>
            <a:endParaRPr lang="en-US" sz="3556">
              <a:solidFill>
                <a:srgbClr val="000000"/>
              </a:solidFill>
            </a:endParaRPr>
          </a:p>
        </p:txBody>
      </p:sp>
      <p:sp>
        <p:nvSpPr>
          <p:cNvPr id="90" name="Right Arrow 89"/>
          <p:cNvSpPr/>
          <p:nvPr/>
        </p:nvSpPr>
        <p:spPr>
          <a:xfrm>
            <a:off x="8085668" y="5524500"/>
            <a:ext cx="812800" cy="645584"/>
          </a:xfrm>
          <a:prstGeom prst="rightArrow">
            <a:avLst/>
          </a:prstGeom>
        </p:spPr>
        <p:style>
          <a:lnRef idx="1">
            <a:schemeClr val="dk1"/>
          </a:lnRef>
          <a:fillRef idx="2">
            <a:schemeClr val="dk1"/>
          </a:fillRef>
          <a:effectRef idx="1">
            <a:schemeClr val="dk1"/>
          </a:effectRef>
          <a:fontRef idx="minor">
            <a:schemeClr val="dk1"/>
          </a:fontRef>
        </p:style>
        <p:txBody>
          <a:bodyPr lIns="162546" tIns="81273" rIns="162546" bIns="81273" anchor="ctr"/>
          <a:lstStyle/>
          <a:p>
            <a:pPr algn="ctr">
              <a:defRPr/>
            </a:pPr>
            <a:endParaRPr lang="en-US" sz="3556">
              <a:solidFill>
                <a:srgbClr val="000000"/>
              </a:solidFill>
            </a:endParaRPr>
          </a:p>
        </p:txBody>
      </p:sp>
      <p:sp>
        <p:nvSpPr>
          <p:cNvPr id="91" name="Rectangle 90"/>
          <p:cNvSpPr/>
          <p:nvPr/>
        </p:nvSpPr>
        <p:spPr>
          <a:xfrm>
            <a:off x="465671" y="3556000"/>
            <a:ext cx="3910851" cy="711334"/>
          </a:xfrm>
          <a:prstGeom prst="rect">
            <a:avLst/>
          </a:prstGeom>
        </p:spPr>
        <p:style>
          <a:lnRef idx="1">
            <a:schemeClr val="accent2"/>
          </a:lnRef>
          <a:fillRef idx="3">
            <a:schemeClr val="accent2"/>
          </a:fillRef>
          <a:effectRef idx="2">
            <a:schemeClr val="accent2"/>
          </a:effectRef>
          <a:fontRef idx="minor">
            <a:schemeClr val="lt1"/>
          </a:fontRef>
        </p:style>
        <p:txBody>
          <a:bodyPr wrap="none" lIns="162546" tIns="81273" rIns="162546" bIns="81273">
            <a:spAutoFit/>
          </a:bodyPr>
          <a:lstStyle/>
          <a:p>
            <a:pPr>
              <a:defRPr/>
            </a:pPr>
            <a:r>
              <a:rPr lang="en-US" sz="3556" b="1" dirty="0">
                <a:solidFill>
                  <a:srgbClr val="000000"/>
                </a:solidFill>
              </a:rPr>
              <a:t>Volumes of Text </a:t>
            </a:r>
            <a:endParaRPr lang="en-US" sz="3556" dirty="0">
              <a:solidFill>
                <a:srgbClr val="000000"/>
              </a:solidFill>
            </a:endParaRPr>
          </a:p>
        </p:txBody>
      </p:sp>
      <p:sp>
        <p:nvSpPr>
          <p:cNvPr id="92" name="Rectangle 91"/>
          <p:cNvSpPr/>
          <p:nvPr/>
        </p:nvSpPr>
        <p:spPr>
          <a:xfrm>
            <a:off x="4834470" y="3556000"/>
            <a:ext cx="4104942" cy="711334"/>
          </a:xfrm>
          <a:prstGeom prst="rect">
            <a:avLst/>
          </a:prstGeom>
        </p:spPr>
        <p:style>
          <a:lnRef idx="1">
            <a:schemeClr val="accent2"/>
          </a:lnRef>
          <a:fillRef idx="3">
            <a:schemeClr val="accent2"/>
          </a:fillRef>
          <a:effectRef idx="2">
            <a:schemeClr val="accent2"/>
          </a:effectRef>
          <a:fontRef idx="minor">
            <a:schemeClr val="lt1"/>
          </a:fontRef>
        </p:style>
        <p:txBody>
          <a:bodyPr wrap="none" lIns="162546" tIns="81273" rIns="162546" bIns="81273">
            <a:spAutoFit/>
          </a:bodyPr>
          <a:lstStyle/>
          <a:p>
            <a:pPr>
              <a:defRPr/>
            </a:pPr>
            <a:r>
              <a:rPr lang="en-US" sz="3556" b="1" i="1" dirty="0">
                <a:solidFill>
                  <a:srgbClr val="000000"/>
                </a:solidFill>
              </a:rPr>
              <a:t>Syntactic Frames</a:t>
            </a:r>
            <a:endParaRPr lang="en-US" sz="3556" dirty="0">
              <a:solidFill>
                <a:srgbClr val="000000"/>
              </a:solidFill>
            </a:endParaRPr>
          </a:p>
        </p:txBody>
      </p:sp>
      <p:sp>
        <p:nvSpPr>
          <p:cNvPr id="93" name="Rectangle 92"/>
          <p:cNvSpPr/>
          <p:nvPr/>
        </p:nvSpPr>
        <p:spPr>
          <a:xfrm>
            <a:off x="9465735" y="3556001"/>
            <a:ext cx="5350933" cy="711334"/>
          </a:xfrm>
          <a:prstGeom prst="rect">
            <a:avLst/>
          </a:prstGeom>
        </p:spPr>
        <p:style>
          <a:lnRef idx="1">
            <a:schemeClr val="accent2"/>
          </a:lnRef>
          <a:fillRef idx="3">
            <a:schemeClr val="accent2"/>
          </a:fillRef>
          <a:effectRef idx="2">
            <a:schemeClr val="accent2"/>
          </a:effectRef>
          <a:fontRef idx="minor">
            <a:schemeClr val="lt1"/>
          </a:fontRef>
        </p:style>
        <p:txBody>
          <a:bodyPr lIns="162546" tIns="81273" rIns="162546" bIns="81273">
            <a:spAutoFit/>
          </a:bodyPr>
          <a:lstStyle/>
          <a:p>
            <a:pPr algn="ctr">
              <a:defRPr/>
            </a:pPr>
            <a:r>
              <a:rPr lang="en-US" sz="3556" b="1" i="1" dirty="0">
                <a:solidFill>
                  <a:srgbClr val="000000"/>
                </a:solidFill>
              </a:rPr>
              <a:t>Semantic Frames</a:t>
            </a:r>
            <a:endParaRPr lang="en-US" sz="3556" dirty="0">
              <a:solidFill>
                <a:srgbClr val="000000"/>
              </a:solidFill>
            </a:endParaRPr>
          </a:p>
        </p:txBody>
      </p:sp>
      <p:sp>
        <p:nvSpPr>
          <p:cNvPr id="94" name="Oval 93"/>
          <p:cNvSpPr/>
          <p:nvPr/>
        </p:nvSpPr>
        <p:spPr>
          <a:xfrm>
            <a:off x="6324601" y="7010400"/>
            <a:ext cx="270933" cy="20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46" tIns="81273" rIns="162546" bIns="81273" anchor="ctr"/>
          <a:lstStyle/>
          <a:p>
            <a:pPr algn="ctr">
              <a:defRPr/>
            </a:pPr>
            <a:endParaRPr lang="en-US" sz="3556">
              <a:solidFill>
                <a:srgbClr val="FFFFFF"/>
              </a:solidFill>
            </a:endParaRPr>
          </a:p>
        </p:txBody>
      </p:sp>
      <p:sp>
        <p:nvSpPr>
          <p:cNvPr id="95" name="Oval 94"/>
          <p:cNvSpPr/>
          <p:nvPr/>
        </p:nvSpPr>
        <p:spPr>
          <a:xfrm>
            <a:off x="6324601" y="7308852"/>
            <a:ext cx="270933" cy="20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46" tIns="81273" rIns="162546" bIns="81273" anchor="ctr"/>
          <a:lstStyle/>
          <a:p>
            <a:pPr algn="ctr">
              <a:defRPr/>
            </a:pPr>
            <a:endParaRPr lang="en-US" sz="3556">
              <a:solidFill>
                <a:srgbClr val="FFFFFF"/>
              </a:solidFill>
            </a:endParaRPr>
          </a:p>
        </p:txBody>
      </p:sp>
      <p:sp>
        <p:nvSpPr>
          <p:cNvPr id="96" name="Oval 95"/>
          <p:cNvSpPr/>
          <p:nvPr/>
        </p:nvSpPr>
        <p:spPr>
          <a:xfrm>
            <a:off x="6324601" y="7605184"/>
            <a:ext cx="270933" cy="20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46" tIns="81273" rIns="162546" bIns="81273" anchor="ctr"/>
          <a:lstStyle/>
          <a:p>
            <a:pPr algn="ctr">
              <a:defRPr/>
            </a:pPr>
            <a:endParaRPr lang="en-US" sz="3556">
              <a:solidFill>
                <a:srgbClr val="FFFFFF"/>
              </a:solidFill>
            </a:endParaRPr>
          </a:p>
        </p:txBody>
      </p:sp>
      <p:sp>
        <p:nvSpPr>
          <p:cNvPr id="97" name="Oval 96"/>
          <p:cNvSpPr/>
          <p:nvPr/>
        </p:nvSpPr>
        <p:spPr>
          <a:xfrm>
            <a:off x="11362267" y="7126818"/>
            <a:ext cx="270933" cy="20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46" tIns="81273" rIns="162546" bIns="81273" anchor="ctr"/>
          <a:lstStyle/>
          <a:p>
            <a:pPr algn="ctr">
              <a:defRPr/>
            </a:pPr>
            <a:endParaRPr lang="en-US" sz="3556">
              <a:solidFill>
                <a:srgbClr val="FFFFFF"/>
              </a:solidFill>
            </a:endParaRPr>
          </a:p>
        </p:txBody>
      </p:sp>
      <p:sp>
        <p:nvSpPr>
          <p:cNvPr id="98" name="Oval 97"/>
          <p:cNvSpPr/>
          <p:nvPr/>
        </p:nvSpPr>
        <p:spPr>
          <a:xfrm>
            <a:off x="11362267" y="7425268"/>
            <a:ext cx="270933" cy="20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46" tIns="81273" rIns="162546" bIns="81273" anchor="ctr"/>
          <a:lstStyle/>
          <a:p>
            <a:pPr algn="ctr">
              <a:defRPr/>
            </a:pPr>
            <a:endParaRPr lang="en-US" sz="3556">
              <a:solidFill>
                <a:srgbClr val="FFFFFF"/>
              </a:solidFill>
            </a:endParaRPr>
          </a:p>
        </p:txBody>
      </p:sp>
      <p:sp>
        <p:nvSpPr>
          <p:cNvPr id="99" name="Oval 98"/>
          <p:cNvSpPr/>
          <p:nvPr/>
        </p:nvSpPr>
        <p:spPr>
          <a:xfrm>
            <a:off x="11362267" y="7721600"/>
            <a:ext cx="270933" cy="20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46" tIns="81273" rIns="162546" bIns="81273" anchor="ctr"/>
          <a:lstStyle/>
          <a:p>
            <a:pPr algn="ctr">
              <a:defRPr/>
            </a:pPr>
            <a:endParaRPr lang="en-US" sz="3556">
              <a:solidFill>
                <a:srgbClr val="FFFFFF"/>
              </a:solidFill>
            </a:endParaRPr>
          </a:p>
        </p:txBody>
      </p:sp>
      <p:grpSp>
        <p:nvGrpSpPr>
          <p:cNvPr id="11" name="Group 109"/>
          <p:cNvGrpSpPr>
            <a:grpSpLocks/>
          </p:cNvGrpSpPr>
          <p:nvPr/>
        </p:nvGrpSpPr>
        <p:grpSpPr bwMode="auto">
          <a:xfrm>
            <a:off x="270933" y="5283231"/>
            <a:ext cx="2573867" cy="1686985"/>
            <a:chOff x="3905693" y="0"/>
            <a:chExt cx="997365" cy="884779"/>
          </a:xfrm>
        </p:grpSpPr>
        <p:pic>
          <p:nvPicPr>
            <p:cNvPr id="14387"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05693" y="19964"/>
              <a:ext cx="496845" cy="497011"/>
            </a:xfrm>
            <a:prstGeom prst="rect">
              <a:avLst/>
            </a:prstGeom>
            <a:noFill/>
            <a:ln w="9525">
              <a:noFill/>
              <a:miter lim="800000"/>
              <a:headEnd/>
              <a:tailEnd/>
            </a:ln>
          </p:spPr>
        </p:pic>
        <p:pic>
          <p:nvPicPr>
            <p:cNvPr id="14388" name="Picture 111"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251577" y="233081"/>
              <a:ext cx="651481" cy="651698"/>
            </a:xfrm>
            <a:prstGeom prst="rect">
              <a:avLst/>
            </a:prstGeom>
            <a:noFill/>
            <a:ln w="9525">
              <a:noFill/>
              <a:miter lim="800000"/>
              <a:headEnd/>
              <a:tailEnd/>
            </a:ln>
          </p:spPr>
        </p:pic>
        <p:pic>
          <p:nvPicPr>
            <p:cNvPr id="14389"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3942023" y="207914"/>
              <a:ext cx="562416" cy="562604"/>
            </a:xfrm>
            <a:prstGeom prst="rect">
              <a:avLst/>
            </a:prstGeom>
            <a:noFill/>
            <a:ln w="9525">
              <a:noFill/>
              <a:miter lim="800000"/>
              <a:headEnd/>
              <a:tailEnd/>
            </a:ln>
          </p:spPr>
        </p:pic>
        <p:pic>
          <p:nvPicPr>
            <p:cNvPr id="14390" name="Picture 6" descr="C:\Documents and Settings\Administrator\Local Settings\Temporary Internet Files\Content.IE5\W0M60EW3\MCj04348100000[1].png"/>
            <p:cNvPicPr>
              <a:picLocks noChangeAspect="1" noChangeArrowheads="1"/>
            </p:cNvPicPr>
            <p:nvPr/>
          </p:nvPicPr>
          <p:blipFill>
            <a:blip r:embed="rId3"/>
            <a:srcRect/>
            <a:stretch>
              <a:fillRect/>
            </a:stretch>
          </p:blipFill>
          <p:spPr bwMode="auto">
            <a:xfrm>
              <a:off x="4114800" y="0"/>
              <a:ext cx="651481" cy="651698"/>
            </a:xfrm>
            <a:prstGeom prst="rect">
              <a:avLst/>
            </a:prstGeom>
            <a:noFill/>
            <a:ln w="9525">
              <a:noFill/>
              <a:miter lim="800000"/>
              <a:headEnd/>
              <a:tailEnd/>
            </a:ln>
          </p:spPr>
        </p:pic>
      </p:grpSp>
      <p:grpSp>
        <p:nvGrpSpPr>
          <p:cNvPr id="12" name="Group 114"/>
          <p:cNvGrpSpPr>
            <a:grpSpLocks/>
          </p:cNvGrpSpPr>
          <p:nvPr/>
        </p:nvGrpSpPr>
        <p:grpSpPr bwMode="auto">
          <a:xfrm>
            <a:off x="5240868" y="6021920"/>
            <a:ext cx="2438400" cy="859367"/>
            <a:chOff x="2971800" y="1928750"/>
            <a:chExt cx="1371600" cy="643250"/>
          </a:xfrm>
        </p:grpSpPr>
        <p:sp>
          <p:nvSpPr>
            <p:cNvPr id="116" name="Oval 115"/>
            <p:cNvSpPr/>
            <p:nvPr/>
          </p:nvSpPr>
          <p:spPr>
            <a:xfrm>
              <a:off x="2971800" y="2004799"/>
              <a:ext cx="304800" cy="304197"/>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117" name="Oval 116"/>
            <p:cNvSpPr/>
            <p:nvPr/>
          </p:nvSpPr>
          <p:spPr>
            <a:xfrm>
              <a:off x="3505200" y="1928750"/>
              <a:ext cx="304800" cy="304197"/>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118" name="Oval 117"/>
            <p:cNvSpPr/>
            <p:nvPr/>
          </p:nvSpPr>
          <p:spPr>
            <a:xfrm>
              <a:off x="4038600" y="2004799"/>
              <a:ext cx="304800" cy="304197"/>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119" name="Straight Arrow Connector 118"/>
            <p:cNvCxnSpPr>
              <a:stCxn id="116" idx="6"/>
              <a:endCxn id="117" idx="2"/>
            </p:cNvCxnSpPr>
            <p:nvPr/>
          </p:nvCxnSpPr>
          <p:spPr>
            <a:xfrm flipV="1">
              <a:off x="3276600" y="2080849"/>
              <a:ext cx="228600" cy="760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117" idx="6"/>
              <a:endCxn id="118" idx="2"/>
            </p:cNvCxnSpPr>
            <p:nvPr/>
          </p:nvCxnSpPr>
          <p:spPr>
            <a:xfrm>
              <a:off x="3810000" y="2080849"/>
              <a:ext cx="228600" cy="760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1" name="Oval 120"/>
            <p:cNvSpPr/>
            <p:nvPr/>
          </p:nvSpPr>
          <p:spPr>
            <a:xfrm>
              <a:off x="2971800" y="2133132"/>
              <a:ext cx="304800" cy="305782"/>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122" name="Oval 121"/>
            <p:cNvSpPr/>
            <p:nvPr/>
          </p:nvSpPr>
          <p:spPr>
            <a:xfrm>
              <a:off x="3505200" y="2057083"/>
              <a:ext cx="304800" cy="305782"/>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123" name="Oval 122"/>
            <p:cNvSpPr/>
            <p:nvPr/>
          </p:nvSpPr>
          <p:spPr>
            <a:xfrm>
              <a:off x="4038600" y="2133132"/>
              <a:ext cx="304800" cy="305782"/>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124" name="Straight Arrow Connector 123"/>
            <p:cNvCxnSpPr/>
            <p:nvPr/>
          </p:nvCxnSpPr>
          <p:spPr>
            <a:xfrm flipV="1">
              <a:off x="3276600" y="2232947"/>
              <a:ext cx="228600" cy="760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3810000" y="2232947"/>
              <a:ext cx="228600" cy="760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Oval 125"/>
            <p:cNvSpPr/>
            <p:nvPr/>
          </p:nvSpPr>
          <p:spPr>
            <a:xfrm>
              <a:off x="2971800" y="2267803"/>
              <a:ext cx="304800" cy="304197"/>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127" name="Oval 126"/>
            <p:cNvSpPr/>
            <p:nvPr/>
          </p:nvSpPr>
          <p:spPr>
            <a:xfrm>
              <a:off x="3505200" y="2191754"/>
              <a:ext cx="304800" cy="304197"/>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sp>
          <p:nvSpPr>
            <p:cNvPr id="128" name="Oval 127"/>
            <p:cNvSpPr/>
            <p:nvPr/>
          </p:nvSpPr>
          <p:spPr>
            <a:xfrm>
              <a:off x="4038600" y="2267803"/>
              <a:ext cx="304800" cy="304197"/>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556">
                <a:solidFill>
                  <a:srgbClr val="FFFFFF"/>
                </a:solidFill>
              </a:endParaRPr>
            </a:p>
          </p:txBody>
        </p:sp>
        <p:cxnSp>
          <p:nvCxnSpPr>
            <p:cNvPr id="129" name="Straight Arrow Connector 128"/>
            <p:cNvCxnSpPr>
              <a:stCxn id="126" idx="6"/>
            </p:cNvCxnSpPr>
            <p:nvPr/>
          </p:nvCxnSpPr>
          <p:spPr>
            <a:xfrm flipV="1">
              <a:off x="3276600" y="2343852"/>
              <a:ext cx="228600" cy="760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27" idx="6"/>
              <a:endCxn id="128" idx="2"/>
            </p:cNvCxnSpPr>
            <p:nvPr/>
          </p:nvCxnSpPr>
          <p:spPr>
            <a:xfrm>
              <a:off x="3810000" y="2343852"/>
              <a:ext cx="228600" cy="760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31" name="Right Arrow 130"/>
          <p:cNvSpPr/>
          <p:nvPr/>
        </p:nvSpPr>
        <p:spPr>
          <a:xfrm>
            <a:off x="8085668" y="6326749"/>
            <a:ext cx="812800" cy="647700"/>
          </a:xfrm>
          <a:prstGeom prst="rightArrow">
            <a:avLst/>
          </a:prstGeom>
        </p:spPr>
        <p:style>
          <a:lnRef idx="1">
            <a:schemeClr val="dk1"/>
          </a:lnRef>
          <a:fillRef idx="2">
            <a:schemeClr val="dk1"/>
          </a:fillRef>
          <a:effectRef idx="1">
            <a:schemeClr val="dk1"/>
          </a:effectRef>
          <a:fontRef idx="minor">
            <a:schemeClr val="dk1"/>
          </a:fontRef>
        </p:style>
        <p:txBody>
          <a:bodyPr lIns="162546" tIns="81273" rIns="162546" bIns="81273" anchor="ctr"/>
          <a:lstStyle/>
          <a:p>
            <a:pPr algn="ctr">
              <a:defRPr/>
            </a:pPr>
            <a:endParaRPr lang="en-US" sz="3556">
              <a:solidFill>
                <a:srgbClr val="000000"/>
              </a:solidFill>
            </a:endParaRPr>
          </a:p>
        </p:txBody>
      </p:sp>
      <p:sp>
        <p:nvSpPr>
          <p:cNvPr id="14363" name="TextBox 131"/>
          <p:cNvSpPr txBox="1">
            <a:spLocks noChangeArrowheads="1"/>
          </p:cNvSpPr>
          <p:nvPr/>
        </p:nvSpPr>
        <p:spPr bwMode="auto">
          <a:xfrm>
            <a:off x="9279468" y="6299200"/>
            <a:ext cx="6753579" cy="930241"/>
          </a:xfrm>
          <a:prstGeom prst="rect">
            <a:avLst/>
          </a:prstGeom>
          <a:noFill/>
          <a:ln w="9525">
            <a:noFill/>
            <a:miter lim="800000"/>
            <a:headEnd/>
            <a:tailEnd/>
          </a:ln>
        </p:spPr>
        <p:txBody>
          <a:bodyPr lIns="162546" tIns="81273" rIns="162546" bIns="81273">
            <a:spAutoFit/>
          </a:bodyPr>
          <a:lstStyle/>
          <a:p>
            <a:r>
              <a:rPr lang="en-US" sz="2489" dirty="0">
                <a:solidFill>
                  <a:srgbClr val="000000"/>
                </a:solidFill>
              </a:rPr>
              <a:t>Vessels Sink (0.7)</a:t>
            </a:r>
          </a:p>
          <a:p>
            <a:r>
              <a:rPr lang="en-US" sz="2489" dirty="0">
                <a:solidFill>
                  <a:srgbClr val="000000"/>
                </a:solidFill>
              </a:rPr>
              <a:t>People sink 8-balls (0.5) (in pool/0.8)</a:t>
            </a:r>
          </a:p>
        </p:txBody>
      </p:sp>
      <p:sp>
        <p:nvSpPr>
          <p:cNvPr id="14364" name="TextBox 99"/>
          <p:cNvSpPr txBox="1">
            <a:spLocks noChangeArrowheads="1"/>
          </p:cNvSpPr>
          <p:nvPr/>
        </p:nvSpPr>
        <p:spPr bwMode="auto">
          <a:xfrm rot="-999099">
            <a:off x="4734441" y="4240202"/>
            <a:ext cx="1320526" cy="547187"/>
          </a:xfrm>
          <a:prstGeom prst="rect">
            <a:avLst/>
          </a:prstGeom>
          <a:noFill/>
          <a:ln w="9525">
            <a:noFill/>
            <a:miter lim="800000"/>
            <a:headEnd/>
            <a:tailEnd/>
          </a:ln>
        </p:spPr>
        <p:txBody>
          <a:bodyPr wrap="none" lIns="162546" tIns="81273" rIns="162546" bIns="81273">
            <a:spAutoFit/>
          </a:bodyPr>
          <a:lstStyle/>
          <a:p>
            <a:r>
              <a:rPr lang="en-US" sz="2489" dirty="0">
                <a:solidFill>
                  <a:srgbClr val="000000"/>
                </a:solidFill>
              </a:rPr>
              <a:t>subject</a:t>
            </a:r>
          </a:p>
        </p:txBody>
      </p:sp>
      <p:sp>
        <p:nvSpPr>
          <p:cNvPr id="14365" name="TextBox 100"/>
          <p:cNvSpPr txBox="1">
            <a:spLocks noChangeArrowheads="1"/>
          </p:cNvSpPr>
          <p:nvPr/>
        </p:nvSpPr>
        <p:spPr bwMode="auto">
          <a:xfrm rot="-999099">
            <a:off x="6040112" y="4088861"/>
            <a:ext cx="924584" cy="547187"/>
          </a:xfrm>
          <a:prstGeom prst="rect">
            <a:avLst/>
          </a:prstGeom>
          <a:noFill/>
          <a:ln w="9525">
            <a:noFill/>
            <a:miter lim="800000"/>
            <a:headEnd/>
            <a:tailEnd/>
          </a:ln>
        </p:spPr>
        <p:txBody>
          <a:bodyPr wrap="none" lIns="162546" tIns="81273" rIns="162546" bIns="81273">
            <a:spAutoFit/>
          </a:bodyPr>
          <a:lstStyle/>
          <a:p>
            <a:r>
              <a:rPr lang="en-US" sz="2489">
                <a:solidFill>
                  <a:srgbClr val="000000"/>
                </a:solidFill>
              </a:rPr>
              <a:t>verb</a:t>
            </a:r>
          </a:p>
        </p:txBody>
      </p:sp>
      <p:sp>
        <p:nvSpPr>
          <p:cNvPr id="14366" name="TextBox 101"/>
          <p:cNvSpPr txBox="1">
            <a:spLocks noChangeArrowheads="1"/>
          </p:cNvSpPr>
          <p:nvPr/>
        </p:nvSpPr>
        <p:spPr bwMode="auto">
          <a:xfrm rot="-999099">
            <a:off x="6974262" y="4113202"/>
            <a:ext cx="1173050" cy="547187"/>
          </a:xfrm>
          <a:prstGeom prst="rect">
            <a:avLst/>
          </a:prstGeom>
          <a:noFill/>
          <a:ln w="9525">
            <a:noFill/>
            <a:miter lim="800000"/>
            <a:headEnd/>
            <a:tailEnd/>
          </a:ln>
        </p:spPr>
        <p:txBody>
          <a:bodyPr wrap="none" lIns="162546" tIns="81273" rIns="162546" bIns="81273">
            <a:spAutoFit/>
          </a:bodyPr>
          <a:lstStyle/>
          <a:p>
            <a:r>
              <a:rPr lang="en-US" sz="2489">
                <a:solidFill>
                  <a:srgbClr val="000000"/>
                </a:solidFill>
              </a:rPr>
              <a:t>object</a:t>
            </a:r>
          </a:p>
        </p:txBody>
      </p:sp>
      <p:cxnSp>
        <p:nvCxnSpPr>
          <p:cNvPr id="104" name="Curved Connector 103"/>
          <p:cNvCxnSpPr>
            <a:stCxn id="91" idx="0"/>
            <a:endCxn id="92" idx="0"/>
          </p:cNvCxnSpPr>
          <p:nvPr/>
        </p:nvCxnSpPr>
        <p:spPr>
          <a:xfrm rot="5400000" flipH="1" flipV="1">
            <a:off x="4654019" y="1323078"/>
            <a:ext cx="12700" cy="4465844"/>
          </a:xfrm>
          <a:prstGeom prst="curvedConnector3">
            <a:avLst>
              <a:gd name="adj1" fmla="val 1800000"/>
            </a:avLst>
          </a:prstGeom>
          <a:ln w="19050">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5" name="Curved Connector 104"/>
          <p:cNvCxnSpPr>
            <a:stCxn id="92" idx="0"/>
            <a:endCxn id="93" idx="0"/>
          </p:cNvCxnSpPr>
          <p:nvPr/>
        </p:nvCxnSpPr>
        <p:spPr>
          <a:xfrm rot="16200000" flipH="1">
            <a:off x="9514070" y="928870"/>
            <a:ext cx="1" cy="5254261"/>
          </a:xfrm>
          <a:prstGeom prst="curvedConnector3">
            <a:avLst>
              <a:gd name="adj1" fmla="val -22860000000"/>
            </a:avLst>
          </a:prstGeom>
          <a:ln w="19050">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4369" name="TextBox 107"/>
          <p:cNvSpPr txBox="1">
            <a:spLocks noChangeArrowheads="1"/>
          </p:cNvSpPr>
          <p:nvPr/>
        </p:nvSpPr>
        <p:spPr bwMode="auto">
          <a:xfrm rot="-906298">
            <a:off x="3353822" y="2230884"/>
            <a:ext cx="1812647" cy="1039501"/>
          </a:xfrm>
          <a:prstGeom prst="rect">
            <a:avLst/>
          </a:prstGeom>
          <a:noFill/>
          <a:ln w="9525">
            <a:noFill/>
            <a:miter lim="800000"/>
            <a:headEnd/>
            <a:tailEnd/>
          </a:ln>
        </p:spPr>
        <p:txBody>
          <a:bodyPr wrap="none" lIns="162546" tIns="81273" rIns="162546" bIns="81273">
            <a:spAutoFit/>
          </a:bodyPr>
          <a:lstStyle/>
          <a:p>
            <a:pPr algn="ctr"/>
            <a:r>
              <a:rPr lang="en-US" sz="2844" dirty="0">
                <a:solidFill>
                  <a:srgbClr val="000000"/>
                </a:solidFill>
              </a:rPr>
              <a:t>Sentence</a:t>
            </a:r>
          </a:p>
          <a:p>
            <a:pPr algn="ctr"/>
            <a:r>
              <a:rPr lang="en-US" sz="2844" dirty="0">
                <a:solidFill>
                  <a:srgbClr val="000000"/>
                </a:solidFill>
              </a:rPr>
              <a:t>Parsing</a:t>
            </a:r>
          </a:p>
        </p:txBody>
      </p:sp>
      <p:sp>
        <p:nvSpPr>
          <p:cNvPr id="14370" name="TextBox 108"/>
          <p:cNvSpPr txBox="1">
            <a:spLocks noChangeArrowheads="1"/>
          </p:cNvSpPr>
          <p:nvPr/>
        </p:nvSpPr>
        <p:spPr bwMode="auto">
          <a:xfrm rot="-869185">
            <a:off x="7574000" y="1934552"/>
            <a:ext cx="3825891" cy="1039501"/>
          </a:xfrm>
          <a:prstGeom prst="rect">
            <a:avLst/>
          </a:prstGeom>
          <a:noFill/>
          <a:ln w="9525">
            <a:noFill/>
            <a:miter lim="800000"/>
            <a:headEnd/>
            <a:tailEnd/>
          </a:ln>
        </p:spPr>
        <p:txBody>
          <a:bodyPr wrap="none" lIns="162546" tIns="81273" rIns="162546" bIns="81273">
            <a:spAutoFit/>
          </a:bodyPr>
          <a:lstStyle/>
          <a:p>
            <a:r>
              <a:rPr lang="en-US" sz="2844" dirty="0">
                <a:solidFill>
                  <a:srgbClr val="000000"/>
                </a:solidFill>
              </a:rPr>
              <a:t>Generalization &amp; </a:t>
            </a:r>
          </a:p>
          <a:p>
            <a:r>
              <a:rPr lang="en-US" sz="2844" dirty="0">
                <a:solidFill>
                  <a:srgbClr val="000000"/>
                </a:solidFill>
              </a:rPr>
              <a:t>Statistical Aggregation</a:t>
            </a:r>
          </a:p>
        </p:txBody>
      </p:sp>
      <p:sp>
        <p:nvSpPr>
          <p:cNvPr id="14371" name="Rectangle 133"/>
          <p:cNvSpPr>
            <a:spLocks noChangeArrowheads="1"/>
          </p:cNvSpPr>
          <p:nvPr/>
        </p:nvSpPr>
        <p:spPr bwMode="auto">
          <a:xfrm>
            <a:off x="9347200" y="5541433"/>
            <a:ext cx="5012267" cy="930241"/>
          </a:xfrm>
          <a:prstGeom prst="rect">
            <a:avLst/>
          </a:prstGeom>
          <a:noFill/>
          <a:ln w="9525">
            <a:noFill/>
            <a:miter lim="800000"/>
            <a:headEnd/>
            <a:tailEnd/>
          </a:ln>
        </p:spPr>
        <p:txBody>
          <a:bodyPr lIns="162546" tIns="81273" rIns="162546" bIns="81273">
            <a:spAutoFit/>
          </a:bodyPr>
          <a:lstStyle/>
          <a:p>
            <a:r>
              <a:rPr lang="en-US" sz="2489">
                <a:solidFill>
                  <a:srgbClr val="000000"/>
                </a:solidFill>
              </a:rPr>
              <a:t>Fluid is a liquid (.6)</a:t>
            </a:r>
          </a:p>
          <a:p>
            <a:r>
              <a:rPr lang="en-US" sz="2489">
                <a:solidFill>
                  <a:srgbClr val="000000"/>
                </a:solidFill>
              </a:rPr>
              <a:t>Liquid is a fluid (.5)</a:t>
            </a:r>
          </a:p>
        </p:txBody>
      </p:sp>
    </p:spTree>
    <p:extLst>
      <p:ext uri="{BB962C8B-B14F-4D97-AF65-F5344CB8AC3E}">
        <p14:creationId xmlns:p14="http://schemas.microsoft.com/office/powerpoint/2010/main" val="213429069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677333" y="663263"/>
            <a:ext cx="13546667" cy="1199404"/>
          </a:xfrm>
        </p:spPr>
        <p:txBody>
          <a:bodyPr vert="horz" wrap="square" lIns="163675" tIns="81838" rIns="163675" bIns="81838" numCol="1" anchor="b" anchorCtr="0" compatLnSpc="1">
            <a:prstTxWarp prst="textNoShape">
              <a:avLst/>
            </a:prstTxWarp>
            <a:spAutoFit/>
          </a:bodyPr>
          <a:lstStyle/>
          <a:p>
            <a:r>
              <a:rPr lang="en-US" dirty="0" smtClean="0"/>
              <a:t>Inside Watson </a:t>
            </a:r>
            <a:r>
              <a:rPr lang="en-US" sz="3556" dirty="0"/>
              <a:t/>
            </a:r>
            <a:br>
              <a:rPr lang="en-US" sz="3556" dirty="0"/>
            </a:br>
            <a:r>
              <a:rPr lang="en-US" sz="3556" i="1" dirty="0"/>
              <a:t>Massively Parallel Probabilistic Evidence-Based Architecture</a:t>
            </a:r>
          </a:p>
        </p:txBody>
      </p:sp>
      <p:pic>
        <p:nvPicPr>
          <p:cNvPr id="13315" name="Picture 2"/>
          <p:cNvPicPr>
            <a:picLocks noChangeAspect="1"/>
          </p:cNvPicPr>
          <p:nvPr/>
        </p:nvPicPr>
        <p:blipFill>
          <a:blip r:embed="rId3"/>
          <a:srcRect/>
          <a:stretch>
            <a:fillRect/>
          </a:stretch>
        </p:blipFill>
        <p:spPr bwMode="auto">
          <a:xfrm>
            <a:off x="1761068" y="1998161"/>
            <a:ext cx="12618155" cy="6836834"/>
          </a:xfrm>
          <a:prstGeom prst="rect">
            <a:avLst/>
          </a:prstGeom>
          <a:noFill/>
          <a:ln w="9525">
            <a:noFill/>
            <a:miter lim="800000"/>
            <a:headEnd/>
            <a:tailEnd/>
          </a:ln>
        </p:spPr>
      </p:pic>
    </p:spTree>
    <p:extLst>
      <p:ext uri="{BB962C8B-B14F-4D97-AF65-F5344CB8AC3E}">
        <p14:creationId xmlns:p14="http://schemas.microsoft.com/office/powerpoint/2010/main" val="49466102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Watson on Bluemix</a:t>
            </a:r>
          </a:p>
        </p:txBody>
      </p:sp>
      <p:pic>
        <p:nvPicPr>
          <p:cNvPr id="122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4985" y="1727200"/>
            <a:ext cx="11857567"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625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Relevant Information Discovery: Search vs. Expert Q&amp;A </a:t>
            </a:r>
            <a:endParaRPr lang="en-US" dirty="0"/>
          </a:p>
        </p:txBody>
      </p:sp>
      <p:grpSp>
        <p:nvGrpSpPr>
          <p:cNvPr id="4099" name="Group 76"/>
          <p:cNvGrpSpPr>
            <a:grpSpLocks/>
          </p:cNvGrpSpPr>
          <p:nvPr/>
        </p:nvGrpSpPr>
        <p:grpSpPr bwMode="auto">
          <a:xfrm>
            <a:off x="194735" y="1422431"/>
            <a:ext cx="15849600" cy="4140201"/>
            <a:chOff x="119416" y="1064528"/>
            <a:chExt cx="8915400" cy="3104864"/>
          </a:xfrm>
        </p:grpSpPr>
        <p:sp>
          <p:nvSpPr>
            <p:cNvPr id="66" name="Trapezoid 65"/>
            <p:cNvSpPr/>
            <p:nvPr/>
          </p:nvSpPr>
          <p:spPr>
            <a:xfrm rot="5400000">
              <a:off x="3024684" y="-1840740"/>
              <a:ext cx="3104864" cy="8915400"/>
            </a:xfrm>
            <a:prstGeom prst="trapezoid">
              <a:avLst/>
            </a:prstGeom>
            <a:ln>
              <a:no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algn="ctr" defTabSz="1625620">
                <a:defRPr/>
              </a:pPr>
              <a:endParaRPr lang="en-US" sz="3200">
                <a:solidFill>
                  <a:srgbClr val="000000"/>
                </a:solidFill>
              </a:endParaRPr>
            </a:p>
          </p:txBody>
        </p:sp>
        <p:sp>
          <p:nvSpPr>
            <p:cNvPr id="4113" name="TextBox 15"/>
            <p:cNvSpPr txBox="1">
              <a:spLocks noChangeArrowheads="1"/>
            </p:cNvSpPr>
            <p:nvPr/>
          </p:nvSpPr>
          <p:spPr bwMode="auto">
            <a:xfrm>
              <a:off x="865496" y="1185563"/>
              <a:ext cx="2227353" cy="561689"/>
            </a:xfrm>
            <a:prstGeom prst="rect">
              <a:avLst/>
            </a:prstGeom>
            <a:noFill/>
            <a:ln w="9525">
              <a:noFill/>
              <a:miter lim="800000"/>
              <a:headEnd/>
              <a:tailEnd/>
            </a:ln>
          </p:spPr>
          <p:txBody>
            <a:bodyPr wrap="none">
              <a:spAutoFit/>
            </a:bodyPr>
            <a:lstStyle/>
            <a:p>
              <a:pPr defTabSz="1625620"/>
              <a:r>
                <a:rPr lang="en-US" sz="4267" dirty="0">
                  <a:solidFill>
                    <a:srgbClr val="000000"/>
                  </a:solidFill>
                  <a:latin typeface="Arial" pitchFamily="34" charset="0"/>
                  <a:ea typeface=""/>
                  <a:cs typeface="Arial" pitchFamily="34" charset="0"/>
                </a:rPr>
                <a:t>Decision Maker</a:t>
              </a:r>
            </a:p>
          </p:txBody>
        </p:sp>
        <p:sp>
          <p:nvSpPr>
            <p:cNvPr id="4114" name="TextBox 16"/>
            <p:cNvSpPr txBox="1">
              <a:spLocks noChangeArrowheads="1"/>
            </p:cNvSpPr>
            <p:nvPr/>
          </p:nvSpPr>
          <p:spPr bwMode="auto">
            <a:xfrm>
              <a:off x="5410200" y="1699469"/>
              <a:ext cx="2125462" cy="561689"/>
            </a:xfrm>
            <a:prstGeom prst="rect">
              <a:avLst/>
            </a:prstGeom>
            <a:noFill/>
            <a:ln w="9525">
              <a:noFill/>
              <a:miter lim="800000"/>
              <a:headEnd/>
              <a:tailEnd/>
            </a:ln>
          </p:spPr>
          <p:txBody>
            <a:bodyPr wrap="none">
              <a:spAutoFit/>
            </a:bodyPr>
            <a:lstStyle/>
            <a:p>
              <a:pPr defTabSz="1625620"/>
              <a:r>
                <a:rPr lang="en-US" sz="4267" dirty="0">
                  <a:solidFill>
                    <a:srgbClr val="000000"/>
                  </a:solidFill>
                  <a:latin typeface="Arial" pitchFamily="34" charset="0"/>
                  <a:ea typeface=""/>
                  <a:cs typeface="Arial" pitchFamily="34" charset="0"/>
                </a:rPr>
                <a:t>Search Engine</a:t>
              </a:r>
            </a:p>
          </p:txBody>
        </p:sp>
        <p:sp>
          <p:nvSpPr>
            <p:cNvPr id="18" name="Rectangle 17"/>
            <p:cNvSpPr/>
            <p:nvPr/>
          </p:nvSpPr>
          <p:spPr>
            <a:xfrm>
              <a:off x="4267553" y="2224884"/>
              <a:ext cx="4648200" cy="457158"/>
            </a:xfrm>
            <a:prstGeom prst="rect">
              <a:avLst/>
            </a:prstGeom>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3200" dirty="0">
                  <a:solidFill>
                    <a:srgbClr val="FFFFFF"/>
                  </a:solidFill>
                </a:rPr>
                <a:t>Finds Documents containing Keywords</a:t>
              </a:r>
            </a:p>
          </p:txBody>
        </p:sp>
        <p:sp>
          <p:nvSpPr>
            <p:cNvPr id="19" name="Rectangle 18"/>
            <p:cNvSpPr/>
            <p:nvPr/>
          </p:nvSpPr>
          <p:spPr>
            <a:xfrm>
              <a:off x="4267553" y="2758235"/>
              <a:ext cx="4648200" cy="457158"/>
            </a:xfrm>
            <a:prstGeom prst="rect">
              <a:avLst/>
            </a:prstGeom>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3200" dirty="0">
                  <a:solidFill>
                    <a:srgbClr val="FFFFFF"/>
                  </a:solidFill>
                </a:rPr>
                <a:t>Delivers Documents based on Popularity</a:t>
              </a:r>
            </a:p>
          </p:txBody>
        </p:sp>
        <p:cxnSp>
          <p:nvCxnSpPr>
            <p:cNvPr id="21" name="Shape 20"/>
            <p:cNvCxnSpPr>
              <a:stCxn id="28" idx="3"/>
              <a:endCxn id="18" idx="1"/>
            </p:cNvCxnSpPr>
            <p:nvPr/>
          </p:nvCxnSpPr>
          <p:spPr>
            <a:xfrm>
              <a:off x="3715103" y="2453463"/>
              <a:ext cx="552450" cy="158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 name="Shape 21"/>
            <p:cNvCxnSpPr>
              <a:stCxn id="19" idx="1"/>
              <a:endCxn id="29" idx="3"/>
            </p:cNvCxnSpPr>
            <p:nvPr/>
          </p:nvCxnSpPr>
          <p:spPr>
            <a:xfrm rot="10800000">
              <a:off x="3715103" y="2986814"/>
              <a:ext cx="552450" cy="158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38503" y="1675660"/>
              <a:ext cx="3276600" cy="488905"/>
            </a:xfrm>
            <a:prstGeom prst="rect">
              <a:avLst/>
            </a:prstGeom>
            <a:solidFill>
              <a:srgbClr val="FFC000"/>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2800" dirty="0">
                  <a:solidFill>
                    <a:srgbClr val="000000"/>
                  </a:solidFill>
                </a:rPr>
                <a:t>Has Question</a:t>
              </a:r>
            </a:p>
          </p:txBody>
        </p:sp>
        <p:sp>
          <p:nvSpPr>
            <p:cNvPr id="28" name="Rectangle 27"/>
            <p:cNvSpPr/>
            <p:nvPr/>
          </p:nvSpPr>
          <p:spPr>
            <a:xfrm>
              <a:off x="438503" y="2209011"/>
              <a:ext cx="3276600" cy="488905"/>
            </a:xfrm>
            <a:prstGeom prst="rect">
              <a:avLst/>
            </a:prstGeom>
            <a:solidFill>
              <a:srgbClr val="FFC000"/>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2800" dirty="0">
                  <a:solidFill>
                    <a:srgbClr val="000000"/>
                  </a:solidFill>
                </a:rPr>
                <a:t>Distills to 2-3 Keywords</a:t>
              </a:r>
            </a:p>
          </p:txBody>
        </p:sp>
        <p:sp>
          <p:nvSpPr>
            <p:cNvPr id="29" name="Rectangle 28"/>
            <p:cNvSpPr/>
            <p:nvPr/>
          </p:nvSpPr>
          <p:spPr>
            <a:xfrm>
              <a:off x="438503" y="2743948"/>
              <a:ext cx="3276600" cy="487318"/>
            </a:xfrm>
            <a:prstGeom prst="rect">
              <a:avLst/>
            </a:prstGeom>
            <a:solidFill>
              <a:srgbClr val="FFC000"/>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2800" dirty="0">
                  <a:solidFill>
                    <a:srgbClr val="000000"/>
                  </a:solidFill>
                </a:rPr>
                <a:t>Reads Documents, Finds Answers</a:t>
              </a:r>
            </a:p>
          </p:txBody>
        </p:sp>
        <p:sp>
          <p:nvSpPr>
            <p:cNvPr id="41" name="Rectangle 40"/>
            <p:cNvSpPr/>
            <p:nvPr/>
          </p:nvSpPr>
          <p:spPr>
            <a:xfrm>
              <a:off x="438503" y="3277299"/>
              <a:ext cx="3276600" cy="487318"/>
            </a:xfrm>
            <a:prstGeom prst="rect">
              <a:avLst/>
            </a:prstGeom>
            <a:solidFill>
              <a:srgbClr val="FFC000"/>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2800" dirty="0">
                  <a:solidFill>
                    <a:srgbClr val="000000"/>
                  </a:solidFill>
                </a:rPr>
                <a:t>Finds &amp; Analyzes Evidence</a:t>
              </a:r>
            </a:p>
          </p:txBody>
        </p:sp>
      </p:grpSp>
      <p:grpSp>
        <p:nvGrpSpPr>
          <p:cNvPr id="3" name="Group 77"/>
          <p:cNvGrpSpPr>
            <a:grpSpLocks/>
          </p:cNvGrpSpPr>
          <p:nvPr/>
        </p:nvGrpSpPr>
        <p:grpSpPr bwMode="auto">
          <a:xfrm>
            <a:off x="197556" y="4612224"/>
            <a:ext cx="15849600" cy="4313767"/>
            <a:chOff x="122832" y="3595049"/>
            <a:chExt cx="8915400" cy="3235656"/>
          </a:xfrm>
        </p:grpSpPr>
        <p:sp>
          <p:nvSpPr>
            <p:cNvPr id="67" name="Trapezoid 66"/>
            <p:cNvSpPr/>
            <p:nvPr/>
          </p:nvSpPr>
          <p:spPr>
            <a:xfrm rot="16200000">
              <a:off x="2962704" y="755177"/>
              <a:ext cx="3235656" cy="8915400"/>
            </a:xfrm>
            <a:prstGeom prst="trapezoid">
              <a:avLst/>
            </a:prstGeom>
            <a:ln>
              <a:no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chor="ctr"/>
            <a:lstStyle/>
            <a:p>
              <a:pPr algn="ctr" defTabSz="1625620">
                <a:defRPr/>
              </a:pPr>
              <a:endParaRPr lang="en-US" sz="3200">
                <a:solidFill>
                  <a:srgbClr val="000000"/>
                </a:solidFill>
              </a:endParaRPr>
            </a:p>
          </p:txBody>
        </p:sp>
        <p:sp>
          <p:nvSpPr>
            <p:cNvPr id="4102" name="TextBox 3"/>
            <p:cNvSpPr txBox="1">
              <a:spLocks noChangeArrowheads="1"/>
            </p:cNvSpPr>
            <p:nvPr/>
          </p:nvSpPr>
          <p:spPr bwMode="auto">
            <a:xfrm>
              <a:off x="6031507" y="3666491"/>
              <a:ext cx="994744" cy="561798"/>
            </a:xfrm>
            <a:prstGeom prst="rect">
              <a:avLst/>
            </a:prstGeom>
            <a:noFill/>
            <a:ln w="9525">
              <a:noFill/>
              <a:miter lim="800000"/>
              <a:headEnd/>
              <a:tailEnd/>
            </a:ln>
          </p:spPr>
          <p:txBody>
            <a:bodyPr wrap="none">
              <a:spAutoFit/>
            </a:bodyPr>
            <a:lstStyle/>
            <a:p>
              <a:pPr defTabSz="1625620"/>
              <a:r>
                <a:rPr lang="en-US" sz="4267" dirty="0">
                  <a:solidFill>
                    <a:srgbClr val="000000"/>
                  </a:solidFill>
                  <a:latin typeface="Arial" pitchFamily="34" charset="0"/>
                  <a:ea typeface=""/>
                  <a:cs typeface="Arial" pitchFamily="34" charset="0"/>
                </a:rPr>
                <a:t>Expert</a:t>
              </a:r>
            </a:p>
          </p:txBody>
        </p:sp>
        <p:sp>
          <p:nvSpPr>
            <p:cNvPr id="9" name="Rectangle 8"/>
            <p:cNvSpPr/>
            <p:nvPr/>
          </p:nvSpPr>
          <p:spPr>
            <a:xfrm>
              <a:off x="4302720" y="4242814"/>
              <a:ext cx="4613275" cy="457247"/>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3200" dirty="0">
                  <a:solidFill>
                    <a:srgbClr val="FFFFFF"/>
                  </a:solidFill>
                </a:rPr>
                <a:t>Understands Question</a:t>
              </a:r>
            </a:p>
          </p:txBody>
        </p:sp>
        <p:sp>
          <p:nvSpPr>
            <p:cNvPr id="12" name="Rectangle 11"/>
            <p:cNvSpPr/>
            <p:nvPr/>
          </p:nvSpPr>
          <p:spPr>
            <a:xfrm>
              <a:off x="4302720" y="4763568"/>
              <a:ext cx="4613275" cy="457247"/>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3200" dirty="0">
                  <a:solidFill>
                    <a:srgbClr val="FFFFFF"/>
                  </a:solidFill>
                </a:rPr>
                <a:t>Produces Possible Answers &amp; Evidence</a:t>
              </a:r>
            </a:p>
          </p:txBody>
        </p:sp>
        <p:sp>
          <p:nvSpPr>
            <p:cNvPr id="13" name="Rectangle 12"/>
            <p:cNvSpPr/>
            <p:nvPr/>
          </p:nvSpPr>
          <p:spPr>
            <a:xfrm>
              <a:off x="4302720" y="5833652"/>
              <a:ext cx="4613275" cy="457247"/>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3200" dirty="0">
                  <a:solidFill>
                    <a:srgbClr val="FFFFFF"/>
                  </a:solidFill>
                </a:rPr>
                <a:t>Delivers Response, Evidence &amp; Confidence</a:t>
              </a:r>
            </a:p>
          </p:txBody>
        </p:sp>
        <p:sp>
          <p:nvSpPr>
            <p:cNvPr id="14" name="Rectangle 13"/>
            <p:cNvSpPr/>
            <p:nvPr/>
          </p:nvSpPr>
          <p:spPr>
            <a:xfrm>
              <a:off x="4302720" y="5304960"/>
              <a:ext cx="4613275" cy="457247"/>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3200" dirty="0">
                  <a:solidFill>
                    <a:srgbClr val="FFFFFF"/>
                  </a:solidFill>
                </a:rPr>
                <a:t>Analyzes Evidence, Computes Confidence</a:t>
              </a:r>
            </a:p>
          </p:txBody>
        </p:sp>
        <p:sp>
          <p:nvSpPr>
            <p:cNvPr id="52" name="Rectangle 51"/>
            <p:cNvSpPr/>
            <p:nvPr/>
          </p:nvSpPr>
          <p:spPr>
            <a:xfrm>
              <a:off x="457795" y="4765155"/>
              <a:ext cx="3276600" cy="457247"/>
            </a:xfrm>
            <a:prstGeom prst="rect">
              <a:avLst/>
            </a:prstGeom>
            <a:solidFill>
              <a:srgbClr val="FFC000"/>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2800" dirty="0">
                  <a:solidFill>
                    <a:srgbClr val="000000"/>
                  </a:solidFill>
                </a:rPr>
                <a:t>Asks NL Question</a:t>
              </a:r>
            </a:p>
          </p:txBody>
        </p:sp>
        <p:sp>
          <p:nvSpPr>
            <p:cNvPr id="53" name="Rectangle 52"/>
            <p:cNvSpPr/>
            <p:nvPr/>
          </p:nvSpPr>
          <p:spPr>
            <a:xfrm>
              <a:off x="457795" y="5312899"/>
              <a:ext cx="3276600" cy="457247"/>
            </a:xfrm>
            <a:prstGeom prst="rect">
              <a:avLst/>
            </a:prstGeom>
            <a:solidFill>
              <a:srgbClr val="FFC000"/>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1625620">
                <a:defRPr/>
              </a:pPr>
              <a:r>
                <a:rPr lang="en-US" sz="2800" dirty="0">
                  <a:solidFill>
                    <a:srgbClr val="000000"/>
                  </a:solidFill>
                </a:rPr>
                <a:t>Considers Answer &amp; Evidence</a:t>
              </a:r>
            </a:p>
          </p:txBody>
        </p:sp>
        <p:cxnSp>
          <p:nvCxnSpPr>
            <p:cNvPr id="60" name="Shape 21"/>
            <p:cNvCxnSpPr>
              <a:stCxn id="52" idx="3"/>
              <a:endCxn id="9" idx="1"/>
            </p:cNvCxnSpPr>
            <p:nvPr/>
          </p:nvCxnSpPr>
          <p:spPr>
            <a:xfrm flipV="1">
              <a:off x="3734395" y="4471438"/>
              <a:ext cx="568325" cy="522340"/>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3" name="Shape 21"/>
            <p:cNvCxnSpPr>
              <a:stCxn id="13" idx="1"/>
              <a:endCxn id="53" idx="3"/>
            </p:cNvCxnSpPr>
            <p:nvPr/>
          </p:nvCxnSpPr>
          <p:spPr>
            <a:xfrm rot="10800000">
              <a:off x="3734395" y="5541522"/>
              <a:ext cx="568325" cy="520753"/>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111" name="TextBox 67"/>
            <p:cNvSpPr txBox="1">
              <a:spLocks noChangeArrowheads="1"/>
            </p:cNvSpPr>
            <p:nvPr/>
          </p:nvSpPr>
          <p:spPr bwMode="auto">
            <a:xfrm>
              <a:off x="851848" y="4270199"/>
              <a:ext cx="2227353" cy="561798"/>
            </a:xfrm>
            <a:prstGeom prst="rect">
              <a:avLst/>
            </a:prstGeom>
            <a:noFill/>
            <a:ln w="9525">
              <a:noFill/>
              <a:miter lim="800000"/>
              <a:headEnd/>
              <a:tailEnd/>
            </a:ln>
          </p:spPr>
          <p:txBody>
            <a:bodyPr wrap="none">
              <a:spAutoFit/>
            </a:bodyPr>
            <a:lstStyle/>
            <a:p>
              <a:pPr defTabSz="1625620"/>
              <a:r>
                <a:rPr lang="en-US" sz="4267" dirty="0">
                  <a:solidFill>
                    <a:srgbClr val="000000"/>
                  </a:solidFill>
                  <a:latin typeface="Arial" pitchFamily="34" charset="0"/>
                  <a:ea typeface=""/>
                  <a:cs typeface="Arial" pitchFamily="34" charset="0"/>
                </a:rPr>
                <a:t>Decision Maker</a:t>
              </a:r>
            </a:p>
          </p:txBody>
        </p:sp>
      </p:grpSp>
    </p:spTree>
    <p:extLst>
      <p:ext uri="{BB962C8B-B14F-4D97-AF65-F5344CB8AC3E}">
        <p14:creationId xmlns:p14="http://schemas.microsoft.com/office/powerpoint/2010/main" val="153441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540000" y="3962400"/>
            <a:ext cx="11176000" cy="45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620"/>
            <a:endParaRPr lang="en-US" sz="3200">
              <a:solidFill>
                <a:srgbClr val="FFFFFF"/>
              </a:solidFill>
            </a:endParaRPr>
          </a:p>
        </p:txBody>
      </p:sp>
      <p:sp>
        <p:nvSpPr>
          <p:cNvPr id="4" name="Title 3"/>
          <p:cNvSpPr>
            <a:spLocks noGrp="1"/>
          </p:cNvSpPr>
          <p:nvPr>
            <p:ph type="title"/>
          </p:nvPr>
        </p:nvSpPr>
        <p:spPr/>
        <p:txBody>
          <a:bodyPr/>
          <a:lstStyle/>
          <a:p>
            <a:r>
              <a:rPr lang="en-US" dirty="0" smtClean="0"/>
              <a:t>Use Case Patterns</a:t>
            </a:r>
            <a:endParaRPr lang="en-US" dirty="0"/>
          </a:p>
        </p:txBody>
      </p:sp>
      <p:sp>
        <p:nvSpPr>
          <p:cNvPr id="6" name="Rectangle 5"/>
          <p:cNvSpPr/>
          <p:nvPr/>
        </p:nvSpPr>
        <p:spPr>
          <a:xfrm>
            <a:off x="11535387" y="2011254"/>
            <a:ext cx="1975065" cy="2459148"/>
          </a:xfrm>
          <a:prstGeom prst="rect">
            <a:avLst/>
          </a:prstGeom>
          <a:gradFill rotWithShape="1">
            <a:gsLst>
              <a:gs pos="0">
                <a:schemeClr val="accent3">
                  <a:lumMod val="75000"/>
                </a:schemeClr>
              </a:gs>
              <a:gs pos="100000">
                <a:schemeClr val="accent3">
                  <a:lumMod val="40000"/>
                  <a:lumOff val="60000"/>
                </a:schemeClr>
              </a:gs>
            </a:gsLst>
            <a:lin ang="16200000" scaled="0"/>
          </a:gradFill>
          <a:ln w="9525" cap="flat" cmpd="sng" algn="ctr">
            <a:solidFill>
              <a:srgbClr val="4BACC6">
                <a:lumMod val="60000"/>
                <a:lumOff val="40000"/>
              </a:srgbClr>
            </a:solidFill>
            <a:prstDash val="solid"/>
          </a:ln>
          <a:effectLst>
            <a:outerShdw blurRad="40000" dist="23000" dir="5400000" rotWithShape="0">
              <a:srgbClr val="000000">
                <a:alpha val="35000"/>
              </a:srgbClr>
            </a:outerShdw>
          </a:effectLst>
        </p:spPr>
        <p:txBody>
          <a:bodyPr lIns="121897" tIns="60948" rIns="121897" bIns="60948" anchor="t"/>
          <a:lstStyle/>
          <a:p>
            <a:pPr marL="0" lvl="1" indent="0" algn="ctr" defTabSz="1218972" fontAlgn="auto">
              <a:spcBef>
                <a:spcPts val="0"/>
              </a:spcBef>
              <a:spcAft>
                <a:spcPts val="0"/>
              </a:spcAft>
              <a:defRPr/>
            </a:pPr>
            <a:r>
              <a:rPr lang="en-US" sz="2400" kern="0" dirty="0">
                <a:solidFill>
                  <a:srgbClr val="000000"/>
                </a:solidFill>
                <a:latin typeface="Arial"/>
                <a:ea typeface=""/>
                <a:cs typeface="Arial"/>
              </a:rPr>
              <a:t>Policy</a:t>
            </a:r>
            <a:endParaRPr lang="en-US" sz="3200" kern="0" dirty="0">
              <a:solidFill>
                <a:srgbClr val="000000"/>
              </a:solidFill>
              <a:latin typeface="Arial"/>
              <a:ea typeface=""/>
              <a:cs typeface="Arial"/>
            </a:endParaRPr>
          </a:p>
          <a:p>
            <a:pPr marL="0" lvl="1" indent="0" algn="ctr" defTabSz="1218972" fontAlgn="auto">
              <a:spcBef>
                <a:spcPts val="0"/>
              </a:spcBef>
              <a:spcAft>
                <a:spcPts val="0"/>
              </a:spcAft>
              <a:defRPr/>
            </a:pPr>
            <a:endParaRPr lang="en-US" sz="1467" kern="0" dirty="0">
              <a:solidFill>
                <a:srgbClr val="000000"/>
              </a:solidFill>
              <a:latin typeface="Arial"/>
              <a:ea typeface=""/>
              <a:cs typeface="Arial"/>
            </a:endParaRPr>
          </a:p>
          <a:p>
            <a:pPr marL="0" lvl="1" indent="0" algn="ctr" defTabSz="1218972" fontAlgn="auto">
              <a:spcBef>
                <a:spcPts val="0"/>
              </a:spcBef>
              <a:spcAft>
                <a:spcPts val="0"/>
              </a:spcAft>
              <a:defRPr/>
            </a:pPr>
            <a:r>
              <a:rPr lang="en-US" sz="1467" kern="0" dirty="0">
                <a:solidFill>
                  <a:srgbClr val="000000"/>
                </a:solidFill>
                <a:latin typeface="Arial"/>
                <a:ea typeface=""/>
                <a:cs typeface="Arial"/>
              </a:rPr>
              <a:t>Test conformance to a set of written policy conditions</a:t>
            </a:r>
          </a:p>
        </p:txBody>
      </p:sp>
      <p:sp>
        <p:nvSpPr>
          <p:cNvPr id="7" name="Rectangle 6"/>
          <p:cNvSpPr/>
          <p:nvPr/>
        </p:nvSpPr>
        <p:spPr>
          <a:xfrm>
            <a:off x="2745559" y="2011254"/>
            <a:ext cx="1975065" cy="2459148"/>
          </a:xfrm>
          <a:prstGeom prst="rect">
            <a:avLst/>
          </a:prstGeom>
          <a:gradFill rotWithShape="1">
            <a:gsLst>
              <a:gs pos="0">
                <a:srgbClr val="4BACC6">
                  <a:lumMod val="75000"/>
                </a:srgbClr>
              </a:gs>
              <a:gs pos="100000">
                <a:srgbClr val="4BACC6">
                  <a:lumMod val="40000"/>
                  <a:lumOff val="60000"/>
                </a:srgbClr>
              </a:gs>
            </a:gsLst>
            <a:lin ang="16200000" scaled="0"/>
          </a:gradFill>
          <a:ln w="9525" cap="flat" cmpd="sng" algn="ctr">
            <a:solidFill>
              <a:srgbClr val="4BACC6">
                <a:lumMod val="60000"/>
                <a:lumOff val="40000"/>
              </a:srgbClr>
            </a:solidFill>
            <a:prstDash val="solid"/>
          </a:ln>
          <a:effectLst>
            <a:outerShdw blurRad="40000" dist="23000" dir="5400000" rotWithShape="0">
              <a:srgbClr val="000000">
                <a:alpha val="35000"/>
              </a:srgbClr>
            </a:outerShdw>
          </a:effectLst>
        </p:spPr>
        <p:txBody>
          <a:bodyPr lIns="121897" tIns="60948" rIns="121897" bIns="60948" anchor="t"/>
          <a:lstStyle/>
          <a:p>
            <a:pPr marL="0" lvl="1" indent="0" algn="ctr" defTabSz="1218972" fontAlgn="auto">
              <a:spcBef>
                <a:spcPts val="0"/>
              </a:spcBef>
              <a:spcAft>
                <a:spcPts val="0"/>
              </a:spcAft>
              <a:defRPr/>
            </a:pPr>
            <a:r>
              <a:rPr lang="en-US" sz="2400" kern="0" dirty="0">
                <a:solidFill>
                  <a:srgbClr val="000000"/>
                </a:solidFill>
                <a:latin typeface="Arial"/>
                <a:ea typeface=""/>
                <a:cs typeface="Arial"/>
              </a:rPr>
              <a:t>Exploration</a:t>
            </a:r>
            <a:endParaRPr lang="en-US" sz="3200" kern="0" dirty="0">
              <a:solidFill>
                <a:srgbClr val="000000"/>
              </a:solidFill>
              <a:latin typeface="Arial"/>
              <a:ea typeface=""/>
              <a:cs typeface="Arial"/>
            </a:endParaRPr>
          </a:p>
          <a:p>
            <a:pPr marL="0" lvl="1" indent="0" algn="ctr" defTabSz="1218972" fontAlgn="auto">
              <a:spcBef>
                <a:spcPts val="0"/>
              </a:spcBef>
              <a:spcAft>
                <a:spcPts val="0"/>
              </a:spcAft>
              <a:defRPr/>
            </a:pPr>
            <a:endParaRPr lang="en-US" sz="1467" kern="0" dirty="0">
              <a:solidFill>
                <a:srgbClr val="000000"/>
              </a:solidFill>
              <a:latin typeface="Arial"/>
              <a:ea typeface=""/>
              <a:cs typeface="Arial"/>
            </a:endParaRPr>
          </a:p>
          <a:p>
            <a:pPr marL="0" lvl="1" indent="0" algn="ctr" defTabSz="1218972" fontAlgn="auto">
              <a:spcBef>
                <a:spcPts val="0"/>
              </a:spcBef>
              <a:spcAft>
                <a:spcPts val="0"/>
              </a:spcAft>
              <a:defRPr/>
            </a:pPr>
            <a:r>
              <a:rPr lang="en-US" sz="1467" kern="0" dirty="0">
                <a:solidFill>
                  <a:srgbClr val="000000"/>
                </a:solidFill>
                <a:latin typeface="Arial"/>
                <a:ea typeface=""/>
                <a:cs typeface="Arial"/>
              </a:rPr>
              <a:t>Collect the information that you need to explore your problem area better</a:t>
            </a:r>
            <a:endParaRPr lang="en-US" sz="3200" kern="0" dirty="0">
              <a:solidFill>
                <a:srgbClr val="000000"/>
              </a:solidFill>
              <a:latin typeface="Arial"/>
              <a:ea typeface=""/>
              <a:cs typeface="Arial"/>
            </a:endParaRPr>
          </a:p>
        </p:txBody>
      </p:sp>
      <p:sp>
        <p:nvSpPr>
          <p:cNvPr id="8" name="Rectangle 7"/>
          <p:cNvSpPr/>
          <p:nvPr/>
        </p:nvSpPr>
        <p:spPr>
          <a:xfrm>
            <a:off x="4943015" y="2011254"/>
            <a:ext cx="1975065" cy="2459148"/>
          </a:xfrm>
          <a:prstGeom prst="rect">
            <a:avLst/>
          </a:prstGeom>
          <a:gradFill rotWithShape="1">
            <a:gsLst>
              <a:gs pos="0">
                <a:srgbClr val="4BACC6">
                  <a:lumMod val="75000"/>
                </a:srgbClr>
              </a:gs>
              <a:gs pos="100000">
                <a:srgbClr val="4BACC6">
                  <a:lumMod val="40000"/>
                  <a:lumOff val="60000"/>
                </a:srgbClr>
              </a:gs>
            </a:gsLst>
            <a:lin ang="16200000" scaled="0"/>
          </a:gradFill>
          <a:ln w="9525" cap="flat" cmpd="sng" algn="ctr">
            <a:solidFill>
              <a:srgbClr val="4BACC6">
                <a:lumMod val="60000"/>
                <a:lumOff val="40000"/>
              </a:srgbClr>
            </a:solidFill>
            <a:prstDash val="solid"/>
          </a:ln>
          <a:effectLst>
            <a:outerShdw blurRad="40000" dist="23000" dir="5400000" rotWithShape="0">
              <a:srgbClr val="000000">
                <a:alpha val="35000"/>
              </a:srgbClr>
            </a:outerShdw>
          </a:effectLst>
        </p:spPr>
        <p:txBody>
          <a:bodyPr lIns="121897" tIns="60948" rIns="121897" bIns="60948" anchor="t"/>
          <a:lstStyle/>
          <a:p>
            <a:pPr marL="0" lvl="1" indent="0" algn="ctr" defTabSz="1218972" fontAlgn="auto">
              <a:spcBef>
                <a:spcPts val="0"/>
              </a:spcBef>
              <a:spcAft>
                <a:spcPts val="0"/>
              </a:spcAft>
              <a:defRPr/>
            </a:pPr>
            <a:r>
              <a:rPr lang="en-US" sz="2400" kern="0" dirty="0">
                <a:solidFill>
                  <a:srgbClr val="000000"/>
                </a:solidFill>
                <a:latin typeface="Arial"/>
                <a:ea typeface=""/>
                <a:cs typeface="Arial"/>
              </a:rPr>
              <a:t>Engagement</a:t>
            </a:r>
            <a:endParaRPr lang="en-US" sz="3200" kern="0" dirty="0">
              <a:solidFill>
                <a:srgbClr val="000000"/>
              </a:solidFill>
              <a:latin typeface="Arial"/>
              <a:ea typeface=""/>
              <a:cs typeface="Arial"/>
            </a:endParaRPr>
          </a:p>
          <a:p>
            <a:pPr marL="0" lvl="1" indent="0" algn="ctr" defTabSz="1218972" fontAlgn="auto">
              <a:spcBef>
                <a:spcPts val="0"/>
              </a:spcBef>
              <a:spcAft>
                <a:spcPts val="0"/>
              </a:spcAft>
              <a:defRPr/>
            </a:pPr>
            <a:endParaRPr lang="en-US" sz="1467" kern="0" dirty="0">
              <a:solidFill>
                <a:srgbClr val="000000"/>
              </a:solidFill>
              <a:latin typeface="Arial"/>
              <a:ea typeface=""/>
              <a:cs typeface="Arial"/>
            </a:endParaRPr>
          </a:p>
          <a:p>
            <a:pPr marL="0" lvl="1" indent="0" algn="ctr" defTabSz="1218972" fontAlgn="auto">
              <a:spcBef>
                <a:spcPts val="0"/>
              </a:spcBef>
              <a:spcAft>
                <a:spcPts val="0"/>
              </a:spcAft>
              <a:defRPr/>
            </a:pPr>
            <a:r>
              <a:rPr lang="en-US" sz="1467" kern="0" dirty="0">
                <a:solidFill>
                  <a:srgbClr val="000000"/>
                </a:solidFill>
                <a:latin typeface="Arial"/>
                <a:ea typeface=""/>
                <a:cs typeface="Arial"/>
              </a:rPr>
              <a:t>Dialog with end users to answer the questions needed around products and services</a:t>
            </a:r>
          </a:p>
        </p:txBody>
      </p:sp>
      <p:sp>
        <p:nvSpPr>
          <p:cNvPr id="10" name="Rectangle 9"/>
          <p:cNvSpPr/>
          <p:nvPr/>
        </p:nvSpPr>
        <p:spPr>
          <a:xfrm>
            <a:off x="7140473" y="2011254"/>
            <a:ext cx="1975065" cy="2459148"/>
          </a:xfrm>
          <a:prstGeom prst="rect">
            <a:avLst/>
          </a:prstGeom>
          <a:gradFill rotWithShape="1">
            <a:gsLst>
              <a:gs pos="0">
                <a:srgbClr val="4BACC6">
                  <a:lumMod val="75000"/>
                </a:srgbClr>
              </a:gs>
              <a:gs pos="100000">
                <a:srgbClr val="4BACC6">
                  <a:lumMod val="40000"/>
                  <a:lumOff val="60000"/>
                </a:srgbClr>
              </a:gs>
            </a:gsLst>
            <a:lin ang="16200000" scaled="0"/>
          </a:gradFill>
          <a:ln w="9525" cap="flat" cmpd="sng" algn="ctr">
            <a:solidFill>
              <a:srgbClr val="4BACC6">
                <a:lumMod val="60000"/>
                <a:lumOff val="40000"/>
              </a:srgbClr>
            </a:solidFill>
            <a:prstDash val="solid"/>
          </a:ln>
          <a:effectLst>
            <a:outerShdw blurRad="40000" dist="23000" dir="5400000" rotWithShape="0">
              <a:srgbClr val="000000">
                <a:alpha val="35000"/>
              </a:srgbClr>
            </a:outerShdw>
          </a:effectLst>
        </p:spPr>
        <p:txBody>
          <a:bodyPr lIns="121897" tIns="60948" rIns="121897" bIns="60948" anchor="t"/>
          <a:lstStyle/>
          <a:p>
            <a:pPr marL="0" lvl="1" indent="0" algn="ctr" defTabSz="1218972" fontAlgn="auto">
              <a:spcBef>
                <a:spcPts val="0"/>
              </a:spcBef>
              <a:spcAft>
                <a:spcPts val="0"/>
              </a:spcAft>
              <a:defRPr/>
            </a:pPr>
            <a:r>
              <a:rPr lang="en-US" sz="2400" kern="0" dirty="0">
                <a:solidFill>
                  <a:srgbClr val="000000"/>
                </a:solidFill>
                <a:latin typeface="Arial"/>
                <a:ea typeface=""/>
                <a:cs typeface="Arial"/>
              </a:rPr>
              <a:t>Discovery</a:t>
            </a:r>
            <a:endParaRPr lang="en-US" sz="2800" kern="0" dirty="0">
              <a:solidFill>
                <a:srgbClr val="000000"/>
              </a:solidFill>
              <a:latin typeface="Arial"/>
              <a:ea typeface=""/>
              <a:cs typeface="Arial"/>
            </a:endParaRPr>
          </a:p>
          <a:p>
            <a:pPr marL="0" lvl="1" indent="0" algn="ctr" defTabSz="1218972" fontAlgn="auto">
              <a:spcBef>
                <a:spcPts val="0"/>
              </a:spcBef>
              <a:spcAft>
                <a:spcPts val="0"/>
              </a:spcAft>
              <a:defRPr/>
            </a:pPr>
            <a:endParaRPr lang="en-US" sz="1467" kern="0" dirty="0">
              <a:solidFill>
                <a:srgbClr val="000000"/>
              </a:solidFill>
              <a:latin typeface="Arial"/>
              <a:ea typeface=""/>
              <a:cs typeface="Arial"/>
            </a:endParaRPr>
          </a:p>
          <a:p>
            <a:pPr marL="0" lvl="1" indent="0" algn="ctr" defTabSz="1218972" fontAlgn="auto">
              <a:spcBef>
                <a:spcPts val="0"/>
              </a:spcBef>
              <a:spcAft>
                <a:spcPts val="0"/>
              </a:spcAft>
              <a:defRPr/>
            </a:pPr>
            <a:r>
              <a:rPr lang="en-US" sz="1467" kern="0" dirty="0">
                <a:solidFill>
                  <a:srgbClr val="000000"/>
                </a:solidFill>
                <a:latin typeface="Arial"/>
                <a:ea typeface=""/>
                <a:cs typeface="Arial"/>
              </a:rPr>
              <a:t>Help find the questions you’re not thinking to ask and connect the dots that you’re missing that will lead to new inspiration</a:t>
            </a:r>
          </a:p>
        </p:txBody>
      </p:sp>
      <p:sp>
        <p:nvSpPr>
          <p:cNvPr id="12" name="Rectangle 11"/>
          <p:cNvSpPr/>
          <p:nvPr/>
        </p:nvSpPr>
        <p:spPr>
          <a:xfrm>
            <a:off x="9337929" y="2011254"/>
            <a:ext cx="1975065" cy="2459148"/>
          </a:xfrm>
          <a:prstGeom prst="rect">
            <a:avLst/>
          </a:prstGeom>
          <a:gradFill rotWithShape="1">
            <a:gsLst>
              <a:gs pos="0">
                <a:schemeClr val="accent3">
                  <a:lumMod val="75000"/>
                </a:schemeClr>
              </a:gs>
              <a:gs pos="100000">
                <a:schemeClr val="accent3">
                  <a:lumMod val="40000"/>
                  <a:lumOff val="60000"/>
                </a:schemeClr>
              </a:gs>
            </a:gsLst>
            <a:lin ang="16200000" scaled="0"/>
          </a:gradFill>
          <a:ln w="9525" cap="flat" cmpd="sng" algn="ctr">
            <a:solidFill>
              <a:srgbClr val="4BACC6">
                <a:lumMod val="60000"/>
                <a:lumOff val="40000"/>
              </a:srgbClr>
            </a:solidFill>
            <a:prstDash val="solid"/>
          </a:ln>
          <a:effectLst>
            <a:outerShdw blurRad="40000" dist="23000" dir="5400000" rotWithShape="0">
              <a:srgbClr val="000000">
                <a:alpha val="35000"/>
              </a:srgbClr>
            </a:outerShdw>
          </a:effectLst>
        </p:spPr>
        <p:txBody>
          <a:bodyPr lIns="121897" tIns="60948" rIns="121897" bIns="60948" anchor="t"/>
          <a:lstStyle/>
          <a:p>
            <a:pPr marL="0" lvl="1" indent="0" algn="ctr" defTabSz="1218972" fontAlgn="auto">
              <a:spcBef>
                <a:spcPts val="0"/>
              </a:spcBef>
              <a:spcAft>
                <a:spcPts val="0"/>
              </a:spcAft>
              <a:defRPr/>
            </a:pPr>
            <a:r>
              <a:rPr lang="en-US" sz="2400" kern="0" dirty="0">
                <a:solidFill>
                  <a:srgbClr val="000000"/>
                </a:solidFill>
                <a:latin typeface="Arial"/>
                <a:ea typeface=""/>
                <a:cs typeface="Arial"/>
              </a:rPr>
              <a:t>Decision</a:t>
            </a:r>
            <a:endParaRPr lang="en-US" sz="3200" kern="0" dirty="0">
              <a:solidFill>
                <a:srgbClr val="000000"/>
              </a:solidFill>
              <a:latin typeface="Arial"/>
              <a:ea typeface=""/>
              <a:cs typeface="Arial"/>
            </a:endParaRPr>
          </a:p>
          <a:p>
            <a:pPr marL="0" lvl="1" indent="0" algn="ctr" defTabSz="1218972" fontAlgn="auto">
              <a:spcBef>
                <a:spcPts val="0"/>
              </a:spcBef>
              <a:spcAft>
                <a:spcPts val="0"/>
              </a:spcAft>
              <a:defRPr/>
            </a:pPr>
            <a:endParaRPr lang="en-US" sz="1467" kern="0" dirty="0">
              <a:solidFill>
                <a:srgbClr val="000000"/>
              </a:solidFill>
              <a:latin typeface="Arial"/>
              <a:ea typeface=""/>
              <a:cs typeface="Arial"/>
            </a:endParaRPr>
          </a:p>
          <a:p>
            <a:pPr marL="0" lvl="1" indent="0" algn="ctr" defTabSz="1218972" fontAlgn="auto">
              <a:spcBef>
                <a:spcPts val="0"/>
              </a:spcBef>
              <a:spcAft>
                <a:spcPts val="0"/>
              </a:spcAft>
              <a:defRPr/>
            </a:pPr>
            <a:r>
              <a:rPr lang="en-US" sz="1467" kern="0" dirty="0">
                <a:solidFill>
                  <a:srgbClr val="000000"/>
                </a:solidFill>
                <a:latin typeface="Arial"/>
                <a:ea typeface=""/>
                <a:cs typeface="Arial"/>
              </a:rPr>
              <a:t>Assess the choices that enable you to make better decisions</a:t>
            </a:r>
          </a:p>
        </p:txBody>
      </p:sp>
      <p:pic>
        <p:nvPicPr>
          <p:cNvPr id="18" name="Picture 17"/>
          <p:cNvPicPr>
            <a:picLocks noChangeAspect="1"/>
          </p:cNvPicPr>
          <p:nvPr/>
        </p:nvPicPr>
        <p:blipFill>
          <a:blip r:embed="rId2" cstate="print"/>
          <a:stretch>
            <a:fillRect/>
          </a:stretch>
        </p:blipFill>
        <p:spPr>
          <a:xfrm>
            <a:off x="3759201" y="4775201"/>
            <a:ext cx="1422124" cy="2107262"/>
          </a:xfrm>
          <a:prstGeom prst="rect">
            <a:avLst/>
          </a:prstGeom>
          <a:effectLst>
            <a:reflection stA="50000" endPos="75000" dir="5400000" sy="-100000" algn="bl" rotWithShape="0"/>
          </a:effectLst>
          <a:scene3d>
            <a:camera prst="perspectiveFront">
              <a:rot lat="1080000" lon="1620000" rev="0"/>
            </a:camera>
            <a:lightRig rig="threePt" dir="t"/>
          </a:scene3d>
        </p:spPr>
      </p:pic>
      <p:pic>
        <p:nvPicPr>
          <p:cNvPr id="19" name="Picture 18"/>
          <p:cNvPicPr>
            <a:picLocks noChangeAspect="1"/>
          </p:cNvPicPr>
          <p:nvPr/>
        </p:nvPicPr>
        <p:blipFill>
          <a:blip r:embed="rId3" cstate="print"/>
          <a:stretch>
            <a:fillRect/>
          </a:stretch>
        </p:blipFill>
        <p:spPr>
          <a:xfrm>
            <a:off x="6299201" y="5207001"/>
            <a:ext cx="2839458" cy="1646357"/>
          </a:xfrm>
          <a:prstGeom prst="rect">
            <a:avLst/>
          </a:prstGeom>
          <a:effectLst>
            <a:reflection stA="50000" endPos="55000" dir="5400000" sy="-100000" algn="bl"/>
          </a:effectLst>
          <a:scene3d>
            <a:camera prst="perspectiveFront">
              <a:rot lat="1080000" lon="1620000" rev="0"/>
            </a:camera>
            <a:lightRig rig="threePt" dir="t"/>
          </a:scene3d>
        </p:spPr>
      </p:pic>
      <p:pic>
        <p:nvPicPr>
          <p:cNvPr id="20" name="Picture 19"/>
          <p:cNvPicPr>
            <a:picLocks noChangeAspect="1"/>
          </p:cNvPicPr>
          <p:nvPr/>
        </p:nvPicPr>
        <p:blipFill>
          <a:blip r:embed="rId4" cstate="print"/>
          <a:stretch>
            <a:fillRect/>
          </a:stretch>
        </p:blipFill>
        <p:spPr>
          <a:xfrm>
            <a:off x="9550403" y="5410200"/>
            <a:ext cx="2789641" cy="1600201"/>
          </a:xfrm>
          <a:prstGeom prst="rect">
            <a:avLst/>
          </a:prstGeom>
          <a:effectLst>
            <a:reflection stA="50000" endPos="55000" dir="5400000" sy="-100000" algn="bl"/>
          </a:effectLst>
          <a:scene3d>
            <a:camera prst="perspectiveFront">
              <a:rot lat="1080000" lon="1620000" rev="0"/>
            </a:camera>
            <a:lightRig rig="threePt" dir="t"/>
          </a:scene3d>
        </p:spPr>
      </p:pic>
    </p:spTree>
    <p:extLst>
      <p:ext uri="{BB962C8B-B14F-4D97-AF65-F5344CB8AC3E}">
        <p14:creationId xmlns:p14="http://schemas.microsoft.com/office/powerpoint/2010/main" val="2142519202"/>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IBM2009">
  <a:themeElements>
    <a:clrScheme name="IBM2009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fontScheme name="IBM2009">
      <a:majorFont>
        <a:latin typeface="Arial"/>
        <a:ea typeface="Arial Unicode MS"/>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BM2009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rthold Bodoni Pro Regular"/>
        <a:ea typeface="Berthold Bodoni Pro Regular"/>
        <a:cs typeface="Berthold Bodoni Pro Regular"/>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1"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46100" rtl="0" fontAlgn="auto" latinLnBrk="1"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10792</TotalTime>
  <Words>1698</Words>
  <Application>Microsoft Macintosh PowerPoint</Application>
  <PresentationFormat>Custom</PresentationFormat>
  <Paragraphs>284</Paragraphs>
  <Slides>16</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Arial Unicode MS</vt:lpstr>
      <vt:lpstr>Bradley Hand Bold</vt:lpstr>
      <vt:lpstr>Century Gothic</vt:lpstr>
      <vt:lpstr>Helvetica Neue Light</vt:lpstr>
      <vt:lpstr>Lucida Grande</vt:lpstr>
      <vt:lpstr>MS PGothic</vt:lpstr>
      <vt:lpstr>ＭＳ Ｐゴシック</vt:lpstr>
      <vt:lpstr>ＭＳ ゴシック</vt:lpstr>
      <vt:lpstr>SimSun</vt:lpstr>
      <vt:lpstr>Times New Roman</vt:lpstr>
      <vt:lpstr>Wingdings</vt:lpstr>
      <vt:lpstr>ヒラギノ角ゴ Pro W3</vt:lpstr>
      <vt:lpstr>Arial</vt:lpstr>
      <vt:lpstr>Calibri</vt:lpstr>
      <vt:lpstr>IBM2009</vt:lpstr>
      <vt:lpstr> Cognitive Computing and                         in Research, Operations, and Medicine </vt:lpstr>
      <vt:lpstr>Watson Ushers In a New Era of Computing </vt:lpstr>
      <vt:lpstr>What is Cognitive Computing?</vt:lpstr>
      <vt:lpstr>The hardest problems as IBM Grand Challenges </vt:lpstr>
      <vt:lpstr>Automatic Learning For “Reading”</vt:lpstr>
      <vt:lpstr>Inside Watson  Massively Parallel Probabilistic Evidence-Based Architecture</vt:lpstr>
      <vt:lpstr>Watson on Bluemix</vt:lpstr>
      <vt:lpstr>Relevant Information Discovery: Search vs. Expert Q&amp;A </vt:lpstr>
      <vt:lpstr>Use Case Patterns</vt:lpstr>
      <vt:lpstr>Watson Discovery Advisor</vt:lpstr>
      <vt:lpstr>Decision</vt:lpstr>
      <vt:lpstr>Watson Health Five pillars enabled through a platform that has data, knowledge, analytics and industry specific solutions supported on a secure cloud.</vt:lpstr>
      <vt:lpstr>Process for Building a Watson System </vt:lpstr>
      <vt:lpstr>Evolution of Watson in Analysis and Decision Support</vt:lpstr>
      <vt:lpstr>In 10 years, cognitive systems will be to computing what transaction processing is today</vt:lpstr>
      <vt:lpstr>Thank You</vt:lpstr>
    </vt:vector>
  </TitlesOfParts>
  <LinksUpToDate>false</LinksUpToDate>
  <SharedDoc>false</SharedDoc>
  <HyperlinkBase/>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Watson Narrative</dc:title>
  <dc:creator>lewisan</dc:creator>
  <cp:lastModifiedBy>Chris Codella</cp:lastModifiedBy>
  <cp:revision>490</cp:revision>
  <cp:lastPrinted>2015-11-19T21:22:22Z</cp:lastPrinted>
  <dcterms:modified xsi:type="dcterms:W3CDTF">2016-08-15T16:44:00Z</dcterms:modified>
</cp:coreProperties>
</file>