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53"/>
  </p:notesMasterIdLst>
  <p:sldIdLst>
    <p:sldId id="256" r:id="rId3"/>
    <p:sldId id="335" r:id="rId4"/>
    <p:sldId id="33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8" r:id="rId39"/>
    <p:sldId id="299" r:id="rId40"/>
    <p:sldId id="338" r:id="rId41"/>
    <p:sldId id="303" r:id="rId42"/>
    <p:sldId id="304" r:id="rId43"/>
    <p:sldId id="305" r:id="rId44"/>
    <p:sldId id="308" r:id="rId45"/>
    <p:sldId id="309" r:id="rId46"/>
    <p:sldId id="314" r:id="rId47"/>
    <p:sldId id="317" r:id="rId48"/>
    <p:sldId id="323" r:id="rId49"/>
    <p:sldId id="324" r:id="rId50"/>
    <p:sldId id="325" r:id="rId51"/>
    <p:sldId id="337" r:id="rId5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03" autoAdjust="0"/>
  </p:normalViewPr>
  <p:slideViewPr>
    <p:cSldViewPr snapToGrid="0" snapToObjects="1">
      <p:cViewPr varScale="1">
        <p:scale>
          <a:sx n="76" d="100"/>
          <a:sy n="76" d="100"/>
        </p:scale>
        <p:origin x="917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0680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867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37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11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695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098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18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84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87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page with the initial image, add name, etc.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480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page with the initial image, add name, etc.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28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627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860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015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LDA? Reference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Alternatives: why choose this one.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into 2 pages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into the optimization model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akin to the standard bag of words model assumption, and makes the individual words exchangeable.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586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39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449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picture to the top right corner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57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picture to the top right corner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340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015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9441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longest subsequence common to all sequences in a set of sequences (often just two sequences). It differs from problems of finding common substrings: unlike substrings, subsequences are not required to occupy consecutive positions within the original sequences.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47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814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longest subsequence common to all sequences in a set of sequences (often just two sequences). It differs from problems of finding common substrings: unlike substrings, subsequences are not required to occupy consecutive positions within the original sequences.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278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half, add some wording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some from email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902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half, add some wording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some from email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037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half, add some wording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some from email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680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half, add some wording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some from email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352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163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3465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Cleaning </a:t>
            </a:r>
            <a:endParaRPr dirty="0"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845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660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90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348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004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sldNum" idx="12"/>
          </p:nvPr>
        </p:nvSpPr>
        <p:spPr>
          <a:xfrm>
            <a:off x="3885578" y="8684925"/>
            <a:ext cx="2970869" cy="457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3" cy="411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6800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9510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696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2562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8" name="Shape 8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3410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sldNum" idx="12"/>
          </p:nvPr>
        </p:nvSpPr>
        <p:spPr>
          <a:xfrm>
            <a:off x="3885578" y="8684925"/>
            <a:ext cx="2970869" cy="457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Shape 10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3" cy="411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7555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0229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0" name="Shape 10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23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01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28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89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72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24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4038599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24" descr="https://encrypted-tbn2.google.com/images?q=tbn:ANd9GcQ35H-eeaFxyBMtPki_QP0jnb649dwHMcDk5rK2uVwBDtq_bfDPkw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0062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 文本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 rot="5400000">
            <a:off x="7239000" y="2057399"/>
            <a:ext cx="5486399" cy="25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1955799" y="-431800"/>
            <a:ext cx="5486399" cy="75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088565" y="6535679"/>
            <a:ext cx="5801784" cy="3556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Exploring the Overlap of High Performance Computing and Big Data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314117" y="6548381"/>
            <a:ext cx="643467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D165-D417-0B4F-AE12-89EA1B1E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04800" y="0"/>
            <a:ext cx="103632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114045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Merriweather Sans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3509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668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Courier New"/>
              <a:buChar char="o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40316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840317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 descr="https://encrypted-tbn2.google.com/images?q=tbn:ANd9GcQ35H-eeaFxyBMtPki_QP0jnb649dwHMcDk5rK2uVwBDtq_bfDPkw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0062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18371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518371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4038599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 文本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 rot="5400000">
            <a:off x="7239000" y="2057399"/>
            <a:ext cx="5486399" cy="25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1955799" y="-431800"/>
            <a:ext cx="5486399" cy="75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40316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840317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18371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518371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Shape 14" descr="CMwrdmrkR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734552" y="26988"/>
            <a:ext cx="1543048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ecelogo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4800" y="6284914"/>
            <a:ext cx="2438399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4" descr="https://encrypted-tbn2.google.com/images?q=tbn:ANd9GcQ35H-eeaFxyBMtPki_QP0jnb649dwHMcDk5rK2uVwBDtq_bfDPkw"/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500062" cy="4270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Shape 69" descr="CMwrdmrkR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34552" y="26988"/>
            <a:ext cx="1543048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ecelogo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4800" y="6284914"/>
            <a:ext cx="2438399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4" descr="https://encrypted-tbn2.google.com/images?q=tbn:ANd9GcQ35H-eeaFxyBMtPki_QP0jnb649dwHMcDk5rK2uVwBDtq_bfDPkw"/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500062" cy="4270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319753" y="618872"/>
            <a:ext cx="9502218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Dataflow-Centric NASA Enterprise Knowledge Network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1966244" y="3499264"/>
            <a:ext cx="8438444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Jia Zhang, Roy Shi, Qihao Bao, Weiyi Wang, Shenggu Lu, Yuanchen Bai, Xingyu Chen, Haoyun Wen, Zhenyu Yang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Carnegie Mellon University – Silicon Valley</a:t>
            </a:r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Rahul Ramachandran, Patrick N. Gatlin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NASA/MSFC</a:t>
            </a:r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Tsengdar J. Lee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Headquarter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Shape 127" descr="https://encrypted-tbn2.google.com/images?q=tbn:ANd9GcQ35H-eeaFxyBMtPki_QP0jnb649dwHMcDk5rK2uVwBDtq_bfDPkw"/>
          <p:cNvPicPr preferRelativeResize="0"/>
          <p:nvPr/>
        </p:nvPicPr>
        <p:blipFill rotWithShape="1">
          <a:blip r:embed="rId3">
            <a:alphaModFix amt="1000"/>
          </a:blip>
          <a:srcRect/>
          <a:stretch/>
        </p:blipFill>
        <p:spPr>
          <a:xfrm>
            <a:off x="0" y="0"/>
            <a:ext cx="500062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4647"/>
            <a:ext cx="12192000" cy="3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028" y="4644571"/>
            <a:ext cx="5185070" cy="133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5402035" y="4155505"/>
            <a:ext cx="930729" cy="55154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5991"/>
            <a:ext cx="8556170" cy="271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04394"/>
            <a:ext cx="5524300" cy="126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1269" y="2579914"/>
            <a:ext cx="7479030" cy="427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0" y="1008441"/>
            <a:ext cx="1306286" cy="457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6112328" y="2504446"/>
            <a:ext cx="1306286" cy="457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14400" y="2667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Benefit to NASA Earth Science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4400" y="1551213"/>
            <a:ext cx="10363200" cy="4544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83"/>
              <a:buFont typeface="Arial"/>
              <a:buChar char="•"/>
            </a:pPr>
            <a:r>
              <a:rPr lang="en-US" sz="240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 Knowledge Base to significantly enhance NASA’s Earth science research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ct val="96833"/>
              <a:buFont typeface="Arial"/>
              <a:buNone/>
            </a:pPr>
            <a:endParaRPr sz="116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83"/>
              <a:buFont typeface="Arial"/>
              <a:buChar char="•"/>
            </a:pPr>
            <a:r>
              <a:rPr lang="en-US" sz="240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 formulation and testing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 the search for and compilation of background information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topic, what hypotheses have been tested?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data/tools are being used to test a hypothesis?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paths to knowledge discovery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101307"/>
              <a:buFont typeface="Arial"/>
              <a:buNone/>
            </a:pPr>
            <a:endParaRPr sz="131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3333"/>
              <a:buFont typeface="Arial"/>
              <a:buChar char="•"/>
            </a:pPr>
            <a:r>
              <a:rPr lang="en-US" sz="240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development/review</a:t>
            </a:r>
            <a: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kinds of instruments/parameters are needed to specify science objectives?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of a mission by linking it with publications and dataset distribution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718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Goal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832757" y="947057"/>
            <a:ext cx="10613571" cy="5024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one-stop gateway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proactively recommend personalized dataset, tools and algorithms, as well as experience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from other data projects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data usage experience (provenance-based and publication-based)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network-oriented techniques to enable more powerful queries with scalability and extensibility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 to use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information model to define key information entities and relationships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state of the art information retrieval/text mining techniques to extract and classify information components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graph database for storing entities and relationships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relational learning algorithms to extract knowledge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209800" y="228601"/>
            <a:ext cx="7772400" cy="734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Progress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097278" y="1051145"/>
            <a:ext cx="10232535" cy="487653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Knowledge Network construction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People-Data-Workflow-Service (PDWS) network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from papers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processing workflow recommendation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cleaning via attention-based summarization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labeling via network analysis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 Filter-powered service discovery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LDA+CF Service recommendation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209800" y="228601"/>
            <a:ext cx="7772400" cy="734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Progress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097278" y="1051145"/>
            <a:ext cx="10232535" cy="487653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Knowledge Network construction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People-Data-Workflow-Service (PDWS) network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from papers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Data processing workflow recommendation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Deep cleaning via attention-based summarization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Knowledge labeling via network analysis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Bloom Filter-powered service discovery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LDA+CF Service recommendation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1765" y="439437"/>
            <a:ext cx="2222501" cy="19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209800" y="21827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Science Knowledge Network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097279" y="1524000"/>
            <a:ext cx="888491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need of a science knowledge base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Completeness, accuracy, data quality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catch, store, and retrieve a variety of information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 &amp; unstructured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Scalable and ever evolving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constantly learn and derive facts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new facts based on existing facts using statistical relational learning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extraction methods to extract “noisy” data from the web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from existing knowledge bases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analytics service/workflow oriented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scientific domain knowledge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Proactive recommendation needed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9514" y="2186214"/>
            <a:ext cx="1817914" cy="217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4864" y="6475185"/>
            <a:ext cx="6353628" cy="25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43142" y="4331505"/>
            <a:ext cx="2576286" cy="249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877679" y="218276"/>
            <a:ext cx="1062508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Existing Knowledge Base Construction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03247" y="1313933"/>
            <a:ext cx="11331085" cy="46944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categories based on whether employ a fixed/open lexicon of entities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Schema-based: entity/relation in globally unique id; relation predefined in fixed vocabulary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Schema-free: Open Information Extraction (OpenIE) technique; normalized but not disambiguated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categories based on how triples are created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Curated approach: manually created by a closed group of experts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Collaborative approach: manually created by an open group of volunteers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Automated semi-structured approach: extracted automatically from semi-structured text via hand-crafted rules, learned rules, or regular expressions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Automated unstructured approach: extracted automatically from unstructured text via machine learning and NLP</a:t>
            </a:r>
          </a:p>
          <a:p>
            <a: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Schema-based</a:t>
            </a:r>
          </a:p>
          <a:p>
            <a: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Schema-free</a:t>
            </a:r>
          </a:p>
          <a:p>
            <a:pPr marL="11430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SKN aims to include data from all categories and more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Published work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Computer-supported provenance mining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resources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750" y="4429125"/>
            <a:ext cx="5027248" cy="16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8836989" y="6030655"/>
            <a:ext cx="151037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(Nickel et al., 2016)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01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 Earlier Related Work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1097278" y="1244337"/>
            <a:ext cx="10232535" cy="4727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network-powered workflow recommendation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software as social entities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social network analysis techniques to study software recommendation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Provenance-driven workflow generation and recommendation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Reverse-engineering of workflow development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Provenance-equipped climate service sharing and execution platform</a:t>
            </a: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1800" b="0" i="0" u="none" strike="noStrike" cap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built a 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platform to manage real-time data-service </a:t>
            </a:r>
            <a:r>
              <a:rPr lang="en-US" sz="1800" b="0" i="0" u="none" strike="noStrike" cap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provenance.</a:t>
            </a: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this project we aim to complement our work by exploring published data-service provenance.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 descr="Displaying Research_Hurricane.jpg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7030585" y="3919264"/>
            <a:ext cx="665110" cy="176676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220878" y="1739061"/>
            <a:ext cx="2935834" cy="45162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Domain knowledge serves as schema to guide automatic information extraction &amp; KB construction 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0"/>
              </a:spcBef>
            </a:pPr>
            <a:r>
              <a:rPr lang="en-US" sz="2000" dirty="0"/>
              <a:t>GCMD</a:t>
            </a:r>
          </a:p>
          <a:p>
            <a:pPr lvl="1" indent="-285750">
              <a:spcBef>
                <a:spcPts val="360"/>
              </a:spcBef>
            </a:pPr>
            <a:r>
              <a:rPr lang="en-US" sz="2000" dirty="0"/>
              <a:t>Science keywords</a:t>
            </a:r>
          </a:p>
          <a:p>
            <a:pPr lvl="1" indent="-285750">
              <a:spcBef>
                <a:spcPts val="360"/>
              </a:spcBef>
            </a:pPr>
            <a:r>
              <a:rPr lang="en-US" sz="2000" dirty="0"/>
              <a:t>Platforms</a:t>
            </a:r>
          </a:p>
          <a:p>
            <a:pPr lvl="1" indent="-285750">
              <a:spcBef>
                <a:spcPts val="360"/>
              </a:spcBef>
            </a:pPr>
            <a:r>
              <a:rPr lang="en-US" sz="2000" dirty="0" smtClean="0"/>
              <a:t>Instruments</a:t>
            </a:r>
            <a:endParaRPr lang="en-US" sz="2000" dirty="0"/>
          </a:p>
          <a:p>
            <a:pPr indent="-342900">
              <a:spcBef>
                <a:spcPts val="480"/>
              </a:spcBef>
            </a:pPr>
            <a:r>
              <a:rPr lang="en-US" sz="2000" dirty="0"/>
              <a:t>CMR</a:t>
            </a:r>
          </a:p>
          <a:p>
            <a:pPr lvl="1" indent="-285750">
              <a:spcBef>
                <a:spcPts val="360"/>
              </a:spcBef>
            </a:pPr>
            <a:r>
              <a:rPr lang="en-US" sz="2000" dirty="0"/>
              <a:t>Datasets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6713" y="1141787"/>
            <a:ext cx="8825625" cy="50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7155996" y="2605684"/>
            <a:ext cx="827057" cy="28327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7030585" y="4163198"/>
            <a:ext cx="1297258" cy="260323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70195" y="298030"/>
            <a:ext cx="5810093" cy="15700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knowledge Driver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07" b="1440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1BD165-D417-0B4F-AE12-89EA1B1E97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917" y="500065"/>
            <a:ext cx="11808883" cy="8382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imes New Roman"/>
                <a:ea typeface="ＭＳ Ｐゴシック" charset="-128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4000" dirty="0" smtClean="0">
                <a:latin typeface="+mn-lt"/>
              </a:rPr>
              <a:t>(2011) IBM Watson Wins Jeopardy!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1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6269" y="443060"/>
            <a:ext cx="8428529" cy="5976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55575" y="612287"/>
            <a:ext cx="29735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Start from Publication Mining</a:t>
            </a:r>
          </a:p>
        </p:txBody>
      </p:sp>
      <p:sp>
        <p:nvSpPr>
          <p:cNvPr id="306" name="Shape 306" descr="Displaying Research_Hurricane.jpg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5992658" y="2452540"/>
            <a:ext cx="1256552" cy="401053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8150114" y="2471393"/>
            <a:ext cx="673373" cy="401053"/>
          </a:xfrm>
          <a:prstGeom prst="ellipse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555750" y="228600"/>
            <a:ext cx="9191624" cy="1072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Enrich SKN from Published Work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097279" y="1404594"/>
            <a:ext cx="9771825" cy="4691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 KG using knowledge extracted from publications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Publications represent knowledge of significant scientific discovery activities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of the art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GCMD keywords, instruments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CMR datasets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Preliminary work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 main parts (datasets, techniques/methods, conclusions) of the papers that are relevant to hurricanes given in the GCMD keyword inventory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datasets, techniques and conclusions in papers and how those are related to GCMD keywords 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914400" y="23973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Understanding Publications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76250" y="1439879"/>
            <a:ext cx="5619750" cy="4727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a Earth science paper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Structure of a Scientific Paper” in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Eloquent Science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(D. Schultz)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progress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topic identification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identification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Figure/table caption extraction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extracted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175" y="1655024"/>
            <a:ext cx="5930899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914400" y="23973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Paper Topic Identification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14400" y="1368517"/>
            <a:ext cx="11132713" cy="4727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categorize papers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Usages: recommend papers; identify research trends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usage of datasets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datasets have been used to conduct which topics of research?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Refined two-layer topic modeling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1: Latent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Dirichlet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Allocation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topics and keywords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2: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Apriori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algorithm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topic finding through term association rules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1047750" y="228600"/>
            <a:ext cx="1008062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Level 1: Latent Dirichlet Allocation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6207125" y="1403753"/>
            <a:ext cx="5984874" cy="33547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 model for discovering the abstract "topics" that occur in a collection of documents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Pros: probabilistic model can be extended and embedded in other complicated model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Cons: prone to overfitting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Probabilistic model based on word statistics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in good performance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topic distribution is assumed to have a Dirichlet prior. </a:t>
            </a:r>
          </a:p>
        </p:txBody>
      </p:sp>
      <p:sp>
        <p:nvSpPr>
          <p:cNvPr id="335" name="Shape 335"/>
          <p:cNvSpPr/>
          <p:nvPr/>
        </p:nvSpPr>
        <p:spPr>
          <a:xfrm>
            <a:off x="127002" y="1143000"/>
            <a:ext cx="2524124" cy="8318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Latent info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our target 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398" y="1752600"/>
            <a:ext cx="5627148" cy="424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4543778" y="4092221"/>
            <a:ext cx="22577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per-document topic distribution</a:t>
            </a:r>
          </a:p>
        </p:txBody>
      </p:sp>
      <p:cxnSp>
        <p:nvCxnSpPr>
          <p:cNvPr id="338" name="Shape 338"/>
          <p:cNvCxnSpPr/>
          <p:nvPr/>
        </p:nvCxnSpPr>
        <p:spPr>
          <a:xfrm rot="10800000" flipH="1">
            <a:off x="5164667" y="3584222"/>
            <a:ext cx="84666" cy="606777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39" name="Shape 339"/>
          <p:cNvSpPr txBox="1"/>
          <p:nvPr/>
        </p:nvSpPr>
        <p:spPr>
          <a:xfrm>
            <a:off x="3313289" y="1238955"/>
            <a:ext cx="22577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per-word topic assignments</a:t>
            </a:r>
          </a:p>
        </p:txBody>
      </p:sp>
      <p:cxnSp>
        <p:nvCxnSpPr>
          <p:cNvPr id="340" name="Shape 340"/>
          <p:cNvCxnSpPr/>
          <p:nvPr/>
        </p:nvCxnSpPr>
        <p:spPr>
          <a:xfrm>
            <a:off x="3948289" y="1817511"/>
            <a:ext cx="609599" cy="93415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0316" y="5166744"/>
            <a:ext cx="2749342" cy="122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4334" y="4513701"/>
            <a:ext cx="3195314" cy="211706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4437060" y="6336380"/>
            <a:ext cx="490711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PLSA (Probabilistic Latent Semantic Analysis)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914400" y="244475"/>
            <a:ext cx="10363200" cy="924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Level 2: Apriori Algorithm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200025" y="1168774"/>
            <a:ext cx="6657975" cy="443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LDA adopts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bags of words</a:t>
            </a:r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rules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Statistically, some items usually appear together</a:t>
            </a:r>
          </a:p>
          <a:p>
            <a:pPr marL="742950" marR="0" lvl="1" indent="-28575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Influential algorithm for mining frequent item sets based on association rules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"bottom up" approach, where frequent subsets are extended one item at a time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Apriori uses breadth-first search and a hash tree structure to count candidate item sets efficiently </a:t>
            </a:r>
          </a:p>
          <a:p>
            <a:pPr marL="742950" marR="0" lvl="1" indent="-28575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consider each paragraph as a transaction to study association rules.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Terms appeared in the same paragraph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6831292" y="4489823"/>
            <a:ext cx="4705909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word sets are generated using the word sets of the database.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word set of the previous pass is joined with itself to generate all wordsets whose size is higher by 1.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generated word set that has a subset which is not large is deleted. The remaining word sets are the candidate ones.</a:t>
            </a:r>
          </a:p>
        </p:txBody>
      </p:sp>
      <p:sp>
        <p:nvSpPr>
          <p:cNvPr id="381" name="Shape 381"/>
          <p:cNvSpPr/>
          <p:nvPr/>
        </p:nvSpPr>
        <p:spPr>
          <a:xfrm>
            <a:off x="9566778" y="6428701"/>
            <a:ext cx="164735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(Agrawal et al., 2016)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0959" y="1409801"/>
            <a:ext cx="4731657" cy="283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271276" y="228598"/>
            <a:ext cx="7016180" cy="928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LDA + AA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23307" y="1504058"/>
            <a:ext cx="6833470" cy="4741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LDA finds keywords in latent topics learned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 finds out keywords frequently used together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LDA+AA finds out not only keywords, but also their usage patterns</a:t>
            </a:r>
          </a:p>
          <a:p>
            <a:pPr marL="74295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Localize terms in the same paragraph</a:t>
            </a:r>
          </a:p>
          <a:p>
            <a:pPr marL="74295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keyword identified by LDA, its usage patterns are identified</a:t>
            </a:r>
          </a:p>
          <a:p>
            <a:pPr marL="74295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new paper topic identification</a:t>
            </a:r>
          </a:p>
          <a:p>
            <a:pPr marL="74295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165" y="3386667"/>
            <a:ext cx="4885278" cy="288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/>
          <p:nvPr/>
        </p:nvSpPr>
        <p:spPr>
          <a:xfrm>
            <a:off x="6688667" y="6235948"/>
            <a:ext cx="550333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2" indent="-3492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categorization results using Labeled LDA </a:t>
            </a:r>
          </a:p>
          <a:p>
            <a:pPr marL="742950" marR="0" lvl="2" indent="-34925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(Label papers using Topic+Term (153) selected GCMD science keywords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0699" y="534352"/>
            <a:ext cx="4859944" cy="273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10258778" y="945444"/>
            <a:ext cx="108234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LDA+AA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914400" y="242711"/>
            <a:ext cx="10363200" cy="863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Dataset Identification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914400" y="1190846"/>
            <a:ext cx="10363200" cy="52240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investigation reveals that Earth scientists typically do not cite datasets directly.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Exhaustive term search with fuzzy search found 0 papers / 110 Hurricane papers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studied how Earth scientists identify in a paper possible datasets used.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Heuristic algorithm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profiles for NASA datasets (instruments+variables)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 potential areas where GCMD instruments are physically surrounded by variables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potential area, construct a vector profile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Bipartite graph comparison with NASA datasets profiles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Longest Common Subsequence for verification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pattern recognition to identify common dataset reference scenario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031386" y="232647"/>
            <a:ext cx="10363200" cy="724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Dataset Identification Workflow</a:t>
            </a:r>
          </a:p>
        </p:txBody>
      </p:sp>
      <p:sp>
        <p:nvSpPr>
          <p:cNvPr id="417" name="Shape 417"/>
          <p:cNvSpPr/>
          <p:nvPr/>
        </p:nvSpPr>
        <p:spPr>
          <a:xfrm>
            <a:off x="880787" y="2170886"/>
            <a:ext cx="2211570" cy="59542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profile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(instrument+variables)</a:t>
            </a:r>
          </a:p>
        </p:txBody>
      </p:sp>
      <p:sp>
        <p:nvSpPr>
          <p:cNvPr id="418" name="Shape 418"/>
          <p:cNvSpPr/>
          <p:nvPr/>
        </p:nvSpPr>
        <p:spPr>
          <a:xfrm>
            <a:off x="5288242" y="2901558"/>
            <a:ext cx="3094074" cy="79744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 potential dataset areas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(GCMD instruments physically surrounded by CF/GCMD variables)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 flipH="1">
            <a:off x="3076435" y="2339165"/>
            <a:ext cx="369111" cy="1479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3519317" y="1200287"/>
            <a:ext cx="792127" cy="692888"/>
          </a:xfrm>
          <a:prstGeom prst="flowChartMagneticDisk">
            <a:avLst/>
          </a:prstGeom>
          <a:solidFill>
            <a:srgbClr val="B1E6E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CMR</a:t>
            </a: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datasets</a:t>
            </a:r>
          </a:p>
        </p:txBody>
      </p:sp>
      <p:sp>
        <p:nvSpPr>
          <p:cNvPr id="421" name="Shape 421"/>
          <p:cNvSpPr/>
          <p:nvPr/>
        </p:nvSpPr>
        <p:spPr>
          <a:xfrm>
            <a:off x="3135031" y="2941338"/>
            <a:ext cx="1560699" cy="692888"/>
          </a:xfrm>
          <a:prstGeom prst="flowChartMagneticDisk">
            <a:avLst/>
          </a:prstGeom>
          <a:solidFill>
            <a:srgbClr val="B1E6E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 profiles</a:t>
            </a:r>
          </a:p>
        </p:txBody>
      </p:sp>
      <p:sp>
        <p:nvSpPr>
          <p:cNvPr id="422" name="Shape 422"/>
          <p:cNvSpPr/>
          <p:nvPr/>
        </p:nvSpPr>
        <p:spPr>
          <a:xfrm>
            <a:off x="3798421" y="2710998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6327946" y="1364009"/>
            <a:ext cx="859691" cy="457202"/>
          </a:xfrm>
          <a:prstGeom prst="flowChartDocument">
            <a:avLst/>
          </a:prstGeom>
          <a:solidFill>
            <a:srgbClr val="CBEDDE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</a:p>
        </p:txBody>
      </p:sp>
      <p:sp>
        <p:nvSpPr>
          <p:cNvPr id="424" name="Shape 424"/>
          <p:cNvSpPr/>
          <p:nvPr/>
        </p:nvSpPr>
        <p:spPr>
          <a:xfrm>
            <a:off x="6593017" y="1821211"/>
            <a:ext cx="243745" cy="3351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3445548" y="2127709"/>
            <a:ext cx="918403" cy="583288"/>
          </a:xfrm>
          <a:prstGeom prst="diamond">
            <a:avLst/>
          </a:prstGeom>
          <a:solidFill>
            <a:srgbClr val="CBEDDE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</a:t>
            </a:r>
          </a:p>
        </p:txBody>
      </p:sp>
      <p:sp>
        <p:nvSpPr>
          <p:cNvPr id="426" name="Shape 426"/>
          <p:cNvSpPr/>
          <p:nvPr/>
        </p:nvSpPr>
        <p:spPr>
          <a:xfrm>
            <a:off x="3788248" y="1882816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2658167" y="1893175"/>
            <a:ext cx="1140253" cy="26735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6327946" y="3914725"/>
            <a:ext cx="918403" cy="583288"/>
          </a:xfrm>
          <a:prstGeom prst="diamond">
            <a:avLst/>
          </a:prstGeom>
          <a:solidFill>
            <a:srgbClr val="CBEDDE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</a:t>
            </a:r>
          </a:p>
        </p:txBody>
      </p:sp>
      <p:sp>
        <p:nvSpPr>
          <p:cNvPr id="429" name="Shape 429"/>
          <p:cNvSpPr/>
          <p:nvPr/>
        </p:nvSpPr>
        <p:spPr>
          <a:xfrm>
            <a:off x="6668517" y="3675730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5679689" y="4755723"/>
            <a:ext cx="2211570" cy="59542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vector profile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(instrument+variables)</a:t>
            </a:r>
          </a:p>
        </p:txBody>
      </p:sp>
      <p:sp>
        <p:nvSpPr>
          <p:cNvPr id="431" name="Shape 431"/>
          <p:cNvSpPr/>
          <p:nvPr/>
        </p:nvSpPr>
        <p:spPr>
          <a:xfrm>
            <a:off x="6653422" y="4498301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2841493" y="5423148"/>
            <a:ext cx="2211570" cy="405020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 named entity</a:t>
            </a:r>
          </a:p>
        </p:txBody>
      </p:sp>
      <p:sp>
        <p:nvSpPr>
          <p:cNvPr id="433" name="Shape 433"/>
          <p:cNvSpPr/>
          <p:nvPr/>
        </p:nvSpPr>
        <p:spPr>
          <a:xfrm>
            <a:off x="2966513" y="3892078"/>
            <a:ext cx="1988287" cy="583288"/>
          </a:xfrm>
          <a:prstGeom prst="diamond">
            <a:avLst/>
          </a:prstGeom>
          <a:solidFill>
            <a:srgbClr val="CBEDDE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Similarity?</a:t>
            </a:r>
          </a:p>
        </p:txBody>
      </p:sp>
      <p:sp>
        <p:nvSpPr>
          <p:cNvPr id="434" name="Shape 434"/>
          <p:cNvSpPr/>
          <p:nvPr/>
        </p:nvSpPr>
        <p:spPr>
          <a:xfrm>
            <a:off x="3830323" y="3636733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3843698" y="4475366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841493" y="6072989"/>
            <a:ext cx="2211570" cy="405020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LCS clarification</a:t>
            </a:r>
          </a:p>
        </p:txBody>
      </p:sp>
      <p:sp>
        <p:nvSpPr>
          <p:cNvPr id="437" name="Shape 437"/>
          <p:cNvSpPr/>
          <p:nvPr/>
        </p:nvSpPr>
        <p:spPr>
          <a:xfrm>
            <a:off x="3843698" y="5828169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2841493" y="4734091"/>
            <a:ext cx="2211570" cy="405020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 recognition</a:t>
            </a:r>
          </a:p>
        </p:txBody>
      </p:sp>
      <p:sp>
        <p:nvSpPr>
          <p:cNvPr id="439" name="Shape 439"/>
          <p:cNvSpPr/>
          <p:nvPr/>
        </p:nvSpPr>
        <p:spPr>
          <a:xfrm>
            <a:off x="3843698" y="5139112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0" name="Shape 440"/>
          <p:cNvCxnSpPr/>
          <p:nvPr/>
        </p:nvCxnSpPr>
        <p:spPr>
          <a:xfrm>
            <a:off x="5053064" y="6273212"/>
            <a:ext cx="3708162" cy="1063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8761228" y="4195045"/>
            <a:ext cx="0" cy="2096316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Shape 442"/>
          <p:cNvCxnSpPr>
            <a:endCxn id="428" idx="3"/>
          </p:cNvCxnSpPr>
          <p:nvPr/>
        </p:nvCxnSpPr>
        <p:spPr>
          <a:xfrm flipH="1">
            <a:off x="7246349" y="4194669"/>
            <a:ext cx="1515000" cy="117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43" name="Shape 443"/>
          <p:cNvSpPr/>
          <p:nvPr/>
        </p:nvSpPr>
        <p:spPr>
          <a:xfrm>
            <a:off x="10246268" y="3049302"/>
            <a:ext cx="1148317" cy="716126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</a:p>
        </p:txBody>
      </p:sp>
      <p:sp>
        <p:nvSpPr>
          <p:cNvPr id="444" name="Shape 444"/>
          <p:cNvSpPr/>
          <p:nvPr/>
        </p:nvSpPr>
        <p:spPr>
          <a:xfrm>
            <a:off x="9590567" y="2339165"/>
            <a:ext cx="903768" cy="371833"/>
          </a:xfrm>
          <a:prstGeom prst="rect">
            <a:avLst/>
          </a:prstGeom>
          <a:solidFill>
            <a:srgbClr val="FFAF5A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</a:t>
            </a:r>
          </a:p>
        </p:txBody>
      </p:sp>
      <p:sp>
        <p:nvSpPr>
          <p:cNvPr id="445" name="Shape 445"/>
          <p:cNvSpPr/>
          <p:nvPr/>
        </p:nvSpPr>
        <p:spPr>
          <a:xfrm>
            <a:off x="10798817" y="2339165"/>
            <a:ext cx="1077749" cy="371833"/>
          </a:xfrm>
          <a:prstGeom prst="rect">
            <a:avLst/>
          </a:prstGeom>
          <a:solidFill>
            <a:srgbClr val="FFAF5A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</a:t>
            </a:r>
          </a:p>
        </p:txBody>
      </p:sp>
      <p:sp>
        <p:nvSpPr>
          <p:cNvPr id="446" name="Shape 446"/>
          <p:cNvSpPr/>
          <p:nvPr/>
        </p:nvSpPr>
        <p:spPr>
          <a:xfrm>
            <a:off x="9716256" y="4073866"/>
            <a:ext cx="903768" cy="371833"/>
          </a:xfrm>
          <a:prstGeom prst="rect">
            <a:avLst/>
          </a:prstGeom>
          <a:solidFill>
            <a:srgbClr val="FFAF5A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85807" y="4073864"/>
            <a:ext cx="903768" cy="371833"/>
          </a:xfrm>
          <a:prstGeom prst="rect">
            <a:avLst/>
          </a:prstGeom>
          <a:solidFill>
            <a:srgbClr val="FFAF5A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9872138" y="1658549"/>
            <a:ext cx="16979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Profile</a:t>
            </a:r>
          </a:p>
        </p:txBody>
      </p:sp>
      <p:cxnSp>
        <p:nvCxnSpPr>
          <p:cNvPr id="449" name="Shape 449"/>
          <p:cNvCxnSpPr>
            <a:stCxn id="444" idx="2"/>
          </p:cNvCxnSpPr>
          <p:nvPr/>
        </p:nvCxnSpPr>
        <p:spPr>
          <a:xfrm>
            <a:off x="10042451" y="2710998"/>
            <a:ext cx="451800" cy="3384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Shape 450"/>
          <p:cNvCxnSpPr>
            <a:stCxn id="445" idx="2"/>
          </p:cNvCxnSpPr>
          <p:nvPr/>
        </p:nvCxnSpPr>
        <p:spPr>
          <a:xfrm flipH="1">
            <a:off x="11018492" y="2710998"/>
            <a:ext cx="319200" cy="347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Shape 451"/>
          <p:cNvCxnSpPr/>
          <p:nvPr/>
        </p:nvCxnSpPr>
        <p:spPr>
          <a:xfrm>
            <a:off x="11032113" y="3743712"/>
            <a:ext cx="451884" cy="338304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Shape 452"/>
          <p:cNvCxnSpPr>
            <a:endCxn id="446" idx="0"/>
          </p:cNvCxnSpPr>
          <p:nvPr/>
        </p:nvCxnSpPr>
        <p:spPr>
          <a:xfrm flipH="1">
            <a:off x="10168140" y="3765466"/>
            <a:ext cx="480300" cy="3084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3" name="Shape 453"/>
          <p:cNvSpPr/>
          <p:nvPr/>
        </p:nvSpPr>
        <p:spPr>
          <a:xfrm flipH="1">
            <a:off x="4947582" y="3983035"/>
            <a:ext cx="873959" cy="755334"/>
          </a:xfrm>
          <a:prstGeom prst="bentArrow">
            <a:avLst>
              <a:gd name="adj1" fmla="val 14191"/>
              <a:gd name="adj2" fmla="val 25000"/>
              <a:gd name="adj3" fmla="val 25000"/>
              <a:gd name="adj4" fmla="val 4729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5246537" y="2201616"/>
            <a:ext cx="3094074" cy="454508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 potential sections</a:t>
            </a:r>
          </a:p>
        </p:txBody>
      </p:sp>
      <p:sp>
        <p:nvSpPr>
          <p:cNvPr id="455" name="Shape 455"/>
          <p:cNvSpPr/>
          <p:nvPr/>
        </p:nvSpPr>
        <p:spPr>
          <a:xfrm>
            <a:off x="6559657" y="2652477"/>
            <a:ext cx="233916" cy="244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Instrument &amp; Variable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069145" y="1312333"/>
            <a:ext cx="10363200" cy="4446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profile mainly contains instrument and variables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 identification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 of Short_Name and Long_Name of GCMD Instrument list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instrument name list with each paper and return top matched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Identification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Decided to adopt CF variables + GCMD variables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variable name list with each paper and return top matched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methods explored</a:t>
            </a:r>
          </a:p>
          <a:p>
            <a:pPr marL="16002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nouns &amp; adjectives, too many (over 1,000 in 110 Hurricane papers)</a:t>
            </a:r>
          </a:p>
          <a:p>
            <a:pPr marL="16002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filtered with non-English words, only a few left</a:t>
            </a:r>
          </a:p>
          <a:p>
            <a:pPr marL="20574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2480"/>
            <a:ext cx="10363200" cy="11430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Question to Watson: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149" y="1442731"/>
            <a:ext cx="9875100" cy="4631493"/>
          </a:xfrm>
        </p:spPr>
        <p:txBody>
          <a:bodyPr/>
          <a:lstStyle/>
          <a:p>
            <a:pPr indent="-342900"/>
            <a:r>
              <a:rPr lang="en-US" dirty="0"/>
              <a:t>This data set is used for predicting crop yields in </a:t>
            </a:r>
            <a:r>
              <a:rPr lang="en-US" dirty="0" smtClean="0"/>
              <a:t>Nebraska </a:t>
            </a:r>
            <a:r>
              <a:rPr lang="en-US" dirty="0"/>
              <a:t>under the future climate scenario RCP8.5.</a:t>
            </a:r>
          </a:p>
          <a:p>
            <a:pPr indent="-342900"/>
            <a:endParaRPr lang="en-US" dirty="0"/>
          </a:p>
          <a:p>
            <a:pPr indent="-342900"/>
            <a:r>
              <a:rPr lang="en-US" dirty="0"/>
              <a:t>Watson: What is temperature and precipitation data set in IPCC climate projection archive at </a:t>
            </a:r>
            <a:r>
              <a:rPr lang="en-US" dirty="0" smtClean="0"/>
              <a:t>http://.</a:t>
            </a:r>
            <a:r>
              <a:rPr lang="en-US" dirty="0"/>
              <a:t>.. </a:t>
            </a:r>
            <a:r>
              <a:rPr lang="en-US" dirty="0" smtClean="0"/>
              <a:t>By </a:t>
            </a:r>
            <a:r>
              <a:rPr lang="en-US" dirty="0"/>
              <a:t>the way, </a:t>
            </a:r>
            <a:r>
              <a:rPr lang="en-US" dirty="0" smtClean="0"/>
              <a:t>you should really talk to Dr. X who has done a lot of research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10363200" cy="730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Dataset Profiling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14400" y="959312"/>
            <a:ext cx="6601492" cy="5136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location identification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 potential areas where GCMD instruments are physically surrounded by variables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reference patterns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the common used dataset reference patterns, e.g.,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“organization name + utilize/use/leverage + successive noun”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“instrument name + produce/create/accumulate + successive noun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“successive noun A + is/are utilized/used/leveraged + successive noun B”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successive noun A will be identified as dataset candidate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4945" y="1230073"/>
            <a:ext cx="3952218" cy="343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5146" y="5649116"/>
            <a:ext cx="7951713" cy="893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914400" y="242713"/>
            <a:ext cx="10363200" cy="818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Longest Common Subsequence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900288" y="1035953"/>
            <a:ext cx="6890326" cy="2689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 longest subsequence common to all sequences in a set of sequences (often two sequences). 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patterns do not occur in the text? 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substrings, subsequences are not required to occupy consecutive positions within the original sequences.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Originally motivated from DNA sequencing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Dynamic programming solution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Shape 477" descr="http://www.8bitavenue.com/wp-content/uploads/2011/11/lc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539" y="1777896"/>
            <a:ext cx="3967040" cy="23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22" y="5945351"/>
            <a:ext cx="11063110" cy="75635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836178" y="4209796"/>
            <a:ext cx="11125199" cy="16029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potential locations of datasets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that dataset description will not go beyond three sentences.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that at least 3~4 core terms of a dataset should appear as threshold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2 core terms with the same abbreviation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9900431" y="4209796"/>
            <a:ext cx="147618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(Meier et al., 1978)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8199"/>
            <a:ext cx="12192000" cy="44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3539"/>
            <a:ext cx="10122194" cy="1649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Figure/Table &amp; Captions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460181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 various areas of text from a PDF, especially a scholarly article PDF. Inside, PDF might have any number of structures that are difficult to understand and exasperating to get at.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structural analysis to determine column bounds, headers, footers, sections, titles, figures, tables, etc.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Overlap between PDFMiner library and PyPDF2 library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Merge, Delete, Split, Slices to create own pdf Metadata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each section by the structural analysis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07847" y="250912"/>
            <a:ext cx="8825798" cy="923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Figure/Table &amp; Captions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283785" y="5506496"/>
            <a:ext cx="8188776" cy="709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Rule-based system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Exploits commonly used formatting styles used in academic domains </a:t>
            </a: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303" y="1286241"/>
            <a:ext cx="8367771" cy="30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6212" y="4394451"/>
            <a:ext cx="5756579" cy="105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Shape 504"/>
          <p:cNvGrpSpPr/>
          <p:nvPr/>
        </p:nvGrpSpPr>
        <p:grpSpPr>
          <a:xfrm>
            <a:off x="8796202" y="245788"/>
            <a:ext cx="2882338" cy="2817151"/>
            <a:chOff x="3810000" y="1073726"/>
            <a:chExt cx="4221211" cy="5714999"/>
          </a:xfrm>
        </p:grpSpPr>
        <p:pic>
          <p:nvPicPr>
            <p:cNvPr id="505" name="Shape 505" descr="extraction_example.pd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10000" y="1073726"/>
              <a:ext cx="4221211" cy="571499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506" name="Shape 506"/>
            <p:cNvPicPr preferRelativeResize="0"/>
            <p:nvPr/>
          </p:nvPicPr>
          <p:blipFill rotWithShape="1">
            <a:blip r:embed="rId6">
              <a:alphaModFix/>
            </a:blip>
            <a:srcRect t="1696" b="24782"/>
            <a:stretch/>
          </p:blipFill>
          <p:spPr>
            <a:xfrm>
              <a:off x="5943600" y="2216727"/>
              <a:ext cx="2031311" cy="205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07" name="Shape 507"/>
            <p:cNvSpPr/>
            <p:nvPr/>
          </p:nvSpPr>
          <p:spPr>
            <a:xfrm rot="10800000" flipH="1">
              <a:off x="5953125" y="4271113"/>
              <a:ext cx="2057400" cy="906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 rot="10800000" flipH="1">
              <a:off x="5961857" y="2324677"/>
              <a:ext cx="1955006" cy="992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6060614" y="2236283"/>
              <a:ext cx="1815329" cy="114043"/>
            </a:xfrm>
            <a:prstGeom prst="rect">
              <a:avLst/>
            </a:prstGeom>
            <a:noFill/>
            <a:ln w="1905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3886200" y="2111497"/>
              <a:ext cx="1834242" cy="1415143"/>
            </a:xfrm>
            <a:prstGeom prst="rect">
              <a:avLst/>
            </a:prstGeom>
            <a:noFill/>
            <a:ln w="19050" cap="flat" cmpd="sng">
              <a:solidFill>
                <a:srgbClr val="3CFF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511" name="Shape 511"/>
            <p:cNvSpPr/>
            <p:nvPr/>
          </p:nvSpPr>
          <p:spPr>
            <a:xfrm>
              <a:off x="5962342" y="2415958"/>
              <a:ext cx="1966413" cy="1862812"/>
            </a:xfrm>
            <a:prstGeom prst="rect">
              <a:avLst/>
            </a:prstGeom>
            <a:noFill/>
            <a:ln w="19050" cap="flat" cmpd="sng">
              <a:solidFill>
                <a:srgbClr val="3CFF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512" name="Shape 512"/>
            <p:cNvSpPr/>
            <p:nvPr/>
          </p:nvSpPr>
          <p:spPr>
            <a:xfrm>
              <a:off x="3914962" y="3969326"/>
              <a:ext cx="1778267" cy="1340501"/>
            </a:xfrm>
            <a:prstGeom prst="rect">
              <a:avLst/>
            </a:prstGeom>
            <a:noFill/>
            <a:ln w="19050" cap="flat" cmpd="sng">
              <a:solidFill>
                <a:srgbClr val="3CFF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513" name="Shape 513"/>
            <p:cNvSpPr/>
            <p:nvPr/>
          </p:nvSpPr>
          <p:spPr>
            <a:xfrm>
              <a:off x="3940892" y="3640221"/>
              <a:ext cx="1815329" cy="114043"/>
            </a:xfrm>
            <a:prstGeom prst="rect">
              <a:avLst/>
            </a:prstGeom>
            <a:noFill/>
            <a:ln w="1905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3978532" y="5437112"/>
              <a:ext cx="1789842" cy="115771"/>
            </a:xfrm>
            <a:prstGeom prst="rect">
              <a:avLst/>
            </a:prstGeom>
            <a:noFill/>
            <a:ln w="1905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3833585" y="2066141"/>
              <a:ext cx="1950357" cy="1768929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3866350" y="3893126"/>
              <a:ext cx="1944562" cy="1708369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5917853" y="2218180"/>
              <a:ext cx="2066932" cy="2129069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8" name="Shape 518" descr="al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01590" y="3195705"/>
            <a:ext cx="2862008" cy="36765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9" name="Shape 5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7486" y="5868619"/>
            <a:ext cx="1400211" cy="887458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3368128" y="6405612"/>
            <a:ext cx="393010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(Clark et al., 2015)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914400" y="216194"/>
            <a:ext cx="10363200" cy="740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Items Extracted</a:t>
            </a:r>
          </a:p>
        </p:txBody>
      </p:sp>
      <p:sp>
        <p:nvSpPr>
          <p:cNvPr id="527" name="Shape 527"/>
          <p:cNvSpPr/>
          <p:nvPr/>
        </p:nvSpPr>
        <p:spPr>
          <a:xfrm>
            <a:off x="-375684" y="1020726"/>
            <a:ext cx="6096000" cy="4585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 following key information from journal papers: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Names/Affiliations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Keywords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Topic/Category 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Hurricane-&gt;Intensity, Hurricane-&gt;Prediction, Hurricane-&gt;Structure, etc.)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description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 (e.g., satellite, ground, air)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 (e.g., MODIS, TRMM PR, WSR-88D, HIRAD, etc.)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Dataset Name (e.g., TRMM 2A25)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Parameters/variables (e.g., wind, pressure, temperature, etc.)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software/utilities (e.g., ArcGIS, Matlab, IDL, Python, GrAds, Gempak, etc.)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Models (e.g., WRF, GFS, SHIPS, etc.)</a:t>
            </a:r>
          </a:p>
        </p:txBody>
      </p:sp>
      <p:sp>
        <p:nvSpPr>
          <p:cNvPr id="528" name="Shape 528"/>
          <p:cNvSpPr/>
          <p:nvPr/>
        </p:nvSpPr>
        <p:spPr>
          <a:xfrm>
            <a:off x="5720316" y="1018486"/>
            <a:ext cx="6096000" cy="4770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600" marR="0" lvl="3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Methodology</a:t>
            </a:r>
          </a:p>
          <a:p>
            <a:pPr marL="1828800" marR="0" lvl="4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Algorithm (e.g., Dvorak, Model Parameterization, TRMM 2A25 Algorithm)</a:t>
            </a:r>
          </a:p>
          <a:p>
            <a:pPr marL="1828800" marR="0" lvl="4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Data Processing</a:t>
            </a:r>
          </a:p>
          <a:p>
            <a:pPr marL="2286000" marR="0" lvl="5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Statistical techniques (e.g., correlation, RMSE, bias, standard deviation, etc.)</a:t>
            </a:r>
          </a:p>
          <a:p>
            <a:pPr marL="2286000" marR="0" lvl="5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Filters (e.g., windowing techniques, noise removal, etc.)</a:t>
            </a:r>
          </a:p>
          <a:p>
            <a:pPr marL="2286000" marR="0" lvl="5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Projection type, if applicable (e.g., azimuthal, cylindrical, conic, etc.)  </a:t>
            </a:r>
          </a:p>
          <a:p>
            <a:pPr marL="1828800" marR="0" lvl="4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Visualizations/Plot types (e.g., cross-section, scatter, time series, etc.)</a:t>
            </a:r>
          </a:p>
          <a:p>
            <a:pPr marL="1371600" marR="0" lvl="3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Hypothesis (i.e., what will be tested)</a:t>
            </a:r>
          </a:p>
          <a:p>
            <a:pPr marL="1371600" marR="0" lvl="3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Conclusions (i.e., key findings)</a:t>
            </a:r>
          </a:p>
          <a:p>
            <a:pPr marL="914400" marR="0" lvl="2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Shall classify papers based on hypothesis (topics)</a:t>
            </a: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Shall perform analysis of extracted information to infer patterns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914400" y="216194"/>
            <a:ext cx="10363200" cy="740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Items Extracted</a:t>
            </a:r>
          </a:p>
        </p:txBody>
      </p:sp>
      <p:sp>
        <p:nvSpPr>
          <p:cNvPr id="535" name="Shape 535"/>
          <p:cNvSpPr/>
          <p:nvPr/>
        </p:nvSpPr>
        <p:spPr>
          <a:xfrm>
            <a:off x="32654" y="1298312"/>
            <a:ext cx="5377416" cy="4770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Keywords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Topic/Category 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description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 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Dataset Name 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Parameters/variables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</a:p>
          <a:p>
            <a:pPr marL="2057400" marR="0" lvl="4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software/utilities Models</a:t>
            </a:r>
          </a:p>
          <a:p>
            <a:pPr marL="1600200" marR="0" lvl="3" indent="-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</a:p>
          <a:p>
            <a:pPr marL="1828800" marR="0" lvl="4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Algorithm</a:t>
            </a:r>
          </a:p>
          <a:p>
            <a:pPr marL="1828800" marR="0" lvl="4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Data Processing</a:t>
            </a:r>
          </a:p>
          <a:p>
            <a:pPr marL="2286000" marR="0" lvl="5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Statistical techniques</a:t>
            </a:r>
          </a:p>
          <a:p>
            <a:pPr marL="2286000" marR="0" lvl="5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Filters</a:t>
            </a:r>
          </a:p>
          <a:p>
            <a:pPr marL="2286000" marR="0" lvl="5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Projection type, if applicable  </a:t>
            </a:r>
          </a:p>
          <a:p>
            <a:pPr marL="1828800" marR="0" lvl="4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Visualizations/Plot types</a:t>
            </a:r>
          </a:p>
          <a:p>
            <a:pPr marL="1600200" marR="0" lvl="3" indent="-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 descr="data:image/png;base64,iVBORw0KGgoAAAANSUhEUgAAAdsAAAEWCAYAAAAuDD1eAAAgAElEQVR4XuydB5QUVfbGH6CrroGogqwrIMbFgFmUVVTMOStGREBURMyCYA6Yc8C4uoKKOQIiZsxZGPSvAgomBMwBdf7nd92vfTYNVE/3zHR133fOnK6peqluvVdf3fvuu1+D999/vzp4cgm4BFwCLgGXgEug1iTQALBt3759rTXgFbsEXAIuAZeAS6CSJfB///d/oUFVVVX1SiutVMly8Ht3CbgEXAIuAZdArUng/fffD67Z1pp4vWKXgEvAJeAScAmEYJqtm5F9KLgEXAIuAZeAS6D2JDBx4sTQ4L333qteYYUVaq8Vr9kl4BJwCbgEXAIVLAHXbCv44futuwRcAi4Bl0DdSOC9995zB6m6EbW34hJwCbgEXAKVKgHXbCv1yft9uwRcAi4Bl0CdScDAduLEidUrrrhinTXqDbkEXAIuAZeAS6CSJGBmZPdGrqRH7vfqEnAJuARcAnUtATcj17XEvT2XgEvAJeASqDgJ2NYfNyNX3HP3G3YJuARcAi6BOpSAa7Z1KGxvyiXgEnAJuAQqUwIWrnHChAnVK6+8cmVKwO869RL46KOPwmmnnRbWWmut0Ldv39TfDzdw6aWXhtdff93u5brrrgt/+9vfyuK+/CZcApUqAfdGrtQnn4L7BmR++eWXsMsuu4TWrVtnenzPPfeEadOmhe222y60bds2PPDAA2H48OGhVatW4cILL8zrzq655prw66+//qXMhhtuGNZee+286ilW5urq6jBkyJDw5ptvZqrk/3/84x9FaeKWW24J3377bc66FllkkdCtW7ew8MILF6WtfCr5+OOPw/33358psv7664d11103nyo8r0ugpCXgZuSSfjyV27nZs2eHXr16hZ9++ikMHDgwrLrqqhlhnH766aGqqioce+yxps1+8MEH4eGHHw4dOnQIm222meU74YQTAi/wiy66KLRs2TKnIH/++WdrA0DPTp07dw6HHnpoWGCBBeb7EH744YfQv3//8M0335gWuthii823zNwy/Pjjj+G4444LM2bMCKeeemoo5pY86j7iiCMCv7lSw4YNw/XXX1+nYMvHxZ133vkXoFXf8pHlmDFjwg033BAWWmihMHTo0ETPrcYPyQu6BGogAXOQ8q0/NZCcF6lVCQCyffr0SQS2vLB/++230KBBg9CoUSPTVE8++eTwySefhPPPPz8svfTSdp7r2emggw6yU+edd57l00ubc7FG+fvvvwf+lATCtP3dd98ZQAK2V199dVh00UX/0l5cVn3MJTzq+v7778OJJ55oYEtdADd9V4q1cMCRPyW1Q36OqW9eHwt8TPDB8Z///CdTh2RJHRxTj9pHxnGbykvh7Hbifs5N9pSbNGmSPSvSMccck7EonHTSSWHAgAF/+XChfdokxf2gjzy3m266ycztWCsWXHDBv8itVgerV+4SSCAB02ydiCCBpDxLnUuge/fuOcH2rLPOCuPHjzeAW3PNNcMbb7xhwNipU6ew9957h+OPP97KxQnQjU3RXJNmG4MtWh8v/VmzZln9HTt2DJitn3rqqfDll19mqlxjjTXsYwBAP+OMM+aQzeWXXx6aN28ennzyyXDfffeFL774wvIAnptvvnnYa6+95ijz9ttvh3POOecv5zEfn3vuudYfwOTVV1/NXG/RokXYYostwo477mjnbrzxxjB27Fj7/4knnjDgRrMnX65E/7EgsD7897//3bK88sorVmaDDTYIkydPDp9++mngOXD9yiuvDBtttJHdN2nKlCn2YQDwXXvttfaRgZUAzXLcuHGZj5N27dqFfv365ewHTiODBw+2+iSzXH1Fhg8++GBGK19qqaXCrrvuGv7973/bfT/++ON/KbbeeutZm55cAqUiAd/6UypPwvsxhwQEtqzNsh6rNGrUqMyLfvXVV7cXOy/qddZZJ/Tu3TuMGDEiPPPMMwY2rL+yFrnHHnuExo0bz9FGtmbLhAC40ZYAnaZNmxoYAZasD5NwXJo5c6a1tcoqq4S77747vPDCCwY0mJ/Rqvbdd18rM2jQIDNtsgYZlz3llFOsbJymTp0aHnroIauLDwGAZMkllwzbb7+9ARLgRh/4AySfffZZ0+S41qZNG9NQH3vsMasSsztADfA2a9Zsjvum/FFHHWX1XHXVVdZn0ssvvxwuvvhiO+bjZKWVVrJ+8BGC9r/pppuGnj172nXWzTHlo7lKmyTPhAkT7N54Zl9//bV9IHDMR4PaUYf4gKEfJPoJgLI00KRJk0yf+YAAwHkWfPygNT///PP2S3vUgdxYWqAv9BeA56PGk0ugVCTga7al8iS8H3+RAObCQw45ZA4NNc6kNduXXnopXHLJJWHjjTfOaF2AGWu5AAfm4VyJNg4++OA51mzR1HbYYYe/aJ+AktY6n3766XD77bebgxYORWjR9AXTL6CAhkfCaQvnrQMOOMC0btJzzz0Xbr31VgMUymSneM1WdfEBgLc1QCLTMuVwBgPIpMXddttt4ZFHHgnLLbfcHBpyrvtHQ+WDBKcppddeey1ccMEFBnxXXHFF5vxbb71lwBZrtp999pmtVQtsAVbuCa0TEzAfGSQsEdOnT7ePl1wfPDhsAbixNQL5Y6XA7E5/0PpZh5ej2F133WWm4912283+9MHla7b+IilVCRjYVlVVVfMF68klUCoSQLPs0aOHvYDRPtHclDCnYuIU2L744oumfaLZ8vIn4VTFliBe8HMDW9pAe852kEKjO/vsszNaGPXfcccdAXCJExonGiwASV/QdnHSQZMmYV5Gy8uVMDFfdtllc6wj5wJbTMI4LqGtcl9KI0eONKBk7nKeD4BHH33UtMPdd999vo8ylxkZ8AbEMc9jjlfS+fiDBhMzJneB7YcffjhXkCcPHz5zM2ljJmf9FquCEvfAvWDOR+vPlbp27WofTHzEYOZG9pi0kzi2zVdAnsElUEQJ2D5bjyBVRIl6VUWTwNzWbFnXRNPRmiomRbQw1hm1zxanG17emEhjk2R252IzMmZJ6kZDRRvdeuutLTugBBiwPsq2GICe9rfddtuw3377GdhqnTf2oMWbmODjrO8uu+yyf2kaDQ1zZ3aKwRYgxeyKaRgTMaCKxi6nKLRYtFmdv/nmm23tkg8APgTmlTBTH3300WZGBqS0j1dWArbdcF0JzRYzcCxjAJBnILDFkkAegE6yU3nuA5O2tN259Y0PIJ4lpnTMxlgsWBfGJI9WvcQSS/yl6GqrrRb4w9qAKZv6+eCJHceKNiC9IpdAARJwM3IBwvOitSuBuYHtmWeeaQ5SWvdkfRbzaqzZausPL/9//vOfc+1o9potdfHSxhSKUxWgdNhhh5lZFXMmwDJs2DBbI5Tmpa0//AIOWiMFxNC4dt55Z1szljc0YL744ovPsX5JJ3NpttIquU799A1QwjyL5rz//vuHbbbZxszTNdFs0QQFTjLHZmu2fNBwP2yjwpwMoALurJ8LbNF0tUaNhsp6MwkZYipGm8/2COcaFgGsD1zDtM8aOE5prPPyDNjqxUcL4M8zVh2YpvmQoi/yIuejwYOA1O689NprJgHf+lMzuXmpOpDA/MBWZmSBLZrP4Ycfbj3DfIxnLS9jPIDRwPTyj7ueDbaAAvXyy55U1loxp+IMJEAAVAAFabZoh2xVIQ+AgikTsy6gCvigMS+zzDIZQMOhh+vLL7/8PDVbtFZAkC0vrIHiIKX7AWxpD0BCGwdk8gFb1mqRCX1PArb0GTkAjgAuAIcc6JvAlvsWMCJzWRT4gEDjlNYb3zRgDWhjuhfYfv7555ntW+ydloMU5ZSPY8z6AD8ywNrAM6AO+sfHAh8hnlwCpSIBjyBVKk/C+/EXCQBQeL3mCmqRbUbGgxaNj6hPWrNF80Xb/eqrr2zbClpptjkZoGGvKUn7bDnGsxkND40Y7ZGtRawTA56kTTbZxLYCobHuueeedg7ND1Mve20xddIfTM5oXKy5sn6shIc05mfMpNkpl2ZLHu4DZ6vRo0dniuAZjMetQBuzM+u4++yzjzl4zS9hHqc9wDbbjBxbCVQP94JWjwaPLAEzNHw+ArAGaOsP/UQzVUITpz9dunSZw7wLYKK9AtxKeJhzX3EEKbb9EGGKtpVYr8VioCAi8RYgTP58rHlyCZSKBIzP1h2kSuVxeD9cAi4Bl4BLoBwl4Gu25fhU/Z5cAi4Bl4BLoKQk4Gbkknoc3hmXgEvAJeASKEcJmBnZwzWW46P1e3IJuARcAi6BUpGAm5FL5Ul4P1wCLgGXgEugbCVAOFFn/Snbx+s35hJwCbgEXAKlIAH3Ri6Fp+B9cAm4BFwCLoGyloCZkSdMmFC98sorl/WN+s25BFwCLgGXgEugviTga7b1JXlv1yXgEnAJuAQqRgJGRODeyBXzvP1GXQIuAZeAS6AeJGBrtu+//351+/bt66F5b9Il4BJwCbgEXALlLwEzI7tmW/4P2u/QJeAScAm4BOpPAs76U3+y95ZdAi4Bl4BLoEIk4Ft/KuRB+226BFwCLgGXQP1JwMzIzvpTfw/AW3YJuARcAi6B8peAb/0p/2fsd+gScAm4BFwC9SyBvIgIZs6cGYYOHWok0Ycffrh1/ffffw+PPPKIkW1DRA2ZM+TYH374oZFSN2zYMKy00kph3333zRBUU+7bb78NkIA3aNDAzkP6vfjiixtB99lnnx0WWmgh+//II48M77zzTrjrrrvs3KmnnhoWXHDB8Oqrrxoh9+67717PIvTmXQIuAZeAS8AlMG8JJHaQAmgvuOCC0LVr1/Duu+9mwBaQpZKDDjoofPPNN+Gyyy4Lffr0CVdccUU46aSTDGwB6OWXX97KKl133XUGlM2aNTPgfPjhh8PJJ59sAN29e/ewyCKLhKeeeiq89NJL4fPPPw+nn356GD16dOjYsaOBLvlOOeUUA2tPLgGXgEvAJeASKGUJ5M1nO2nSJAO9Qw891O7rqquuMk0WECTddNNNoXXr1uHrr782LZeEZjp27FjTUknfffddOOusswxA0VIB8iOOOCJcfPHF4ZprrgmDBg2yfIDsgAEDwsILLxzOOOMM06C32GKLcPfdd1vdSy65ZCnL1vvmEnAJuARcAi4Bk0DeQS3QYh9//PGMZnvuueeGnXfeOSi28vDhww08mzRpEvbZZx9rBIC+9957w9FHH23/f/HFF2HIkCGBsgsssICBb69evcIJJ5xgQHraaadZvlmzZtm5ww47zDRfzNGA89JLL20mZtKqq66aWLulHTRtTN/6RTOurq62unSuUaNG4bfffrN6dU3H8yqvPCqvvNRdSHlp7/QlSfu58tAHL19/8ivWGMseo8UaY/mOUR9jc75HSm2O1fQ9VirvwVIeY4sttljenxAWrjEfIoIJEyaEJ554IgO2l156qWmb//rXv6zxO++8M/z666+BB73XXnvZuSlTptia6zHHHGP/s7Y7cODAcN555xnYfv/996Fnz562Vvvf//7XzMkktONjjz02XHTRRQaun376aXjhhRcMNNCe4Qdca621wmqrrZboxu1m/weg8a8mSa5rtBWDXbmWlwB1v9m/85JRLPxKLF+XY4RlFeYMH52zZ8+2ucYv841zXKM/usaxzpOH8/zxMal6+OV/XeMlRxn+SDrPR6rOU0bn+VVdXCefrlFeZZg7Sy21VGjVqlXe89DHWGW8h+b2/kg6x+riPQZ+JcWceNzmbUZGFcYkjCZKQpP9+9//HnbccUf7n3XdXXfdNdxxxx22Zku677777KUgZ6aff/7ZtNqjjjrKNGDA+MILLzSwPf/8880JigSw33777fY/2vJ//vMfMzcD3Ntss42BMU5Sm222WSKw9UwugbRLgPkAMOLTwDwCQHkRcQ5Q45yu4XjIvCMBoAAg/g5xHsoDjtQBYOYqr49N6souL6CmPHX98ssvmfbJy/+0TaL8euutZxYqTy6BSpNA4q0/TEgcmTAB87v99tuHDh06mFMUzk44PwGaTHpA9frrrw9NmzYNyyyzTHj22WczmjDa7eDBg2099umnnw6dOnUKr7zyipmi+eIdM2aMaaxMyhdffDHsueee9jVMG4B4ixYtzIz9ww8/BDRVzrVt27bSnpvfb4VK4NZbb81okQAj81LLIoAaAAuo6ryAFlAUGOYqw7wFDLmmMtRHOQBT5wFezvPHMX2I88cOiz/99JN9AKgM+fDtWGWVVSr06fltV7IEEnsjV7KQ/N5dAqUiAaw7WJLwZ8AqxEcnmmxsBl5iiSUCQIdjIR/DMuPKjAwgx+VlhmYdivwqL6AEbAFirmNCoz2sSqqXX5aC2BIoLVtmZICWJSD5QLDs46QnpTKavB91KQGUSCciqEuJe1sugQIkgGYrzTLWQuWApaq5hhkXcCQ/xwAz4CeQRCvVPndpqMrHLwAqwEXDlSmaugFcQFgmba0RKx/X1CdAH7CmLhwa5d9RgBi8qEsgdRLIe802dXfoHXYJlJEEbrvttoxpFxATqAGEaK4AKporKdZMAVWZeMlLOcoDsoCijqlDpuP4fK71X7VBXQJxABrNGxDWmq1Al3z//ve/XbMto/Hot5JcAuag63y2yQXmOV0C9SkBHKQANgBRnsjy/uccoMgWN0y+AB9aKGZcjjkH4EkLlZcyZQSSRHYDjDEJcywQjdd8aU/ezLFJGZCNzdCArTyjBfz4eaDdenIJVJoEnIig0p6432+qJcDWOABMa7IAJdosAIl2CtAClAAq1+T4xDWt71IWECYfx+TRMecBTXk6y6lK24FkOiYfAAwYay0YcAWgAXW1nw22bJlwB6lUD0HvfA0lYJrtxIkTq1dcccUaVuHFXAIugbqSAGZkEuAJUMoDmWNSbLrNNiNzPV5H1X5baa8yB2sbD+u9tAOwygxNe2i20q7VB3kca/uR1oKpEzCmLq6tu+66vvWnrgaLt1NSEki89aekeu2dcQlUqATYYw5wyXSMFiptFm1UQIimimmYxDFaLaApj+LYaYnygCP5OMbsDIjGzk7xWi5tkBcgJZGPuqX1Asj0S6Zr1UXe1Vdf3c3IFTp2K/22fetPpY8Av/9USQAzcrZJFzOwTL+soQJygKM8ijkGXDkvTRhw1T5YRaNCo43LUE5mZIGtykhb1fYiysnrmXYA4LgurSW7g1Sqhpt3togSMLB1M3IRJepVuQRqUQKYkRWaEeBT/FualDk4e50UjVMOTmi/gCKaLtopCbAGDOOtQJRRtCjycJ1zADOatcIzqg+6ThmtE3NOfdH1ddZZJxNHvRbF5FW7BEpOAu4gVXKPxDvkEpi7BOIIUgAmmiVOSZh+FUgCEAU45fgk8zLAxzXAEk1YZl/yydyMVioNV1uFFKGK/2lDa8Ecx1Gr5KUcO17JgYoy1OtmZB/dlSoB3/pTqU/e7zuVEmDrD6AGWAJ2imms/bXZRAQCUWmysVaqyFCYnqlTf9JkAUjWcNFWdQyoU4e8jQX20rbjbUTxmq1IDfBG9q0/qRx63ukCJVBwUAtYfpjI0N699dZbRlDQuHHj8NBDD4WvvvoqNG/ePIwfP974byGKV5o8ebLR6THxCGO13XbbhTZt2lhMZWIdT5061b7WiY1MG0zuTz75xDhxedE8+OCDFnd57bXXLlAEXtwlkB4JEK5RASjQOBXYQl7I3AlzBQCN4yMr4AVaJ+eZs8wjeRpTThqtyAMAVQXI0BqtAlZgPtaxPKNjRylFmBJw0557I6dnnHlPiy8B47N97733qldYYYW8a8d8dckll4RTTjnFyg4dOtTIBKDc4/yJJ55oExgPSibaLrvskmkDdiAYfJioLBxfe+21YaONNrLJvcMOO5jzBnV0797dqPhgA4I8ni9jvpih+aO8J5dAJUlArD8KkyiSAOYZ4CcTsczIyAbgYz6JpkxOVPwqwAXzUFGfZJ6O64r338ohKzZDx2EgpXErqpXAmzxrrrmm77OtpAHr95qRQEFbf6C3Q8Ps27evVThq1Chj/oERCN5N0e4BppC/9+/f3/Kh8cJRC0k8X8MENe/Tp09o165d6NGjR1huueUsH84gyy+/fHjggQdCv3797He33XYLN910k/3P17Ynl0AlSUBEBMwZ5g6aKlGbtF0nV9QmEQ0o+ES8r1ZRqEQ+oHVY6paJWJGmAE9AnP/jvbOxNzPHcpASyLLdSMEuPDZyJY1Wv9dYAkZEUEi4Rqjv0DRjfs1NNtkkvPPOO2Gfffaxtj744AMDW4HyZ599ZmALfy2TmonYu3dvo8/jVxFmcAZhcmJefvfdd43lBHq9Ll26GP0eCXCmjiSJm5X3pn55gfDFr438CkPHS4hr8YZ+judVXvkVSq/Q8mpLAQXybT8uj3zie8x1/9n9n1f5+B4lv0LK0z/uU5GJtI9UbDHZ/Z+XjHUtaf/zecaqs6bPuKblNQYY9yICUKAIbfVRAArFNo5JBmRGZp7qOUnTlScyMpbXsPJwTse6xrk4eIYID2gv9kbWerIcsABf5jbznLwC45rKcl7jTWMpn/lam/OtlOaLApsUa75ly1iOdcV4p9Z0vtTWO53+UHdNgkCZGbmqqqq6GITO99xzj4ERXLSjR48OBxxwgGEgXliYgCGLJ+F0ASH8OeecY1/JfJkfdthhptmyRoupmMT6LWuycGCSeNEwcVm7ZQsBGjPrwOuvv34SrPU8LoHUSyDeZyumHkzEaLgidxefrcgDAGdpnNJOyYM2TBmVJ5/WYnVMuez9umIPEt+tNFt5LTNHtUdXHLnqi/PZpn4I+g3UUAJmRp4wYUL1yiuvXMMq/igG2p988snh6KOPNj5MtNbTTz/drt18881GAL/ttttm2gBoDznkEDtPJ2688cYA1yX17LHHHpbvzDPPDAMHDrRjHKruu+8+A2xeOGjPvDA+/vhjYxLx5BKoBAmwZsu4V/xj5ouAFJDTFpt4i05s+o23B2ltNS6v+Maci/lw0YizuXGlWcd8tpi3AVpMx4Bv9p5f6PWcYq8SRqrfY7YEClqzpTJAEiJq1mG7detmZl8m2NixY8NTTz1lk+6f//ynOUexvisHKLyNL7/8cgNbXhJotphaWI9lEjNpd95554xWi7MUns5Meryb8WSeMWOGOWfFXs7+iF0C5SyBWLOVt3AcI1narqJMyVwr03LsyYyctMarPbTZa77kAZRjPlvmN+1QF4m2ZO4X+YEo/LQcQH7mLqw/TkRQziPU721uErB9tjX1RnaxugRcAnUrAfwYtOcV8BJgiiQesAN84/VVHQOSMv2ylKPyMTtQ9jprHKEqXj9TGEf6Qntar9Wx2hRpvMzIWK8KtaLVrcS9NZdAcSRga7aFOEgVpxtei0vAJZBEAngjA3CxBzBaZ3aIREBO3sRclxmYdVoFuJBJWc6AWKEwFQPI8iCmT9ncuJSnvTjABW0oHjJALg9macYKaoFm62bkJE/a85SbBMyM7JptuT1Wv59ylQB71gG7OPQiWqPWRzHXaj03ez8sZbTnVhGoFGJRQSjkmS1SgZgrN5sPlzzasytu21hLBmAF7NK211hjDTcjl+vg9PuapwSc9ccHiEsgRRLIJiIA5Nj6o2hQMiPHZl2ZmgFiRYkCZOVcpb222jqkLRsKAQloik5PsY7l+cx58mdHsxLhgcpquwk7FYqx8yFFj8y76hIwCRR164/L1CXgEqhdCcRmZMAQsI3jEefio1WUqJiDNl7TBRCzt+iICQgQ5Vhgi0mZvLQrM7RCQ4opSFq2PgQoI9OzU+zV7vjw2ktXAs76U7rPxnvmEphDAiIiAAABMcyzYvfRsbRPAFUhF2V61v5XgS1lc7H+xAApIgLqUHmtGdNBOUvJ+Upe0goYE29JctYfH9SVKoGCt/5UquD8vl0C9SEBzMgx0OU6jrVW+hgTDCgCThI+29j8rHuVR7IIENBiSbmipWnbkTRf+kGQGvdGro+R423WtwQKIiKo7857+y6BSpMAZmTAC3MxAMdaLWu2CvofR3uS41QcjhLA0x5YHSvik5ydBM6YgbMp9tB4WY+No1PxP4FsqJdjcesK2BXYgl/IRmpCelJpz9nvt/wk4A5S5fdM/Y7KWAIyI7Nuqq03cXjEOIKUmIHICxCKEi/eSxtHoIrXdjkGOAFXjikfezmj2cqTGYDXmi/tx+u8Kk8dHBPQwrf+lPEA9VubqwQK5rN12boEXAJ1JwHMyDF5hrx9ATxFj6I30jw5F3PQKoZytgcxwCxvZJURyKLxkp81YY4VLUr9EDcu/6NlU4+0Y235IQ999KAWdTdWvKXSkkDBQS1efvllC53IJMZsBLk7X7CTJk0K11xzjU30f/zjHxbKUeHdEMHMmTMtfjLmJ5JI4R999FEjocd8tdNOO4VOnTqF5557zogMmMyEZ+RFQh4o/sjjySVQKRIgghTjH6Ys5pOYfQBAwJFzMRGBnJ8AUPIyh+Q4xZyVUxXyEx8uminAGLO3cJ3/FSxDTEOYmuOtQVpDVlk5T8lDecMNN6wRY0qlPF+/z/KVgIVrLISIYPDgwWHQoEEGtGy4BzyhwIPsHfJ4JjfxkwHcrbbaKiNJ1p6IfUx+qO+IkwxL0IcffmjUfLwkqBt2oJNOOslIDWASgnyal8VVV11l16jfk0ugUiQwYsSIzL5a7Y9V/GEBH8CmMInIRbGNmaMci882VwQpQFyasUCdX8VGVoxjIk0xd9FYVb+4dRWXWVuSOA84o+1uvPHGvmZbKYPV7/MvEijYjDxkyJCAOz9ACihCFsAkhL9WFHtw2z7xxBMZPlu+pgFPyONjij02uwPA1EeClICIM/fee6+Vfeyxx8J2221nrD8HHnhgRiv2Z+oSqBQJoNkKVAE+AFRaY8wfijy4xjYceQMDfmL6AXCVXw5T/MrbWEw+lCEJbMkT8+VKq40J6RWlSh/CtKNgG9BhelCLShmtfp+xBAre+gPbT79+/UwTPfjgg0PXrl3DK6+8YpyzACcJkzKm5mOOOV9NLzIAACAASURBVMb+nzZtWoDFB5o9JndMHk9dbdu2tXy33HKLabKYpaHXW3755e2LHaYgvpZJ8GMm1W4xTdNPrTVRPheBsrw3uT4vwva5lVcb2eWzCaRLqXwukm36p+D13NO8+j83km7qECtMscoLYGL55dN+XZef2xhL2v8YGO+//34bw9pyI5YeOT3xIUvivMIrKtpTduhFnovMyjJDK9KTwjUC1vF6sEjjYwJ7gFQ8uZTXPl8Fy1D/+R/SbeaxzsXjKo3PBTloXKv/MqH7u+MP4otivjvqeoxk91/ta/kzn8+Jgr2R+/fvH4477rjQsmXLcMYZZ9hkgmv21VdfDdtvv731Bc7ZBx54IBx++OH2Py8ETMSs2dJ5kccvs8wytnYLJR8JzZY9eazzCKSxe3/55Zem8UImjxYsTXh+N/72229nmE7ml9evuwRKSQL6gBs3bpytrUJr2aRJkwygCixjijzx0fJi4EOTj1Y0U5mPVZ7/GzdubFqwzMx4OsukHBMZAJhorlBgUgbzsLhzuQbwqi2Zmpnv0qgB2tatW5to0czpryeXQJokAAC3a9cu7y6zXFpjIgK0VzRWCN1JgNnIkSPNlIzmijMT6Z577rEvHGm6TL5zzz3X1nR5IUyZMiVcdNFFpqU2bdo07LjjjlbuvPPOyzhOAbB4Yh5xxBH2izkZPtvp06fbOpAnl0AlSIAlFGmVAk1+FeUJ8AP0ZNaN+Wy5JsDN1owFfNKQAWVFhJLpWNor9cdRo0Q+jwYdExHI4kReeUrj8Ni+fftKeFR+jy6Bv0ig4DVbHKHYO8dXLprmlltuaQTRrC0xcdFSX3/99dC7d29bcxV5PN7EaLtowRzvtttu9sV89dVX28Z3AJiva4CXSQzAsi7cqlWr8Oyzz4bPPvssfPDBB2GvvfYKbdq08cfqEqgICcR8ttrDqmhOMnFpTZX5p2sIJ/Ym5oNXRPLaBoTGrO098l6OiQTiqFGqG21Ye3upX+Ehs7cKKf+qq67q+2wrYqT6TWZLwLyRnc/WB4ZLIB0SIKgFoAagyvkJc634ZOUBLCcq8gKc0kbjMnwgx+u62vIjM7DMyDIpKwCGzNMyIwPSYhGSGVmcu4oeJW7dzp07u2abjqHmvSyyBJyIoMgC9epcArUpAczI0hoBMEANcATkMCVzLM9hmZNlBkbzVZAJQJf/BY4ca58tvwJo7kVrstJ6Aeh4zy6gDCDTDoCt8jIpq1367ftsa3N0eN2lLAHTbCdOnFiNY5Mnl4BLoLQlcMcddxhgSpOVuZdey7NY661al5Wntrb+aKsQ4ExdXFd5rvGnvArzCOAqyTtZ3sYKpIGTFtf4laYr87W8mJ2IoLTHl/eu9iRQ8Naf2uua1+wScAlkS0BEBGiT0kz5FYtPNp8t5QFPkbwD0jLpKraywjQqNnIc9CKm8aOemHpPXsrqC+DLOfVFpPa0rTjN+HOwbuvJJVBpEih460+lCczv1yVQnxLAjKwITTLbimmHX8UtFoOP4iKL/B1gBly1LivuWX4BUgBSYCuNV97OCtFIeTENiYFIxPTqiwA2Dh+Jtuvk8fU5erzt+pSAga2bkevzEXjbLoHkEpAZWVqtoj/FwSy0zUbmXgVd0P+URQuVCVlOUvImBiABdJEHaDsQ52SiltexYi9zBzJXcywNlzoBZJVdZ511nM82+eP2nGUkAXeQKqOH6bdS/hJg6w+giQcyv9oLy50DhHFQCzlIAb6An6I2CaBj9h4dx5GdYj5cMQEpDrNCQUrLjc3NIjjQliDq1jEBaNyMXP7j1O9wTgn41h8fFS6BFEkAsg9polqLjQEWYBPwAYwie1doRkzCAmiZkLXmK8IBAbfAVtGrKEed/MlsTF45U+ka+TBfs5arIBoOtikaZN7VWpGAeyPXili9UpdA7UiA4C6Ao5yP0ETFJytvYGmy2R7ECpkoL2LFvRZJQGz6BSylAecySysqlMzN5OdY67uUpV7ts0UafBSsttpqbkaunaHhtZa4BIzP9r333qteYYUVSryr3j2XgEuAoBZokICbvIcx5QK02nITOyUBcDHIKl9cXp7C2WZoUfXFmjL1Aco4WClEJBqsTNraWytOXZ4Ya7Zo0STfZ+tjuFIl4Ft/KvXJ+32nUgJs/VF0JsVBjqNGyetYnsUAJlt8pP3KwYk6dI71X7RSygCcaMuYieWxjGYLwFMX5RRBKiYloA9ouwqswbU4yIa2GzmfbSqHnXe6CBIwIoJCwjU++eSTmW4Q65hYxrj3Q4nHywA2oJdffjn07NkztGjRIpN3/Pjx4dFHHw1scic2MjGViXuMmexf//qXMQUxeSGSZ7sDExeqvj59+tiL4KGHHrK4y0kZf4ogK6/CJVDvEpAZGTBDWwQY40ASClSh83HEKGmwAKuAFA1UmjGAGvPSiiqO/AqkwTmZneM24rjJaLIAdGxGlrMWbF3OZ1vvw8g7UA8SMDNyVVVVdaETgEkLGfygQYNsnebyyy8Pxx57rN0SzEBMzF133dX+5wv5yiuvDIceeqhN9MmTJxtLUJcuXewLW9R8UPbBKATRPNy3MArBbwvTD6QHALheCPUgO2/SJVDnEojJ42WqFecmnYkBTuxAAF8cRhEzsDibFexCDlTiweVXmrOOAVFxkyrSFB/EWvtViEcRG2S3T3knIqjzIeMNlogEzIw8YcKEanhjC0ljx461yQlQfvrppwGNF62UxGZeNFGRx/OVDJACzkx88dlCGt+tWzdjESKh0XLuwQcfNGAdNWpU2HPPPcP1119vHLqeXAKVJoFsMzJWHrhlAT3MwMwlaae5zL0yQfPLfM1VHv5b5mh2bOVsij0x/mTXJW5cwFVxk/kFhD2oRaWNWL9fSaAoa7as/QB+AwYMCBDAv/HGGwE35z322MPawfyLdiuwnTZtmvHXwmkL2DIRoeDDzAxfrZy1+IoHeCGcpj7WngBeTM4yX5OfOpIkbOYkXhp8dWuzv7RjXgbamK/f+Jryq3yuuuJr86pL14pZVxxUIPsec7WT6x6z+zy/e1S9SerKV5b+XBrYeNXeV45feeUVG7eMX4Gf8pCP5yBeWW0RYlyLr1YsQPEe2myKPbRXQJgyaM8c8yvvZNoFqAFzzV+t38YUfVwTGb2iXi255JJGHi+6v3gecB/cl87F840+6j7juVsJ5blHxblGbrGM4vuXjGTpkPwqrbxkFN+/tq8VY4wxL/CqzzfZ1p9CvZHffPPNMHz48HDmmWfaRKFSzLz77bef9efdd981cDz88MPtfybkwIEDzTTMJJ01a5ZdQ4vdd999M5vehw4dGtZdd10zHZOee+45A1xI6jfYYAPjs+V/PBw9uQQqQQJ8gPIyxbSLZqljOUZpjRZZ5GL94UWhCFKU1xov4CuQ1nYdRY7SnAVceZGpjVjTJW/8cSQAp4ycq2i3Y8eOvvWnEgaq3+McErA120IcpKjx7LPPDnvvvXdo165dBkw5N3jwYJvYN954owEpXJYkvjJYo8XZCbCkE5iMAVVeBtTF1xt1AMqkjz76KDz88MOm+bL9AXMUkx6Tter15+sSKHcJyIysr3ZxzCrUYhy0Qh7AIgwQ7y3bfjA9iziAX20JEuWeAlxQb0zRJ29mtS9WIMpzDLBihgbIOSaJD5dj57Mt9xHq9zc3CZgZuRDNdsqUKQENlDVYJV4AzzzzjIEjEw1TMF7KeCsziXfYYQcDySFDhgTMSkxcmYP5cv/888/NW5I1X9R1QPW6664LPXr0sP2FEyZMMHDm5YHzVJMmTfwJuwQqQgLMDwBQSycKHiETL/NGGm0uzTbe+hNrxpicRVAgL2OZpeMy0mqz99lSlrmtmMnki52yZEbGG9npPCtiqPpNZknAWX98SLgEUiSB7AhS8irmFrLX7GXK1TYhwFCmX8BaWrE0UJUnvwBWa7DUD5Di9JS9fqj1VzlfUYZ24i1CCunofLYpGmze1aJKoGhbf4raK6/MJeASyCmBYcOGmdORIkABmHFQi5h8QGulCjghoBXoxiT0aLbKR8O0Ie2ZY66RAGEAVyZp2hMpAX0Sn648lQFi1UX77KHnz5NLoNIk4Kw/lfbE/X5TLYGbbrrJzL2KAMWxyNq1XQcAZg1VoRMV+UnbcPCLkHcyAChvVYBRfwAk50mx4xT1cp4/gJdfyohqT8Avnluui1uXtjp16pTZbZDqB1EHnf9l9u/hmKverIOWaq+JQ7ZrG9Zs78t8SLgoW39q71F5zS4Bl0AsATRbwFQAK5ADEBUJSton5/A2VuAKxUkGfBU/mbpjFiFx3nJex7SXXY+8n8lHXdncuLQR1wUIU4bdBYUG0KmUEfHTL7+FnQY8l+rbHbj/qqHz6n9GDkz1zRTYeSciKFCAXtwlUJcSwBM/DrEIqKGl4ojIL+Arxh55GMe8twJFwA+QxVSMliyygjhyFJooSevC2u+r/ejSbLUeSz5p0wA9dVMH+WTeZuuPk54kGzEOtsnklJZc5iBViDdyWm7U++kSKAcJxOTxbLFRDGIx9ACwgCHRpKSxKuaxgkwgh2ywFRctvwCkQDj2OuaYcvxhktYar+oSEQEBLyjP/wJb9WujjTZysE04EB1sEwoqJdnMjDxx4sRqd8dPyRPzbla0BPBGBty05ipNVdqmgFVmYK6jkQJ65FE+NE0AWtcV4lH7dLXOSz2xg1O851ZAz282gYE4c7NN2h4bOfnwdbBNLqs05CxKUIs03Kj30SVQDhJAs5XGKGCV6VYkAYAf66homIAsDkpouVyXuVmkAZicFSNZe2MBTsqLgzZ2cFJdyFL94DcOpgHAih1I0agAX+p3Ptvko9DBNrms0pDTwjUWg/UnDTfrfXQJpF0CRJAC8IgABcgq2D+AB3Bi3pUZWHyy4rYlxrHWWckDmHKObTxx1CcAGWAEQHWci5tWkanivmhLkMzQAluVdz7b5CPQwTa5rNKQ083IaXhK3keXwP8kgBkZIFPEKJmBuSxHJ7RSmXY5L+9j8iqQhQJdKICFtvzEFH0KbK81WTlayXQdeyvLI1laMe3LBM01BcLwoBbJh7KDbXJZpSFnwVt/cJq45557LMQiaZtttgkdOnQwsgDOMyGbNWsW9t9/f/sKV5oxY0a49NJLzZGDFwesP4RdhB0Iflu+kLt27WoxkJ966ikjMmDCwizE5H/++efDzJkzw3bbbZcGOXsfXQJFkQBhSgFBAE/EAMwxnUMbzRWuUSBLJ8SAorjHXEMrpk7VRT0x2YE8iwHRmPxAhPTi1o29kWPgFk+um5GTDwMH2+SySkPOgsM1nn/++QEPQzarKzEhzzvvvHDKKafYS4CN+FDvAcRKkMcffPDBNsnfeuutcMcddxiwYpKCs5Z1pIsvvtjYgGATuuCCCyzWMrGSmcRXXXWVxUUW00gahO19dAkUKgFt/RHtHSCnABQxn62C/zP/MBHzUQwwAsTMOWmdAmGuCWBl+hWRAWXEjUtdcpjK5rNVuMZcdckkTZx0jyCVbBQ42CaTU1pyQfFa0NYfAA9tU9FmuHEYel577bWw2267mRyg2BszZkzo27ev/c+6EvR6kMfHFHt4RO+6664ZrkBI4vkS5mseLlwI6CGn5//u3bubVuzJJVBJEsBBSuuhMUWeyAPQTkmKTYwTFeAnhyf9An7MH+2v5QNWpl7Kx97I8lpW0Ax5NcdOVNJ25WSFJkuK9+byP/tsAVxP85eAg+38ZZSmHAWt2TJRTz31VIsIA4B+9tln4aCDDjITMCgOa4/A9/777w/9+vWz/7/44ouARgzg8uLgq7tXr15zJY9v3rx5eOSRR0KbNm2sHaj8aJsEGGvz/fwET5/ksZkdfF3rTzHJumjEtBYW83UqIo7y0LYCuauuODC88qlcXJfqj+tSP4pZl9qO+6VjXYvvX/3Sr17iCl4gZxtFMcqnrnxlWenPhWeADMaNG2cfqPL45ZzIwjUGNQ9kaub/bPJ46og5Z3mGiqXMcg/5ec46lnexIkeJfIDxGWuylKHeeKuR1n75Ze4utdRSGUetmCxBmjVtMxc0rnR/GqMaj4y32iyvPccKR6n243mk9jV3NV9j4vualv/hp9nhxNtmzO+1VtLXD968cVht2QUy0cSK9VzlY6CwpDH7VTwuauO5MMZr8sFo3siF8NkCmscdd5w9cNZpR44cGbp16xaefvrpsNdee9l5aPhGjBgR+vfvb//zEkAbxtSMMDAZ9+zZ00zNaKy6EZxB2rdvb0Txqoc2+KInCs348eMtr8jlS3rUeedcAkWQAPOI+aIITfImBpBkRpY3csxnK7CmXExkAHCwdNO4cWObV4CFAmSoPCZpPoil7cobmjJsKaI+HWfz2cqbmfapY5NNNrE57Wn+EnDNdv4ySlOOgokIIIg/+eSTbZLiyPTmm2+G/fbbL1xzzTXh2GOPtfVVXhB8beyyyy4mG75Czj333HDkkUeGpk2bmkMUzlKAJmtCO++8s+XDRA2QM7nRhjEfw3t75513hq222sq03EmTJoUuXbqkSebeV5dAjSWgNVs0KoA25o3N5pCNNVMFsdD8k0YqjRXQFMGAtgSJXk9aLmu9HCufWINEisCHszyXZWJWQA2dx7fDA+gke/wOtsnklJZcptkWEkFq9OjR5uC0+uqrm+l4p512Cssuu2wgYDqgismIRiB+f+yxxzLk8e+8846ZhlnDwUsLpygm6LXXXmugO3XqVCu77bbbmiyvvvpq05TxbIaY/uOPPzagBdj/+c9/pkXe3k+XQEESiCNIxWBKpVqnFfGAYhYDjiJ9j03OIi+QloyGGkeCkvmXukVioLoUmlEE9OSReVWmVFHzCYw5v9Zaa4WVV165IBlUSmEH2/J60gVv/SkvcfjduARKWwIEtUCD5A+w5Y9jsQBhqgUw0XoxNwOYCj6BJUjBL/CrwMQLWAK2Ok95AadiIJNPEagUD5k6KSttVvGQRWQQB9igL9SLmRtPZEI2epq/BBxs5y+jNOUoeOtPmm7W++oSSLsEYiICgE1rrHJMEthJ8xQZQba5WeTz2h8rXlvAVI5SmIy1xUjruNQv0zNgSzvSoLNZf3Lx3mIBc7BNNgodbJPJKS25DGwLMSOn5Ua9ny6BcpAAZmRATLGGZTrWlp84kASgqBjI4qNFBrE3ujx7s03A0pypF2AWN67IB+SVHJcnr3YGCJDlWQww08Y666zjfLYJB6KDbUJBpSRbwQ5SKblP76ZLoCwkgJMggBY7JYlhh20QgKCisimSlLb9yNQM8JGXfPJAViALzgOUAnSEprVXUexJC9bWL/JyDKBjqsbsTBnaVV+kcTvFXvJh6GCbXFZpyFnw1p803KT30SVQLhIAbEUQD6DFTk7ZYMs1wE4hFsVnq0AXgGQcJQqvfwAVMBUbEOUVC5nzAl7x2QKirP/Ga7kyaWtbnyJQUbeDbfKR6GCbXFZpyFmwN3IabtL76BIoFwlkeyMDlgpwIZOuvIG5Zx2jrcokzHkFA4j5bDkfBxuRzNB6YzM059WuSA4AYeqM247bl5a9xhpruBk54WB0sE0oqJRkMz7b9957r5ogEZ5cAi6B0pYADlLSHHFe0lqoSAXQJgWmAriY8D3eGytmIK3zck0kBdl8tiIpkOeytgApTCMmaoWRVAhI2qc+wFratRMRJB9fDrbJZZWGnL71Jw1PyfvoEvifBO66666MKVcAJ2cmaavaZqOtP5iCtV4L8EoL1dYfzMeUlWZKeeqMI1AByCTKkz/mrZU3MkAs0zXgrJCoMjEDzGz9cSKCZMPZwTaZnNKSy7f+pOVJeT9dAiEEIkhJWxT5AFqjqO7i2MXxlpzYnMx5cduKXEAgqvLyTpZpmfIyOQPEaLbSVrW9SOZmxVlWGfUDsPWgFsmHsYNtclmlIaeZkauqqqohE/DkEnAJlLYEMCMLLHFiwowc89FiYlZYRcVIVmQowFnMPooIpT21AkryKH9MUo+WLIcqAbVICvRLe3F5tQ+Ay/TtZuTk48vBNrms0pDTzMgTJkyormkINcgEIARQItwiX8ukAw880H6Jiax4x7FQDjvsMDNvEW7xjDPOsEvPPfdcuO666+wYPlyCltNJrrds2dKYgpjE06ZNC48++mg45JBD0iBn76NLoCgSUGxkALFJkyYZIgCAUEQExBcHELVmK85bbcORF7PIAwBLQFfRprQNKHvNV97IMhfHRARar5VJW17L3LTap144q52IINlQcLBNJqe05Cp4zRZCgf333z+0bt06c89MLkAR/lrWhS677LKw7rrrho033jiTB7L4tdde2ybeCy+8EF566aXQuXNn+4Vub9asWeGiiy4KEB0MHDgwnHDCCYE4zGwd4OUAefzxxx9vLxRPLoFKkQDzRiZfgSYgFmuXyELRnABGBbdQtCnRnIkeTuWlsYq+THNLDk98RGM6Vv1xHOU4iIX6Qr3amiSNd/3113cigoSD1cE2oaBSks22/hTijQyoHnzwwaZ1KsFrC+kA3LYkmIDQWPv06WP/M6nhwUVbZULPmDHDGIBwnNhmm22MnIA0dOhQ46slHuygQYNMk91ss80CLxxI5uM2UyJv76ZLoCAJoNkCYgIvgC07FGM28GVz0AKa4rqVBpprnRVgjflsxeCjwBfSdOmP1mUF4NkmZhHOQ5fprD/JhoCDbTI5pSWXrdkWwmc7ZMiQjBl5u+22C7vvvrtpp1Di7bDDDiYHGnnwwQfDMcccY/9jAoZS7+yzz7Z1IPHZtmjRwvKIxeemm24KfAkz6clPqDccLJjsnCfJSzKJwLVexUtDL6yY2YQ68r2Wb371M0m5+J6S5FeeXOWKWVfcTqH9SkNd2c+smLJMUlcsY9Zs+UDlj3nD9p9sPlqZgXPx0WJippxCMMrEK3IDUfFJI1VEKH5lhuaaYitzDJhTLu6LzNjcH23QFzyYsV4tv/zyc0zX7HE0r3Exr3GeazzOre6kbdRX+R9//i3scsrzSV5tJZtnwP6rhI07NM/5Xp3XM5/bezLJM0uSJ9e7Pp+xo7Ck+QjezMiFaLZxYwAvIAhYos1qnZZG0ErRXklMXDRbkcczCVm/RVOFr7Zt27aW75ZbbrGvYLRb0pdffhmeeOKJzESHlB5AzzV5cwkB1+tYyIoRGz8chAgo63d++VU237rybSdXft1joXUVcv9qO9/7z5U/H1ku9viFfBmFUF0dGjZqFH4nzGDDhqH699//8ox1TXntef4vX/yMk9SVs89z1NXgf4+lOjOGcvZrgQXDN5v2zbyEKJT9HCUP0eIBiOPGjbN8sYOTPIpFlUddcnxCw8wOegEYy5lJ233wnZDGyzlx5WY7P8nRSaEYAVJpydJ89QGr/lOG/tIGy0ZLLrlk5mOXvqo/5JOMJQvqUJ55Xcseh7VRPtfzyaf/+ZZHsz325i/yeZ+XXN4DN10srN1+0Vp9rvnKlXEWj6t8yyPkmsSlKOrWH6Lb8MULmTuOUieeeKI9/FGjRoXp06eHfffd1/5ncp511lm2FsskRNOFKJ7oMm3atDFTMok1W5ysmjdvbgCN4xSgfO+991oevugB8q5du5bcIPMO1a4Epg/qXLsN1HbtjRYILQaPzbsVERFIqwWo8Ehm3pEU5IJjwIn/Acxsq44AGYDVfliZeuO1WYAa4CUPAKt2tPVHMZRpJ45gJU5d1SXT9mqrreZ8tgmfupuREwoqJdkK3vrD+ulWW21lX6dnnnmmgSimXUzEnTp1snXYCy64IAwYMCCMGTMmQx7/9NNPm/aLc9U999wTNt10UzNTXXjhheGkk04y0/Tbb79tzlLUPWLECDMho8Xef//9pj2//vrrpkn7JvmUjLYidrNSwZagFgLXmHlH8Y45x5e6+GwVG5nrnFNQCx3zSERkwDzjWIQDAKlAWXtrKR/XFZuUKa8yygfIxty6zFen2Es2ERxsk8kpLbkKZv2ZOnWqTX4SHsl8RZOYbJh5SUsvvbR5JeMIxeRr2rSpfWlPmjTJfvn6/cc//mF5ycMfabnllrPJTx6crpZZZpk56gZ8ZRJIi9C9n4VLoFLBljVbbbNhjmHyZf5obyxAq2AT8wvXqPIyNSusYqzJckwbqpP6aQ/NmmPKcizNNW4/pvtTX9BsV1lllcIHQAXU4GBbXg+54K0/5SUOv5u0SKBSwRZv5JhVByCMUy6Ai2MjA5rz4sPNRWIAuMvUDGjycS3AZ0kIoAeUSYompa1HctbSBzHb/Wq6pz8tY7NY/XSwLZYkS6MeJyIojefgvchTApUKtmi2orXDs1jbc9AuAUDxxiraEybh+Fgxj2MqPY5lVhZHLWuzsQeywkECrNSn9WBpufwvAJajFn0iUTcgDPA6xV7yge5gm1xWachpDlLF8kZOww17H8tDApUMtgI7UeZlc9CiRYqPlqedDbaxGVprvbEZmGNAVQxC2osbbykS2QEgKi9imZQFsALb+CPAwTb5/HOwTS6rNOQ0M/LEiROrfaN5Gh6X91ESqFSwxSERkNXWHX4x7cZ0eYryFJuEY/KA2Iys7TSYn+M65HyVbVaWlzHPQVt6pO3KpA2Aax1YPLgiNiCSnMdhTzaPHWyTySktuQoOapGWG/V+lpcEKhVsZUZGa8TTWBy02hcbew3LM1jcs2i7AlFAGlAEBNFO5fjEMZotYCkTtMA5blNkB2i74roV8UDsoKVjmZnxRPbdA8nmooNtMjmlJZeFa3TWn7Q8Lu9npWu2hC4FUBUeEa0y5qPlfLx+y7ormi95tAYLoMYRpABd1n9xfFIs5dj0K49kQDgmj1dsZgCcdnPx3MZ9AbyJj16TgACVOPIdbMvrqbsZubyeZ8XcTaVqtuKzBdhEAo9GCeApkhSDgHNxyEQ0SxHIC6BljgYoAVrKyJtZUaeoS6FNFdQCczFlFSwjDlwBsMvJSmZl9QWTsvPZJp+iDrbJZZWGnL71Jw1Pyfs4hwQqFWzjfbaKow3XRAAAIABJREFUFiVnJbROgE1kAAqRKLICmZHj8IgIVmZgxVvWnljK04bAlPMirpfzFP/TpvbXkkfgTx71BRAn75prrun7bBPOZwfbhIJKSbaihmtMyT17N8tAApUKtpiRAU1ClcqrWCAoUoFcfLbxdh3KQ2EpPtzYDE1dMZ8tQ0XmYhyiRGQAsJNXdcVEBLm4dcnPGjMBLXzNNtkEdLBNJqe05KqqqvKtP2l5WN7PPyVQqWD73//+17yAZUZWUHUALnuLTuypDDDLwUkexTGPrbb+oH2SV2EfkTh1qwz50HjRhrVurL6IKUh0fdQv7lzqoQ4nj08+ix1sk8sqDTmLsmbLWg5E7kw6yOSZZMQ1vu++++xLmMl5wAEHZKLMIJjPP//cSOUJ5chL4JBDDrG8DzzwgIVm5MsbZwpIDYip/PLLL9vWBOImUx80fjNnzrS4zJ4qTwKVCrai2Iu9fLVOms0lC9iSAGR5KWsdV2u8/E+SqVmALZNyvIUnXvOlffLE3LicUx/QeFU38xUAJr97Iyefqw62yWWVhpzmjVwIny03+corrxhgAoDHHXecfcGKUIDrmL5g7oHvVgmu2r333tsm+QcffBCuv/76sPXWWxuNHpy4JFiBBg8ebAALwcHo0aMDsVX50oZYHpo+j4uchmFW/D5WKthCyMFcAxTFaxubkQG2ufHZio+WOSOGHpEPiJKP8qwBy+OZ68xneRrzQcx1wLNx48ZzcONq3Zi2xIUL6Kp+12yTzwUH2+SySkPOgokI+Nq9+uqrQ//+/Y3dB7BFM0Ub7datm8kABh+A8qijjrL/mXxQ6p122mk26dFiDz/8cNsSANB26NDB8sFny/oOL5h+/fqFkSNHGn8t4N2zZ88M3VcaBO19LK4EKhVs0Wwx3yp6lLhkAV8RCaBVos0qDrL2v8ZmZPHUyiQtUoIYrGlHIEk+7a2VyVmmZT5+tWVIjlDawyvgdwep/Me/g23+MivlEqbZFhJB6oYbbjAPQ1z6BbavvvqqMf7ssssudu9orpiUjznmGPsf/tpLLrnEaPj4guZLGSq9Fi1aGCC3a9cuA7Zw3DZr1szAetlllzXzM4HMIZwnYWaWuWx+gn733XctiwKrK6qNPDj1lS+tQUwqvFwUWF1B3RWYXRF4FGlHRMS0I+1Bv9STT12qO1efY/Jj3UccMD67X/Oqa173T9vFqmt+95/Pc1n6jt7ze9ylfb1ho/D5HldmZDuvcYn8RT7w2muvZYgEZLZl3Mbjj7ricTi3SE/IW2NcwhKQ61nJRK31WdWltmVGlrYMoHNOW40op7lAHpjBmM/yiOaaTMz0RfehtV4R0gu8mX+aT7QhDl7dS5Lymi9Jy9MH+qhyScqLtlBynF95fbCo/2bG/3F2OPG2r0p7HM+ndwd1WTx0bLfIX55x/L7S9jDdv67Fzzh7jGSXn98YKfYYY6zVJApaQVt/8IjE/NujRw8b9Gi4ffv2NSAcO3ZshiweLyw0XbRXEl/j8Nued955BnzU06dPH5uIkMO3bdvW8t14442m2cKBSfrwww/Dp59+atR8mJOpF224Y8eOqR6Q3vn8JVCpmi1WHV5E+jDhNzbXxpppLt7ZmFZPXsZoudlmZAJZ8BGsjwBt6VGZOBCG9vdmm6RFjynPZepi3jqfbbLx7pptMjmlJVdBW38ATXHWMtGGDRtmjk7w1V566aUGqKQ777zTTFDbb799BmzPP/98MzkzUQHPyy+/3ECTtZ6dd97Z8uFsdfTRR9vXLqZp6j/yyCMD8WE333xz2wNIWbRbT5UlgUoFW3kjA2RKCjABkMZgG2u0WnuFVxqtlD+xBonRJ7u82hApAdqyjqlPe25pn3opL35qBdzgf4WSpG+rr76677NNOFUdbBMKKiXZDGwLMSPrPpl8MiMzwVhnxdkJwnfMxgcffHB49NFHzRTDuuuECRPC8OHDwzrrrBM++ugj04KZjNddd12AFAENtk2bNmHLLbe0Cc767U477RSWXHLJMG7cuEDHAfru3btniOdTInPvZhEkUKlge9ttt5mJWCEXZV7GlIaWy3k+YDmv4BQKpyiigWwigjhEo8zK2Ry21CuHLD5ytR83NpdqG5IiVMVmYT1yJyJIPvgdbJPLKg05C3aQSsNNeh/LTwKVCrZotto/K9IAmXG19gkYimIPSxEgKzMx/4sWj2PyAorSeBV8QmVEdsBHMmZlfvmLTde0C4ArfGNMbs8aLvkBZdp1ir3kc9HBNrms0pCzKFt/0nCj3sfykkAlgy3gxp+AUACpPbTio5WZV+Tt/AKu2QTzAk4ANjZDx2ZkwFREBIA9/4u4XuEiY+AGwLlOHzlWrGUH2+Tz0ME2uazSkLNgb+Q03KT3sfwkUKlgixlZnpo8VZlx52a6jfloNQpiM7LIBwBqbenJ5sOVt7Po+WKPUcqJym9e3LrOZ5v/HHSwzV9mpVzC+Gzfe++9aqe9KuXH5H3LlkClgi3eyDHXrOIja5+ttrPIpCwtV1tzRDrAjgHMz7FJGJDFBCynJjRVadAcy9tYoMw52hMnLvWJxg9tm/roH+cxJ2Padm/k5HPZwTa5rNKQs6CtP2m4Qe9jeUqgUsEWij2ADOBiDVRgyzmAEe1T669ykBLoxftqtXcakNaar/aSK7axtg6pvAjn5XVMO/SB/Hg2c4wmTT0Ce0afPJgBaQfb5PPRwTa5rNKQs6CtP2m4Qe9jeUqgUsEWM7LMwNpeA1iKbk/MP/JIlvkWAJTZmTw65rwcquIAA1xXGdrTWq88juPgLFrrlUlZgTCyA6/QLnvm27dvX56Dssh35WBbZIHWc3VmRq6qqqquSUSMeu67N1/BEqhUsFW4RsBPDk8idxcIK0RizN4DAMZk8TqWGVjBLgBpgTF5qENrsZiCaVPRozBna6tRrnCNgLdCPCospBMRJJ+0DrbJZZWGnGZGnjBhQjUhED25BNIigUoFWxERAG4AIeDH+iuAiOcvx/Pis9U+WjlZybGK+viLzcDUj3aqYBesx4rPlnY5TxmFUNQ+XEBW9VJG7ED0zYkIks8wB9vkskpDTl+zTcNTmkcfn37zyzB+5s/hm8+/D0ssvWj4/qsfw6LNFwmzf5wdAuwuCy8Qvp/xU1i02cLhm8++D0u0XDT89M3P4W+LQhIewuwffw0LL/638O0X34fFl/qz/C8/zrYXLeV/mPlT+HvTP8v/+PXPYaHFFgzVv1eHX3/+LSy0GOV/CIsv9ffw3fQfw2ItFgm//DA7NGzUICywUKPww8yfrfzXn34XGrdaLFCeNn//7Xcrf9T2f8TCzidVKtiyZivAVFxi0ecBeromjVKEA8hWW3HE4qMgF5iaRZmnaFRyllL5mHxA+2ipM6bY01qutNjYq1kaMHHUIZD3NH8JONjOX0ZpymFbf9wbOU2P7K99HfHK5+HBN79M7w3A7nTIHyxP+aRKBVvMyGifmJG13xWw1JpqDJYi6ND6qgK2o3nGRAXyUEb+1CUztNiCBKJcl1k5m0EIkFd4SPVNJATi3qU8IVkdbJONdAfbZHJKS66CHaRg87n77rvtfg899FAzE5EwH8HgwyQkzOJuu+32F+5ZzE+wAM2YMcPYfM4880x7AUBYcPPNN9uEP+WUU4xdgU5yHaL5IUOGWD7OPfPMM0aCUMnJwTalT7/RAqHF4LF5d15EBMYK8781VIg8WHudlxmZeSg+W44xA8uZCu1Vpl/OxWZoOijyAYWAJD9tis9WJu1sM3I2t66bkfN73A62+cmr1HObGbkQzfaTTz6x2MSAI5y2ACRbAqDPg0QAcxYkA2uvvXYGiBEKXpUbb7yxxT9+9tlnjXie/9966y0DUOIqX3vttcZjC9AOGjQoPPLII2HDDTe0fYZXXnmlkcrzpV3JycE2pU+/hmBLuEbmmmj3tC8WYFNIRvHQxrGRRUSgiE7iwVVQC8y8cpbKpaVSP3nIj+mYY+YhWiyJ8+ShXmm4aNJy5JLG7Q5Sycerg21yWaUhZ8GarW5y+vTpRrEHjR5mp8ceeywcdNBBdvnNN980QI0p9k499dRwxhlnmPPEzJkzwxFHHGHUW9ttt53x45IA20022cQ03ZNPPjk8/PDDoWvXruGuu+4yTXmppZZKg4xrtY8OtrUq3tqrvIZgC4MWACae1DhCVBxZKg40IS5VbRWijOIZaw8tQMu8leexiOEB1nifrficyS9vZdpVgAtt+4n5kxWBivzrrbdejbhAa+9BlG7NDral+2xq0jNbsy1k688DDzxgGicJs/Dyyy8fIGnnb++997bzsPPgRYnmS0JrhT5PfLaYw3r27Gnk8fDZyjOar3jq4wsaINd6Dy8EqLpImLySJhG+86LSdgl+45TvtXzzq60k5ZL0657XvgwPv51ugukbDlzZwCN+Jvo/lww4N+v0lNMqNlwgNBk4OtHYi2UDvaQ8gDHjAnIxH604ZAWmiiCltVYANyYyoCxLPoAjeQBiYh1zHK/fZhMUKJAFc1cEBAAx4CwtmjJYuQBZjjlPbGTmNCnpHIzHQj7jJNccS1P5n2dXh10HjUv6eivJfCd3Wyls1KG59W1esk/Tc6GvClGaj9CLyvoDgDKZMA1Dg7fnnntaXyZPnhzuueceMyuTmMxotuRnUvN/r169QsuWLe0Xij0SpmaO+RomffHFF6YxA8qYqqDm23rrrY1APklCjSfJOURf3/Hme13Tb3xN+WPnklx1CcDzrUsDLu7X/OoaO+m38PzHvyW5/ZLNc/LGC2aeSbbM4kkqufDslxzWs2TvJ1HHGjYKX+1zbeYFNK9xqXGBbF588cXMRFekJgWjYMkG8I3NuNTL/5pnAj/yas02m3NWDlKArUgPZEYGWAFPtcV51mL55Q/gppy8l+O6OAdFZuvWre167KiVaw7G803zQM5e2XOxXMprvPNMvvvhl3Dy7TMTDadSzdR98yahY7s/PsCy35X8n8bnyrjFCptvKurWHzwl+dpea621jDC+b9++NskBSEzF++yzj/WPr2G0WsjjmfxTp061ddk11lgjtGvXzjhsSeTB6apZs2Y2oYcOHRr69OljwL3jjjsGTNfcAKblSk1uRk7pk6+hGRkHKZl2ATex6aDRyuuXFxjzjhe2mIDIq7CJCmihNVaZpAWQ8ZYdeSJTPy9HmZqlUYssnjpJMmuLW1dOUlo/Zo57AJ1kY9bNyMnklJZcBRERAJrDhg0zMngm3YUXXmhOS02bNg3nn3++hWYDPDEBn3jiieHxxx/PkMezhoumuf3224eHHnoobL755uYhiTMVa7uQy3/44YdGDk+66aabwlZbbWVk9Pfee6/9shbcuXPnit5K4GCblqmW1c8agm0cGzl2ZGIuZpuBZTqOYyPH66xi8QEI5Y0sWj4cqaiTJIo+rf3K5KxIU9lE83LUkkmb/0U2z/JPTbSClD7lgrrtYFuQ+EqusDlIFeKNjHYphw1MRHzJkpiIn332mR03b97czE5op3w9o80Czp9++mnG5CVnp1mzZpkpitSqVauMtzHrvNRPYtJPmzbNjvGElgmp5KRbBx1ysK0DIddGEzUEW6xHaLYxh2zMbcuxQioCiuKdBRBFRCDSAvLJSzgGW+aqokNx6/JSRmPWn5yi6IuiVgHqCtGo8I/McxHWY4Lu0KGDg23C8eRgm1BQKclmZuSJEydWa500Jf32bv5PAg62KR0KNQRb/BiUtG4p72JANHZqiiUTExIAkNJqqUPbeLTWOy8+W4GsNNWYG1fe0PSDNhT+UfXRn3XWWSfjAJnSJ1dn3XawrTNR10lDZkZ+//33q52Jo07kXfRG0g62hG68s//aecul0iNIYeIF6MQhi7UIaxLApoAVcnACRBUNSqZfbfWRU5No+QSS2RR5Alnqpm2uU0YhIqVFi09Xe4EBcvqBVo0W3alTp8QOjXkPijIr4GBbXg+04K0/5SWO9N3NLaMmhyc+/sPsntbk4RqTPzmRx7PUItOwnJEEagqlyK84arWlJzbpynSci88W0FQ9WueN9+Jqn62iRmn9OObQFbcuv9KkCVyTdPdAcqmUZ04H2/J6rm5GTvnzTLtmi/gdbJMPQvbZCvwAWTRZmXLljazAEtpWodjJ/AK+selXe25FGM//IiWQtzK9kzczdVK/QjSqL+SJt2YpMhXX8alQXR7UIvmzdrBNLqs05Czq1p803HC59dHBNqVPtIZrtgR6EUDGUZvQLAFCADX2UlYYRjEDAX7kQTOW6Tk2/WrvozRieScjZXHiymFKhAPag8t5yvNHH+L1Y4E0W3+ciCDZmHWwTSantOQqWrjGtNxwufXTwTalT7SGYCuKvWw+2zhSE6ZiaadolRzjCYzXMKALaMaeyYpARZ2ApNZvY/IChW8kYhue0IAwe+o5L4CP9/eKvICnQ32UAcCdzzb5eHWwTS6rNOSsqqoqbOtPGm6ynPvoYJvSp1tDsEWzJSlknPbQKvQh1+JoPYrUxLqsNFHtq0UTBWBVl7RjgFgabcwQJDMx4CrzMHVpGxJgSpJ5W32SGZn22XvvQS2SjVkH22RySkuuooZrTMtNl1M/hz83LTxaNSO1t/TTt7+EO/qtlXf/K9UbmchsMbG7IjeJ5D0mbgcoOQ/oaT1X0aeUj/ICZ5HI8zC0nQjgjPlsFWVKbEMyaatP1MU19urG3LpiInI+2+RD3cE2uazSkNO8kX3rTxoeVe4+umab0mdXQ81WZmRt79Fa6Nz4aGVGRgNFM1U8ZG3h4VfctGieMZ+tNF2ZjsVnKy9o6hanbjY3Lv3RtiJ5LJP/X//6l/15mr8EHGznL6M05XDNNk1PK0dfHWxT+gBrCLaYkaWVyhEK7VJkBLFTkrYEoc0qrrE0UxykAEFx0koTpW7yyJtY0aak6SJttFj+1/5dxWVW3ThlcR0gpl4+CNByAfsNNtggQzSS0idXZ912sK0zUddJQ6bZFhKukYg2TC6cL6DGI9Yx6YUXXjAOW76ceRHAbYvjhhIMPtddd51x0s6YMSMceOCBFo6RWMt8YXMOQgNICUaOHBneeecdm7zHH3+8beQfO3asTXZiKldycrBN6dOvIdgy3+JYxmLhAeg4ryASOmaucE1eyPHWH3kzy3wsdiEkGns2i60lzicSBOY2fRBXrpykFEdZrD++9Sf/cepgm7/MSrlE0bb+MKn69etntHlMTogIBg4caIBIPFfiIwuIEcill15qHLZMVLhvyQOpAC8FiOF5aVx88cWhd+/e4ayzzjKSA8jjV1ttNZMn+QcMGFDRcZGRQ9rBlnHznx5/PNN8UqWu2RLUApmhceINzDyJg1LEwf/RbAFQeRnL9Mw5kQfIaxhTMeALoJI4rwAVipNMu/F2ITEKSYOmfj66mf8coz0rcpXqYs3Wg1okG+kOtsnklJZc5o1cjDVbJiLMPvDUQpn30ksvhX333dfkMH78+DBq1CgDYxJrRNDnnXbaaTahIR+A6YdJuPvuu1uwctL1118fNtxww8A6FVy4Dz74YNhpp50CLxx4bwHqSk9pB9vffv093NZr9bwfY6WC7V133ZXZwyqgBdSwGsmRSeCLuRczLh+8HIvYXQ5R8kSOeWvjfbIxbZ/20nJd+2nlsSw6P2m56pdI6Cmj8sxnj8OebLg72CaTU1py2T7bQokImMzPPfecsfzsscce4e233w4EXUZDJUHy/sADD4SjjjrK/v/888/DBRdcEM4555y/kMdDCn/kkUcGxWkGVAFeTM1PPfWU0epNmjTJzmGGJkEez+RPkgB9BUuPyab1lR9ThcWmM15i2vZAOzqO61K0nnnVpfzzqismps+uK+6z6np6SnUYN7U6ye2XbJ4Bnf8gG0ebSvpclhreq2TvJ1HHGjYKX+x5VYZQe27jivMaEzzzcePGmYxk8o0jNQn0tK9WplztkZVGKz5bbfmJCQNiQm/ak5Yrur54X63WihUHWcEs1I7iKytUI4DLUlHLli3tAyC+N411ESYwR+I8qksaN7+0RyJfscurPq1f52pfwUBytZ+0PGVleheRBPIya8FPs8MJt36VaDiVaqaDN1sirL7c38xiovdoIc81iVznNS6SlNfYm9tzof8smeabiuIgBffslVdeaaZjtE002yeffDJ069YtA7b33XefaackvnwHDRpkJmduni9gNFXo8li7Fd8lpmL25BHijQSAT5482TRh8qCWt23b1tZ2KzWlXbPluXm4xuSjlw9QefeKrYf5E5trtU6q8IwABfOMJCBWBClMx1yXcxP5OIdGLI0ZEBDBAccCb15KzHfFaVaEqbgv+FnQD+3H9aAWyZ+1a7bJZZWGnAVv/UFrveGGG2x9FjMVCTPxZZddFk444QSbaMOHD7dJiQmYxIQFaA877DBby6WOq666KrCeQ35MySRM0ieffLKdg/uWuLBovtS3xRZbGGgDvptuumkaZF0rfXSwrRWx1n6lNXSQEnm8OGwFlgAcc4w5IY01G2wBYcppbyx5FVFKVgVpzfwvgFYZadMAr7RZ5rwYiGR2Fk8u/2vfLW1S3snjkw8tB9vkskpDTgPbQszIrNNiFkIrJRH7FDPw/fffbxouYAr4HnDAAeGRRx4x4Nxhhx1MS2WDPuo4+fbff3+7NnTo0LDsssuaSZr9eF26dLF60Zz3228/cwp58cUXw5tvvmnl0IgxL1dqcrBN6ZOvIdjKG1lUeVpOiD2FZbJDMphuYz5Z7ZWN4xxr2xD5s/lw4/I6jk2CKisw1f/xtiPFWUYjdj7b5OPVwTa5rNKQ0/hsC9n6k4abLOc+/mf05DBmilPspe4Z1xBsRbEn0zHmXu1nVRQntE1txZEGzDqt9sZKK+VXa7DIT4EoVB+aL0l7cVVOrEExNy5l9UefVK9M2iKmZzeBlolS98zquMMOtnUs8Fpurmhbf2q5n179XCTgmm1Kh0YNwVZmZJZi2IYjMzLeyACqPIT5X6Cp7T1ywAGMsTYBvgCnHKuUTw5O5APUtTaLpBX2UWu7CgepdkW/J3CVR7KcrRxsk49XB9vkskpDTmf9ScNTmkcf0w62s3/6Ndx++Jp5P4VK3fqDGVkew9rCo+AUihQlbTLeJyszs0gEFHIxm3yAByHvfupVnRxLM6YseWSeFjjLQxitFhDmV7GY5a3P1h/tNsjnoVe/f24+2Usv74KNQ4M2h+XVLwfbvMRV8pnNjFxVVVXtTBwl/6xydjDtYMtNuTdy8rGHh37MRytAE2hqP6tYfqhZDlEApMje5cykNVzOY/4FVKWVkh/tmLp0LA1apmLtraUfHMuETbtqi3OqHy7bmsRG/v3J/PdiJ5dqHeRcuFVouMHIvBpysM1LXCWf2czIEyZMqK7JvqGSv7sK6KCDbUofcgFmZGmSrKnGUZsAUMBWlHdsySGhiYrPlkhRIg9QZCiucQ4gJQJUvA2I8vJM1j5agJc/gFnbkAT2CiUZbzeSeRrtlihxNdFsHWzTOc4H7r9q6Lx6i3R2vsi99jXbIgu0rqsb9uy08NjE9FLsuWab34jBQUqaon5l1gXUsgOmxHy1OtbedkVgi2Miy9MYYAVMyaPgGCIlUMSpOA4ybQP0ovPjmCTvZJm02a1QEyuag21+46RUcjvY/vkkCiYiKJWHWqn9SLtm++svv4X/HrZG3o+vUtdscZCKg/+LeUesPloblTlZDkzyHJZ5WXtwAUFAlXJi/tE1PRQRGQDklNde3jh4hdZvMRejbdMvxU4WA1AhrD8OtnlPkZIo4GD752NwB6mSGJI170TawdY12/yefRxBCtOvzLjadiMOWTyVMSOL7xbQFW9tNgctQMz+dfHZikEIYFV0KABYITWTmJFjTTcmNagpn62DbX7jpFRyO9j++STMjOz7bEtlaObfDwfb/GVWEiVquGaLg5SiPslDGA0STVKaKfcnEzPHgKQ0Uu2ZlfYax/dVoIvs8qLTU0SomM+WvCIv4Dx5tLarGLXSjGkbMzJOUvkmB9t8JVYa+R1sXbMtjZFYhF4Me3ZqeGzizCLUVH9VuDdyctkDtgAazk0KrRhvBZLHsZylqFlEAKLbExCj9Wo7D3koo61B5BUHLXVwzJotbYnIIN7WE9fFx4DMyvRH5BJ8HNQ0NrKDbfIxUko5HWz/fBq2ZluINzJf1K+99ppxz8JRC3MPiYkFbR6Ts2vXrsYGpC9drmNa6tu3r03gpZdeOgwePNicO2D30brUMcccY9sE4Lu96KKLLPQjTEHkg/2HvBAXVHJyzTalT7+Gmu2IESPMc5h5A6jJG1nBKeSNzHm8kkmYlOWhDKgy9/gDWKUlsw4r8gE8lgFU8lCWY9rTNiF5NqusmFTkMEU+tUF5abz0BcYu3/qTbMz61p9kckpLroJZf/773//autCjjz6aAVsmGkQDsPwwgSEZYJLFhAHDhg0LG2+8scVBBqzHjBljcZDfeuut0L17d3s5wHkLGQEk8RASPP7448YAxGQnVjLnFCw9LQIvdj/TDrY/ffNLuOPo/FmbKtlBSttsFPCf9VodyyM4m/xdHsuiOWMcAqBi4wF4tR83DoqhD2NR7MnjGXCP6wJQRTwvZ62YyEAezGuuuaabkRO+BBxsEwoqJdmKsvWHvXkw+EizhURg5MiRGa0TAH3mmWdM0yXxpQxx/Omnn26TfebMmeGII46wmKnbbbddYEKSII8HXImaA+AC6FtuuaVpvnvvvXdGi06JrGulm2kHW4TiZuTkQ4O5oGhQaJAKIgFwciyieD5yRY2nLT7SXkWpJ3OvYh0DmHKCoow8iuXRzLyN61KeOIKUTM+xGTo+Zj771p9kz9vBNpmc0pLLIki9//771TXZaK6bxMuxT58+psGKlQeC+B133NGyYKuGPB6zMGnatGkGzGeffXYmMk3Pnj0NPPv37x+WW245y3fzzTcbSwgJNiCcK7jGS2XFFVe085TRmtD8hA7ok8SUImeRmCxYzCb6jcltQuirAAAd+0lEQVSjlV/l51aX9hZqz6LqikmNtW4WM7TIHMeLUvRnvDBJyqdyqgvy+Bc/bTC/Wy/p68et/0f3BB681Ocnl7STx1c3bBQ+3fWyDOn5vJ4x40IkAc8//7yVUTxjZCYnJwWPiE2/BKqI4xlrCxDyTRKIIo65jPZMXYxJjrUWrLo4r5jN5FPYR/rOMWMWdjDeEXG/dW/i2mUJijo19im38hd7l/QYnl/nZjdsESY2ucTePTEzkkJbytkNGcgi8P2Pv4SBw7+ZX9Ulff2ATRYNHdstYs9S78H4PZpUFrnKx2OE8cV4Vt1qC1mKWjK7/XmVj/ewiyZSH7m8n2uCl7b1p1BvZIGtNNspU6aE119/PcNfC9ii6aK9klhzgjweMzHCkGbcqlUry9OmTZsM2PIVTDxVEgAOvZ4m+4cffhg222yzxF/KMdVYSY/QPDp33xtfhUfeSXdQi+v2WyGPO/4j67dnbZF3mZIq0HCBsPhJj+XdJWgpeWkwZ/jVVh9e4rxw4j2tCiShFzhzjQ8Z8vHi4INOZXQshyZeXDFXbVxvTFBAnapLkaj4QOVY68TSsDm//vrrh3bt2uV137zs/vbCenmVKbXM1Qu1Cr+u9UBe3frx51/DXme8mleZUst84j4rhE7/alZq3SqoP4xHcbfnU5GZkQvhs7UX37ffht69e4crrrgiNG3aNMyaNcu0XNZUSfDYkmevvfay/5nwODpxnUn8ySefmJaL+Zgv32233dbyXXDBBaFHjx6hSZMmtkcQkno06LvvvjtsvfXW9sL54IMPjEi+UpObkVP65GvoIIUZWWZfeQXLg1ghFGPyAPHTxpaC+DjbSgMwStuSZimLC5LOjlDFObELoa3KQ1rHcV3MdZaK3EEq2Zh1M3IyOaUlV8Fm5C+++CJ89dVX4cwzzwzHH3+8OTwBjngPo5Xyx3aFY4891hycmOiQx48bN87+dttttzBq1Kiw1VZbmTMV2jEAi8rN2i+k80zcO+64wzRctF7WbjFvvfPOO3lptml5KPn008E2H2mVUN4agi0OiVqXxWsYMENzldcvgKYAF9pLK89jvsi1fUcOTooCRT06RssV/d78NGFp2YC2uHWRshyuYhMeoLzRRhuFFVbI35LhW39KaOzm0RXf+vOnsGzrTyGsP2icWruhWsxHACGTGscnEi8FhY/jfyYlkxCQVoQbAJrERGdSkpo1a5ZZj0KLZa2HxMtkxow/TKf5rNnmMUZSk9XBNjWP6q8drSHY4hyoIBJa2wQ4RUrA3GFOic8WYAaIuZ6LzxYtmLkFWDJ3sUBRFoDWWm+8jUj1qg3qpZy0YPHZahuQCA7UL3YgONgmG7Ou2SaTU1pyFcWMnJabLcd+3v7M1DDyvfQGtfjl+9lhWN+OeT+aSt36gxmZpCASfOjqWOAYB72QyVjMPYoSBWDHnsNyMuQ89YhCLw5cwbHa03FsOqasTMoiL8jm1nUiguRD3cE2uazSkLMoW3/ScKPl2kfXbFP6ZGuo2bIkI8clAFKmW4AudnYSmErzFJ9stgexvIIVXQqgRZPVPl2kG1PsyctY3vD8LxJ7BbmQl3O24xRlWArSToJ8npybkfORVunkdTPyn8/CiQhKZ1zWqCcOtjUSW/0XqiHYxkQEMaiJXAAzMMCJuVd8tjL98qsIUph9WZYBjAFvNFFtrwCAOdY2IbRhmZtZEoqp/MxT+H/biFQGUI3bFykCQnczcvKh55ptclmlIWdVVVXhW3/ScKPl2kcH25Q+2RqCrWIjs62GtVK0WQEtYBdzzCIZxTyOYxtrX6vI3ykPmGrtV5GgBKKKhyxQpg1R+eWKs4yGq9jN2SZt90ZOPl4dbJPLKg05Cw7XmIabLOc+Dn9+Wnh0Qrr32XoEqeQjFG9khVUELLVnVs5S2kse89kqjrJICuRgpfVWbdYXO4+iT2UHlpAWLOIDcekCqDIvx+TxikalCFMA8AYbbOBm5ISP28E2oaBSks28kQuNIJWSey3LbqZds/3+q5/CiOP/iBKWT6pUBym8kRXkHw9+ADAXH61Mt9oSFHPQAqbshVd5NGRtFxKNHvnxUiaJM1fUebRHfszQ+XDjUp+z/iQf5Q62yWWVhpyu2abhKc2jj2kHW27NNdvkgxDNVqEa0RRFPCAtU2Zk7ZulZnkG8ytvY85zjPaKSRqnKMVClmbL/wCxSAbi8InyfKY8a8OYk9FgRTigbUbyRpbp2TXb5M/awTa5rNKQ0zTbQsM1puFGy7WPDrYpfbIFrNkCkgAb2qecmjAj5wr+r5i7MjkLEPFOzo7/qu0/8i4GbEkCytjrODZJA/hxbF9AHZAG8BXnV2u8a621Vlh55ZXzfmjujZy3yEqigHsj//kYfOtPSQzJmnfCwbbmsqvXkgWALSBJMBm0yJiUAJATuMUUe+KTVThHmYVFdkE9mIMpKz5cjmkHrRVTtCJPiSyA9vFMBmTlhKWtP+KzjQNdqK7OnTvXKIi7g229jtYaN+5g+6fozBu5NtZs+XIm9CKTnnUa/uLEi4H4yUxayOMPPfRQu8wEveSSSyx+MqEZ99tvP4udDAMQ5PG9evUy8xfn3njjjbD99tvXeCCUQ8H/jJkSxkxKNzOIm5GTj8Thw4ebWThm1JHDkzTJmGtWbChorXEcZAAWoJQpmTqZq9l8uPRMwK1oUMxNma3luSxztfoSh4iMgZ/4577PNtnzdjNyMjmlJZftsy2UiCD7ZgHMs846y2IcL7XUUkY6AChiQlJ66KGHwpJLLmksIBAVfPnll2H//fcPsJoQqHy11VazY9Lbb78djjzyyDB69GgjHWAPH+TxRx11lL0cKjmlXbP1CFL5jV4iSAFoCs+obTxxsApFeRLrTwzC8hoW8GZ7DMdxkeV9DLBqG5DMx5QXi5C0a/HhZlNKxntx1157bTcjJ3zkDrYJBZWSbLXiIIW2etdddxnYkl599dXwyiuvmFZKYvKedNJJRl7ApCVGct++fcPVV19tBAannnqq5YP3dvDgwbb+Ax0fBPR8GT/44INh8803z1DxpUTWtdLNtIMtQnHNNvnQiINaCGAVj1jrt9khEmMzMlqpzL0yI6s88zKm0ouJDMgj5yrR+WmfLv8rTCPOVuRTZCvx4Qr4+ZB21p9kz9vBNpmc0pKrVtZs0URh5Nlnn31MDpMnTw4jRozIkMdPnz7dwBONl4nPBAWIAWDyCWzJBw0fWjFAC6MQ5mjYgKDY8xSCg21KR0EN12zZ+gOoyrM4ZtrBo1hbcQBY8uQifKc85UQ2z3qqtvPEZuTYs1ghIqkPkKVugJRj1SUNWNGoRO9H3VzjI6BTp05ORJBwyDrYJhRUSrKZN3KxzcgsBL/77rtGn0eC5B1tFLMvCTYg+GsFtuLDRYuFSu+UU07J5IO2D20XJw3KsXaLORpAx/QMSC+zzDKJxD1+/HjLJ05OmdK0SV/bJhQEgN+Yn1P5szk9tbVC2y3kxSke0NhkR31cL0Zd3At9l2NM3G+1HfdfQelz9b+2ZCFPVvUnu196HnEIwNrqS10+F7FZKa5wvG1GoMR4iZ9F9njRuCQPZeT8pMGu5601Ua2j6rw8gBX/mHyKoawyijqFzEk6z5jSOBWwyyql9WKuC0QZZ1qvJV92+Vxl5E2tccn9UU5jluN4LGgdWAT3CqBBu/RDhN6iEkS+WlPmGvcq5y09A9riGh8NJDR/OZDJ45tzMrfzMSJvcFEd0h+RQUhG9F3tK7/GuMZhrvuXI5rqyR4TGgvx3JeMlFdxqzVmtA1L403t692h8rGss9tP8ozid5rmfT7POC3lkV9NPOqNz7bYW3+olPVViN4ZpM8++2xAhT7ooINsQLOhHs120KBBZiKGE1egCmE8QCyN+MILLzQSedJll10WevbsacC95557mpMUi86u5Sb61vBMLgGXQD1IICZ1qIfmvckSkYCZkYsNtnzVAaTdunULyy+/fBgwYICZkIk4g+PUEUccEV577TX7it55551Nm4XjsmPHjoE1KTTVrl27hhtuuMEcqDp06GBrwPyussoqgY39bI5//fXXrX7KeXIJuARcAi4Bl0CpSqDWWH/QXp9//nm7bzgsW7dubeD61FNPGYCi0T7xxBNm2oEkHvCUGYfzpJYtW2Y8mF966aWw3nrr2XlMPmPHjrVjtFqZTUpVyN4vl4BLwCXgEqhsCZgZuaqqqnqllVaqbEn43bsEXAIuAZeAS6CWJGBm5AkTJlTXZMG3lvrk1boEXAIuAZeAS6CsJFArW3/KSkJ+My4Bl4BLwCXgEihQAk5EUKAAvbhLwCXgEnAJuATmJ4Fac5CaX8N+3SXgEnAJuARcApUigVrZ+lMpwvP7dAm4BFwCLgGXQBIJuGabREqexyWQYgmw752IbquuuuocUahSfFvedZdAqiRga7bujZyqZ+addQnklMCNN94YNtxwQwv8QmzkDz74wP522GGHQCQ2WLVg2iJsXy62LCgv2c/OvnV2JxCIRmEWsxskZJ3CKfrjcAm4BOYvgVph/Zl/s57DJeASKLYEiL4GUQc80CTih3/88cdh2223zTQFiQfsWpB9EEo1ToDtVlttZVHZ7r77bgs4s9dee+XsJnVjFtt9992LfRten0ugLCXgW3/K8rH6TVWiBG655ZawySabZMB2woQJBrZbbrmlhUnt3bt3eOCBB8LLL79s0dgAYfimlQBbzgHWhEqFZYuyxDmH7nLGjBkWMhUiENiHIALhf+KUP/zwwwEzGRozFHqAvieXgEvgTwlYBKn333+/un379i4Xl4BLIMUSuOmmm8wMLHYgwqOimXbp0sXIPWDdgs4SzRaGrVyaLRorJmL4ogHR7AQj1xlnnGEUmrw8dt11V9OAIQnp37+/hWQ98cQTjauakKyeXAIugT8kYA5SxSYicOG6BFwCdS8BwBZglRkZ4IXfNh+wlbZ7+umnGyADmOPGjQsPPfRQ5obQknG44uUB2EKhyZpwkyZNLM/UqVONqatFixZ1LwRv0SVQohIwM3Kx+WxL9F69Wy6BspZALjPylClTbB0W7mjMyHCzXnvttXPVbGVGvvPOO40UHjPykCFDwsCBA012559/fjjuuOPM8erNN980sP3hhx9sjRcHLE8uAZdAbgm4GdlHhkugTCRw6623hs6dO2c0W0y9kydPtnXYc889N/To0SMsscQS4bTTTgu9evUyVq3YKzles2X99corrzQNFZPwIYccEp5++unAOjD/ozFjjt53331Dq1atLB/MXazzjhkzxoBXxO1lIl6/DZdAQRKwrT/O+lOQDL2wS6AkJPDtt9+a2VdrtmixJAAVykvMvKzTkg9tFGrLBRdcMNP3r7/+Oiy66KJWnm09OEQ1b97cgJX8aLqs58JLTeI6/2MuJv/06dOtfupVH0pCMN4Jl0AJSMDA1s3IJfAkvAsuAZeAS8AlULYS8K0/Zfto/cZcAi4Bl4BLoFQk4OEaS+VJeD9cAi4Bl4BLoGwl4Ft/yvbR+o25BFwCLgGXQKlIwMM1lsqT8H64BFwCLgGXQNlKwBykPIJU2T5fvzGXgEvAJeASKAEJuGZbAg/Bu+AScAm4BFwC5S0B02w9XGN5P2S/O5eAS8Al4BKoXwn41p/6lb+37hJwCbgEXAIVIIGqqipfs62A5+y36BJwCbgEXAL1KAHb+uMRpOrxCXjTLgGXgEvAJVD2EnAHqbJ/xH6DLgGXgEvAJVDfEvA12/p+At6+S8Al4BJwCZS9BJyIoOwfsd+gS8Al4BJwCdS3BIzP1rf+1Pdj8PZdAi4Bl4BLoJwlYGZkB9tyfsR+by4Bl4BLwCVQ3xJw1p/6fgL11D5k3w899JARg5OWW265sNFGG9Vab6ZOnRqeeeaZsOOOOxoJebHTl19+GUaPHp2pdrPNNgstW7YsdjNh9uzZ4fHHHw8zZ84Miy22mN1PbaTnn38+TJo0yaqGnH3LLbesjWYCz+Wpp56yutu1axc22GCDorcDWf2DDz6YqXettdYKK6+8ctHbUYW//PKLjQXGWZcuXYreDubAV155xepdZJFFbAw0atSo6O188skn4emnn87Uy720atWq6O14hXUjATMjV1VVVa+00kp106K3UusSqJrybVhg4Ubh159/C43+1ihU/14dqqurw0rLLJZpmxfScccdFwYMGBAaN24cBg0aFHbaaafQqVOnovfvtddeC7fccosB1CWXXBKaNWuWVxuzP35njvwNGjYKC7ReJXOer8axY8eG3r17G0hdddVV4dxzzw0NGzbMq635ZX711VfDTz/9ZHK64IILDDR22GGH+RXLXP/666+tfHZCJgsuuGDm9JVXXhm22mqr0L59+zB06FC7dtBBByVuJ2lGQKlr166W/cgjjwynn356aNq0adLiIXz9Ru68jdfMnP/ss8/CkCFDwnnnnRdmzZoVzjzzzHDOOefUykcXjQJQfEi2bds2HHbYYYnv5ZvvZ4dPpv84R/7mS/wtLN104cz5kSNHhsUXX9zGwBNPPGEfK6eeempo0KBB4raSZATQP/3007zGV5J6PU/9SMC3/tSP3Gu11R43vhNmVwcD2QYNG4TqapqrDv/psVqmXTS0448/PpxyyikGfs8991z46KOPwn777RfuvPNOe4k0b948nHXWWVZm2LBh9lIeOHBgWGaZZQycSWiU1EECDNCMXnrppTBt2rTw2GOPhW222cbKATD9+vWrEdhOH9R5Dnk1+PsSofmJD2fOT5kyJYwaNSr06NHDztHv7t27myYwePDg8Pnnn4eNN97Y7u+LL77I9IMJAKjtsssuVo4X9e233x6aNGliYE268MILwxprrBFGjBhh9839k954443wwgsvGMAnTU8++aTJLE6///572HTTTcPSSy+dOX3dddeZ7JZddtnAFzEfK2eccUZ48cUX7ZjEhxLXedkDkHxgLLTQQna/PFNkzjEADzAccMABgfu999577YNkxRVXDEcddVSmTcrTj1VXXTXp7YTfn1w9Z96Gm76VOf/VV18ZuCLPBRZYINx6661h7bXXtnYuu+yyMH78eDvu27dv+PXXX8P5558f1lxzzXD//feHjh07hl69elldeHPyLLhH6kKrZKxSF2X233//sP7669u1rbfeOrz88st5ge3Tb34Zzrptwhz3s/sm/wiHbt8ucx55Y9WgXT4gGddXXHGFfUhovhx44IFhww03DO+8806YMGFCGDNmjJXv06dPWH31P2R27bXXhtdffz20bt3a5tCMGTNsfq2wwgrhu+++C7vttlv4+OOPbXx6Sr8EfOtP+p/hHHfQ85bx4edff5/j/C2HdMici8F20UUXtZfYFltsETp06BDQRDApAjwffvihgSjaFfn23HPPgImT0GMAGy/Lbt26GThRR//+/e0lh9kQYJLJ+JtvvglHHHGE5SdvPikJ2PKhwAuNPtFnAPP/27tjF6muKAzgz2YxECwCWokIVhuwCOiWGmKnEmRR1FJECFgJBlc7U1gqYqHFiiIKClEWQf0DsmCtYoyIhYGkskpAERI2/I7cyXMcd9848zI78RxYdnkze9+9371zvvN9987MzMxMFBDsZAla0j558mQ1MTERhQYiQlYUlzEipXv37lVHjhwJEpUo/Q+S4/zs3bv3nW5fvHixWrduXUcZNhkT7J4/fx62ozmgWP1s3bq1WrNmTaeJCxcuVDt27Ij+Xb16NUhq3759QZbULgK7dOlSdfTo0SgyHj9+HMTiusIIASA1xQ9SRQbICNGfOXMmCMk8UE537typWL22Eqanp5sMo/OcJmTrnjB2T4RCtXNV3JPzoMiwdhCl/pq3Xbt2RYGg6EDECOr06dPVsWPHog3Xqclr165FIWW8cLx9+3aMg5Nz//79VsiWg7Jq1aogW8SrADIP5gbWxoV0jVdBduPGjerEiROhfM2D9WXOjH379u3V5cuXwyEpxY+2FBsPHz6sbt26Va1duzbWr/Vn7WaMJwJ5Gnk8523RXjchWzYywlm9enUkKcpORS2oHlU6dSqJS4zIVrJnn9nnQ0ASCjVUbFTWHdJ68eJFZb+pTk6IjE35MTZyE7KV6M6ePRvkJA4fPhzFgTAGxHbz5s1Qd8ZAFVIWSEy/KRVFht+Sm+Lg7t27MUY/hw4deme/jBqTRLXTTwKkbN0HGVC0gpqTdM1FCbi+fPmyWrlyZbVp06bKHrRAXPAXCoPjx49H4qZsN2/eHGrWvCIldi11b34fPHgQKlHSRsYKjW7bk6qy/zg1NdX4VdGEbDkJ+oNQ3PPgwYPhmggJ6NWrV0GM69evj8IF2eq7sbNS/ShG/N64cWNl7Z4/fz7me25urlNQWHPnzp2rTp06VT169Kg1srVnj3BtvyjkFDHG5fwD9S2QvmIT2ep3cVwUFQoJfadctWE9WG/btm0Lp0GhZR3Wwzip6AMHDjSem3zi8kIgD0gtr/kYSm+aki0SLZZjuTElODs7GwqQApM0epGtql1SR2AUawmKjXrrJlvkzSakapBdP9GEbCVtSrwktdI+onS4CNFQRoqKXmRLPc3Pz4eCpViEBGo89jHrZIs8jJ1Kp3D6CRY7VwBhUJaIBtkiOQehSsDJtVI8lOvI3dwICtXc9CJbqg/p+I20hLHA6UNky9JE4Iix6YGfJmSLTOxvFxu5jIVqQ1D79++PdcYW7kW21qQCCO7UfgmF0pUrVzpka1xUOsVYihnzvXv37kZT1NRGtmdrrso6KY0rVuAtrDVrpBfZer14roLQuIQ+I9MPkS1b2b63+VcwZYwfAvnWn/GbsyV73JRsJQPVd/3AkoSLdKhQ9iWbsZAtwpQMHKpxmhkZSKIS2oYNG8JSYwOq5EehbKnGOtkiMba2fTJKSiJkNyJbY/IYckVe1JT9MSqXjYcE2OGSPxVfyJaypDwoRntt/UaxkZGBHwRDjdqf7Va2HIM62bInKSKJ2p66092KJWQLeySJ2FynHlmt7FdzQulpi+VayJbaR05lv5rVu2XLlthrbBpNyBZJIopusuUssHztr1KyyKuQrf1147cXu3PnzsCaKmTBUn3IWb9tFxSrvN5nJNeWjUzZchLqZPv69et4Lekv+5e9DU/9sN3gMYRarH+FhtfQnj17Yt1Zb+a/TracE4cWFUv2pj3exunqpnOdzxsMgVS2g+G3LP979qffqr/+fn/P9ruv31qswgtd0mVp1S0r1qbk8ObNm8pbNOyPSXYUBCuTneWUZ1EYkoQEIiRK5EU92TssSVtCp05KsALZgk3jzx9/eO+pKyY+qz7/9vvOdfeT5LqTkSRoPJKjg02Tk5NhHSs0JHlEIGkX4tR35AWTcvpXYtSuNpysRpglELfDME2D/UylIFpz4Lf+sFhZiiWQqUNZxW4t16kqViWr19wYg+JISOzIm63J2lZsKJjcz7jZlIon/WdhCgWFPUdhvrrV2lLjWvh5pudTVnz59nCZcH+HnWxD1BUzda8gEIoC43dmwP4mojUe5F8OFLHVr1+/HrY4O9UYFRb2sLvfEmMrA07OITSNX379o5qb//29p09NflF989W/++mcCerS66AeriNi2zGI1evBNUWguRDmpsyzdWa9UcmwgZPDbwolBGu7wGE2oVCCybBP1zfFJp83OALxcY1PnjxZaPN9b4N3M1sYNQL1PdtR92XQ+1N/9T3bQdsb9f/XbeRR92XQ+yOl+p7toO2N+v+7beRR9yfvPzoE8q0/o8N+rO7MFnYYhAob96CoVJn2aYf93shRYEPVU3v97h+Poq9L3ZPSNzfU6v9BxbH+HX76mC2HpbDKx8cLgXzrz3jNV/Y2EUgEEoFEYAwRiLf+PHv2bEElmZEIJAKJQCKQCCQCw0cgDkjlFxEMH9hsMRFIBBKBRCARKAiEjfz06dMFn16SkQgkAolAIpAIJALDRyBt5OFjmi0mAolAIpAIJALvIBBv/clv/clVkQgkAolAIpAItIdAkG3ayO0BnC0nAolAIpAIJAL51p9cA4lAIpAIJAKJQMsI5Mc1tgxwNp8IJAKJQCKQCATZpo2cCyERSAQSgUQgEWgPgfy4xvawzZYTgUQgEUgEEoFAIA5I5SdI5WpIBBKBRCARSATaQ6DzoRa+Ws2Hspev/PLtGz4I3HVR/vZB9B4rz/WYr83ydWHlt2vDaqt8ULx+lfYX61evx8r/td1Wv+NfrF/9ttXvvDTBcrE5bhvLYc5xv1j+1/PSL5Y5L2/z1HLLPZ/qvPSbe8rzP5Zfxun1gj/lk8Kr/wABz5Tw/Pn9KAAAAABJRU5ErkJggg==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972127"/>
            <a:ext cx="5916385" cy="342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2209800" y="228601"/>
            <a:ext cx="7772400" cy="734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Progress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1097278" y="1051145"/>
            <a:ext cx="10232535" cy="487653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Science Knowledge Network construction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PDWS network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Understanding from papers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processing workflow recommendation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cleaning via attention-based summarization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labeling via network analysis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 Filter-powered service discovery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LDA+CF Service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225778" y="214488"/>
            <a:ext cx="1178277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Processing Workflow Recommendation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914400" y="1255888"/>
            <a:ext cx="10363200" cy="4986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data centers intend to recommend not only datasets, but also dataset processing experience.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Multi-step workflow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and facilitate knowledge sharing and collaboration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PDSW knowledge base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People, Data, Service, Workflow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171" y="3304958"/>
            <a:ext cx="3542199" cy="326897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/>
          <p:nvPr/>
        </p:nvSpPr>
        <p:spPr>
          <a:xfrm>
            <a:off x="5470257" y="6182292"/>
            <a:ext cx="152773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(Zhang et al., 2015)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3662971" y="529827"/>
            <a:ext cx="3745237" cy="7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Overall Architecture</a:t>
            </a:r>
          </a:p>
        </p:txBody>
      </p:sp>
      <p:sp>
        <p:nvSpPr>
          <p:cNvPr id="577" name="Shape 577"/>
          <p:cNvSpPr/>
          <p:nvPr/>
        </p:nvSpPr>
        <p:spPr>
          <a:xfrm>
            <a:off x="950320" y="1111450"/>
            <a:ext cx="1213555" cy="707812"/>
          </a:xfrm>
          <a:prstGeom prst="flowChartMultidocumen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</a:p>
        </p:txBody>
      </p:sp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163" y="581002"/>
            <a:ext cx="1303346" cy="90875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 txBox="1"/>
          <p:nvPr/>
        </p:nvSpPr>
        <p:spPr>
          <a:xfrm>
            <a:off x="1967816" y="620714"/>
            <a:ext cx="115711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resources</a:t>
            </a:r>
          </a:p>
        </p:txBody>
      </p:sp>
      <p:sp>
        <p:nvSpPr>
          <p:cNvPr id="582" name="Shape 582"/>
          <p:cNvSpPr/>
          <p:nvPr/>
        </p:nvSpPr>
        <p:spPr>
          <a:xfrm>
            <a:off x="6869940" y="567829"/>
            <a:ext cx="543277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cleaning via attention-based summarization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labeling via network analysis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Function-based service clustering via Deterministic Annealing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Relationship-based service clustering via Path Ranking Algorithm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 Filter-based service routing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Monte Carlo Search-based workflow composition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312" y="1961844"/>
            <a:ext cx="11564193" cy="4517768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Shape 578"/>
          <p:cNvSpPr/>
          <p:nvPr/>
        </p:nvSpPr>
        <p:spPr>
          <a:xfrm rot="1840170">
            <a:off x="1681661" y="1901071"/>
            <a:ext cx="693847" cy="1426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/>
          <p:nvPr/>
        </p:nvSpPr>
        <p:spPr>
          <a:xfrm rot="4907968">
            <a:off x="2646376" y="1691753"/>
            <a:ext cx="657742" cy="1364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2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731334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Motivation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097278" y="1404259"/>
            <a:ext cx="10232535" cy="4730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data centers have by all means BIG DATA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has accumulated over 40 years of data stored at all NASA data centers.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Satellites and sensors have been gathering new data 24X7.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process the data, scientists have developed various models and tools.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lot of data projects focusing on promoting data</a:t>
            </a:r>
          </a:p>
          <a:p>
            <a:pPr marL="457200" marR="0" lvl="1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question not catching much attention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recommend data usage experience?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models and tools have been applied to process data? Any experience and/or lessons?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difficult for data processing software to be reused without technical support and experience.</a:t>
            </a:r>
          </a:p>
          <a:p>
            <a:pPr marL="11430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comprehensive collection of input parameters; comprehensive internal logic</a:t>
            </a:r>
          </a:p>
          <a:p>
            <a:pPr marL="11430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Usage experience usually gets lost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6036" y="228600"/>
            <a:ext cx="2485195" cy="1693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98777" y="242711"/>
            <a:ext cx="12093223" cy="737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Cleaning – Attention Based Summarization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423333" y="979713"/>
            <a:ext cx="11585223" cy="54479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Summarization remains important in natural language understanding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to produce a condensed representation of an input text to capture the core meaning of the original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extractive approaches that crop out  and stitch together portions of the text to produce a condensed version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Rooted in neural network, Attention-Based Summarization combines a neural language model with a contextual input encoder.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Incorporates less linguistic structure than comparable abstractive summarization approaches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scale to train on a large amount of data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to paper data cleaning, service description data cleaning, and user query summarization for later network address encoding efficiency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914400" y="217446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Cleaning – Attention Based Summarization </a:t>
            </a: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410" y="4617298"/>
            <a:ext cx="3427774" cy="63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3258" y="5235862"/>
            <a:ext cx="3704506" cy="69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837" y="2411372"/>
            <a:ext cx="1070286" cy="191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8" name="Shape 678"/>
          <p:cNvGrpSpPr/>
          <p:nvPr/>
        </p:nvGrpSpPr>
        <p:grpSpPr>
          <a:xfrm>
            <a:off x="349248" y="4421904"/>
            <a:ext cx="2654738" cy="1508126"/>
            <a:chOff x="1652586" y="3747860"/>
            <a:chExt cx="2386013" cy="1233642"/>
          </a:xfrm>
        </p:grpSpPr>
        <p:pic>
          <p:nvPicPr>
            <p:cNvPr id="679" name="Shape 67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2586" y="3747860"/>
              <a:ext cx="2386013" cy="650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Shape 68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52586" y="4386262"/>
              <a:ext cx="2386013" cy="38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Shape 68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52586" y="4772203"/>
              <a:ext cx="2386013" cy="209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2" name="Shape 682"/>
          <p:cNvSpPr/>
          <p:nvPr/>
        </p:nvSpPr>
        <p:spPr>
          <a:xfrm>
            <a:off x="6554496" y="1769315"/>
            <a:ext cx="5429059" cy="42559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3" name="Shape 68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39968" y="1903269"/>
            <a:ext cx="5058115" cy="23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/>
          <p:nvPr/>
        </p:nvSpPr>
        <p:spPr>
          <a:xfrm>
            <a:off x="5697089" y="3298473"/>
            <a:ext cx="709331" cy="1598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5" name="Shape 685"/>
          <p:cNvSpPr/>
          <p:nvPr/>
        </p:nvSpPr>
        <p:spPr>
          <a:xfrm rot="5400000">
            <a:off x="8520072" y="4577860"/>
            <a:ext cx="741090" cy="1414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6" name="Shape 68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95655" y="1763865"/>
            <a:ext cx="2777385" cy="253403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/>
          <p:nvPr/>
        </p:nvSpPr>
        <p:spPr>
          <a:xfrm rot="-1504645">
            <a:off x="1899215" y="3045713"/>
            <a:ext cx="1327071" cy="571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254414" y="1805297"/>
            <a:ext cx="224123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heatmap represents a soft alignment between the input (right) and the generated summary (top).  The columns represent the distribution over the input after generating each word.</a:t>
            </a:r>
          </a:p>
        </p:txBody>
      </p:sp>
      <p:pic>
        <p:nvPicPr>
          <p:cNvPr id="689" name="Shape 68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04786" y="5133851"/>
            <a:ext cx="4548073" cy="768527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Shape 690"/>
          <p:cNvSpPr/>
          <p:nvPr/>
        </p:nvSpPr>
        <p:spPr>
          <a:xfrm>
            <a:off x="2865975" y="6122228"/>
            <a:ext cx="145063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(Rush et al., 2015)</a:t>
            </a:r>
          </a:p>
        </p:txBody>
      </p:sp>
      <p:sp>
        <p:nvSpPr>
          <p:cNvPr id="691" name="Shape 691"/>
          <p:cNvSpPr/>
          <p:nvPr/>
        </p:nvSpPr>
        <p:spPr>
          <a:xfrm>
            <a:off x="4316614" y="6105444"/>
            <a:ext cx="766694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feed-forward neural network language model (NNLM) for estimating the contextual probability of the next word, by directly parameterizing the original distribution as a neural network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872066" y="24271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PDSW Network Analysis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914400" y="1354666"/>
            <a:ext cx="10363200" cy="4607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Analyzes the structural properties of PDSW network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Topological properties studied include the degree distributions, reciprocity, clustering coefficient, PageRank, and centrality.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information is used to label features of nodes and edges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8" name="Shape 6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179" y="3382376"/>
            <a:ext cx="3226822" cy="242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Shape 6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8671" y="3401425"/>
            <a:ext cx="3176023" cy="238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8228" y="3382376"/>
            <a:ext cx="3236982" cy="242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ctrTitle"/>
          </p:nvPr>
        </p:nvSpPr>
        <p:spPr>
          <a:xfrm>
            <a:off x="224366" y="303270"/>
            <a:ext cx="10363200" cy="696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13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Service Network &amp; Motivation</a:t>
            </a:r>
          </a:p>
        </p:txBody>
      </p:sp>
      <p:pic>
        <p:nvPicPr>
          <p:cNvPr id="722" name="Shape 7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8868" y="657114"/>
            <a:ext cx="3670693" cy="1475387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348318" y="1064609"/>
            <a:ext cx="7525681" cy="5138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 available form a global service network.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help users quickly identify appropriate candidate services has become an increasingly critical challenge.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 and semantics-based match-making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 issue due to computational cost at run time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Web services become more mainstream, very soon service discovery performance will become a bottleneck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need to ensure </a:t>
            </a:r>
            <a:r>
              <a:rPr lang="en-US" sz="2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scalable service discovery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methodologies that are beyond the current state-of-the-art in this field. 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to explore at present how to model and enhance service discovery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8232632" y="4818298"/>
            <a:ext cx="357553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wait until the time that service discovery scalability becomes an obstacle, some techniques might have to be reexamined and accommodated, which wastes valuable human resources.</a:t>
            </a:r>
          </a:p>
        </p:txBody>
      </p:sp>
      <p:pic>
        <p:nvPicPr>
          <p:cNvPr id="725" name="Shape 725" descr="http://www.velocityvoip.com/images/2014/velocity-explains-voip-scalability-small-medium-size-busine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9871" y="3986369"/>
            <a:ext cx="1698679" cy="6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 descr="http://awakeme.gime.be/wp-content/uploads/2014/02/bottleneck-smal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4111" y="5732058"/>
            <a:ext cx="1164730" cy="585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7" name="Shape 727"/>
          <p:cNvGrpSpPr/>
          <p:nvPr/>
        </p:nvGrpSpPr>
        <p:grpSpPr>
          <a:xfrm>
            <a:off x="8114719" y="2289481"/>
            <a:ext cx="3607312" cy="1478971"/>
            <a:chOff x="8098009" y="2289481"/>
            <a:chExt cx="3607312" cy="1478971"/>
          </a:xfrm>
        </p:grpSpPr>
        <p:pic>
          <p:nvPicPr>
            <p:cNvPr id="728" name="Shape 7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073857" y="2649855"/>
              <a:ext cx="603128" cy="224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Shape 7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057736" y="3083361"/>
              <a:ext cx="647584" cy="285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Shape 7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98009" y="2289481"/>
              <a:ext cx="2347436" cy="14789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Shape 731"/>
            <p:cNvSpPr txBox="1"/>
            <p:nvPr/>
          </p:nvSpPr>
          <p:spPr>
            <a:xfrm>
              <a:off x="10343461" y="2498375"/>
              <a:ext cx="751947" cy="5078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attributes &amp; features selection</a:t>
              </a:r>
            </a:p>
          </p:txBody>
        </p:sp>
        <p:sp>
          <p:nvSpPr>
            <p:cNvPr id="732" name="Shape 732"/>
            <p:cNvSpPr txBox="1"/>
            <p:nvPr/>
          </p:nvSpPr>
          <p:spPr>
            <a:xfrm>
              <a:off x="10370536" y="3210611"/>
              <a:ext cx="7519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</a:p>
          </p:txBody>
        </p:sp>
        <p:sp>
          <p:nvSpPr>
            <p:cNvPr id="733" name="Shape 733"/>
            <p:cNvSpPr/>
            <p:nvPr/>
          </p:nvSpPr>
          <p:spPr>
            <a:xfrm rot="-6896853">
              <a:off x="9479109" y="2534354"/>
              <a:ext cx="149669" cy="36341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lt2"/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9929721" y="2868723"/>
              <a:ext cx="171445" cy="2897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lt2"/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 rot="9076354">
              <a:off x="9602086" y="3279646"/>
              <a:ext cx="151685" cy="33711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lt2"/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Shape 736"/>
          <p:cNvSpPr txBox="1"/>
          <p:nvPr/>
        </p:nvSpPr>
        <p:spPr>
          <a:xfrm>
            <a:off x="10502206" y="-835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Shape 737" descr="http://awakeme.gime.be/wp-content/uploads/2014/02/bottleneck-smal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792" y="3964219"/>
            <a:ext cx="1164730" cy="58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4568"/>
            <a:ext cx="9140667" cy="547020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/>
          <p:nvPr/>
        </p:nvSpPr>
        <p:spPr>
          <a:xfrm>
            <a:off x="8851747" y="638104"/>
            <a:ext cx="3230005" cy="6186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 are organized into clusters, analogous to machines forming local networks.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node of a cluster is analogous to the router of a local network.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BF are generated for all service nodes, based on the information carried by the services.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routers are created based on service clustering to expedite service discovery.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service discovery request is transformed into a network routing problem aiming for quickly locating semantic service cluster and in turn to candidate services.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466164" y="355600"/>
            <a:ext cx="10363200" cy="630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AC0000"/>
                </a:solidFill>
                <a:latin typeface="Calibri"/>
                <a:ea typeface="Calibri"/>
                <a:cs typeface="Calibri"/>
                <a:sym typeface="Calibri"/>
              </a:rPr>
              <a:t>Bloom Filter for Service Discovery in Service Networks</a:t>
            </a:r>
          </a:p>
        </p:txBody>
      </p:sp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5749862" y="1374587"/>
            <a:ext cx="6173196" cy="4728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 annotated by OWL-S are organized into a network based on semantic clustering.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routers are created representing clusters, and BF are generated for service routing.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service search request is transformed into a network routing problem to quickly locate semantic service cluster and in turn to candidate services.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deterministic annealing technique is applied to facilitate service classification in the network construction.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Dynamic network adjustment is operated to ensure search performance in the network. </a:t>
            </a:r>
          </a:p>
        </p:txBody>
      </p:sp>
      <p:pic>
        <p:nvPicPr>
          <p:cNvPr id="811" name="Shape 8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0" y="1695498"/>
            <a:ext cx="5865610" cy="33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title"/>
          </p:nvPr>
        </p:nvSpPr>
        <p:spPr>
          <a:xfrm>
            <a:off x="537881" y="310777"/>
            <a:ext cx="10694895" cy="764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Network Scaling</a:t>
            </a:r>
          </a:p>
        </p:txBody>
      </p:sp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838199" y="1329765"/>
            <a:ext cx="10591800" cy="46679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there are incoming new services, the number of leaf nodes will be increased, which may effect search performance.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Continuum theory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scaling functions and then fit the predictions into connectivity distribution to describe the growth of the service network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 connectivity is larger than a predefined threshold value, to remain search performance, the BF network will be re-computed to generate a new network with more clusters and less leaf nodes.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>
            <a:spLocks noGrp="1"/>
          </p:cNvSpPr>
          <p:nvPr>
            <p:ph type="title"/>
          </p:nvPr>
        </p:nvSpPr>
        <p:spPr>
          <a:xfrm>
            <a:off x="914400" y="242594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LDA+CF for Service Recommendation</a:t>
            </a:r>
          </a:p>
        </p:txBody>
      </p:sp>
      <p:sp>
        <p:nvSpPr>
          <p:cNvPr id="901" name="Shape 901"/>
          <p:cNvSpPr txBox="1">
            <a:spLocks noGrp="1"/>
          </p:cNvSpPr>
          <p:nvPr>
            <p:ph type="body" idx="1"/>
          </p:nvPr>
        </p:nvSpPr>
        <p:spPr>
          <a:xfrm>
            <a:off x="838200" y="1670069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the latent topic space to calculate the paper similarity through both the observed paper usage.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modeling is used to give a content-based representation of paper profile.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 filtering is used to analyze historical behaviors for generating recommendation</a:t>
            </a:r>
          </a:p>
        </p:txBody>
      </p:sp>
      <p:grpSp>
        <p:nvGrpSpPr>
          <p:cNvPr id="902" name="Shape 902"/>
          <p:cNvGrpSpPr/>
          <p:nvPr/>
        </p:nvGrpSpPr>
        <p:grpSpPr>
          <a:xfrm>
            <a:off x="1654341" y="4166268"/>
            <a:ext cx="9143999" cy="122238"/>
            <a:chOff x="0" y="1895"/>
            <a:chExt cx="5759" cy="120"/>
          </a:xfrm>
        </p:grpSpPr>
        <p:sp>
          <p:nvSpPr>
            <p:cNvPr id="903" name="Shape 903"/>
            <p:cNvSpPr/>
            <p:nvPr/>
          </p:nvSpPr>
          <p:spPr>
            <a:xfrm>
              <a:off x="0" y="1895"/>
              <a:ext cx="5759" cy="46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F1F1F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0" y="1942"/>
              <a:ext cx="5759" cy="73"/>
            </a:xfrm>
            <a:prstGeom prst="rect">
              <a:avLst/>
            </a:prstGeom>
            <a:gradFill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5" name="Shape 905"/>
          <p:cNvGrpSpPr/>
          <p:nvPr/>
        </p:nvGrpSpPr>
        <p:grpSpPr>
          <a:xfrm rot="3877067">
            <a:off x="6206632" y="5092816"/>
            <a:ext cx="1950524" cy="858836"/>
            <a:chOff x="2289" y="2724"/>
            <a:chExt cx="1831" cy="712"/>
          </a:xfrm>
        </p:grpSpPr>
        <p:grpSp>
          <p:nvGrpSpPr>
            <p:cNvPr id="906" name="Shape 906"/>
            <p:cNvGrpSpPr/>
            <p:nvPr/>
          </p:nvGrpSpPr>
          <p:grpSpPr>
            <a:xfrm>
              <a:off x="2289" y="3029"/>
              <a:ext cx="1831" cy="408"/>
              <a:chOff x="2289" y="3029"/>
              <a:chExt cx="1831" cy="408"/>
            </a:xfrm>
          </p:grpSpPr>
          <p:sp>
            <p:nvSpPr>
              <p:cNvPr id="907" name="Shape 907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08" name="Shape 908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09" name="Shape 909"/>
            <p:cNvGrpSpPr/>
            <p:nvPr/>
          </p:nvGrpSpPr>
          <p:grpSpPr>
            <a:xfrm rot="10800000" flipH="1">
              <a:off x="2289" y="2724"/>
              <a:ext cx="1405" cy="312"/>
              <a:chOff x="2289" y="3029"/>
              <a:chExt cx="1831" cy="408"/>
            </a:xfrm>
          </p:grpSpPr>
          <p:sp>
            <p:nvSpPr>
              <p:cNvPr id="910" name="Shape 910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11" name="Shape 911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12" name="Shape 912"/>
          <p:cNvGrpSpPr/>
          <p:nvPr/>
        </p:nvGrpSpPr>
        <p:grpSpPr>
          <a:xfrm>
            <a:off x="5967581" y="3772461"/>
            <a:ext cx="1185987" cy="992251"/>
            <a:chOff x="2788" y="1735"/>
            <a:chExt cx="847" cy="688"/>
          </a:xfrm>
        </p:grpSpPr>
        <p:sp>
          <p:nvSpPr>
            <p:cNvPr id="913" name="Shape 913"/>
            <p:cNvSpPr/>
            <p:nvPr/>
          </p:nvSpPr>
          <p:spPr>
            <a:xfrm>
              <a:off x="2788" y="1897"/>
              <a:ext cx="185" cy="3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4" name="Shape 914"/>
            <p:cNvSpPr/>
            <p:nvPr/>
          </p:nvSpPr>
          <p:spPr>
            <a:xfrm>
              <a:off x="2788" y="1897"/>
              <a:ext cx="185" cy="359"/>
            </a:xfrm>
            <a:prstGeom prst="ellipse">
              <a:avLst/>
            </a:prstGeom>
            <a:gradFill>
              <a:gsLst>
                <a:gs pos="0">
                  <a:srgbClr val="83A6A7">
                    <a:alpha val="31764"/>
                  </a:srgbClr>
                </a:gs>
                <a:gs pos="100000">
                  <a:srgbClr val="000000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5" name="Shape 915"/>
            <p:cNvSpPr/>
            <p:nvPr/>
          </p:nvSpPr>
          <p:spPr>
            <a:xfrm>
              <a:off x="2848" y="1897"/>
              <a:ext cx="787" cy="359"/>
            </a:xfrm>
            <a:prstGeom prst="ellipse">
              <a:avLst/>
            </a:prstGeom>
            <a:gradFill>
              <a:gsLst>
                <a:gs pos="0">
                  <a:srgbClr val="637D7E"/>
                </a:gs>
                <a:gs pos="50000">
                  <a:srgbClr val="83A6A7"/>
                </a:gs>
                <a:gs pos="100000">
                  <a:srgbClr val="637D7E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6" name="Shape 916"/>
            <p:cNvSpPr/>
            <p:nvPr/>
          </p:nvSpPr>
          <p:spPr>
            <a:xfrm>
              <a:off x="2848" y="1900"/>
              <a:ext cx="787" cy="359"/>
            </a:xfrm>
            <a:prstGeom prst="ellipse">
              <a:avLst/>
            </a:prstGeom>
            <a:gradFill>
              <a:gsLst>
                <a:gs pos="0">
                  <a:srgbClr val="6A8787"/>
                </a:gs>
                <a:gs pos="100000">
                  <a:srgbClr val="83A6A7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7" name="Shape 917"/>
            <p:cNvSpPr/>
            <p:nvPr/>
          </p:nvSpPr>
          <p:spPr>
            <a:xfrm>
              <a:off x="2887" y="1897"/>
              <a:ext cx="708" cy="3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18" name="Shape 918"/>
            <p:cNvGrpSpPr/>
            <p:nvPr/>
          </p:nvGrpSpPr>
          <p:grpSpPr>
            <a:xfrm>
              <a:off x="2898" y="1735"/>
              <a:ext cx="686" cy="688"/>
              <a:chOff x="4165" y="1705"/>
              <a:chExt cx="1251" cy="1251"/>
            </a:xfrm>
          </p:grpSpPr>
          <p:sp>
            <p:nvSpPr>
              <p:cNvPr id="919" name="Shape 919"/>
              <p:cNvSpPr/>
              <p:nvPr/>
            </p:nvSpPr>
            <p:spPr>
              <a:xfrm>
                <a:off x="4165" y="1705"/>
                <a:ext cx="1251" cy="1251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0" name="Shape 920"/>
              <p:cNvSpPr txBox="1"/>
              <p:nvPr/>
            </p:nvSpPr>
            <p:spPr>
              <a:xfrm rot="5400000">
                <a:off x="4333" y="1883"/>
                <a:ext cx="885" cy="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21" name="Shape 921"/>
              <p:cNvSpPr/>
              <p:nvPr/>
            </p:nvSpPr>
            <p:spPr>
              <a:xfrm>
                <a:off x="4181" y="1712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2" name="Shape 922"/>
              <p:cNvSpPr txBox="1"/>
              <p:nvPr/>
            </p:nvSpPr>
            <p:spPr>
              <a:xfrm rot="5400000">
                <a:off x="4354" y="1878"/>
                <a:ext cx="863" cy="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23" name="Shape 923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4" name="Shape 924"/>
              <p:cNvSpPr txBox="1"/>
              <p:nvPr/>
            </p:nvSpPr>
            <p:spPr>
              <a:xfrm rot="5400000">
                <a:off x="4352" y="1884"/>
                <a:ext cx="806" cy="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25" name="Shape 925"/>
              <p:cNvSpPr/>
              <p:nvPr/>
            </p:nvSpPr>
            <p:spPr>
              <a:xfrm>
                <a:off x="4263" y="1756"/>
                <a:ext cx="1032" cy="926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647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6" name="Shape 926"/>
              <p:cNvSpPr txBox="1"/>
              <p:nvPr/>
            </p:nvSpPr>
            <p:spPr>
              <a:xfrm rot="5400000">
                <a:off x="4439" y="1847"/>
                <a:ext cx="654" cy="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27" name="Shape 927"/>
          <p:cNvGrpSpPr/>
          <p:nvPr/>
        </p:nvGrpSpPr>
        <p:grpSpPr>
          <a:xfrm rot="3877067">
            <a:off x="8190413" y="5132815"/>
            <a:ext cx="1891473" cy="858837"/>
            <a:chOff x="2289" y="2724"/>
            <a:chExt cx="1831" cy="712"/>
          </a:xfrm>
        </p:grpSpPr>
        <p:grpSp>
          <p:nvGrpSpPr>
            <p:cNvPr id="928" name="Shape 928"/>
            <p:cNvGrpSpPr/>
            <p:nvPr/>
          </p:nvGrpSpPr>
          <p:grpSpPr>
            <a:xfrm>
              <a:off x="2289" y="3029"/>
              <a:ext cx="1831" cy="408"/>
              <a:chOff x="2289" y="3029"/>
              <a:chExt cx="1831" cy="408"/>
            </a:xfrm>
          </p:grpSpPr>
          <p:sp>
            <p:nvSpPr>
              <p:cNvPr id="929" name="Shape 929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30" name="Shape 930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31" name="Shape 931"/>
            <p:cNvGrpSpPr/>
            <p:nvPr/>
          </p:nvGrpSpPr>
          <p:grpSpPr>
            <a:xfrm rot="10800000" flipH="1">
              <a:off x="2289" y="2724"/>
              <a:ext cx="1405" cy="312"/>
              <a:chOff x="2289" y="3029"/>
              <a:chExt cx="1831" cy="408"/>
            </a:xfrm>
          </p:grpSpPr>
          <p:sp>
            <p:nvSpPr>
              <p:cNvPr id="932" name="Shape 932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33" name="Shape 933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934" name="Shape 934"/>
          <p:cNvSpPr/>
          <p:nvPr/>
        </p:nvSpPr>
        <p:spPr>
          <a:xfrm>
            <a:off x="7743992" y="3993905"/>
            <a:ext cx="259765" cy="51935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5" name="Shape 935"/>
          <p:cNvSpPr/>
          <p:nvPr/>
        </p:nvSpPr>
        <p:spPr>
          <a:xfrm>
            <a:off x="7743992" y="3993905"/>
            <a:ext cx="259765" cy="519350"/>
          </a:xfrm>
          <a:prstGeom prst="ellipse">
            <a:avLst/>
          </a:prstGeom>
          <a:gradFill>
            <a:gsLst>
              <a:gs pos="0">
                <a:srgbClr val="3399FF">
                  <a:alpha val="31764"/>
                </a:srgbClr>
              </a:gs>
              <a:gs pos="100000">
                <a:srgbClr val="000000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6" name="Shape 936"/>
          <p:cNvSpPr/>
          <p:nvPr/>
        </p:nvSpPr>
        <p:spPr>
          <a:xfrm>
            <a:off x="7845592" y="3993905"/>
            <a:ext cx="1323975" cy="519350"/>
          </a:xfrm>
          <a:prstGeom prst="ellipse">
            <a:avLst/>
          </a:prstGeom>
          <a:gradFill>
            <a:gsLst>
              <a:gs pos="0">
                <a:srgbClr val="2673C0"/>
              </a:gs>
              <a:gs pos="50000">
                <a:srgbClr val="3399FF"/>
              </a:gs>
              <a:gs pos="100000">
                <a:srgbClr val="2673C0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7847179" y="3997080"/>
            <a:ext cx="1323975" cy="519350"/>
          </a:xfrm>
          <a:prstGeom prst="ellipse">
            <a:avLst/>
          </a:prstGeom>
          <a:gradFill>
            <a:gsLst>
              <a:gs pos="0">
                <a:srgbClr val="297CCF"/>
              </a:gs>
              <a:gs pos="100000">
                <a:srgbClr val="3399FF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8" name="Shape 938"/>
          <p:cNvSpPr/>
          <p:nvPr/>
        </p:nvSpPr>
        <p:spPr>
          <a:xfrm>
            <a:off x="7910679" y="3993905"/>
            <a:ext cx="1192211" cy="5193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39" name="Shape 939"/>
          <p:cNvGrpSpPr/>
          <p:nvPr/>
        </p:nvGrpSpPr>
        <p:grpSpPr>
          <a:xfrm>
            <a:off x="7929730" y="3659856"/>
            <a:ext cx="1155699" cy="1189037"/>
            <a:chOff x="4165" y="1705"/>
            <a:chExt cx="1251" cy="1251"/>
          </a:xfrm>
        </p:grpSpPr>
        <p:sp>
          <p:nvSpPr>
            <p:cNvPr id="940" name="Shape 940"/>
            <p:cNvSpPr/>
            <p:nvPr/>
          </p:nvSpPr>
          <p:spPr>
            <a:xfrm>
              <a:off x="4165" y="1705"/>
              <a:ext cx="1251" cy="1251"/>
            </a:xfrm>
            <a:prstGeom prst="ellipse">
              <a:avLst/>
            </a:prstGeom>
            <a:gradFill>
              <a:gsLst>
                <a:gs pos="0">
                  <a:srgbClr val="969E9F"/>
                </a:gs>
                <a:gs pos="100000">
                  <a:srgbClr val="D6E1E2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 txBox="1"/>
            <p:nvPr/>
          </p:nvSpPr>
          <p:spPr>
            <a:xfrm rot="5400000">
              <a:off x="4333" y="1883"/>
              <a:ext cx="885" cy="8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2" name="Shape 942"/>
            <p:cNvSpPr/>
            <p:nvPr/>
          </p:nvSpPr>
          <p:spPr>
            <a:xfrm>
              <a:off x="4181" y="1712"/>
              <a:ext cx="1222" cy="1221"/>
            </a:xfrm>
            <a:prstGeom prst="ellipse">
              <a:avLst/>
            </a:prstGeom>
            <a:gradFill>
              <a:gsLst>
                <a:gs pos="0">
                  <a:srgbClr val="D6E1E2">
                    <a:alpha val="0"/>
                  </a:srgbClr>
                </a:gs>
                <a:gs pos="100000">
                  <a:srgbClr val="F2F5F5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 txBox="1"/>
            <p:nvPr/>
          </p:nvSpPr>
          <p:spPr>
            <a:xfrm rot="5400000">
              <a:off x="4354" y="1878"/>
              <a:ext cx="863" cy="8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4" name="Shape 944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>
              <a:gsLst>
                <a:gs pos="0">
                  <a:srgbClr val="C0CACB"/>
                </a:gs>
                <a:gs pos="100000">
                  <a:srgbClr val="D6E1E2">
                    <a:alpha val="4784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 txBox="1"/>
            <p:nvPr/>
          </p:nvSpPr>
          <p:spPr>
            <a:xfrm rot="5400000">
              <a:off x="4352" y="1884"/>
              <a:ext cx="806" cy="8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6" name="Shape 946"/>
            <p:cNvSpPr/>
            <p:nvPr/>
          </p:nvSpPr>
          <p:spPr>
            <a:xfrm>
              <a:off x="4263" y="1756"/>
              <a:ext cx="1032" cy="92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6E1E2">
                    <a:alpha val="37647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 txBox="1"/>
            <p:nvPr/>
          </p:nvSpPr>
          <p:spPr>
            <a:xfrm rot="5400000">
              <a:off x="4439" y="1847"/>
              <a:ext cx="654" cy="7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48" name="Shape 948"/>
          <p:cNvGrpSpPr/>
          <p:nvPr/>
        </p:nvGrpSpPr>
        <p:grpSpPr>
          <a:xfrm rot="3877067">
            <a:off x="4401623" y="5092848"/>
            <a:ext cx="1950596" cy="858837"/>
            <a:chOff x="2289" y="2724"/>
            <a:chExt cx="1831" cy="712"/>
          </a:xfrm>
        </p:grpSpPr>
        <p:grpSp>
          <p:nvGrpSpPr>
            <p:cNvPr id="949" name="Shape 949"/>
            <p:cNvGrpSpPr/>
            <p:nvPr/>
          </p:nvGrpSpPr>
          <p:grpSpPr>
            <a:xfrm>
              <a:off x="2289" y="3029"/>
              <a:ext cx="1831" cy="408"/>
              <a:chOff x="2289" y="3029"/>
              <a:chExt cx="1831" cy="408"/>
            </a:xfrm>
          </p:grpSpPr>
          <p:sp>
            <p:nvSpPr>
              <p:cNvPr id="950" name="Shape 950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51" name="Shape 951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52" name="Shape 952"/>
            <p:cNvGrpSpPr/>
            <p:nvPr/>
          </p:nvGrpSpPr>
          <p:grpSpPr>
            <a:xfrm rot="10800000" flipH="1">
              <a:off x="2289" y="2724"/>
              <a:ext cx="1405" cy="312"/>
              <a:chOff x="2289" y="3029"/>
              <a:chExt cx="1831" cy="408"/>
            </a:xfrm>
          </p:grpSpPr>
          <p:sp>
            <p:nvSpPr>
              <p:cNvPr id="953" name="Shape 953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54" name="Shape 954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55" name="Shape 955"/>
          <p:cNvGrpSpPr/>
          <p:nvPr/>
        </p:nvGrpSpPr>
        <p:grpSpPr>
          <a:xfrm>
            <a:off x="4164180" y="3772461"/>
            <a:ext cx="1184504" cy="992251"/>
            <a:chOff x="2788" y="1735"/>
            <a:chExt cx="847" cy="688"/>
          </a:xfrm>
        </p:grpSpPr>
        <p:sp>
          <p:nvSpPr>
            <p:cNvPr id="956" name="Shape 956"/>
            <p:cNvSpPr/>
            <p:nvPr/>
          </p:nvSpPr>
          <p:spPr>
            <a:xfrm>
              <a:off x="2788" y="1897"/>
              <a:ext cx="185" cy="3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2788" y="1897"/>
              <a:ext cx="185" cy="359"/>
            </a:xfrm>
            <a:prstGeom prst="ellipse">
              <a:avLst/>
            </a:prstGeom>
            <a:gradFill>
              <a:gsLst>
                <a:gs pos="0">
                  <a:srgbClr val="83A6A7">
                    <a:alpha val="31764"/>
                  </a:srgbClr>
                </a:gs>
                <a:gs pos="100000">
                  <a:srgbClr val="000000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8" name="Shape 958"/>
            <p:cNvSpPr/>
            <p:nvPr/>
          </p:nvSpPr>
          <p:spPr>
            <a:xfrm>
              <a:off x="2848" y="1897"/>
              <a:ext cx="787" cy="359"/>
            </a:xfrm>
            <a:prstGeom prst="ellipse">
              <a:avLst/>
            </a:prstGeom>
            <a:gradFill>
              <a:gsLst>
                <a:gs pos="0">
                  <a:srgbClr val="637D7E"/>
                </a:gs>
                <a:gs pos="50000">
                  <a:srgbClr val="83A6A7"/>
                </a:gs>
                <a:gs pos="100000">
                  <a:srgbClr val="637D7E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9" name="Shape 959"/>
            <p:cNvSpPr/>
            <p:nvPr/>
          </p:nvSpPr>
          <p:spPr>
            <a:xfrm>
              <a:off x="2848" y="1900"/>
              <a:ext cx="787" cy="359"/>
            </a:xfrm>
            <a:prstGeom prst="ellipse">
              <a:avLst/>
            </a:prstGeom>
            <a:gradFill>
              <a:gsLst>
                <a:gs pos="0">
                  <a:srgbClr val="6A8787"/>
                </a:gs>
                <a:gs pos="100000">
                  <a:srgbClr val="83A6A7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0" name="Shape 960"/>
            <p:cNvSpPr/>
            <p:nvPr/>
          </p:nvSpPr>
          <p:spPr>
            <a:xfrm>
              <a:off x="2887" y="1897"/>
              <a:ext cx="708" cy="3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61" name="Shape 961"/>
            <p:cNvGrpSpPr/>
            <p:nvPr/>
          </p:nvGrpSpPr>
          <p:grpSpPr>
            <a:xfrm>
              <a:off x="2898" y="1735"/>
              <a:ext cx="686" cy="688"/>
              <a:chOff x="4165" y="1705"/>
              <a:chExt cx="1251" cy="1251"/>
            </a:xfrm>
          </p:grpSpPr>
          <p:sp>
            <p:nvSpPr>
              <p:cNvPr id="962" name="Shape 962"/>
              <p:cNvSpPr/>
              <p:nvPr/>
            </p:nvSpPr>
            <p:spPr>
              <a:xfrm>
                <a:off x="4165" y="1705"/>
                <a:ext cx="1251" cy="1251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63" name="Shape 963"/>
              <p:cNvSpPr txBox="1"/>
              <p:nvPr/>
            </p:nvSpPr>
            <p:spPr>
              <a:xfrm rot="5400000">
                <a:off x="4333" y="1883"/>
                <a:ext cx="885" cy="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64" name="Shape 964"/>
              <p:cNvSpPr/>
              <p:nvPr/>
            </p:nvSpPr>
            <p:spPr>
              <a:xfrm>
                <a:off x="4181" y="1712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65" name="Shape 965"/>
              <p:cNvSpPr txBox="1"/>
              <p:nvPr/>
            </p:nvSpPr>
            <p:spPr>
              <a:xfrm rot="5400000">
                <a:off x="4354" y="1878"/>
                <a:ext cx="863" cy="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66" name="Shape 966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67" name="Shape 967"/>
              <p:cNvSpPr txBox="1"/>
              <p:nvPr/>
            </p:nvSpPr>
            <p:spPr>
              <a:xfrm rot="5400000">
                <a:off x="4352" y="1884"/>
                <a:ext cx="806" cy="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68" name="Shape 968"/>
              <p:cNvSpPr/>
              <p:nvPr/>
            </p:nvSpPr>
            <p:spPr>
              <a:xfrm>
                <a:off x="4263" y="1756"/>
                <a:ext cx="1032" cy="926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647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69" name="Shape 969"/>
              <p:cNvSpPr txBox="1"/>
              <p:nvPr/>
            </p:nvSpPr>
            <p:spPr>
              <a:xfrm rot="5400000">
                <a:off x="4439" y="1847"/>
                <a:ext cx="654" cy="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70" name="Shape 970"/>
          <p:cNvGrpSpPr/>
          <p:nvPr/>
        </p:nvGrpSpPr>
        <p:grpSpPr>
          <a:xfrm rot="3877067">
            <a:off x="2662355" y="5081809"/>
            <a:ext cx="1926159" cy="858837"/>
            <a:chOff x="2289" y="2724"/>
            <a:chExt cx="1831" cy="712"/>
          </a:xfrm>
        </p:grpSpPr>
        <p:grpSp>
          <p:nvGrpSpPr>
            <p:cNvPr id="971" name="Shape 971"/>
            <p:cNvGrpSpPr/>
            <p:nvPr/>
          </p:nvGrpSpPr>
          <p:grpSpPr>
            <a:xfrm>
              <a:off x="2289" y="3029"/>
              <a:ext cx="1831" cy="408"/>
              <a:chOff x="2289" y="3029"/>
              <a:chExt cx="1831" cy="408"/>
            </a:xfrm>
          </p:grpSpPr>
          <p:sp>
            <p:nvSpPr>
              <p:cNvPr id="972" name="Shape 972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73" name="Shape 973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74" name="Shape 974"/>
            <p:cNvGrpSpPr/>
            <p:nvPr/>
          </p:nvGrpSpPr>
          <p:grpSpPr>
            <a:xfrm rot="10800000" flipH="1">
              <a:off x="2289" y="2724"/>
              <a:ext cx="1405" cy="312"/>
              <a:chOff x="2289" y="3029"/>
              <a:chExt cx="1831" cy="408"/>
            </a:xfrm>
          </p:grpSpPr>
          <p:sp>
            <p:nvSpPr>
              <p:cNvPr id="975" name="Shape 975"/>
              <p:cNvSpPr/>
              <p:nvPr/>
            </p:nvSpPr>
            <p:spPr>
              <a:xfrm>
                <a:off x="2289" y="3029"/>
                <a:ext cx="1831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9411"/>
                    </a:moveTo>
                    <a:lnTo>
                      <a:pt x="119868" y="19411"/>
                    </a:lnTo>
                    <a:lnTo>
                      <a:pt x="118820" y="37647"/>
                    </a:lnTo>
                    <a:lnTo>
                      <a:pt x="117117" y="55294"/>
                    </a:lnTo>
                    <a:lnTo>
                      <a:pt x="114890" y="70588"/>
                    </a:lnTo>
                    <a:lnTo>
                      <a:pt x="112139" y="84705"/>
                    </a:lnTo>
                    <a:lnTo>
                      <a:pt x="108995" y="97058"/>
                    </a:lnTo>
                    <a:lnTo>
                      <a:pt x="105458" y="106470"/>
                    </a:lnTo>
                    <a:lnTo>
                      <a:pt x="101528" y="114117"/>
                    </a:lnTo>
                    <a:lnTo>
                      <a:pt x="97336" y="118235"/>
                    </a:lnTo>
                    <a:lnTo>
                      <a:pt x="92882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9411"/>
                    </a:lnTo>
                    <a:lnTo>
                      <a:pt x="119999" y="9411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76" name="Shape 976"/>
              <p:cNvSpPr/>
              <p:nvPr/>
            </p:nvSpPr>
            <p:spPr>
              <a:xfrm>
                <a:off x="3809" y="3057"/>
                <a:ext cx="288" cy="3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8333" y="18682"/>
                    </a:lnTo>
                    <a:lnTo>
                      <a:pt x="113333" y="35209"/>
                    </a:lnTo>
                    <a:lnTo>
                      <a:pt x="105833" y="50299"/>
                    </a:lnTo>
                    <a:lnTo>
                      <a:pt x="95833" y="63233"/>
                    </a:lnTo>
                    <a:lnTo>
                      <a:pt x="85000" y="74730"/>
                    </a:lnTo>
                    <a:lnTo>
                      <a:pt x="72500" y="85508"/>
                    </a:lnTo>
                    <a:lnTo>
                      <a:pt x="60000" y="94131"/>
                    </a:lnTo>
                    <a:lnTo>
                      <a:pt x="46666" y="101317"/>
                    </a:lnTo>
                    <a:lnTo>
                      <a:pt x="35000" y="107065"/>
                    </a:lnTo>
                    <a:lnTo>
                      <a:pt x="23333" y="112095"/>
                    </a:lnTo>
                    <a:lnTo>
                      <a:pt x="14166" y="115688"/>
                    </a:lnTo>
                    <a:lnTo>
                      <a:pt x="6666" y="117844"/>
                    </a:lnTo>
                    <a:lnTo>
                      <a:pt x="1666" y="119281"/>
                    </a:lnTo>
                    <a:lnTo>
                      <a:pt x="0" y="120000"/>
                    </a:lnTo>
                    <a:lnTo>
                      <a:pt x="1666" y="119281"/>
                    </a:lnTo>
                    <a:lnTo>
                      <a:pt x="6666" y="117125"/>
                    </a:lnTo>
                    <a:lnTo>
                      <a:pt x="14166" y="114251"/>
                    </a:lnTo>
                    <a:lnTo>
                      <a:pt x="23333" y="109221"/>
                    </a:lnTo>
                    <a:lnTo>
                      <a:pt x="35000" y="103473"/>
                    </a:lnTo>
                    <a:lnTo>
                      <a:pt x="46666" y="95568"/>
                    </a:lnTo>
                    <a:lnTo>
                      <a:pt x="59166" y="86946"/>
                    </a:lnTo>
                    <a:lnTo>
                      <a:pt x="70833" y="76167"/>
                    </a:lnTo>
                    <a:lnTo>
                      <a:pt x="81666" y="64670"/>
                    </a:lnTo>
                    <a:lnTo>
                      <a:pt x="91666" y="51017"/>
                    </a:lnTo>
                    <a:lnTo>
                      <a:pt x="99166" y="35928"/>
                    </a:lnTo>
                    <a:lnTo>
                      <a:pt x="104166" y="19401"/>
                    </a:lnTo>
                    <a:lnTo>
                      <a:pt x="105833" y="718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77" name="Shape 977"/>
          <p:cNvGrpSpPr/>
          <p:nvPr/>
        </p:nvGrpSpPr>
        <p:grpSpPr>
          <a:xfrm>
            <a:off x="2416342" y="3772461"/>
            <a:ext cx="1184505" cy="992251"/>
            <a:chOff x="2788" y="1735"/>
            <a:chExt cx="847" cy="688"/>
          </a:xfrm>
        </p:grpSpPr>
        <p:sp>
          <p:nvSpPr>
            <p:cNvPr id="978" name="Shape 978"/>
            <p:cNvSpPr/>
            <p:nvPr/>
          </p:nvSpPr>
          <p:spPr>
            <a:xfrm>
              <a:off x="2788" y="1897"/>
              <a:ext cx="185" cy="3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9" name="Shape 979"/>
            <p:cNvSpPr/>
            <p:nvPr/>
          </p:nvSpPr>
          <p:spPr>
            <a:xfrm>
              <a:off x="2788" y="1897"/>
              <a:ext cx="185" cy="359"/>
            </a:xfrm>
            <a:prstGeom prst="ellipse">
              <a:avLst/>
            </a:prstGeom>
            <a:gradFill>
              <a:gsLst>
                <a:gs pos="0">
                  <a:srgbClr val="83A6A7">
                    <a:alpha val="31764"/>
                  </a:srgbClr>
                </a:gs>
                <a:gs pos="100000">
                  <a:srgbClr val="000000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0" name="Shape 980"/>
            <p:cNvSpPr/>
            <p:nvPr/>
          </p:nvSpPr>
          <p:spPr>
            <a:xfrm>
              <a:off x="2848" y="1897"/>
              <a:ext cx="787" cy="359"/>
            </a:xfrm>
            <a:prstGeom prst="ellipse">
              <a:avLst/>
            </a:prstGeom>
            <a:gradFill>
              <a:gsLst>
                <a:gs pos="0">
                  <a:srgbClr val="637D7E"/>
                </a:gs>
                <a:gs pos="50000">
                  <a:srgbClr val="83A6A7"/>
                </a:gs>
                <a:gs pos="100000">
                  <a:srgbClr val="637D7E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1" name="Shape 981"/>
            <p:cNvSpPr/>
            <p:nvPr/>
          </p:nvSpPr>
          <p:spPr>
            <a:xfrm>
              <a:off x="2848" y="1900"/>
              <a:ext cx="787" cy="359"/>
            </a:xfrm>
            <a:prstGeom prst="ellipse">
              <a:avLst/>
            </a:prstGeom>
            <a:gradFill>
              <a:gsLst>
                <a:gs pos="0">
                  <a:srgbClr val="6A8787"/>
                </a:gs>
                <a:gs pos="100000">
                  <a:srgbClr val="83A6A7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2" name="Shape 982"/>
            <p:cNvSpPr/>
            <p:nvPr/>
          </p:nvSpPr>
          <p:spPr>
            <a:xfrm>
              <a:off x="2887" y="1897"/>
              <a:ext cx="708" cy="3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3" name="Shape 983"/>
            <p:cNvGrpSpPr/>
            <p:nvPr/>
          </p:nvGrpSpPr>
          <p:grpSpPr>
            <a:xfrm>
              <a:off x="2898" y="1735"/>
              <a:ext cx="686" cy="688"/>
              <a:chOff x="4165" y="1705"/>
              <a:chExt cx="1251" cy="1251"/>
            </a:xfrm>
          </p:grpSpPr>
          <p:sp>
            <p:nvSpPr>
              <p:cNvPr id="984" name="Shape 984"/>
              <p:cNvSpPr/>
              <p:nvPr/>
            </p:nvSpPr>
            <p:spPr>
              <a:xfrm>
                <a:off x="4165" y="1705"/>
                <a:ext cx="1251" cy="1251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 rot="5400000">
                <a:off x="4333" y="1883"/>
                <a:ext cx="885" cy="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6" name="Shape 986"/>
              <p:cNvSpPr/>
              <p:nvPr/>
            </p:nvSpPr>
            <p:spPr>
              <a:xfrm>
                <a:off x="4181" y="1712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7" name="Shape 987"/>
              <p:cNvSpPr txBox="1"/>
              <p:nvPr/>
            </p:nvSpPr>
            <p:spPr>
              <a:xfrm rot="5400000">
                <a:off x="4354" y="1878"/>
                <a:ext cx="863" cy="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8" name="Shape 988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9" name="Shape 989"/>
              <p:cNvSpPr txBox="1"/>
              <p:nvPr/>
            </p:nvSpPr>
            <p:spPr>
              <a:xfrm rot="5400000">
                <a:off x="4352" y="1884"/>
                <a:ext cx="806" cy="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0" name="Shape 990"/>
              <p:cNvSpPr/>
              <p:nvPr/>
            </p:nvSpPr>
            <p:spPr>
              <a:xfrm>
                <a:off x="4263" y="1756"/>
                <a:ext cx="1032" cy="926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647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1" name="Shape 991"/>
              <p:cNvSpPr txBox="1"/>
              <p:nvPr/>
            </p:nvSpPr>
            <p:spPr>
              <a:xfrm rot="5400000">
                <a:off x="4439" y="1847"/>
                <a:ext cx="654" cy="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992" name="Shape 992"/>
          <p:cNvSpPr txBox="1"/>
          <p:nvPr/>
        </p:nvSpPr>
        <p:spPr>
          <a:xfrm rot="3925970">
            <a:off x="3037755" y="5340820"/>
            <a:ext cx="77457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</a:p>
        </p:txBody>
      </p:sp>
      <p:sp>
        <p:nvSpPr>
          <p:cNvPr id="993" name="Shape 993"/>
          <p:cNvSpPr txBox="1"/>
          <p:nvPr/>
        </p:nvSpPr>
        <p:spPr>
          <a:xfrm rot="3925970">
            <a:off x="3228721" y="5168388"/>
            <a:ext cx="1039066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 Science</a:t>
            </a:r>
          </a:p>
        </p:txBody>
      </p:sp>
      <p:sp>
        <p:nvSpPr>
          <p:cNvPr id="994" name="Shape 994"/>
          <p:cNvSpPr txBox="1"/>
          <p:nvPr/>
        </p:nvSpPr>
        <p:spPr>
          <a:xfrm rot="3925970">
            <a:off x="4470488" y="5366746"/>
            <a:ext cx="1460655" cy="523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Dirichlet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Allocation </a:t>
            </a:r>
          </a:p>
        </p:txBody>
      </p:sp>
      <p:sp>
        <p:nvSpPr>
          <p:cNvPr id="995" name="Shape 995"/>
          <p:cNvSpPr txBox="1"/>
          <p:nvPr/>
        </p:nvSpPr>
        <p:spPr>
          <a:xfrm rot="3925970">
            <a:off x="5064785" y="5099139"/>
            <a:ext cx="849912" cy="415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Semantic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</p:txBody>
      </p:sp>
      <p:sp>
        <p:nvSpPr>
          <p:cNvPr id="996" name="Shape 996"/>
          <p:cNvSpPr txBox="1"/>
          <p:nvPr/>
        </p:nvSpPr>
        <p:spPr>
          <a:xfrm rot="3925970">
            <a:off x="6296237" y="5335969"/>
            <a:ext cx="1435007" cy="5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filtering</a:t>
            </a:r>
          </a:p>
        </p:txBody>
      </p:sp>
      <p:sp>
        <p:nvSpPr>
          <p:cNvPr id="997" name="Shape 997"/>
          <p:cNvSpPr txBox="1"/>
          <p:nvPr/>
        </p:nvSpPr>
        <p:spPr>
          <a:xfrm rot="3925970">
            <a:off x="6908187" y="5070040"/>
            <a:ext cx="837089" cy="461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</a:p>
        </p:txBody>
      </p:sp>
      <p:sp>
        <p:nvSpPr>
          <p:cNvPr id="998" name="Shape 998"/>
          <p:cNvSpPr txBox="1"/>
          <p:nvPr/>
        </p:nvSpPr>
        <p:spPr>
          <a:xfrm rot="3925970">
            <a:off x="8605666" y="5443007"/>
            <a:ext cx="643124" cy="307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</a:p>
        </p:txBody>
      </p:sp>
      <p:sp>
        <p:nvSpPr>
          <p:cNvPr id="999" name="Shape 999"/>
          <p:cNvSpPr txBox="1"/>
          <p:nvPr/>
        </p:nvSpPr>
        <p:spPr>
          <a:xfrm rot="3925970">
            <a:off x="8631163" y="5212005"/>
            <a:ext cx="1241044" cy="261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2683442" y="4031019"/>
            <a:ext cx="72662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 Science Paper</a:t>
            </a:r>
          </a:p>
        </p:txBody>
      </p:sp>
      <p:sp>
        <p:nvSpPr>
          <p:cNvPr id="1001" name="Shape 1001"/>
          <p:cNvSpPr txBox="1"/>
          <p:nvPr/>
        </p:nvSpPr>
        <p:spPr>
          <a:xfrm>
            <a:off x="4416280" y="3942951"/>
            <a:ext cx="89958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Similarity semantic space </a:t>
            </a:r>
          </a:p>
        </p:txBody>
      </p:sp>
      <p:sp>
        <p:nvSpPr>
          <p:cNvPr id="1002" name="Shape 1002"/>
          <p:cNvSpPr txBox="1"/>
          <p:nvPr/>
        </p:nvSpPr>
        <p:spPr>
          <a:xfrm>
            <a:off x="6226014" y="3962898"/>
            <a:ext cx="80062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Similarity usage space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x="7997049" y="3967198"/>
            <a:ext cx="97576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 Recommendations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>
            <a:spLocks noGrp="1"/>
          </p:cNvSpPr>
          <p:nvPr>
            <p:ph type="ctrTitle"/>
          </p:nvPr>
        </p:nvSpPr>
        <p:spPr>
          <a:xfrm>
            <a:off x="359201" y="303270"/>
            <a:ext cx="10228365" cy="696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13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Collaborative Filtering</a:t>
            </a:r>
          </a:p>
        </p:txBody>
      </p:sp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348318" y="1064609"/>
            <a:ext cx="5595281" cy="5138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Merriweather San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Collaborative filtering methods are based on collecting and analyzing a large amount of information on users' behaviors, activities or preferences and predicting what users will like based on their similarity to other users.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Merriweather San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Merriweather Sans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 person A has the same opinion as a person B on an issue, A is more likely to have B's opinion on a different issue x than to have the opinion on x of a person chosen randomly.</a:t>
            </a:r>
          </a:p>
        </p:txBody>
      </p:sp>
      <p:pic>
        <p:nvPicPr>
          <p:cNvPr id="1012" name="Shape 1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3864" y="1121759"/>
            <a:ext cx="5202190" cy="4583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LDA + CF Recommendation System for Earth Science</a:t>
            </a:r>
          </a:p>
        </p:txBody>
      </p:sp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-8862" y="1704389"/>
            <a:ext cx="5562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86" t="-841" r="-657" b="-6870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019" name="Shape 10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855" y="3613355"/>
            <a:ext cx="2559070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Shape 10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2655" y="5863387"/>
            <a:ext cx="2763628" cy="61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Shape 10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3737" y="2121513"/>
            <a:ext cx="6638262" cy="408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CMDA Service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97278" y="1255536"/>
            <a:ext cx="10398036" cy="4715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Model Diagnostic Analyzer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service requires input of more than a dozen of parameters w/ semantic meanings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990" y="2445542"/>
            <a:ext cx="10144793" cy="367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5257800" y="6449785"/>
            <a:ext cx="166103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(Zhang et al., 2015-a)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title"/>
          </p:nvPr>
        </p:nvSpPr>
        <p:spPr>
          <a:xfrm>
            <a:off x="2209800" y="2693070"/>
            <a:ext cx="7772400" cy="830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Be Continued…</a:t>
            </a:r>
            <a:endParaRPr lang="en-US"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9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97904" y="228601"/>
            <a:ext cx="7436556" cy="636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Should Be Offered? 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27" y="2441223"/>
            <a:ext cx="5446888" cy="423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142" y="238028"/>
            <a:ext cx="2416671" cy="322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834970" y="984651"/>
            <a:ext cx="6039555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Triggered by Google Knowledge Graph</a:t>
            </a:r>
          </a:p>
          <a:p>
            <a:pPr marL="800100" marR="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provides a name card, summarizing things people are commonly interested in</a:t>
            </a:r>
          </a:p>
          <a:p>
            <a:pPr marL="800100" marR="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on people, Places, things </a:t>
            </a:r>
          </a:p>
        </p:txBody>
      </p:sp>
      <p:sp>
        <p:nvSpPr>
          <p:cNvPr id="154" name="Shape 154"/>
          <p:cNvSpPr/>
          <p:nvPr/>
        </p:nvSpPr>
        <p:spPr>
          <a:xfrm>
            <a:off x="6057900" y="3466432"/>
            <a:ext cx="6134099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What researchers wish to get?</a:t>
            </a:r>
          </a:p>
          <a:p>
            <a:pPr marL="573088" marR="0" lvl="1" indent="-23018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dataset should I study?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process this dataset?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results came from this dataset?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did others do on this dataset?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I repeat their process?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I revise their process and rerun?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me understand a published work (e.g., topic, data used, technique used, workflow)?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 topic, which hypotheses have been studied?</a:t>
            </a:r>
          </a:p>
          <a:p>
            <a:pPr marL="573088" marR="0" lvl="1" indent="-230187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 paper, which reviewers should be invited?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22112" y="228601"/>
            <a:ext cx="10893748" cy="587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Frequently Requested Queries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09" y="902824"/>
            <a:ext cx="6557691" cy="437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0071" y="2041597"/>
            <a:ext cx="6564085" cy="481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598" y="229507"/>
            <a:ext cx="9122584" cy="371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639" y="4209142"/>
            <a:ext cx="4508500" cy="24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5290457" y="3657600"/>
            <a:ext cx="930729" cy="55154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957" y="570593"/>
            <a:ext cx="8661400" cy="336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621" y="4544785"/>
            <a:ext cx="2484663" cy="1071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5290457" y="3936092"/>
            <a:ext cx="930729" cy="55154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escreen">
  <a:themeElements>
    <a:clrScheme name="ece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escreen">
  <a:themeElements>
    <a:clrScheme name="ece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3211</Words>
  <Application>Microsoft Office PowerPoint</Application>
  <PresentationFormat>Widescreen</PresentationFormat>
  <Paragraphs>499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Georgia</vt:lpstr>
      <vt:lpstr>Merriweather Sans</vt:lpstr>
      <vt:lpstr>Noto Sans Symbols</vt:lpstr>
      <vt:lpstr>Times New Roman</vt:lpstr>
      <vt:lpstr>ecescreen</vt:lpstr>
      <vt:lpstr>1_ecescreen</vt:lpstr>
      <vt:lpstr>Dataflow-Centric NASA Enterprise Knowledge Network</vt:lpstr>
      <vt:lpstr>PowerPoint Presentation</vt:lpstr>
      <vt:lpstr>Question to Watson:</vt:lpstr>
      <vt:lpstr>Project Motivation</vt:lpstr>
      <vt:lpstr>Example: CMDA Service</vt:lpstr>
      <vt:lpstr>What Should Be Offered? </vt:lpstr>
      <vt:lpstr>Frequently Requested Queries</vt:lpstr>
      <vt:lpstr>PowerPoint Presentation</vt:lpstr>
      <vt:lpstr>PowerPoint Presentation</vt:lpstr>
      <vt:lpstr>PowerPoint Presentation</vt:lpstr>
      <vt:lpstr>PowerPoint Presentation</vt:lpstr>
      <vt:lpstr>Benefit to NASA Earth Science</vt:lpstr>
      <vt:lpstr>Project Goal</vt:lpstr>
      <vt:lpstr>Project Progress</vt:lpstr>
      <vt:lpstr>Project Progress</vt:lpstr>
      <vt:lpstr>Science Knowledge Network</vt:lpstr>
      <vt:lpstr>Existing Knowledge Base Construction</vt:lpstr>
      <vt:lpstr>Our Earlier Related Work</vt:lpstr>
      <vt:lpstr>Domain knowledge Driver</vt:lpstr>
      <vt:lpstr>Start from Publication Mining</vt:lpstr>
      <vt:lpstr>Enrich SKN from Published Work</vt:lpstr>
      <vt:lpstr>Understanding Publications</vt:lpstr>
      <vt:lpstr>Paper Topic Identification</vt:lpstr>
      <vt:lpstr>Level 1: Latent Dirichlet Allocation</vt:lpstr>
      <vt:lpstr>Level 2: Apriori Algorithm</vt:lpstr>
      <vt:lpstr>LDA + AA</vt:lpstr>
      <vt:lpstr>Dataset Identification</vt:lpstr>
      <vt:lpstr>Dataset Identification Workflow</vt:lpstr>
      <vt:lpstr>Instrument &amp; Variable</vt:lpstr>
      <vt:lpstr>Dataset Profiling</vt:lpstr>
      <vt:lpstr>Longest Common Subsequence</vt:lpstr>
      <vt:lpstr>PowerPoint Presentation</vt:lpstr>
      <vt:lpstr>Figure/Table &amp; Captions</vt:lpstr>
      <vt:lpstr>Figure/Table &amp; Captions</vt:lpstr>
      <vt:lpstr>Items Extracted</vt:lpstr>
      <vt:lpstr>Items Extracted</vt:lpstr>
      <vt:lpstr>Project Progress</vt:lpstr>
      <vt:lpstr>Data Processing Workflow Recommendation</vt:lpstr>
      <vt:lpstr>Overall Architecture</vt:lpstr>
      <vt:lpstr>Data Cleaning – Attention Based Summarization</vt:lpstr>
      <vt:lpstr>Data Cleaning – Attention Based Summarization </vt:lpstr>
      <vt:lpstr>PDSW Network Analysis</vt:lpstr>
      <vt:lpstr>Service Network &amp; Motivation</vt:lpstr>
      <vt:lpstr>PowerPoint Presentation</vt:lpstr>
      <vt:lpstr>Bloom Filter for Service Discovery in Service Networks</vt:lpstr>
      <vt:lpstr>Network Scaling</vt:lpstr>
      <vt:lpstr>LDA+CF for Service Recommendation</vt:lpstr>
      <vt:lpstr>Collaborative Filtering</vt:lpstr>
      <vt:lpstr>LDA + CF Recommendation System for Earth Science</vt:lpstr>
      <vt:lpstr>To Be Continued…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Dataflow-Centric NASA Enterprise Knowledge Network</dc:title>
  <dc:creator>YAGLE, JEREMY J. (LARC-B702)</dc:creator>
  <cp:lastModifiedBy>YAGLE, JEREMY J. (IVV-1800)</cp:lastModifiedBy>
  <cp:revision>13</cp:revision>
  <cp:lastPrinted>2016-08-15T21:25:12Z</cp:lastPrinted>
  <dcterms:modified xsi:type="dcterms:W3CDTF">2016-08-16T16:58:30Z</dcterms:modified>
</cp:coreProperties>
</file>