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3.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34"/>
  </p:notesMasterIdLst>
  <p:sldIdLst>
    <p:sldId id="256" r:id="rId2"/>
    <p:sldId id="384" r:id="rId3"/>
    <p:sldId id="416" r:id="rId4"/>
    <p:sldId id="417" r:id="rId5"/>
    <p:sldId id="418" r:id="rId6"/>
    <p:sldId id="419" r:id="rId7"/>
    <p:sldId id="420" r:id="rId8"/>
    <p:sldId id="410" r:id="rId9"/>
    <p:sldId id="298" r:id="rId10"/>
    <p:sldId id="396" r:id="rId11"/>
    <p:sldId id="386" r:id="rId12"/>
    <p:sldId id="389" r:id="rId13"/>
    <p:sldId id="393" r:id="rId14"/>
    <p:sldId id="301" r:id="rId15"/>
    <p:sldId id="302" r:id="rId16"/>
    <p:sldId id="311" r:id="rId17"/>
    <p:sldId id="307" r:id="rId18"/>
    <p:sldId id="407" r:id="rId19"/>
    <p:sldId id="315" r:id="rId20"/>
    <p:sldId id="316" r:id="rId21"/>
    <p:sldId id="332" r:id="rId22"/>
    <p:sldId id="347" r:id="rId23"/>
    <p:sldId id="415" r:id="rId24"/>
    <p:sldId id="413" r:id="rId25"/>
    <p:sldId id="414" r:id="rId26"/>
    <p:sldId id="421" r:id="rId27"/>
    <p:sldId id="350" r:id="rId28"/>
    <p:sldId id="422" r:id="rId29"/>
    <p:sldId id="409" r:id="rId30"/>
    <p:sldId id="411" r:id="rId31"/>
    <p:sldId id="412" r:id="rId32"/>
    <p:sldId id="355"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97" autoAdjust="0"/>
  </p:normalViewPr>
  <p:slideViewPr>
    <p:cSldViewPr snapToGrid="0">
      <p:cViewPr>
        <p:scale>
          <a:sx n="75" d="100"/>
          <a:sy n="75" d="100"/>
        </p:scale>
        <p:origin x="-161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AFC2946-4198-BC4B-850D-6899B2151994}" type="datetimeFigureOut">
              <a:rPr lang="en-US"/>
              <a:pPr>
                <a:defRPr/>
              </a:pPr>
              <a:t>8/15/16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17DBBAF-24E0-F841-B4E4-BB9937497805}" type="slidenum">
              <a:rPr lang="en-US"/>
              <a:pPr>
                <a:defRPr/>
              </a:pPr>
              <a:t>‹#›</a:t>
            </a:fld>
            <a:endParaRPr lang="en-US"/>
          </a:p>
        </p:txBody>
      </p:sp>
    </p:spTree>
    <p:extLst>
      <p:ext uri="{BB962C8B-B14F-4D97-AF65-F5344CB8AC3E}">
        <p14:creationId xmlns:p14="http://schemas.microsoft.com/office/powerpoint/2010/main" val="285868899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E4C3F-8345-5A4D-91D8-9E5FBEA1CCF6}" type="slidenum">
              <a:rPr lang="en-US"/>
              <a:pPr/>
              <a:t>14</a:t>
            </a:fld>
            <a:endParaRPr lang="en-US"/>
          </a:p>
        </p:txBody>
      </p:sp>
      <p:sp>
        <p:nvSpPr>
          <p:cNvPr id="28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B348C-22C9-6A4F-A576-92D22BC8A6F4}" type="slidenum">
              <a:rPr lang="en-US"/>
              <a:pPr/>
              <a:t>17</a:t>
            </a:fld>
            <a:endParaRPr lang="en-US"/>
          </a:p>
        </p:txBody>
      </p:sp>
      <p:sp>
        <p:nvSpPr>
          <p:cNvPr id="33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FF17E-1E56-E042-ABD3-2E08DEE2EDB6}" type="slidenum">
              <a:rPr lang="en-US"/>
              <a:pPr/>
              <a:t>19</a:t>
            </a:fld>
            <a:endParaRPr lang="en-US"/>
          </a:p>
        </p:txBody>
      </p:sp>
      <p:sp>
        <p:nvSpPr>
          <p:cNvPr id="348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8FB60-D2C7-D14A-92D4-5E74EE252C49}" type="slidenum">
              <a:rPr lang="en-US"/>
              <a:pPr/>
              <a:t>27</a:t>
            </a:fld>
            <a:endParaRPr lang="en-US"/>
          </a:p>
        </p:txBody>
      </p:sp>
      <p:sp>
        <p:nvSpPr>
          <p:cNvPr id="3256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5635" name="Rectangle 3"/>
          <p:cNvSpPr>
            <a:spLocks noGrp="1" noChangeArrowheads="1"/>
          </p:cNvSpPr>
          <p:nvPr>
            <p:ph type="body" idx="1"/>
          </p:nvPr>
        </p:nvSpPr>
        <p:spPr bwMode="auto">
          <a:xfrm>
            <a:off x="913805" y="4343704"/>
            <a:ext cx="5030391" cy="411389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1432" tIns="45716" rIns="91432" bIns="45716"/>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82108-7BEE-804E-9366-14A2A8B879D6}" type="slidenum">
              <a:rPr lang="en-US"/>
              <a:pPr/>
              <a:t>32</a:t>
            </a:fld>
            <a:endParaRPr lang="en-US"/>
          </a:p>
        </p:txBody>
      </p:sp>
      <p:sp>
        <p:nvSpPr>
          <p:cNvPr id="377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a:ln/>
        </p:spPr>
        <p:txBody>
          <a:bodyPr/>
          <a:lstStyle>
            <a:lvl1pPr>
              <a:defRPr/>
            </a:lvl1pPr>
          </a:lstStyle>
          <a:p>
            <a:pPr>
              <a:defRPr/>
            </a:pPr>
            <a:endParaRPr lang="en-US"/>
          </a:p>
        </p:txBody>
      </p:sp>
      <p:sp>
        <p:nvSpPr>
          <p:cNvPr id="5" name="Rectangle 5124"/>
          <p:cNvSpPr>
            <a:spLocks noGrp="1"/>
          </p:cNvSpPr>
          <p:nvPr>
            <p:ph type="ftr" sz="quarter" idx="11"/>
          </p:nvPr>
        </p:nvSpPr>
        <p:spPr>
          <a:ln/>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0" y="1271588"/>
            <a:ext cx="533400" cy="244475"/>
          </a:xfrm>
          <a:prstGeom prst="rect">
            <a:avLst/>
          </a:prstGeom>
          <a:ln/>
        </p:spPr>
        <p:txBody>
          <a:bodyPr/>
          <a:lstStyle>
            <a:lvl1pPr>
              <a:defRPr/>
            </a:lvl1pPr>
          </a:lstStyle>
          <a:p>
            <a:pPr>
              <a:defRPr/>
            </a:pPr>
            <a:fld id="{A1709F88-8B77-064D-8588-DB6055457CDB}" type="slidenum">
              <a:rPr lang="en-US"/>
              <a:pPr>
                <a:defRPr/>
              </a:pPr>
              <a:t>‹#›</a:t>
            </a:fld>
            <a:endParaRPr lang="en-US"/>
          </a:p>
        </p:txBody>
      </p:sp>
    </p:spTree>
    <p:extLst>
      <p:ext uri="{BB962C8B-B14F-4D97-AF65-F5344CB8AC3E}">
        <p14:creationId xmlns:p14="http://schemas.microsoft.com/office/powerpoint/2010/main" val="3855782657"/>
      </p:ext>
    </p:extLst>
  </p:cSld>
  <p:clrMapOvr>
    <a:masterClrMapping/>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ln/>
        </p:spPr>
        <p:txBody>
          <a:bodyPr/>
          <a:lstStyle>
            <a:lvl1pPr>
              <a:defRPr/>
            </a:lvl1pPr>
          </a:lstStyle>
          <a:p>
            <a:pPr>
              <a:defRPr/>
            </a:pPr>
            <a:endParaRPr lang="en-US"/>
          </a:p>
        </p:txBody>
      </p:sp>
      <p:sp>
        <p:nvSpPr>
          <p:cNvPr id="5" name="Rectangle 5124"/>
          <p:cNvSpPr>
            <a:spLocks noGrp="1"/>
          </p:cNvSpPr>
          <p:nvPr>
            <p:ph type="ftr" sz="quarter" idx="11"/>
          </p:nvPr>
        </p:nvSpPr>
        <p:spPr>
          <a:ln/>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0" y="1271588"/>
            <a:ext cx="533400" cy="244475"/>
          </a:xfrm>
          <a:prstGeom prst="rect">
            <a:avLst/>
          </a:prstGeom>
          <a:ln/>
        </p:spPr>
        <p:txBody>
          <a:bodyPr/>
          <a:lstStyle>
            <a:lvl1pPr>
              <a:defRPr/>
            </a:lvl1pPr>
          </a:lstStyle>
          <a:p>
            <a:pPr>
              <a:defRPr/>
            </a:pPr>
            <a:fld id="{9E7B4E61-E9EF-6748-9DD6-C27343956E76}" type="slidenum">
              <a:rPr lang="en-US"/>
              <a:pPr>
                <a:defRPr/>
              </a:pPr>
              <a:t>‹#›</a:t>
            </a:fld>
            <a:endParaRPr lang="en-US"/>
          </a:p>
        </p:txBody>
      </p:sp>
    </p:spTree>
    <p:extLst>
      <p:ext uri="{BB962C8B-B14F-4D97-AF65-F5344CB8AC3E}">
        <p14:creationId xmlns:p14="http://schemas.microsoft.com/office/powerpoint/2010/main" val="3028415791"/>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219075"/>
            <a:ext cx="2043112" cy="5907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0" y="219075"/>
            <a:ext cx="5976938" cy="5907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ln/>
        </p:spPr>
        <p:txBody>
          <a:bodyPr/>
          <a:lstStyle>
            <a:lvl1pPr>
              <a:defRPr/>
            </a:lvl1pPr>
          </a:lstStyle>
          <a:p>
            <a:pPr>
              <a:defRPr/>
            </a:pPr>
            <a:endParaRPr lang="en-US"/>
          </a:p>
        </p:txBody>
      </p:sp>
      <p:sp>
        <p:nvSpPr>
          <p:cNvPr id="5" name="Rectangle 5124"/>
          <p:cNvSpPr>
            <a:spLocks noGrp="1"/>
          </p:cNvSpPr>
          <p:nvPr>
            <p:ph type="ftr" sz="quarter" idx="11"/>
          </p:nvPr>
        </p:nvSpPr>
        <p:spPr>
          <a:ln/>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0" y="1271588"/>
            <a:ext cx="533400" cy="244475"/>
          </a:xfrm>
          <a:prstGeom prst="rect">
            <a:avLst/>
          </a:prstGeom>
          <a:ln/>
        </p:spPr>
        <p:txBody>
          <a:bodyPr/>
          <a:lstStyle>
            <a:lvl1pPr>
              <a:defRPr/>
            </a:lvl1pPr>
          </a:lstStyle>
          <a:p>
            <a:pPr>
              <a:defRPr/>
            </a:pPr>
            <a:fld id="{B0CC9A8D-0676-E646-8F76-BA4B6CF04AA7}" type="slidenum">
              <a:rPr lang="en-US"/>
              <a:pPr>
                <a:defRPr/>
              </a:pPr>
              <a:t>‹#›</a:t>
            </a:fld>
            <a:endParaRPr lang="en-US"/>
          </a:p>
        </p:txBody>
      </p:sp>
    </p:spTree>
    <p:extLst>
      <p:ext uri="{BB962C8B-B14F-4D97-AF65-F5344CB8AC3E}">
        <p14:creationId xmlns:p14="http://schemas.microsoft.com/office/powerpoint/2010/main" val="239789870"/>
      </p:ext>
    </p:extLst>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ln/>
        </p:spPr>
        <p:txBody>
          <a:bodyPr/>
          <a:lstStyle>
            <a:lvl1pPr>
              <a:defRPr/>
            </a:lvl1pPr>
          </a:lstStyle>
          <a:p>
            <a:pPr>
              <a:defRPr/>
            </a:pPr>
            <a:endParaRPr lang="en-US"/>
          </a:p>
        </p:txBody>
      </p:sp>
      <p:sp>
        <p:nvSpPr>
          <p:cNvPr id="5" name="Rectangle 5124"/>
          <p:cNvSpPr>
            <a:spLocks noGrp="1"/>
          </p:cNvSpPr>
          <p:nvPr>
            <p:ph type="ftr" sz="quarter" idx="11"/>
          </p:nvPr>
        </p:nvSpPr>
        <p:spPr>
          <a:ln/>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0" y="1271588"/>
            <a:ext cx="533400" cy="244475"/>
          </a:xfrm>
          <a:prstGeom prst="rect">
            <a:avLst/>
          </a:prstGeom>
          <a:ln/>
        </p:spPr>
        <p:txBody>
          <a:bodyPr/>
          <a:lstStyle>
            <a:lvl1pPr>
              <a:defRPr/>
            </a:lvl1pPr>
          </a:lstStyle>
          <a:p>
            <a:pPr>
              <a:defRPr/>
            </a:pPr>
            <a:fld id="{8544195D-9CBC-8D4F-801E-28FA2CCA8FCF}" type="slidenum">
              <a:rPr lang="en-US"/>
              <a:pPr>
                <a:defRPr/>
              </a:pPr>
              <a:t>‹#›</a:t>
            </a:fld>
            <a:endParaRPr lang="en-US"/>
          </a:p>
        </p:txBody>
      </p:sp>
    </p:spTree>
    <p:extLst>
      <p:ext uri="{BB962C8B-B14F-4D97-AF65-F5344CB8AC3E}">
        <p14:creationId xmlns:p14="http://schemas.microsoft.com/office/powerpoint/2010/main" val="2727166032"/>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3"/>
          <p:cNvSpPr>
            <a:spLocks noGrp="1"/>
          </p:cNvSpPr>
          <p:nvPr>
            <p:ph type="dt" sz="half" idx="10"/>
          </p:nvPr>
        </p:nvSpPr>
        <p:spPr>
          <a:ln/>
        </p:spPr>
        <p:txBody>
          <a:bodyPr/>
          <a:lstStyle>
            <a:lvl1pPr>
              <a:defRPr/>
            </a:lvl1pPr>
          </a:lstStyle>
          <a:p>
            <a:pPr>
              <a:defRPr/>
            </a:pPr>
            <a:endParaRPr lang="en-US"/>
          </a:p>
        </p:txBody>
      </p:sp>
      <p:sp>
        <p:nvSpPr>
          <p:cNvPr id="5" name="Rectangle 5124"/>
          <p:cNvSpPr>
            <a:spLocks noGrp="1"/>
          </p:cNvSpPr>
          <p:nvPr>
            <p:ph type="ftr" sz="quarter" idx="11"/>
          </p:nvPr>
        </p:nvSpPr>
        <p:spPr>
          <a:ln/>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0" y="1271588"/>
            <a:ext cx="533400" cy="244475"/>
          </a:xfrm>
          <a:prstGeom prst="rect">
            <a:avLst/>
          </a:prstGeom>
          <a:ln/>
        </p:spPr>
        <p:txBody>
          <a:bodyPr/>
          <a:lstStyle>
            <a:lvl1pPr>
              <a:defRPr/>
            </a:lvl1pPr>
          </a:lstStyle>
          <a:p>
            <a:pPr>
              <a:defRPr/>
            </a:pPr>
            <a:fld id="{37F996AE-693E-9C41-B910-B2209BCA0F68}" type="slidenum">
              <a:rPr lang="en-US"/>
              <a:pPr>
                <a:defRPr/>
              </a:pPr>
              <a:t>‹#›</a:t>
            </a:fld>
            <a:endParaRPr lang="en-US"/>
          </a:p>
        </p:txBody>
      </p:sp>
    </p:spTree>
    <p:extLst>
      <p:ext uri="{BB962C8B-B14F-4D97-AF65-F5344CB8AC3E}">
        <p14:creationId xmlns:p14="http://schemas.microsoft.com/office/powerpoint/2010/main" val="3292847363"/>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055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345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ln/>
        </p:spPr>
        <p:txBody>
          <a:bodyPr/>
          <a:lstStyle>
            <a:lvl1pPr>
              <a:defRPr/>
            </a:lvl1pPr>
          </a:lstStyle>
          <a:p>
            <a:pPr>
              <a:defRPr/>
            </a:pPr>
            <a:endParaRPr lang="en-US"/>
          </a:p>
        </p:txBody>
      </p:sp>
      <p:sp>
        <p:nvSpPr>
          <p:cNvPr id="6" name="Rectangle 5124"/>
          <p:cNvSpPr>
            <a:spLocks noGrp="1"/>
          </p:cNvSpPr>
          <p:nvPr>
            <p:ph type="ftr" sz="quarter" idx="11"/>
          </p:nvPr>
        </p:nvSpPr>
        <p:spPr>
          <a:ln/>
        </p:spPr>
        <p:txBody>
          <a:bodyPr/>
          <a:lstStyle>
            <a:lvl1pPr>
              <a:defRPr/>
            </a:lvl1pPr>
          </a:lstStyle>
          <a:p>
            <a:pPr>
              <a:defRPr/>
            </a:pPr>
            <a:endParaRPr lang="en-US"/>
          </a:p>
        </p:txBody>
      </p:sp>
      <p:sp>
        <p:nvSpPr>
          <p:cNvPr id="7" name="Slide Number Placeholder 22"/>
          <p:cNvSpPr>
            <a:spLocks noGrp="1"/>
          </p:cNvSpPr>
          <p:nvPr>
            <p:ph type="sldNum" sz="quarter" idx="12"/>
          </p:nvPr>
        </p:nvSpPr>
        <p:spPr>
          <a:xfrm>
            <a:off x="0" y="1271588"/>
            <a:ext cx="533400" cy="244475"/>
          </a:xfrm>
          <a:prstGeom prst="rect">
            <a:avLst/>
          </a:prstGeom>
          <a:ln/>
        </p:spPr>
        <p:txBody>
          <a:bodyPr/>
          <a:lstStyle>
            <a:lvl1pPr>
              <a:defRPr/>
            </a:lvl1pPr>
          </a:lstStyle>
          <a:p>
            <a:pPr>
              <a:defRPr/>
            </a:pPr>
            <a:fld id="{8F48328F-3A42-9244-9750-F5B339C9AD15}" type="slidenum">
              <a:rPr lang="en-US"/>
              <a:pPr>
                <a:defRPr/>
              </a:pPr>
              <a:t>‹#›</a:t>
            </a:fld>
            <a:endParaRPr lang="en-US"/>
          </a:p>
        </p:txBody>
      </p:sp>
    </p:spTree>
    <p:extLst>
      <p:ext uri="{BB962C8B-B14F-4D97-AF65-F5344CB8AC3E}">
        <p14:creationId xmlns:p14="http://schemas.microsoft.com/office/powerpoint/2010/main" val="372091129"/>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a:ln/>
        </p:spPr>
        <p:txBody>
          <a:bodyPr/>
          <a:lstStyle>
            <a:lvl1pPr>
              <a:defRPr/>
            </a:lvl1pPr>
          </a:lstStyle>
          <a:p>
            <a:pPr>
              <a:defRPr/>
            </a:pPr>
            <a:endParaRPr lang="en-US"/>
          </a:p>
        </p:txBody>
      </p:sp>
      <p:sp>
        <p:nvSpPr>
          <p:cNvPr id="8" name="Rectangle 5124"/>
          <p:cNvSpPr>
            <a:spLocks noGrp="1"/>
          </p:cNvSpPr>
          <p:nvPr>
            <p:ph type="ftr" sz="quarter" idx="11"/>
          </p:nvPr>
        </p:nvSpPr>
        <p:spPr>
          <a:ln/>
        </p:spPr>
        <p:txBody>
          <a:bodyPr/>
          <a:lstStyle>
            <a:lvl1pPr>
              <a:defRPr/>
            </a:lvl1pPr>
          </a:lstStyle>
          <a:p>
            <a:pPr>
              <a:defRPr/>
            </a:pPr>
            <a:endParaRPr lang="en-US"/>
          </a:p>
        </p:txBody>
      </p:sp>
      <p:sp>
        <p:nvSpPr>
          <p:cNvPr id="9" name="Slide Number Placeholder 22"/>
          <p:cNvSpPr>
            <a:spLocks noGrp="1"/>
          </p:cNvSpPr>
          <p:nvPr>
            <p:ph type="sldNum" sz="quarter" idx="12"/>
          </p:nvPr>
        </p:nvSpPr>
        <p:spPr>
          <a:xfrm>
            <a:off x="0" y="1271588"/>
            <a:ext cx="533400" cy="244475"/>
          </a:xfrm>
          <a:prstGeom prst="rect">
            <a:avLst/>
          </a:prstGeom>
          <a:ln/>
        </p:spPr>
        <p:txBody>
          <a:bodyPr/>
          <a:lstStyle>
            <a:lvl1pPr>
              <a:defRPr/>
            </a:lvl1pPr>
          </a:lstStyle>
          <a:p>
            <a:pPr>
              <a:defRPr/>
            </a:pPr>
            <a:fld id="{940EB2D9-6922-BB42-899C-5ADC7DA9F35B}" type="slidenum">
              <a:rPr lang="en-US"/>
              <a:pPr>
                <a:defRPr/>
              </a:pPr>
              <a:t>‹#›</a:t>
            </a:fld>
            <a:endParaRPr lang="en-US"/>
          </a:p>
        </p:txBody>
      </p:sp>
    </p:spTree>
    <p:extLst>
      <p:ext uri="{BB962C8B-B14F-4D97-AF65-F5344CB8AC3E}">
        <p14:creationId xmlns:p14="http://schemas.microsoft.com/office/powerpoint/2010/main" val="2955272086"/>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ln/>
        </p:spPr>
        <p:txBody>
          <a:bodyPr/>
          <a:lstStyle>
            <a:lvl1pPr>
              <a:defRPr/>
            </a:lvl1pPr>
          </a:lstStyle>
          <a:p>
            <a:pPr>
              <a:defRPr/>
            </a:pPr>
            <a:endParaRPr lang="en-US"/>
          </a:p>
        </p:txBody>
      </p:sp>
      <p:sp>
        <p:nvSpPr>
          <p:cNvPr id="4" name="Rectangle 5124"/>
          <p:cNvSpPr>
            <a:spLocks noGrp="1"/>
          </p:cNvSpPr>
          <p:nvPr>
            <p:ph type="ftr" sz="quarter" idx="11"/>
          </p:nvPr>
        </p:nvSpPr>
        <p:spPr>
          <a:ln/>
        </p:spPr>
        <p:txBody>
          <a:bodyPr/>
          <a:lstStyle>
            <a:lvl1pPr>
              <a:defRPr/>
            </a:lvl1pPr>
          </a:lstStyle>
          <a:p>
            <a:pPr>
              <a:defRPr/>
            </a:pPr>
            <a:endParaRPr lang="en-US"/>
          </a:p>
        </p:txBody>
      </p:sp>
      <p:sp>
        <p:nvSpPr>
          <p:cNvPr id="5" name="Slide Number Placeholder 22"/>
          <p:cNvSpPr>
            <a:spLocks noGrp="1"/>
          </p:cNvSpPr>
          <p:nvPr>
            <p:ph type="sldNum" sz="quarter" idx="12"/>
          </p:nvPr>
        </p:nvSpPr>
        <p:spPr>
          <a:xfrm>
            <a:off x="0" y="1271588"/>
            <a:ext cx="533400" cy="244475"/>
          </a:xfrm>
          <a:prstGeom prst="rect">
            <a:avLst/>
          </a:prstGeom>
          <a:ln/>
        </p:spPr>
        <p:txBody>
          <a:bodyPr/>
          <a:lstStyle>
            <a:lvl1pPr>
              <a:defRPr/>
            </a:lvl1pPr>
          </a:lstStyle>
          <a:p>
            <a:pPr>
              <a:defRPr/>
            </a:pPr>
            <a:fld id="{64F01D7A-9CFD-D146-A47C-2DA21139BD0B}" type="slidenum">
              <a:rPr lang="en-US"/>
              <a:pPr>
                <a:defRPr/>
              </a:pPr>
              <a:t>‹#›</a:t>
            </a:fld>
            <a:endParaRPr lang="en-US"/>
          </a:p>
        </p:txBody>
      </p:sp>
    </p:spTree>
    <p:extLst>
      <p:ext uri="{BB962C8B-B14F-4D97-AF65-F5344CB8AC3E}">
        <p14:creationId xmlns:p14="http://schemas.microsoft.com/office/powerpoint/2010/main" val="2955899760"/>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ln/>
        </p:spPr>
        <p:txBody>
          <a:bodyPr/>
          <a:lstStyle>
            <a:lvl1pPr>
              <a:defRPr/>
            </a:lvl1pPr>
          </a:lstStyle>
          <a:p>
            <a:pPr>
              <a:defRPr/>
            </a:pPr>
            <a:endParaRPr lang="en-US"/>
          </a:p>
        </p:txBody>
      </p:sp>
      <p:sp>
        <p:nvSpPr>
          <p:cNvPr id="3" name="Rectangle 5124"/>
          <p:cNvSpPr>
            <a:spLocks noGrp="1"/>
          </p:cNvSpPr>
          <p:nvPr>
            <p:ph type="ftr" sz="quarter" idx="11"/>
          </p:nvPr>
        </p:nvSpPr>
        <p:spPr>
          <a:ln/>
        </p:spPr>
        <p:txBody>
          <a:bodyPr/>
          <a:lstStyle>
            <a:lvl1pPr>
              <a:defRPr/>
            </a:lvl1pPr>
          </a:lstStyle>
          <a:p>
            <a:pPr>
              <a:defRPr/>
            </a:pPr>
            <a:endParaRPr lang="en-US"/>
          </a:p>
        </p:txBody>
      </p:sp>
      <p:sp>
        <p:nvSpPr>
          <p:cNvPr id="4" name="Slide Number Placeholder 22"/>
          <p:cNvSpPr>
            <a:spLocks noGrp="1"/>
          </p:cNvSpPr>
          <p:nvPr>
            <p:ph type="sldNum" sz="quarter" idx="12"/>
          </p:nvPr>
        </p:nvSpPr>
        <p:spPr>
          <a:xfrm>
            <a:off x="0" y="1271588"/>
            <a:ext cx="533400" cy="244475"/>
          </a:xfrm>
          <a:prstGeom prst="rect">
            <a:avLst/>
          </a:prstGeom>
          <a:ln/>
        </p:spPr>
        <p:txBody>
          <a:bodyPr/>
          <a:lstStyle>
            <a:lvl1pPr>
              <a:defRPr/>
            </a:lvl1pPr>
          </a:lstStyle>
          <a:p>
            <a:pPr>
              <a:defRPr/>
            </a:pPr>
            <a:fld id="{9AD0F5AC-463F-4240-BEC0-B2450DF2ECD6}" type="slidenum">
              <a:rPr lang="en-US"/>
              <a:pPr>
                <a:defRPr/>
              </a:pPr>
              <a:t>‹#›</a:t>
            </a:fld>
            <a:endParaRPr lang="en-US"/>
          </a:p>
        </p:txBody>
      </p:sp>
    </p:spTree>
    <p:extLst>
      <p:ext uri="{BB962C8B-B14F-4D97-AF65-F5344CB8AC3E}">
        <p14:creationId xmlns:p14="http://schemas.microsoft.com/office/powerpoint/2010/main" val="907218889"/>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a:ln/>
        </p:spPr>
        <p:txBody>
          <a:bodyPr/>
          <a:lstStyle>
            <a:lvl1pPr>
              <a:defRPr/>
            </a:lvl1pPr>
          </a:lstStyle>
          <a:p>
            <a:pPr>
              <a:defRPr/>
            </a:pPr>
            <a:endParaRPr lang="en-US"/>
          </a:p>
        </p:txBody>
      </p:sp>
      <p:sp>
        <p:nvSpPr>
          <p:cNvPr id="6" name="Rectangle 5124"/>
          <p:cNvSpPr>
            <a:spLocks noGrp="1"/>
          </p:cNvSpPr>
          <p:nvPr>
            <p:ph type="ftr" sz="quarter" idx="11"/>
          </p:nvPr>
        </p:nvSpPr>
        <p:spPr>
          <a:ln/>
        </p:spPr>
        <p:txBody>
          <a:bodyPr/>
          <a:lstStyle>
            <a:lvl1pPr>
              <a:defRPr/>
            </a:lvl1pPr>
          </a:lstStyle>
          <a:p>
            <a:pPr>
              <a:defRPr/>
            </a:pPr>
            <a:endParaRPr lang="en-US"/>
          </a:p>
        </p:txBody>
      </p:sp>
      <p:sp>
        <p:nvSpPr>
          <p:cNvPr id="7" name="Slide Number Placeholder 22"/>
          <p:cNvSpPr>
            <a:spLocks noGrp="1"/>
          </p:cNvSpPr>
          <p:nvPr>
            <p:ph type="sldNum" sz="quarter" idx="12"/>
          </p:nvPr>
        </p:nvSpPr>
        <p:spPr>
          <a:xfrm>
            <a:off x="0" y="1271588"/>
            <a:ext cx="533400" cy="244475"/>
          </a:xfrm>
          <a:prstGeom prst="rect">
            <a:avLst/>
          </a:prstGeom>
          <a:ln/>
        </p:spPr>
        <p:txBody>
          <a:bodyPr/>
          <a:lstStyle>
            <a:lvl1pPr>
              <a:defRPr/>
            </a:lvl1pPr>
          </a:lstStyle>
          <a:p>
            <a:pPr>
              <a:defRPr/>
            </a:pPr>
            <a:fld id="{EC80721C-58F2-CA4E-9383-DC421F5AE6DE}" type="slidenum">
              <a:rPr lang="en-US"/>
              <a:pPr>
                <a:defRPr/>
              </a:pPr>
              <a:t>‹#›</a:t>
            </a:fld>
            <a:endParaRPr lang="en-US"/>
          </a:p>
        </p:txBody>
      </p:sp>
    </p:spTree>
    <p:extLst>
      <p:ext uri="{BB962C8B-B14F-4D97-AF65-F5344CB8AC3E}">
        <p14:creationId xmlns:p14="http://schemas.microsoft.com/office/powerpoint/2010/main" val="2901294872"/>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a:ln/>
        </p:spPr>
        <p:txBody>
          <a:bodyPr/>
          <a:lstStyle>
            <a:lvl1pPr>
              <a:defRPr/>
            </a:lvl1pPr>
          </a:lstStyle>
          <a:p>
            <a:pPr>
              <a:defRPr/>
            </a:pPr>
            <a:endParaRPr lang="en-US"/>
          </a:p>
        </p:txBody>
      </p:sp>
      <p:sp>
        <p:nvSpPr>
          <p:cNvPr id="6" name="Rectangle 5124"/>
          <p:cNvSpPr>
            <a:spLocks noGrp="1"/>
          </p:cNvSpPr>
          <p:nvPr>
            <p:ph type="ftr" sz="quarter" idx="11"/>
          </p:nvPr>
        </p:nvSpPr>
        <p:spPr>
          <a:ln/>
        </p:spPr>
        <p:txBody>
          <a:bodyPr/>
          <a:lstStyle>
            <a:lvl1pPr>
              <a:defRPr/>
            </a:lvl1pPr>
          </a:lstStyle>
          <a:p>
            <a:pPr>
              <a:defRPr/>
            </a:pPr>
            <a:endParaRPr lang="en-US"/>
          </a:p>
        </p:txBody>
      </p:sp>
      <p:sp>
        <p:nvSpPr>
          <p:cNvPr id="7" name="Slide Number Placeholder 22"/>
          <p:cNvSpPr>
            <a:spLocks noGrp="1"/>
          </p:cNvSpPr>
          <p:nvPr>
            <p:ph type="sldNum" sz="quarter" idx="12"/>
          </p:nvPr>
        </p:nvSpPr>
        <p:spPr>
          <a:xfrm>
            <a:off x="0" y="1271588"/>
            <a:ext cx="533400" cy="244475"/>
          </a:xfrm>
          <a:prstGeom prst="rect">
            <a:avLst/>
          </a:prstGeom>
          <a:ln/>
        </p:spPr>
        <p:txBody>
          <a:bodyPr/>
          <a:lstStyle>
            <a:lvl1pPr>
              <a:defRPr/>
            </a:lvl1pPr>
          </a:lstStyle>
          <a:p>
            <a:pPr>
              <a:defRPr/>
            </a:pPr>
            <a:fld id="{3F39C724-29CE-364C-B861-0C1BC608B531}" type="slidenum">
              <a:rPr lang="en-US"/>
              <a:pPr>
                <a:defRPr/>
              </a:pPr>
              <a:t>‹#›</a:t>
            </a:fld>
            <a:endParaRPr lang="en-US"/>
          </a:p>
        </p:txBody>
      </p:sp>
    </p:spTree>
    <p:extLst>
      <p:ext uri="{BB962C8B-B14F-4D97-AF65-F5344CB8AC3E}">
        <p14:creationId xmlns:p14="http://schemas.microsoft.com/office/powerpoint/2010/main" val="41363066"/>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19075"/>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90550"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bwMode="auto">
          <a:xfrm>
            <a:off x="6096000" y="6248400"/>
            <a:ext cx="26670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chemeClr val="tx2"/>
                </a:solidFill>
                <a:latin typeface="+mn-lt"/>
                <a:cs typeface="+mn-cs"/>
              </a:defRPr>
            </a:lvl1pPr>
          </a:lstStyle>
          <a:p>
            <a:pPr>
              <a:defRPr/>
            </a:pPr>
            <a:endParaRPr lang="en-US"/>
          </a:p>
        </p:txBody>
      </p:sp>
      <p:sp>
        <p:nvSpPr>
          <p:cNvPr id="4101" name="Rectangle 5124"/>
          <p:cNvSpPr>
            <a:spLocks noGrp="1"/>
          </p:cNvSpPr>
          <p:nvPr>
            <p:ph type="ftr" sz="quarter" idx="3"/>
          </p:nvPr>
        </p:nvSpPr>
        <p:spPr bwMode="auto">
          <a:xfrm>
            <a:off x="609600" y="6248400"/>
            <a:ext cx="542131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400">
                <a:solidFill>
                  <a:schemeClr val="tx2"/>
                </a:solidFill>
                <a:latin typeface="+mn-lt"/>
                <a:cs typeface="+mn-cs"/>
              </a:defRPr>
            </a:lvl1pPr>
          </a:lstStyle>
          <a:p>
            <a:pPr>
              <a:defRPr/>
            </a:pPr>
            <a:endParaRPr lang="en-US"/>
          </a:p>
        </p:txBody>
      </p:sp>
      <p:sp>
        <p:nvSpPr>
          <p:cNvPr id="1030" name="Rectangle 6"/>
          <p:cNvSpPr>
            <a:spLocks noChangeArrowheads="1"/>
          </p:cNvSpPr>
          <p:nvPr/>
        </p:nvSpPr>
        <p:spPr bwMode="auto">
          <a:xfrm>
            <a:off x="0" y="1235075"/>
            <a:ext cx="9144000" cy="319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a:solidFill>
                <a:srgbClr val="FFFFFF"/>
              </a:solidFill>
              <a:latin typeface="Tw Cen MT" charset="0"/>
            </a:endParaRPr>
          </a:p>
        </p:txBody>
      </p:sp>
      <p:sp>
        <p:nvSpPr>
          <p:cNvPr id="1031" name="Rectangle 7"/>
          <p:cNvSpPr>
            <a:spLocks noChangeArrowheads="1"/>
          </p:cNvSpPr>
          <p:nvPr/>
        </p:nvSpPr>
        <p:spPr bwMode="auto">
          <a:xfrm>
            <a:off x="0" y="1279525"/>
            <a:ext cx="533400" cy="228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a:solidFill>
                <a:srgbClr val="FFFFFF"/>
              </a:solidFill>
              <a:latin typeface="Tw Cen MT" charset="0"/>
            </a:endParaRPr>
          </a:p>
        </p:txBody>
      </p:sp>
      <p:sp>
        <p:nvSpPr>
          <p:cNvPr id="1032" name="Rectangle 8"/>
          <p:cNvSpPr>
            <a:spLocks noChangeArrowheads="1"/>
          </p:cNvSpPr>
          <p:nvPr/>
        </p:nvSpPr>
        <p:spPr bwMode="auto">
          <a:xfrm>
            <a:off x="590550" y="1279525"/>
            <a:ext cx="855345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a:solidFill>
                <a:srgbClr val="FFFFFF"/>
              </a:solidFill>
              <a:latin typeface="Tw Cen MT"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xmlns:p14="http://schemas.microsoft.com/office/powerpoint/2010/main">
    <p:fade thruBlk="1"/>
  </p:transition>
  <p:txStyles>
    <p:titleStyle>
      <a:lvl1pPr marL="342900" indent="-342900" algn="l" defTabSz="-13873163" rtl="0" eaLnBrk="0" fontAlgn="base" hangingPunct="0">
        <a:spcBef>
          <a:spcPct val="0"/>
        </a:spcBef>
        <a:spcAft>
          <a:spcPct val="0"/>
        </a:spcAft>
        <a:defRPr sz="4400">
          <a:solidFill>
            <a:srgbClr val="FFFF00"/>
          </a:solidFill>
          <a:latin typeface="+mj-lt"/>
          <a:ea typeface="+mj-ea"/>
          <a:cs typeface="+mj-cs"/>
        </a:defRPr>
      </a:lvl1pPr>
      <a:lvl2pPr marL="342900" indent="-342900" algn="l" defTabSz="-13873163" rtl="0" eaLnBrk="0" fontAlgn="base" hangingPunct="0">
        <a:spcBef>
          <a:spcPct val="0"/>
        </a:spcBef>
        <a:spcAft>
          <a:spcPct val="0"/>
        </a:spcAft>
        <a:defRPr sz="4400">
          <a:solidFill>
            <a:schemeClr val="bg1"/>
          </a:solidFill>
          <a:latin typeface="Tw Cen MT" charset="0"/>
          <a:ea typeface="ＭＳ Ｐゴシック" charset="0"/>
          <a:cs typeface="ＭＳ Ｐゴシック" charset="0"/>
        </a:defRPr>
      </a:lvl2pPr>
      <a:lvl3pPr marL="342900" indent="-342900" algn="l" defTabSz="-13873163" rtl="0" eaLnBrk="0" fontAlgn="base" hangingPunct="0">
        <a:spcBef>
          <a:spcPct val="0"/>
        </a:spcBef>
        <a:spcAft>
          <a:spcPct val="0"/>
        </a:spcAft>
        <a:defRPr sz="4400">
          <a:solidFill>
            <a:schemeClr val="bg1"/>
          </a:solidFill>
          <a:latin typeface="Tw Cen MT" charset="0"/>
          <a:ea typeface="ＭＳ Ｐゴシック" charset="0"/>
          <a:cs typeface="ＭＳ Ｐゴシック" charset="0"/>
        </a:defRPr>
      </a:lvl3pPr>
      <a:lvl4pPr marL="342900" indent="-342900" algn="l" defTabSz="-13873163" rtl="0" eaLnBrk="0" fontAlgn="base" hangingPunct="0">
        <a:spcBef>
          <a:spcPct val="0"/>
        </a:spcBef>
        <a:spcAft>
          <a:spcPct val="0"/>
        </a:spcAft>
        <a:defRPr sz="4400">
          <a:solidFill>
            <a:schemeClr val="bg1"/>
          </a:solidFill>
          <a:latin typeface="Tw Cen MT" charset="0"/>
          <a:ea typeface="ＭＳ Ｐゴシック" charset="0"/>
          <a:cs typeface="ＭＳ Ｐゴシック" charset="0"/>
        </a:defRPr>
      </a:lvl4pPr>
      <a:lvl5pPr marL="342900" indent="-342900" algn="l" defTabSz="-13873163" rtl="0" eaLnBrk="0" fontAlgn="base" hangingPunct="0">
        <a:spcBef>
          <a:spcPct val="0"/>
        </a:spcBef>
        <a:spcAft>
          <a:spcPct val="0"/>
        </a:spcAft>
        <a:defRPr sz="4400">
          <a:solidFill>
            <a:schemeClr val="bg1"/>
          </a:solidFill>
          <a:latin typeface="Tw Cen MT" charset="0"/>
          <a:ea typeface="ＭＳ Ｐゴシック" charset="0"/>
          <a:cs typeface="ＭＳ Ｐゴシック" charset="0"/>
        </a:defRPr>
      </a:lvl5pPr>
      <a:lvl6pPr marL="800100" indent="-342900" algn="l" defTabSz="-13873163" rtl="0" eaLnBrk="0" fontAlgn="base" hangingPunct="0">
        <a:spcBef>
          <a:spcPct val="0"/>
        </a:spcBef>
        <a:spcAft>
          <a:spcPct val="0"/>
        </a:spcAft>
        <a:defRPr sz="4400">
          <a:solidFill>
            <a:schemeClr val="bg1"/>
          </a:solidFill>
          <a:latin typeface="Tw Cen MT" charset="0"/>
          <a:ea typeface="ＭＳ Ｐゴシック" charset="0"/>
          <a:cs typeface="ＭＳ Ｐゴシック" charset="0"/>
        </a:defRPr>
      </a:lvl6pPr>
      <a:lvl7pPr marL="1257300" indent="-342900" algn="l" defTabSz="-13873163" rtl="0" eaLnBrk="0" fontAlgn="base" hangingPunct="0">
        <a:spcBef>
          <a:spcPct val="0"/>
        </a:spcBef>
        <a:spcAft>
          <a:spcPct val="0"/>
        </a:spcAft>
        <a:defRPr sz="4400">
          <a:solidFill>
            <a:schemeClr val="bg1"/>
          </a:solidFill>
          <a:latin typeface="Tw Cen MT" charset="0"/>
          <a:ea typeface="ＭＳ Ｐゴシック" charset="0"/>
          <a:cs typeface="ＭＳ Ｐゴシック" charset="0"/>
        </a:defRPr>
      </a:lvl7pPr>
      <a:lvl8pPr marL="1714500" indent="-342900" algn="l" defTabSz="-13873163" rtl="0" eaLnBrk="0" fontAlgn="base" hangingPunct="0">
        <a:spcBef>
          <a:spcPct val="0"/>
        </a:spcBef>
        <a:spcAft>
          <a:spcPct val="0"/>
        </a:spcAft>
        <a:defRPr sz="4400">
          <a:solidFill>
            <a:schemeClr val="bg1"/>
          </a:solidFill>
          <a:latin typeface="Tw Cen MT" charset="0"/>
          <a:ea typeface="ＭＳ Ｐゴシック" charset="0"/>
          <a:cs typeface="ＭＳ Ｐゴシック" charset="0"/>
        </a:defRPr>
      </a:lvl8pPr>
      <a:lvl9pPr marL="2171700" indent="-342900" algn="l" defTabSz="-13873163" rtl="0" eaLnBrk="0" fontAlgn="base" hangingPunct="0">
        <a:spcBef>
          <a:spcPct val="0"/>
        </a:spcBef>
        <a:spcAft>
          <a:spcPct val="0"/>
        </a:spcAft>
        <a:defRPr sz="4400">
          <a:solidFill>
            <a:schemeClr val="bg1"/>
          </a:solidFill>
          <a:latin typeface="Tw Cen MT" charset="0"/>
          <a:ea typeface="ＭＳ Ｐゴシック" charset="0"/>
          <a:cs typeface="ＭＳ Ｐゴシック" charset="0"/>
        </a:defRPr>
      </a:lvl9pPr>
    </p:titleStyle>
    <p:bodyStyle>
      <a:lvl1pPr marL="342900" indent="-342900" algn="l" defTabSz="-13873163" rtl="0" eaLnBrk="0" fontAlgn="base" hangingPunct="0">
        <a:spcBef>
          <a:spcPts val="700"/>
        </a:spcBef>
        <a:spcAft>
          <a:spcPct val="0"/>
        </a:spcAft>
        <a:buClr>
          <a:schemeClr val="bg1"/>
        </a:buClr>
        <a:buSzPct val="60000"/>
        <a:buFont typeface="Wingdings" charset="0"/>
        <a:buChar char="q"/>
        <a:defRPr sz="2900">
          <a:solidFill>
            <a:schemeClr val="bg1"/>
          </a:solidFill>
          <a:latin typeface="+mn-lt"/>
          <a:ea typeface="+mn-ea"/>
          <a:cs typeface="+mn-cs"/>
        </a:defRPr>
      </a:lvl1pPr>
      <a:lvl2pPr marL="742950" indent="-285750" algn="l" defTabSz="-13873163" rtl="0" eaLnBrk="0" fontAlgn="base" hangingPunct="0">
        <a:spcBef>
          <a:spcPts val="550"/>
        </a:spcBef>
        <a:spcAft>
          <a:spcPct val="0"/>
        </a:spcAft>
        <a:buClr>
          <a:schemeClr val="bg1"/>
        </a:buClr>
        <a:buSzPct val="50000"/>
        <a:buFont typeface="Wingdings" charset="0"/>
        <a:buChar char="q"/>
        <a:defRPr sz="2600">
          <a:solidFill>
            <a:schemeClr val="bg1"/>
          </a:solidFill>
          <a:latin typeface="+mn-lt"/>
          <a:ea typeface="+mn-ea"/>
        </a:defRPr>
      </a:lvl2pPr>
      <a:lvl3pPr marL="1143000" indent="-228600" algn="l" defTabSz="-13873163" rtl="0" eaLnBrk="0" fontAlgn="base" hangingPunct="0">
        <a:spcBef>
          <a:spcPts val="500"/>
        </a:spcBef>
        <a:spcAft>
          <a:spcPct val="0"/>
        </a:spcAft>
        <a:buClr>
          <a:schemeClr val="bg1"/>
        </a:buClr>
        <a:buSzPct val="40000"/>
        <a:buFont typeface="Wingdings" charset="0"/>
        <a:buChar char="q"/>
        <a:defRPr sz="2300">
          <a:solidFill>
            <a:schemeClr val="bg1"/>
          </a:solidFill>
          <a:latin typeface="+mn-lt"/>
          <a:ea typeface="+mn-ea"/>
        </a:defRPr>
      </a:lvl3pPr>
      <a:lvl4pPr marL="1600200" indent="-228600" algn="l" defTabSz="-13873163" rtl="0" eaLnBrk="0" fontAlgn="base" hangingPunct="0">
        <a:spcBef>
          <a:spcPts val="400"/>
        </a:spcBef>
        <a:spcAft>
          <a:spcPct val="0"/>
        </a:spcAft>
        <a:buClr>
          <a:schemeClr val="bg1"/>
        </a:buClr>
        <a:buSzPct val="75000"/>
        <a:buFont typeface="Wingdings" charset="0"/>
        <a:buChar char="q"/>
        <a:defRPr sz="2000">
          <a:solidFill>
            <a:schemeClr val="bg1"/>
          </a:solidFill>
          <a:latin typeface="+mn-lt"/>
          <a:ea typeface="+mn-ea"/>
        </a:defRPr>
      </a:lvl4pPr>
      <a:lvl5pPr marL="2057400" indent="-228600" algn="l" defTabSz="-13873163" rtl="0" eaLnBrk="0" fontAlgn="base" hangingPunct="0">
        <a:spcBef>
          <a:spcPts val="400"/>
        </a:spcBef>
        <a:spcAft>
          <a:spcPct val="0"/>
        </a:spcAft>
        <a:buClr>
          <a:schemeClr val="bg1"/>
        </a:buClr>
        <a:buSzPct val="65000"/>
        <a:buFont typeface="Wingdings" charset="0"/>
        <a:buChar char="q"/>
        <a:defRPr sz="2000">
          <a:solidFill>
            <a:schemeClr val="bg1"/>
          </a:solidFill>
          <a:latin typeface="+mn-lt"/>
          <a:ea typeface="+mn-ea"/>
        </a:defRPr>
      </a:lvl5pPr>
      <a:lvl6pPr marL="2514600" indent="-228600" algn="l" defTabSz="-13873163" rtl="0" eaLnBrk="0" fontAlgn="base" hangingPunct="0">
        <a:spcBef>
          <a:spcPts val="400"/>
        </a:spcBef>
        <a:spcAft>
          <a:spcPct val="0"/>
        </a:spcAft>
        <a:buClr>
          <a:schemeClr val="bg1"/>
        </a:buClr>
        <a:buSzPct val="65000"/>
        <a:buFont typeface="Wingdings" charset="0"/>
        <a:buChar char="q"/>
        <a:defRPr sz="2000">
          <a:solidFill>
            <a:schemeClr val="bg1"/>
          </a:solidFill>
          <a:latin typeface="+mn-lt"/>
          <a:ea typeface="+mn-ea"/>
        </a:defRPr>
      </a:lvl6pPr>
      <a:lvl7pPr marL="2971800" indent="-228600" algn="l" defTabSz="-13873163" rtl="0" eaLnBrk="0" fontAlgn="base" hangingPunct="0">
        <a:spcBef>
          <a:spcPts val="400"/>
        </a:spcBef>
        <a:spcAft>
          <a:spcPct val="0"/>
        </a:spcAft>
        <a:buClr>
          <a:schemeClr val="bg1"/>
        </a:buClr>
        <a:buSzPct val="65000"/>
        <a:buFont typeface="Wingdings" charset="0"/>
        <a:buChar char="q"/>
        <a:defRPr sz="2000">
          <a:solidFill>
            <a:schemeClr val="bg1"/>
          </a:solidFill>
          <a:latin typeface="+mn-lt"/>
          <a:ea typeface="+mn-ea"/>
        </a:defRPr>
      </a:lvl7pPr>
      <a:lvl8pPr marL="3429000" indent="-228600" algn="l" defTabSz="-13873163" rtl="0" eaLnBrk="0" fontAlgn="base" hangingPunct="0">
        <a:spcBef>
          <a:spcPts val="400"/>
        </a:spcBef>
        <a:spcAft>
          <a:spcPct val="0"/>
        </a:spcAft>
        <a:buClr>
          <a:schemeClr val="bg1"/>
        </a:buClr>
        <a:buSzPct val="65000"/>
        <a:buFont typeface="Wingdings" charset="0"/>
        <a:buChar char="q"/>
        <a:defRPr sz="2000">
          <a:solidFill>
            <a:schemeClr val="bg1"/>
          </a:solidFill>
          <a:latin typeface="+mn-lt"/>
          <a:ea typeface="+mn-ea"/>
        </a:defRPr>
      </a:lvl8pPr>
      <a:lvl9pPr marL="3886200" indent="-228600" algn="l" defTabSz="-13873163" rtl="0" eaLnBrk="0" fontAlgn="base" hangingPunct="0">
        <a:spcBef>
          <a:spcPts val="400"/>
        </a:spcBef>
        <a:spcAft>
          <a:spcPct val="0"/>
        </a:spcAft>
        <a:buClr>
          <a:schemeClr val="bg1"/>
        </a:buClr>
        <a:buSzPct val="65000"/>
        <a:buFont typeface="Wingdings" charset="0"/>
        <a:buChar char="q"/>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p500.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1" Type="http://schemas.openxmlformats.org/officeDocument/2006/relationships/package" Target="../embeddings/Microsoft_Word_Document4.docx"/><Relationship Id="rId12" Type="http://schemas.openxmlformats.org/officeDocument/2006/relationships/oleObject" Target="../embeddings/oleObject5.bin"/><Relationship Id="rId13" Type="http://schemas.openxmlformats.org/officeDocument/2006/relationships/package" Target="../embeddings/Microsoft_Word_Document5.docx"/><Relationship Id="rId14"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3.png"/><Relationship Id="rId6" Type="http://schemas.openxmlformats.org/officeDocument/2006/relationships/oleObject" Target="../embeddings/oleObject2.bin"/><Relationship Id="rId7" Type="http://schemas.openxmlformats.org/officeDocument/2006/relationships/package" Target="../embeddings/Microsoft_Word_Document2.docx"/><Relationship Id="rId8" Type="http://schemas.openxmlformats.org/officeDocument/2006/relationships/oleObject" Target="../embeddings/oleObject3.bin"/><Relationship Id="rId9" Type="http://schemas.openxmlformats.org/officeDocument/2006/relationships/package" Target="../embeddings/Microsoft_Word_Document3.docx"/><Relationship Id="rId10"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6.emf"/><Relationship Id="rId5" Type="http://schemas.openxmlformats.org/officeDocument/2006/relationships/oleObject" Target="../embeddings/oleObject7.bin"/><Relationship Id="rId6"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p500.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LNL@psu.edu" TargetMode="External"/><Relationship Id="rId4" Type="http://schemas.openxmlformats.org/officeDocument/2006/relationships/hyperlink" Target="http://www.personal.psu.edu/ln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2"/>
          <p:cNvSpPr>
            <a:spLocks noGrp="1"/>
          </p:cNvSpPr>
          <p:nvPr>
            <p:ph type="ctrTitle"/>
          </p:nvPr>
        </p:nvSpPr>
        <p:spPr>
          <a:xfrm>
            <a:off x="0" y="398463"/>
            <a:ext cx="9144000" cy="1065212"/>
          </a:xfrm>
          <a:extLst>
            <a:ext uri="{91240B29-F687-4f45-9708-019B960494DF}">
              <a14:hiddenLine xmlns:a14="http://schemas.microsoft.com/office/drawing/2010/main" w="38100" cmpd="sng">
                <a:solidFill>
                  <a:srgbClr val="FF3300"/>
                </a:solidFill>
                <a:miter lim="800000"/>
                <a:headEnd/>
                <a:tailEnd/>
              </a14:hiddenLine>
            </a:ext>
          </a:extLst>
        </p:spPr>
        <p:txBody>
          <a:bodyPr/>
          <a:lstStyle/>
          <a:p>
            <a:pPr marL="0" indent="0" algn="ctr"/>
            <a:r>
              <a:rPr lang="en-US" sz="4800" b="1" dirty="0">
                <a:latin typeface="Tw Cen MT" charset="0"/>
                <a:ea typeface="ＭＳ Ｐゴシック" charset="0"/>
                <a:cs typeface="ＭＳ Ｐゴシック" charset="0"/>
              </a:rPr>
              <a:t>Toward Human-Level </a:t>
            </a:r>
            <a:r>
              <a:rPr lang="en-US" sz="4800" b="1" dirty="0" smtClean="0">
                <a:latin typeface="Tw Cen MT" charset="0"/>
                <a:ea typeface="ＭＳ Ｐゴシック" charset="0"/>
                <a:cs typeface="ＭＳ Ｐゴシック" charset="0"/>
              </a:rPr>
              <a:t/>
            </a:r>
            <a:br>
              <a:rPr lang="en-US" sz="4800" b="1" dirty="0" smtClean="0">
                <a:latin typeface="Tw Cen MT" charset="0"/>
                <a:ea typeface="ＭＳ Ｐゴシック" charset="0"/>
                <a:cs typeface="ＭＳ Ｐゴシック" charset="0"/>
              </a:rPr>
            </a:br>
            <a:r>
              <a:rPr lang="en-US" sz="4800" b="1" dirty="0" smtClean="0">
                <a:latin typeface="Tw Cen MT" charset="0"/>
                <a:ea typeface="ＭＳ Ｐゴシック" charset="0"/>
                <a:cs typeface="ＭＳ Ｐゴシック" charset="0"/>
              </a:rPr>
              <a:t>(</a:t>
            </a:r>
            <a:r>
              <a:rPr lang="en-US" sz="4800" b="1" dirty="0">
                <a:latin typeface="Tw Cen MT" charset="0"/>
                <a:ea typeface="ＭＳ Ｐゴシック" charset="0"/>
                <a:cs typeface="ＭＳ Ｐゴシック" charset="0"/>
              </a:rPr>
              <a:t>and Beyond) Artificial Intelligence </a:t>
            </a:r>
          </a:p>
        </p:txBody>
      </p:sp>
      <p:sp>
        <p:nvSpPr>
          <p:cNvPr id="13314" name="Rectangle 3"/>
          <p:cNvSpPr>
            <a:spLocks noGrp="1"/>
          </p:cNvSpPr>
          <p:nvPr>
            <p:ph type="subTitle" idx="1"/>
          </p:nvPr>
        </p:nvSpPr>
        <p:spPr>
          <a:xfrm>
            <a:off x="203200" y="2506138"/>
            <a:ext cx="8534400" cy="3706813"/>
          </a:xfrm>
        </p:spPr>
        <p:txBody>
          <a:bodyPr/>
          <a:lstStyle/>
          <a:p>
            <a:pPr>
              <a:lnSpc>
                <a:spcPct val="80000"/>
              </a:lnSpc>
            </a:pPr>
            <a:r>
              <a:rPr lang="en-US" sz="3200" b="1" dirty="0">
                <a:latin typeface="Tw Cen MT" charset="0"/>
                <a:ea typeface="ＭＳ Ｐゴシック" charset="0"/>
                <a:cs typeface="ＭＳ Ｐゴシック" charset="0"/>
              </a:rPr>
              <a:t>Prof. Lyle N. Long</a:t>
            </a:r>
          </a:p>
          <a:p>
            <a:pPr>
              <a:lnSpc>
                <a:spcPct val="80000"/>
              </a:lnSpc>
            </a:pPr>
            <a:r>
              <a:rPr lang="en-US" sz="1800" dirty="0" smtClean="0">
                <a:latin typeface="Tw Cen MT" charset="0"/>
                <a:ea typeface="ＭＳ Ｐゴシック" charset="0"/>
                <a:cs typeface="ＭＳ Ｐゴシック" charset="0"/>
              </a:rPr>
              <a:t>Distinguished Professor of </a:t>
            </a:r>
          </a:p>
          <a:p>
            <a:pPr>
              <a:lnSpc>
                <a:spcPct val="80000"/>
              </a:lnSpc>
            </a:pPr>
            <a:r>
              <a:rPr lang="en-US" sz="1800" dirty="0" smtClean="0">
                <a:latin typeface="Tw Cen MT" charset="0"/>
                <a:ea typeface="ＭＳ Ｐゴシック" charset="0"/>
                <a:cs typeface="ＭＳ Ｐゴシック" charset="0"/>
              </a:rPr>
              <a:t>Aerospace </a:t>
            </a:r>
            <a:r>
              <a:rPr lang="en-US" sz="1800" dirty="0">
                <a:latin typeface="Tw Cen MT" charset="0"/>
                <a:ea typeface="ＭＳ Ｐゴシック" charset="0"/>
                <a:cs typeface="ＭＳ Ｐゴシック" charset="0"/>
              </a:rPr>
              <a:t>Engineering, Mathematics, and Computational Science </a:t>
            </a:r>
          </a:p>
          <a:p>
            <a:pPr>
              <a:lnSpc>
                <a:spcPct val="80000"/>
              </a:lnSpc>
            </a:pPr>
            <a:r>
              <a:rPr lang="en-US" sz="1800" dirty="0">
                <a:latin typeface="Tw Cen MT" charset="0"/>
                <a:ea typeface="ＭＳ Ｐゴシック" charset="0"/>
                <a:cs typeface="ＭＳ Ｐゴシック" charset="0"/>
              </a:rPr>
              <a:t>The Pennsylvania State University</a:t>
            </a:r>
          </a:p>
          <a:p>
            <a:pPr>
              <a:lnSpc>
                <a:spcPct val="80000"/>
              </a:lnSpc>
            </a:pPr>
            <a:endParaRPr lang="en-US" sz="1800" b="1" dirty="0">
              <a:latin typeface="Tw Cen MT" charset="0"/>
              <a:ea typeface="ＭＳ Ｐゴシック" charset="0"/>
              <a:cs typeface="ＭＳ Ｐゴシック" charset="0"/>
            </a:endParaRPr>
          </a:p>
          <a:p>
            <a:pPr>
              <a:lnSpc>
                <a:spcPct val="80000"/>
              </a:lnSpc>
            </a:pPr>
            <a:endParaRPr lang="en-US" sz="1800" b="1" dirty="0">
              <a:latin typeface="Tw Cen MT" charset="0"/>
              <a:ea typeface="ＭＳ Ｐゴシック" charset="0"/>
              <a:cs typeface="ＭＳ Ｐゴシック" charset="0"/>
            </a:endParaRPr>
          </a:p>
          <a:p>
            <a:pPr>
              <a:lnSpc>
                <a:spcPct val="80000"/>
              </a:lnSpc>
            </a:pPr>
            <a:endParaRPr lang="en-US" sz="1800" b="1" dirty="0">
              <a:latin typeface="Tw Cen MT" charset="0"/>
              <a:ea typeface="ＭＳ Ｐゴシック" charset="0"/>
              <a:cs typeface="ＭＳ Ｐゴシック" charset="0"/>
            </a:endParaRPr>
          </a:p>
          <a:p>
            <a:pPr>
              <a:lnSpc>
                <a:spcPct val="80000"/>
              </a:lnSpc>
            </a:pPr>
            <a:endParaRPr lang="en-US" sz="1800" b="1" dirty="0">
              <a:latin typeface="Tw Cen MT" charset="0"/>
              <a:ea typeface="ＭＳ Ｐゴシック" charset="0"/>
              <a:cs typeface="ＭＳ Ｐゴシック" charset="0"/>
            </a:endParaRPr>
          </a:p>
          <a:p>
            <a:pPr>
              <a:lnSpc>
                <a:spcPct val="80000"/>
              </a:lnSpc>
            </a:pPr>
            <a:r>
              <a:rPr lang="en-US" sz="2400" dirty="0">
                <a:latin typeface="Tw Cen MT" charset="0"/>
                <a:ea typeface="ＭＳ Ｐゴシック" charset="0"/>
                <a:cs typeface="ＭＳ Ｐゴシック" charset="0"/>
              </a:rPr>
              <a:t>Presented at </a:t>
            </a:r>
            <a:r>
              <a:rPr lang="en-US" sz="2400" dirty="0" smtClean="0">
                <a:latin typeface="Tw Cen MT" charset="0"/>
                <a:ea typeface="ＭＳ Ｐゴシック" charset="0"/>
                <a:cs typeface="ＭＳ Ｐゴシック" charset="0"/>
              </a:rPr>
              <a:t>NASA Langley Workshop on</a:t>
            </a:r>
          </a:p>
          <a:p>
            <a:pPr>
              <a:lnSpc>
                <a:spcPct val="80000"/>
              </a:lnSpc>
            </a:pPr>
            <a:r>
              <a:rPr lang="en-US" sz="2400" dirty="0">
                <a:latin typeface="Tw Cen MT" charset="0"/>
                <a:ea typeface="ＭＳ Ｐゴシック" charset="0"/>
                <a:cs typeface="ＭＳ Ｐゴシック" charset="0"/>
              </a:rPr>
              <a:t>Machine Learning Technologies and Their Applications to Scientific and Engineering Domains Workshop</a:t>
            </a:r>
          </a:p>
          <a:p>
            <a:pPr>
              <a:lnSpc>
                <a:spcPct val="80000"/>
              </a:lnSpc>
            </a:pPr>
            <a:r>
              <a:rPr lang="en-US" sz="2400" dirty="0" smtClean="0">
                <a:latin typeface="Tw Cen MT" charset="0"/>
                <a:ea typeface="ＭＳ Ｐゴシック" charset="0"/>
                <a:cs typeface="ＭＳ Ｐゴシック" charset="0"/>
              </a:rPr>
              <a:t>Aug., 2016</a:t>
            </a:r>
            <a:endParaRPr lang="en-US" sz="1600" dirty="0">
              <a:latin typeface="Tw Cen MT" charset="0"/>
              <a:ea typeface="ＭＳ Ｐゴシック" charset="0"/>
              <a:cs typeface="ＭＳ Ｐゴシック" charset="0"/>
            </a:endParaRPr>
          </a:p>
          <a:p>
            <a:pPr>
              <a:lnSpc>
                <a:spcPct val="80000"/>
              </a:lnSpc>
            </a:pPr>
            <a:endParaRPr lang="en-US" sz="1600" dirty="0">
              <a:latin typeface="Tw Cen MT" charset="0"/>
              <a:ea typeface="ＭＳ Ｐゴシック" charset="0"/>
              <a:cs typeface="ＭＳ Ｐゴシック" charset="0"/>
            </a:endParaRPr>
          </a:p>
        </p:txBody>
      </p:sp>
      <p:cxnSp>
        <p:nvCxnSpPr>
          <p:cNvPr id="3" name="Straight Connector 2"/>
          <p:cNvCxnSpPr/>
          <p:nvPr/>
        </p:nvCxnSpPr>
        <p:spPr bwMode="auto">
          <a:xfrm flipV="1">
            <a:off x="0" y="1817688"/>
            <a:ext cx="9144000" cy="17462"/>
          </a:xfrm>
          <a:prstGeom prst="line">
            <a:avLst/>
          </a:prstGeom>
          <a:solidFill>
            <a:schemeClr val="accent1"/>
          </a:solidFill>
          <a:ln w="571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2"/>
          <p:cNvSpPr>
            <a:spLocks noChangeArrowheads="1"/>
          </p:cNvSpPr>
          <p:nvPr/>
        </p:nvSpPr>
        <p:spPr bwMode="auto">
          <a:xfrm>
            <a:off x="254000" y="1608138"/>
            <a:ext cx="9398000" cy="486039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5602" name="Title 1"/>
          <p:cNvSpPr>
            <a:spLocks noGrp="1"/>
          </p:cNvSpPr>
          <p:nvPr>
            <p:ph type="title"/>
          </p:nvPr>
        </p:nvSpPr>
        <p:spPr>
          <a:xfrm>
            <a:off x="333375" y="146050"/>
            <a:ext cx="9367838" cy="990600"/>
          </a:xfrm>
        </p:spPr>
        <p:txBody>
          <a:bodyPr/>
          <a:lstStyle/>
          <a:p>
            <a:r>
              <a:rPr lang="en-US" dirty="0" smtClean="0">
                <a:latin typeface="Tw Cen MT" charset="0"/>
                <a:ea typeface="ＭＳ Ｐゴシック" charset="0"/>
                <a:cs typeface="ＭＳ Ｐゴシック" charset="0"/>
              </a:rPr>
              <a:t>Proposed Robot Architecture</a:t>
            </a:r>
            <a:endParaRPr lang="en-US" dirty="0">
              <a:latin typeface="Tw Cen MT" charset="0"/>
              <a:ea typeface="ＭＳ Ｐゴシック" charset="0"/>
              <a:cs typeface="ＭＳ Ｐゴシック" charset="0"/>
            </a:endParaRPr>
          </a:p>
        </p:txBody>
      </p:sp>
      <p:pic>
        <p:nvPicPr>
          <p:cNvPr id="25603" name="Picture 5"/>
          <p:cNvPicPr>
            <a:picLocks noChangeAspect="1"/>
          </p:cNvPicPr>
          <p:nvPr/>
        </p:nvPicPr>
        <p:blipFill>
          <a:blip r:embed="rId2">
            <a:extLst>
              <a:ext uri="{28A0092B-C50C-407E-A947-70E740481C1C}">
                <a14:useLocalDpi xmlns:a14="http://schemas.microsoft.com/office/drawing/2010/main" val="0"/>
              </a:ext>
            </a:extLst>
          </a:blip>
          <a:srcRect t="25397"/>
          <a:stretch>
            <a:fillRect/>
          </a:stretch>
        </p:blipFill>
        <p:spPr bwMode="auto">
          <a:xfrm>
            <a:off x="-287857" y="1557867"/>
            <a:ext cx="9681364" cy="452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416770" y="4741342"/>
            <a:ext cx="1146881" cy="369332"/>
          </a:xfrm>
          <a:prstGeom prst="rect">
            <a:avLst/>
          </a:prstGeom>
          <a:noFill/>
          <a:ln>
            <a:solidFill>
              <a:schemeClr val="tx1"/>
            </a:solidFill>
          </a:ln>
        </p:spPr>
        <p:txBody>
          <a:bodyPr wrap="none" rtlCol="0">
            <a:spAutoFit/>
          </a:bodyPr>
          <a:lstStyle/>
          <a:p>
            <a:r>
              <a:rPr lang="en-US" sz="1800" dirty="0" smtClean="0"/>
              <a:t>Emotions</a:t>
            </a:r>
            <a:endParaRPr lang="en-US" sz="1800" dirty="0"/>
          </a:p>
        </p:txBody>
      </p:sp>
      <p:cxnSp>
        <p:nvCxnSpPr>
          <p:cNvPr id="5" name="Straight Arrow Connector 4"/>
          <p:cNvCxnSpPr/>
          <p:nvPr/>
        </p:nvCxnSpPr>
        <p:spPr bwMode="auto">
          <a:xfrm flipH="1">
            <a:off x="7958636" y="3826941"/>
            <a:ext cx="16934" cy="845067"/>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346340" y="6177257"/>
            <a:ext cx="8388814" cy="523220"/>
          </a:xfrm>
          <a:prstGeom prst="rect">
            <a:avLst/>
          </a:prstGeom>
          <a:solidFill>
            <a:schemeClr val="bg1"/>
          </a:solidFill>
        </p:spPr>
        <p:txBody>
          <a:bodyPr wrap="square" rtlCol="0">
            <a:spAutoFit/>
          </a:bodyPr>
          <a:lstStyle/>
          <a:p>
            <a:r>
              <a:rPr lang="en-US" sz="1400" dirty="0"/>
              <a:t>Lyle N. Long and Troy D. Kelley, " A Review of Consciousness and the Possibility of Conscious Robots," Journal of Aerospace Computing, Information, and Communication (JACIC), Vol. 7, No. 2, Feb., 2010. </a:t>
            </a:r>
          </a:p>
        </p:txBody>
      </p:sp>
    </p:spTree>
    <p:extLst>
      <p:ext uri="{BB962C8B-B14F-4D97-AF65-F5344CB8AC3E}">
        <p14:creationId xmlns:p14="http://schemas.microsoft.com/office/powerpoint/2010/main" val="1419054836"/>
      </p:ext>
    </p:extLst>
  </p:cSld>
  <p:clrMapOvr>
    <a:masterClrMapping/>
  </p:clrMapOvr>
  <p:transition xmlns:p14="http://schemas.microsoft.com/office/powerpoint/2010/mai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7" y="66678"/>
            <a:ext cx="9804400" cy="990600"/>
          </a:xfrm>
        </p:spPr>
        <p:txBody>
          <a:bodyPr/>
          <a:lstStyle/>
          <a:p>
            <a:r>
              <a:rPr lang="en-US" sz="4000" dirty="0" smtClean="0"/>
              <a:t>Symbolic Approach to Intelligent Systems</a:t>
            </a:r>
            <a:endParaRPr lang="en-US" sz="4000" dirty="0"/>
          </a:p>
        </p:txBody>
      </p:sp>
      <p:sp>
        <p:nvSpPr>
          <p:cNvPr id="3" name="Content Placeholder 2"/>
          <p:cNvSpPr>
            <a:spLocks noGrp="1"/>
          </p:cNvSpPr>
          <p:nvPr>
            <p:ph idx="1"/>
          </p:nvPr>
        </p:nvSpPr>
        <p:spPr>
          <a:xfrm>
            <a:off x="153923" y="1600200"/>
            <a:ext cx="6156927" cy="5077390"/>
          </a:xfrm>
        </p:spPr>
        <p:txBody>
          <a:bodyPr/>
          <a:lstStyle/>
          <a:p>
            <a:r>
              <a:rPr lang="en-US" sz="2400" dirty="0" smtClean="0"/>
              <a:t>Cognitive Architectures</a:t>
            </a:r>
          </a:p>
          <a:p>
            <a:pPr lvl="1"/>
            <a:r>
              <a:rPr lang="en-US" sz="2000" dirty="0" smtClean="0"/>
              <a:t>SOAR</a:t>
            </a:r>
          </a:p>
          <a:p>
            <a:pPr lvl="1"/>
            <a:r>
              <a:rPr lang="en-US" sz="2000" dirty="0" smtClean="0"/>
              <a:t>ACT-R  (CMU: ACT-R,  NRL: </a:t>
            </a:r>
            <a:r>
              <a:rPr lang="en-US" sz="2000" dirty="0" err="1" smtClean="0"/>
              <a:t>jACT</a:t>
            </a:r>
            <a:r>
              <a:rPr lang="en-US" sz="2000" dirty="0" smtClean="0"/>
              <a:t>-R,  Army: SS-RICS)</a:t>
            </a:r>
          </a:p>
          <a:p>
            <a:pPr lvl="1"/>
            <a:r>
              <a:rPr lang="en-US" sz="2000" dirty="0" smtClean="0"/>
              <a:t>EPIC</a:t>
            </a:r>
          </a:p>
          <a:p>
            <a:pPr lvl="1"/>
            <a:r>
              <a:rPr lang="en-US" sz="2000" dirty="0" smtClean="0"/>
              <a:t>…</a:t>
            </a:r>
          </a:p>
          <a:p>
            <a:r>
              <a:rPr lang="en-US" sz="2400" dirty="0" smtClean="0"/>
              <a:t>Rule-based or production systems</a:t>
            </a:r>
          </a:p>
          <a:p>
            <a:pPr lvl="1"/>
            <a:r>
              <a:rPr lang="en-US" sz="2000" dirty="0" smtClean="0"/>
              <a:t>Can have working memory and long-term memory</a:t>
            </a:r>
          </a:p>
          <a:p>
            <a:pPr lvl="1"/>
            <a:r>
              <a:rPr lang="en-US" sz="2000" dirty="0" smtClean="0"/>
              <a:t>Some learning, but it is difficult</a:t>
            </a:r>
          </a:p>
          <a:p>
            <a:r>
              <a:rPr lang="en-US" sz="2400" dirty="0" smtClean="0"/>
              <a:t>Learning curve for users is steep…</a:t>
            </a:r>
          </a:p>
          <a:p>
            <a:r>
              <a:rPr lang="en-US" sz="2400" dirty="0" smtClean="0"/>
              <a:t>Difficult to scale to human-level</a:t>
            </a:r>
          </a:p>
          <a:p>
            <a:r>
              <a:rPr lang="en-US" sz="2400" dirty="0" smtClean="0"/>
              <a:t>Hand writing rules is not scalable, need learning</a:t>
            </a:r>
            <a:endParaRPr lang="en-US" sz="2400" dirty="0"/>
          </a:p>
        </p:txBody>
      </p:sp>
      <p:pic>
        <p:nvPicPr>
          <p:cNvPr id="4" name="Content Placeholder 6" descr="hexapod2.jpg"/>
          <p:cNvPicPr>
            <a:picLocks noChangeAspect="1"/>
          </p:cNvPicPr>
          <p:nvPr/>
        </p:nvPicPr>
        <p:blipFill rotWithShape="1">
          <a:blip r:embed="rId2">
            <a:extLst>
              <a:ext uri="{28A0092B-C50C-407E-A947-70E740481C1C}">
                <a14:useLocalDpi xmlns:a14="http://schemas.microsoft.com/office/drawing/2010/main" val="0"/>
              </a:ext>
            </a:extLst>
          </a:blip>
          <a:srcRect l="836" r="791"/>
          <a:stretch/>
        </p:blipFill>
        <p:spPr bwMode="auto">
          <a:xfrm>
            <a:off x="6272147" y="1630350"/>
            <a:ext cx="2900865" cy="224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5" name="Content Placeholder 4" descr="superdroid.jpg"/>
          <p:cNvPicPr>
            <a:picLocks noChangeAspect="1"/>
          </p:cNvPicPr>
          <p:nvPr/>
        </p:nvPicPr>
        <p:blipFill>
          <a:blip r:embed="rId3">
            <a:extLst>
              <a:ext uri="{28A0092B-C50C-407E-A947-70E740481C1C}">
                <a14:useLocalDpi xmlns:a14="http://schemas.microsoft.com/office/drawing/2010/main" val="0"/>
              </a:ext>
            </a:extLst>
          </a:blip>
          <a:srcRect l="16268" r="16268"/>
          <a:stretch>
            <a:fillRect/>
          </a:stretch>
        </p:blipFill>
        <p:spPr bwMode="auto">
          <a:xfrm>
            <a:off x="6509213" y="4085769"/>
            <a:ext cx="2573867" cy="277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664582586"/>
      </p:ext>
    </p:extLst>
  </p:cSld>
  <p:clrMapOvr>
    <a:masterClrMapping/>
  </p:clrMapOvr>
  <p:transition xmlns:p14="http://schemas.microsoft.com/office/powerpoint/2010/mai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09600" y="100544"/>
            <a:ext cx="8153400" cy="990600"/>
          </a:xfrm>
        </p:spPr>
        <p:txBody>
          <a:bodyPr/>
          <a:lstStyle/>
          <a:p>
            <a:pPr marL="0" indent="0"/>
            <a:r>
              <a:rPr lang="en-US" sz="3600" dirty="0" smtClean="0">
                <a:latin typeface="Tw Cen MT" charset="0"/>
                <a:ea typeface="ＭＳ Ｐゴシック" charset="0"/>
                <a:cs typeface="ＭＳ Ｐゴシック" charset="0"/>
              </a:rPr>
              <a:t>Emotions and Temperament on </a:t>
            </a:r>
            <a:br>
              <a:rPr lang="en-US" sz="3600" dirty="0" smtClean="0">
                <a:latin typeface="Tw Cen MT" charset="0"/>
                <a:ea typeface="ＭＳ Ｐゴシック" charset="0"/>
                <a:cs typeface="ＭＳ Ｐゴシック" charset="0"/>
              </a:rPr>
            </a:br>
            <a:r>
              <a:rPr lang="en-US" sz="3600" dirty="0" smtClean="0">
                <a:latin typeface="Tw Cen MT" charset="0"/>
                <a:ea typeface="ＭＳ Ｐゴシック" charset="0"/>
                <a:cs typeface="ＭＳ Ｐゴシック" charset="0"/>
              </a:rPr>
              <a:t>Cognitive Mobile Robots</a:t>
            </a:r>
            <a:endParaRPr lang="en-US" sz="3600" dirty="0">
              <a:latin typeface="Tw Cen MT" charset="0"/>
              <a:ea typeface="ＭＳ Ｐゴシック" charset="0"/>
              <a:cs typeface="ＭＳ Ｐゴシック" charset="0"/>
            </a:endParaRPr>
          </a:p>
        </p:txBody>
      </p:sp>
      <p:sp>
        <p:nvSpPr>
          <p:cNvPr id="20482" name="Content Placeholder 2"/>
          <p:cNvSpPr>
            <a:spLocks noGrp="1"/>
          </p:cNvSpPr>
          <p:nvPr>
            <p:ph idx="1"/>
          </p:nvPr>
        </p:nvSpPr>
        <p:spPr>
          <a:xfrm>
            <a:off x="230885" y="1600200"/>
            <a:ext cx="8513065" cy="4525963"/>
          </a:xfrm>
        </p:spPr>
        <p:txBody>
          <a:bodyPr/>
          <a:lstStyle/>
          <a:p>
            <a:pPr>
              <a:defRPr/>
            </a:pPr>
            <a:r>
              <a:rPr lang="en-US" sz="2400" dirty="0" smtClean="0">
                <a:latin typeface="Tw Cen MT" charset="0"/>
                <a:ea typeface="ＭＳ Ｐゴシック" charset="0"/>
                <a:cs typeface="ＭＳ Ｐゴシック" charset="0"/>
              </a:rPr>
              <a:t>Emotions and temperament help animals (including humans) survive </a:t>
            </a:r>
          </a:p>
          <a:p>
            <a:pPr>
              <a:defRPr/>
            </a:pPr>
            <a:r>
              <a:rPr lang="en-US" sz="2400" dirty="0">
                <a:latin typeface="Tw Cen MT" charset="0"/>
                <a:ea typeface="ＭＳ Ｐゴシック" charset="0"/>
                <a:cs typeface="ＭＳ Ｐゴシック" charset="0"/>
              </a:rPr>
              <a:t>G</a:t>
            </a:r>
            <a:r>
              <a:rPr lang="en-US" sz="2400" dirty="0" smtClean="0">
                <a:latin typeface="Tw Cen MT" charset="0"/>
                <a:ea typeface="ＭＳ Ｐゴシック" charset="0"/>
                <a:cs typeface="ＭＳ Ｐゴシック" charset="0"/>
              </a:rPr>
              <a:t>roups of animals (including humans) with a diverse set of temperaments are more effective</a:t>
            </a:r>
          </a:p>
          <a:p>
            <a:pPr>
              <a:defRPr/>
            </a:pPr>
            <a:r>
              <a:rPr lang="en-US" sz="2400" dirty="0" smtClean="0">
                <a:latin typeface="Tw Cen MT" charset="0"/>
                <a:ea typeface="ＭＳ Ｐゴシック" charset="0"/>
                <a:cs typeface="ＭＳ Ｐゴシック" charset="0"/>
              </a:rPr>
              <a:t>Robots that vary their behavior based on their emotions should be very useful</a:t>
            </a:r>
          </a:p>
          <a:p>
            <a:pPr>
              <a:defRPr/>
            </a:pPr>
            <a:r>
              <a:rPr lang="en-US" sz="2400" dirty="0">
                <a:latin typeface="Tw Cen MT" charset="0"/>
                <a:ea typeface="ＭＳ Ｐゴシック" charset="0"/>
                <a:cs typeface="ＭＳ Ｐゴシック" charset="0"/>
              </a:rPr>
              <a:t>R</a:t>
            </a:r>
            <a:r>
              <a:rPr lang="en-US" sz="2400" dirty="0" smtClean="0">
                <a:latin typeface="Tw Cen MT" charset="0"/>
                <a:ea typeface="ＭＳ Ｐゴシック" charset="0"/>
                <a:cs typeface="ＭＳ Ｐゴシック" charset="0"/>
              </a:rPr>
              <a:t>obots with emotions and temperament might be better at interacting with humans also</a:t>
            </a:r>
          </a:p>
          <a:p>
            <a:pPr>
              <a:defRPr/>
            </a:pPr>
            <a:endParaRPr lang="en-US" sz="2400" dirty="0" smtClean="0">
              <a:latin typeface="Tw Cen MT" charset="0"/>
              <a:ea typeface="ＭＳ Ｐゴシック" charset="0"/>
              <a:cs typeface="ＭＳ Ｐゴシック" charset="0"/>
            </a:endParaRPr>
          </a:p>
          <a:p>
            <a:pPr>
              <a:defRPr/>
            </a:pPr>
            <a:endParaRPr lang="en-US" sz="2400" dirty="0" smtClean="0">
              <a:latin typeface="Tw Cen MT" charset="0"/>
              <a:ea typeface="ＭＳ Ｐゴシック" charset="0"/>
              <a:cs typeface="ＭＳ Ｐゴシック" charset="0"/>
            </a:endParaRPr>
          </a:p>
          <a:p>
            <a:pPr marL="0" indent="0">
              <a:buNone/>
              <a:defRPr/>
            </a:pPr>
            <a:r>
              <a:rPr lang="en-US" sz="1800" dirty="0" smtClean="0">
                <a:latin typeface="Tw Cen MT" charset="0"/>
                <a:ea typeface="ＭＳ Ｐゴシック" charset="0"/>
                <a:cs typeface="ＭＳ Ｐゴシック" charset="0"/>
              </a:rPr>
              <a:t>Long, Kelley, </a:t>
            </a:r>
            <a:r>
              <a:rPr lang="en-US" sz="1800" dirty="0">
                <a:latin typeface="Tw Cen MT" charset="0"/>
                <a:ea typeface="ＭＳ Ｐゴシック" charset="0"/>
                <a:cs typeface="ＭＳ Ｐゴシック" charset="0"/>
              </a:rPr>
              <a:t>and </a:t>
            </a:r>
            <a:r>
              <a:rPr lang="en-US" sz="1800" dirty="0" smtClean="0">
                <a:latin typeface="Tw Cen MT" charset="0"/>
                <a:ea typeface="ＭＳ Ｐゴシック" charset="0"/>
                <a:cs typeface="ＭＳ Ｐゴシック" charset="0"/>
              </a:rPr>
              <a:t>Avery, </a:t>
            </a:r>
            <a:r>
              <a:rPr lang="en-US" sz="1800" dirty="0">
                <a:latin typeface="Tw Cen MT" charset="0"/>
                <a:ea typeface="ＭＳ Ｐゴシック" charset="0"/>
                <a:cs typeface="ＭＳ Ｐゴシック" charset="0"/>
              </a:rPr>
              <a:t>“An Emotion and Temperament Model for Cognitive Mobile Robots," 24th Conference on Behavior Representation in Modeling and Simulation (BRIMS)</a:t>
            </a:r>
            <a:r>
              <a:rPr lang="en-US" sz="1800" dirty="0" smtClean="0">
                <a:latin typeface="Tw Cen MT" charset="0"/>
                <a:ea typeface="ＭＳ Ｐゴシック" charset="0"/>
                <a:cs typeface="ＭＳ Ｐゴシック" charset="0"/>
              </a:rPr>
              <a:t>, </a:t>
            </a:r>
            <a:r>
              <a:rPr lang="en-US" sz="1800" dirty="0">
                <a:latin typeface="Tw Cen MT" charset="0"/>
                <a:ea typeface="ＭＳ Ｐゴシック" charset="0"/>
                <a:cs typeface="ＭＳ Ｐゴシック" charset="0"/>
              </a:rPr>
              <a:t>2015, Washington, </a:t>
            </a:r>
            <a:r>
              <a:rPr lang="en-US" sz="1800" dirty="0" smtClean="0">
                <a:latin typeface="Tw Cen MT" charset="0"/>
                <a:ea typeface="ＭＳ Ｐゴシック" charset="0"/>
                <a:cs typeface="ＭＳ Ｐゴシック" charset="0"/>
              </a:rPr>
              <a:t>DC</a:t>
            </a:r>
          </a:p>
          <a:p>
            <a:pPr marL="0" indent="0">
              <a:buFont typeface="Wingdings" charset="0"/>
              <a:buNone/>
              <a:defRPr/>
            </a:pPr>
            <a:endParaRPr lang="en-US" sz="2400" dirty="0">
              <a:latin typeface="Tw Cen MT" charset="0"/>
              <a:ea typeface="ＭＳ Ｐゴシック" charset="0"/>
              <a:cs typeface="ＭＳ Ｐゴシック" charset="0"/>
            </a:endParaRPr>
          </a:p>
        </p:txBody>
      </p:sp>
    </p:spTree>
    <p:extLst>
      <p:ext uri="{BB962C8B-B14F-4D97-AF65-F5344CB8AC3E}">
        <p14:creationId xmlns:p14="http://schemas.microsoft.com/office/powerpoint/2010/main" val="3512934492"/>
      </p:ext>
    </p:extLst>
  </p:cSld>
  <p:clrMapOvr>
    <a:masterClrMapping/>
  </p:clrMapOvr>
  <p:transition xmlns:p14="http://schemas.microsoft.com/office/powerpoint/2010/mai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85738" y="95250"/>
            <a:ext cx="9667876" cy="990600"/>
          </a:xfrm>
        </p:spPr>
        <p:txBody>
          <a:bodyPr/>
          <a:lstStyle/>
          <a:p>
            <a:pPr algn="ctr"/>
            <a:r>
              <a:rPr lang="en-US">
                <a:latin typeface="Tw Cen MT" charset="0"/>
                <a:ea typeface="ＭＳ Ｐゴシック" charset="0"/>
                <a:cs typeface="ＭＳ Ｐゴシック" charset="0"/>
              </a:rPr>
              <a:t>Model Created for Emotions</a:t>
            </a:r>
          </a:p>
        </p:txBody>
      </p:sp>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887538"/>
            <a:ext cx="859155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4"/>
          <p:cNvSpPr txBox="1">
            <a:spLocks noChangeArrowheads="1"/>
          </p:cNvSpPr>
          <p:nvPr/>
        </p:nvSpPr>
        <p:spPr bwMode="auto">
          <a:xfrm>
            <a:off x="0" y="4652963"/>
            <a:ext cx="2665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FFFF"/>
                </a:solidFill>
              </a:rPr>
              <a:t>Eight emotions</a:t>
            </a:r>
          </a:p>
          <a:p>
            <a:pPr eaLnBrk="1" hangingPunct="1"/>
            <a:r>
              <a:rPr lang="en-US">
                <a:solidFill>
                  <a:srgbClr val="FFFFFF"/>
                </a:solidFill>
              </a:rPr>
              <a:t>that vary with time</a:t>
            </a:r>
          </a:p>
        </p:txBody>
      </p:sp>
      <p:cxnSp>
        <p:nvCxnSpPr>
          <p:cNvPr id="6" name="Straight Arrow Connector 5"/>
          <p:cNvCxnSpPr/>
          <p:nvPr/>
        </p:nvCxnSpPr>
        <p:spPr bwMode="auto">
          <a:xfrm flipH="1" flipV="1">
            <a:off x="1546225" y="3717925"/>
            <a:ext cx="23813" cy="992188"/>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461" name="TextBox 7"/>
          <p:cNvSpPr txBox="1">
            <a:spLocks noChangeArrowheads="1"/>
          </p:cNvSpPr>
          <p:nvPr/>
        </p:nvSpPr>
        <p:spPr bwMode="auto">
          <a:xfrm>
            <a:off x="6834188" y="4695825"/>
            <a:ext cx="19637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FFFF"/>
                </a:solidFill>
              </a:rPr>
              <a:t>Rewards &amp; </a:t>
            </a:r>
          </a:p>
          <a:p>
            <a:pPr eaLnBrk="1" hangingPunct="1"/>
            <a:r>
              <a:rPr lang="en-US">
                <a:solidFill>
                  <a:srgbClr val="FFFFFF"/>
                </a:solidFill>
              </a:rPr>
              <a:t>Punishments</a:t>
            </a:r>
          </a:p>
        </p:txBody>
      </p:sp>
      <p:cxnSp>
        <p:nvCxnSpPr>
          <p:cNvPr id="9" name="Straight Arrow Connector 8"/>
          <p:cNvCxnSpPr/>
          <p:nvPr/>
        </p:nvCxnSpPr>
        <p:spPr bwMode="auto">
          <a:xfrm flipV="1">
            <a:off x="7743825" y="3036888"/>
            <a:ext cx="466725" cy="147955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463" name="TextBox 9"/>
          <p:cNvSpPr txBox="1">
            <a:spLocks noChangeArrowheads="1"/>
          </p:cNvSpPr>
          <p:nvPr/>
        </p:nvSpPr>
        <p:spPr bwMode="auto">
          <a:xfrm>
            <a:off x="3409950" y="4713288"/>
            <a:ext cx="2738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FFFF"/>
                </a:solidFill>
              </a:rPr>
              <a:t>Fixed coefficients that define temperament</a:t>
            </a:r>
          </a:p>
        </p:txBody>
      </p:sp>
      <p:cxnSp>
        <p:nvCxnSpPr>
          <p:cNvPr id="11" name="Straight Arrow Connector 10"/>
          <p:cNvCxnSpPr/>
          <p:nvPr/>
        </p:nvCxnSpPr>
        <p:spPr bwMode="auto">
          <a:xfrm flipH="1" flipV="1">
            <a:off x="3516313" y="3146425"/>
            <a:ext cx="1281112" cy="1493838"/>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p:cNvCxnSpPr/>
          <p:nvPr/>
        </p:nvCxnSpPr>
        <p:spPr bwMode="auto">
          <a:xfrm flipH="1" flipV="1">
            <a:off x="6875463" y="3048000"/>
            <a:ext cx="868362" cy="1538288"/>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flipV="1">
            <a:off x="4797425" y="3128963"/>
            <a:ext cx="209550" cy="158115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flipV="1">
            <a:off x="4779963" y="3073400"/>
            <a:ext cx="1441450" cy="161925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flipV="1">
            <a:off x="4833938" y="3055938"/>
            <a:ext cx="2713037" cy="1601787"/>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469" name="TextBox 11"/>
          <p:cNvSpPr txBox="1">
            <a:spLocks noChangeArrowheads="1"/>
          </p:cNvSpPr>
          <p:nvPr/>
        </p:nvSpPr>
        <p:spPr bwMode="auto">
          <a:xfrm>
            <a:off x="288607" y="6039313"/>
            <a:ext cx="86966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solidFill>
                  <a:srgbClr val="FFFFFF"/>
                </a:solidFill>
                <a:latin typeface="Tw Cen MT" charset="0"/>
              </a:rPr>
              <a:t>Long</a:t>
            </a:r>
            <a:r>
              <a:rPr lang="en-US" sz="1800" dirty="0">
                <a:solidFill>
                  <a:srgbClr val="FFFFFF"/>
                </a:solidFill>
                <a:latin typeface="Tw Cen MT" charset="0"/>
              </a:rPr>
              <a:t>, Kelley, and </a:t>
            </a:r>
            <a:r>
              <a:rPr lang="en-US" sz="1800" dirty="0" smtClean="0">
                <a:solidFill>
                  <a:srgbClr val="FFFFFF"/>
                </a:solidFill>
                <a:latin typeface="Tw Cen MT" charset="0"/>
              </a:rPr>
              <a:t>Avery, 24th </a:t>
            </a:r>
            <a:r>
              <a:rPr lang="en-US" sz="1800" dirty="0">
                <a:solidFill>
                  <a:srgbClr val="FFFFFF"/>
                </a:solidFill>
                <a:latin typeface="Tw Cen MT" charset="0"/>
              </a:rPr>
              <a:t>Conference on Behavior Representation in Modeling and Simulation (BRIMS), 2015, Washington, </a:t>
            </a:r>
            <a:r>
              <a:rPr lang="en-US" sz="1800" dirty="0" smtClean="0">
                <a:solidFill>
                  <a:srgbClr val="FFFFFF"/>
                </a:solidFill>
                <a:latin typeface="Tw Cen MT" charset="0"/>
              </a:rPr>
              <a:t>DC</a:t>
            </a:r>
            <a:r>
              <a:rPr lang="en-US" sz="1800" dirty="0">
                <a:solidFill>
                  <a:srgbClr val="FFFFFF"/>
                </a:solidFill>
                <a:latin typeface="Tw Cen MT" charset="0"/>
              </a:rPr>
              <a:t>.</a:t>
            </a:r>
            <a:endParaRPr lang="en-US" sz="1800" dirty="0">
              <a:solidFill>
                <a:srgbClr val="FFFFFF"/>
              </a:solidFill>
            </a:endParaRPr>
          </a:p>
        </p:txBody>
      </p:sp>
    </p:spTree>
    <p:extLst>
      <p:ext uri="{BB962C8B-B14F-4D97-AF65-F5344CB8AC3E}">
        <p14:creationId xmlns:p14="http://schemas.microsoft.com/office/powerpoint/2010/main" val="247814484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Lyle N. Long</a:t>
            </a:r>
          </a:p>
        </p:txBody>
      </p:sp>
      <p:sp>
        <p:nvSpPr>
          <p:cNvPr id="178178" name="Rectangle 2"/>
          <p:cNvSpPr>
            <a:spLocks noGrp="1" noChangeArrowheads="1"/>
          </p:cNvSpPr>
          <p:nvPr>
            <p:ph type="title"/>
          </p:nvPr>
        </p:nvSpPr>
        <p:spPr/>
        <p:txBody>
          <a:bodyPr/>
          <a:lstStyle/>
          <a:p>
            <a:r>
              <a:rPr lang="en-US" dirty="0" smtClean="0"/>
              <a:t>Human Brain</a:t>
            </a:r>
            <a:endParaRPr lang="en-US" dirty="0"/>
          </a:p>
        </p:txBody>
      </p:sp>
      <p:sp>
        <p:nvSpPr>
          <p:cNvPr id="178182" name="Rectangle 6"/>
          <p:cNvSpPr>
            <a:spLocks noGrp="1" noChangeArrowheads="1"/>
          </p:cNvSpPr>
          <p:nvPr>
            <p:ph type="body" idx="1"/>
          </p:nvPr>
        </p:nvSpPr>
        <p:spPr/>
        <p:txBody>
          <a:bodyPr/>
          <a:lstStyle/>
          <a:p>
            <a:pPr>
              <a:lnSpc>
                <a:spcPct val="90000"/>
              </a:lnSpc>
            </a:pPr>
            <a:r>
              <a:rPr lang="en-US" sz="2800" dirty="0" smtClean="0"/>
              <a:t>The human brain is </a:t>
            </a:r>
            <a:r>
              <a:rPr lang="en-US" sz="2800" dirty="0"/>
              <a:t>the most complex system in the known </a:t>
            </a:r>
            <a:r>
              <a:rPr lang="en-US" sz="2800" dirty="0" smtClean="0"/>
              <a:t>universe and consists of neurons, synapses, and massive sensor inputs and motor outputs</a:t>
            </a:r>
          </a:p>
          <a:p>
            <a:pPr>
              <a:lnSpc>
                <a:spcPct val="90000"/>
              </a:lnSpc>
            </a:pPr>
            <a:r>
              <a:rPr lang="en-US" sz="2800" dirty="0" smtClean="0"/>
              <a:t>We are interested </a:t>
            </a:r>
            <a:r>
              <a:rPr lang="en-US" sz="2800" dirty="0"/>
              <a:t>in mimicking biological systems to use on mobile </a:t>
            </a:r>
            <a:r>
              <a:rPr lang="en-US" sz="2800" dirty="0" smtClean="0"/>
              <a:t>robots and elsewhere</a:t>
            </a:r>
            <a:endParaRPr lang="en-US" sz="2800" dirty="0"/>
          </a:p>
          <a:p>
            <a:pPr>
              <a:lnSpc>
                <a:spcPct val="90000"/>
              </a:lnSpc>
            </a:pPr>
            <a:r>
              <a:rPr lang="en-US" sz="2800" dirty="0"/>
              <a:t>It also might lead to better understanding of neuroscience since the networks mimic </a:t>
            </a:r>
            <a:r>
              <a:rPr lang="en-US" sz="2800" dirty="0" smtClean="0"/>
              <a:t>biological neural </a:t>
            </a:r>
            <a:r>
              <a:rPr lang="en-US" sz="2800" dirty="0"/>
              <a:t>networks </a:t>
            </a:r>
            <a:endParaRPr lang="en-US" sz="2800" dirty="0" smtClean="0"/>
          </a:p>
          <a:p>
            <a:pPr>
              <a:lnSpc>
                <a:spcPct val="90000"/>
              </a:lnSpc>
            </a:pPr>
            <a:r>
              <a:rPr lang="en-US" sz="2800" dirty="0" smtClean="0"/>
              <a:t>The most detailed neuron model are the Hodgkin-Huxley equations, which I use</a:t>
            </a:r>
            <a:endParaRPr lang="en-US" sz="2800" dirty="0"/>
          </a:p>
        </p:txBody>
      </p:sp>
    </p:spTree>
    <p:extLst>
      <p:ext uri="{BB962C8B-B14F-4D97-AF65-F5344CB8AC3E}">
        <p14:creationId xmlns:p14="http://schemas.microsoft.com/office/powerpoint/2010/main" val="3679382654"/>
      </p:ext>
    </p:extLst>
  </p:cSld>
  <p:clrMapOvr>
    <a:masterClrMapping/>
  </p:clrMapOvr>
  <p:transition xmlns:p14="http://schemas.microsoft.com/office/powerpoint/2010/mai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Lyle N. Long</a:t>
            </a:r>
          </a:p>
        </p:txBody>
      </p:sp>
      <p:sp>
        <p:nvSpPr>
          <p:cNvPr id="378882" name="Rectangle 2"/>
          <p:cNvSpPr>
            <a:spLocks noGrp="1" noChangeArrowheads="1"/>
          </p:cNvSpPr>
          <p:nvPr>
            <p:ph type="title"/>
          </p:nvPr>
        </p:nvSpPr>
        <p:spPr/>
        <p:txBody>
          <a:bodyPr/>
          <a:lstStyle/>
          <a:p>
            <a:r>
              <a:rPr lang="en-US"/>
              <a:t>Human Brain</a:t>
            </a:r>
          </a:p>
        </p:txBody>
      </p:sp>
      <p:pic>
        <p:nvPicPr>
          <p:cNvPr id="3788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31" y="1605580"/>
            <a:ext cx="4386118"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8886" name="Text Box 6"/>
          <p:cNvSpPr txBox="1">
            <a:spLocks noChangeArrowheads="1"/>
          </p:cNvSpPr>
          <p:nvPr/>
        </p:nvSpPr>
        <p:spPr bwMode="auto">
          <a:xfrm>
            <a:off x="692654" y="4904493"/>
            <a:ext cx="403295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a:buChar char="•"/>
            </a:pPr>
            <a:r>
              <a:rPr lang="en-US" sz="2800" dirty="0" smtClean="0">
                <a:solidFill>
                  <a:schemeClr val="bg1"/>
                </a:solidFill>
              </a:rPr>
              <a:t>10</a:t>
            </a:r>
            <a:r>
              <a:rPr lang="en-US" sz="2800" baseline="30000" dirty="0" smtClean="0">
                <a:solidFill>
                  <a:schemeClr val="bg1"/>
                </a:solidFill>
              </a:rPr>
              <a:t>11</a:t>
            </a:r>
            <a:r>
              <a:rPr lang="en-US" sz="2800" dirty="0" smtClean="0">
                <a:solidFill>
                  <a:schemeClr val="bg1"/>
                </a:solidFill>
              </a:rPr>
              <a:t> Neurons</a:t>
            </a:r>
          </a:p>
          <a:p>
            <a:pPr marL="457200" indent="-457200">
              <a:buFont typeface="Arial"/>
              <a:buChar char="•"/>
            </a:pPr>
            <a:r>
              <a:rPr lang="en-US" sz="2800" dirty="0" smtClean="0">
                <a:solidFill>
                  <a:schemeClr val="bg1"/>
                </a:solidFill>
              </a:rPr>
              <a:t>10</a:t>
            </a:r>
            <a:r>
              <a:rPr lang="en-US" sz="2800" baseline="30000" dirty="0" smtClean="0">
                <a:solidFill>
                  <a:schemeClr val="bg1"/>
                </a:solidFill>
              </a:rPr>
              <a:t>14</a:t>
            </a:r>
            <a:r>
              <a:rPr lang="en-US" sz="2800" dirty="0" smtClean="0">
                <a:solidFill>
                  <a:schemeClr val="bg1"/>
                </a:solidFill>
              </a:rPr>
              <a:t>  Synapses</a:t>
            </a:r>
            <a:endParaRPr lang="en-US" sz="2800" dirty="0">
              <a:solidFill>
                <a:schemeClr val="bg1"/>
              </a:solidFill>
            </a:endParaRPr>
          </a:p>
          <a:p>
            <a:pPr marL="457200" indent="-457200">
              <a:buFont typeface="Arial"/>
              <a:buChar char="•"/>
            </a:pPr>
            <a:r>
              <a:rPr lang="en-US" sz="2800" dirty="0" smtClean="0">
                <a:solidFill>
                  <a:schemeClr val="bg1"/>
                </a:solidFill>
              </a:rPr>
              <a:t>Only 25 watts</a:t>
            </a:r>
          </a:p>
          <a:p>
            <a:pPr marL="457200" indent="-457200">
              <a:buFont typeface="Arial"/>
              <a:buChar char="•"/>
            </a:pPr>
            <a:r>
              <a:rPr lang="en-US" sz="2800" dirty="0" smtClean="0">
                <a:solidFill>
                  <a:schemeClr val="bg1"/>
                </a:solidFill>
              </a:rPr>
              <a:t>~25% used for vision</a:t>
            </a:r>
            <a:endParaRPr lang="en-US" sz="2800" dirty="0">
              <a:solidFill>
                <a:schemeClr val="bg1"/>
              </a:solidFill>
            </a:endParaRPr>
          </a:p>
          <a:p>
            <a:endParaRPr lang="en-US" sz="2800" dirty="0">
              <a:solidFill>
                <a:schemeClr val="bg1"/>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033" y="1631950"/>
            <a:ext cx="3314700"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77534581"/>
      </p:ext>
    </p:extLst>
  </p:cSld>
  <p:clrMapOvr>
    <a:masterClrMapping/>
  </p:clrMapOvr>
  <p:transition xmlns:p14="http://schemas.microsoft.com/office/powerpoint/2010/mai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5209"/>
            <a:ext cx="8153400" cy="990600"/>
          </a:xfrm>
        </p:spPr>
        <p:txBody>
          <a:bodyPr/>
          <a:lstStyle/>
          <a:p>
            <a:r>
              <a:rPr lang="en-US" dirty="0" smtClean="0"/>
              <a:t>Fastest Computer in World</a:t>
            </a:r>
            <a:endParaRPr lang="en-US" dirty="0"/>
          </a:p>
        </p:txBody>
      </p:sp>
      <p:sp>
        <p:nvSpPr>
          <p:cNvPr id="3" name="Content Placeholder 2"/>
          <p:cNvSpPr>
            <a:spLocks noGrp="1"/>
          </p:cNvSpPr>
          <p:nvPr>
            <p:ph idx="1"/>
          </p:nvPr>
        </p:nvSpPr>
        <p:spPr/>
        <p:txBody>
          <a:bodyPr/>
          <a:lstStyle/>
          <a:p>
            <a:r>
              <a:rPr lang="en-US" sz="2800" dirty="0" smtClean="0"/>
              <a:t>China’s Sunway Computer:</a:t>
            </a:r>
          </a:p>
          <a:p>
            <a:pPr lvl="1"/>
            <a:r>
              <a:rPr lang="en-US" sz="2400" dirty="0" smtClean="0"/>
              <a:t>10,649,600 processing cores</a:t>
            </a:r>
          </a:p>
          <a:p>
            <a:pPr lvl="1"/>
            <a:r>
              <a:rPr lang="en-US" sz="2400" dirty="0" smtClean="0"/>
              <a:t>93 </a:t>
            </a:r>
            <a:r>
              <a:rPr lang="en-US" sz="2400" dirty="0" err="1" smtClean="0"/>
              <a:t>petaflops</a:t>
            </a:r>
            <a:r>
              <a:rPr lang="en-US" sz="2400" dirty="0" smtClean="0"/>
              <a:t> (93*10^15 ops/sec)</a:t>
            </a:r>
          </a:p>
          <a:p>
            <a:pPr lvl="1"/>
            <a:r>
              <a:rPr lang="en-US" sz="2400" dirty="0" smtClean="0"/>
              <a:t>1 petabyte of memory (10^15 bytes)</a:t>
            </a:r>
          </a:p>
          <a:p>
            <a:pPr lvl="1"/>
            <a:r>
              <a:rPr lang="en-US" sz="2400" dirty="0" smtClean="0"/>
              <a:t>15 </a:t>
            </a:r>
            <a:r>
              <a:rPr lang="en-US" sz="2400" dirty="0" err="1" smtClean="0"/>
              <a:t>MegaWatts</a:t>
            </a:r>
            <a:r>
              <a:rPr lang="en-US" sz="2400" dirty="0" smtClean="0"/>
              <a:t> required</a:t>
            </a:r>
          </a:p>
          <a:p>
            <a:pPr lvl="1"/>
            <a:r>
              <a:rPr lang="en-US" sz="2400" dirty="0" smtClean="0"/>
              <a:t>About a million times larger and less efficient than brain</a:t>
            </a:r>
          </a:p>
          <a:p>
            <a:pPr lvl="1"/>
            <a:endParaRPr lang="en-US" sz="2400" dirty="0" smtClean="0"/>
          </a:p>
          <a:p>
            <a:r>
              <a:rPr lang="en-US" sz="2800" dirty="0" smtClean="0"/>
              <a:t>Largest (known) U.S. supercomputer has 1,600,00 processing cores and achieves 17 </a:t>
            </a:r>
            <a:r>
              <a:rPr lang="en-US" sz="2800" dirty="0" err="1" smtClean="0"/>
              <a:t>petaflops</a:t>
            </a:r>
            <a:endParaRPr lang="en-US" sz="2800" dirty="0" smtClean="0"/>
          </a:p>
          <a:p>
            <a:pPr lvl="1"/>
            <a:endParaRPr lang="en-US" sz="2400" dirty="0" smtClean="0"/>
          </a:p>
          <a:p>
            <a:endParaRPr lang="en-US" sz="2800" dirty="0"/>
          </a:p>
        </p:txBody>
      </p:sp>
      <p:sp>
        <p:nvSpPr>
          <p:cNvPr id="4" name="Footer Placeholder 3"/>
          <p:cNvSpPr>
            <a:spLocks noGrp="1"/>
          </p:cNvSpPr>
          <p:nvPr>
            <p:ph type="ftr" sz="quarter" idx="11"/>
          </p:nvPr>
        </p:nvSpPr>
        <p:spPr>
          <a:xfrm>
            <a:off x="1840985" y="6248400"/>
            <a:ext cx="5421313" cy="365125"/>
          </a:xfrm>
        </p:spPr>
        <p:txBody>
          <a:bodyPr/>
          <a:lstStyle/>
          <a:p>
            <a:pPr algn="ctr"/>
            <a:r>
              <a:rPr lang="en-US" sz="2400" dirty="0" smtClean="0">
                <a:solidFill>
                  <a:schemeClr val="bg2"/>
                </a:solidFill>
                <a:hlinkClick r:id="rId2"/>
              </a:rPr>
              <a:t>www.top500.org</a:t>
            </a:r>
            <a:r>
              <a:rPr lang="en-US" sz="2400" dirty="0" smtClean="0">
                <a:solidFill>
                  <a:schemeClr val="bg2"/>
                </a:solidFill>
              </a:rPr>
              <a:t> </a:t>
            </a:r>
            <a:endParaRPr lang="en-US" sz="2400" dirty="0">
              <a:solidFill>
                <a:schemeClr val="bg2"/>
              </a:solidFill>
            </a:endParaRPr>
          </a:p>
        </p:txBody>
      </p:sp>
    </p:spTree>
    <p:extLst>
      <p:ext uri="{BB962C8B-B14F-4D97-AF65-F5344CB8AC3E}">
        <p14:creationId xmlns:p14="http://schemas.microsoft.com/office/powerpoint/2010/main" val="3879876166"/>
      </p:ext>
    </p:extLst>
  </p:cSld>
  <p:clrMapOvr>
    <a:masterClrMapping/>
  </p:clrMapOvr>
  <p:transition xmlns:p14="http://schemas.microsoft.com/office/powerpoint/2010/mai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Lyle N. Long</a:t>
            </a:r>
          </a:p>
        </p:txBody>
      </p:sp>
      <p:sp>
        <p:nvSpPr>
          <p:cNvPr id="84994" name="Rectangle 2"/>
          <p:cNvSpPr>
            <a:spLocks noGrp="1" noChangeArrowheads="1"/>
          </p:cNvSpPr>
          <p:nvPr>
            <p:ph type="title"/>
          </p:nvPr>
        </p:nvSpPr>
        <p:spPr>
          <a:xfrm>
            <a:off x="53160" y="122238"/>
            <a:ext cx="7543800" cy="687387"/>
          </a:xfrm>
        </p:spPr>
        <p:txBody>
          <a:bodyPr/>
          <a:lstStyle/>
          <a:p>
            <a:r>
              <a:rPr lang="en-US" dirty="0"/>
              <a:t>Biology &amp;</a:t>
            </a:r>
            <a:r>
              <a:rPr lang="en-US" dirty="0" smtClean="0"/>
              <a:t> </a:t>
            </a:r>
            <a:r>
              <a:rPr lang="en-US" dirty="0"/>
              <a:t>Computers</a:t>
            </a:r>
          </a:p>
        </p:txBody>
      </p:sp>
      <p:pic>
        <p:nvPicPr>
          <p:cNvPr id="84996" name="Picture 4" descr="power1"/>
          <p:cNvPicPr>
            <a:picLocks noGrp="1" noChangeAspect="1" noChangeArrowheads="1"/>
          </p:cNvPicPr>
          <p:nvPr>
            <p:ph idx="1"/>
          </p:nvPr>
        </p:nvPicPr>
        <p:blipFill>
          <a:blip r:embed="rId3">
            <a:lum contrast="-6000"/>
            <a:extLst>
              <a:ext uri="{28A0092B-C50C-407E-A947-70E740481C1C}">
                <a14:useLocalDpi xmlns:a14="http://schemas.microsoft.com/office/drawing/2010/main" val="0"/>
              </a:ext>
            </a:extLst>
          </a:blip>
          <a:srcRect/>
          <a:stretch>
            <a:fillRect/>
          </a:stretch>
        </p:blipFill>
        <p:spPr>
          <a:xfrm>
            <a:off x="190500" y="784225"/>
            <a:ext cx="6283325" cy="5624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4998" name="Text Box 6"/>
          <p:cNvSpPr txBox="1">
            <a:spLocks noChangeArrowheads="1"/>
          </p:cNvSpPr>
          <p:nvPr/>
        </p:nvSpPr>
        <p:spPr bwMode="auto">
          <a:xfrm>
            <a:off x="6513513" y="1873224"/>
            <a:ext cx="263048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solidFill>
                  <a:schemeClr val="bg1"/>
                </a:solidFill>
              </a:rPr>
              <a:t>But ... bytes and MIPS</a:t>
            </a:r>
          </a:p>
          <a:p>
            <a:r>
              <a:rPr lang="en-US" sz="1800" dirty="0" err="1">
                <a:solidFill>
                  <a:schemeClr val="bg1"/>
                </a:solidFill>
              </a:rPr>
              <a:t>aren</a:t>
            </a:r>
            <a:r>
              <a:rPr lang="ja-JP" altLang="en-US" sz="1800" dirty="0">
                <a:solidFill>
                  <a:schemeClr val="bg1"/>
                </a:solidFill>
                <a:latin typeface="Arial"/>
              </a:rPr>
              <a:t>’</a:t>
            </a:r>
            <a:r>
              <a:rPr lang="en-US" sz="1800" dirty="0">
                <a:solidFill>
                  <a:schemeClr val="bg1"/>
                </a:solidFill>
              </a:rPr>
              <a:t>t enough to make a machine with human-level intelligence. </a:t>
            </a:r>
            <a:endParaRPr lang="en-US" sz="1800" dirty="0" smtClean="0">
              <a:solidFill>
                <a:schemeClr val="bg1"/>
              </a:solidFill>
            </a:endParaRPr>
          </a:p>
          <a:p>
            <a:endParaRPr lang="en-US" sz="1800" dirty="0">
              <a:solidFill>
                <a:schemeClr val="bg1"/>
              </a:solidFill>
            </a:endParaRPr>
          </a:p>
          <a:p>
            <a:r>
              <a:rPr lang="en-US" sz="1800" dirty="0">
                <a:solidFill>
                  <a:schemeClr val="bg1"/>
                </a:solidFill>
              </a:rPr>
              <a:t>Many other issues:</a:t>
            </a:r>
          </a:p>
          <a:p>
            <a:r>
              <a:rPr lang="en-US" sz="1800" dirty="0">
                <a:solidFill>
                  <a:schemeClr val="bg1"/>
                </a:solidFill>
              </a:rPr>
              <a:t>   - wiring diagrams</a:t>
            </a:r>
          </a:p>
          <a:p>
            <a:r>
              <a:rPr lang="en-US" sz="1800" dirty="0">
                <a:solidFill>
                  <a:schemeClr val="bg1"/>
                </a:solidFill>
              </a:rPr>
              <a:t>   - software </a:t>
            </a:r>
          </a:p>
          <a:p>
            <a:r>
              <a:rPr lang="en-US" sz="1800" dirty="0">
                <a:solidFill>
                  <a:schemeClr val="bg1"/>
                </a:solidFill>
              </a:rPr>
              <a:t>   - algorithms</a:t>
            </a:r>
          </a:p>
          <a:p>
            <a:r>
              <a:rPr lang="en-US" sz="1800" dirty="0">
                <a:solidFill>
                  <a:schemeClr val="bg1"/>
                </a:solidFill>
              </a:rPr>
              <a:t>   - learning</a:t>
            </a:r>
          </a:p>
          <a:p>
            <a:r>
              <a:rPr lang="en-US" sz="1800" dirty="0">
                <a:solidFill>
                  <a:schemeClr val="bg1"/>
                </a:solidFill>
              </a:rPr>
              <a:t>   - sensory input</a:t>
            </a:r>
          </a:p>
          <a:p>
            <a:r>
              <a:rPr lang="en-US" sz="1800" dirty="0">
                <a:solidFill>
                  <a:schemeClr val="bg1"/>
                </a:solidFill>
              </a:rPr>
              <a:t>   - motor-control output</a:t>
            </a:r>
          </a:p>
          <a:p>
            <a:r>
              <a:rPr lang="en-US" sz="1800" dirty="0">
                <a:solidFill>
                  <a:schemeClr val="bg1"/>
                </a:solidFill>
              </a:rPr>
              <a:t>   - power</a:t>
            </a:r>
          </a:p>
          <a:p>
            <a:r>
              <a:rPr lang="en-US" sz="1800" dirty="0">
                <a:solidFill>
                  <a:schemeClr val="bg1"/>
                </a:solidFill>
              </a:rPr>
              <a:t>   - volume</a:t>
            </a:r>
          </a:p>
          <a:p>
            <a:r>
              <a:rPr lang="en-US" sz="1800" dirty="0">
                <a:solidFill>
                  <a:schemeClr val="bg1"/>
                </a:solidFill>
              </a:rPr>
              <a:t>   - etc. </a:t>
            </a:r>
          </a:p>
        </p:txBody>
      </p:sp>
      <p:sp>
        <p:nvSpPr>
          <p:cNvPr id="85015" name="Text Box 23"/>
          <p:cNvSpPr txBox="1">
            <a:spLocks noChangeArrowheads="1"/>
          </p:cNvSpPr>
          <p:nvPr/>
        </p:nvSpPr>
        <p:spPr bwMode="auto">
          <a:xfrm>
            <a:off x="2232025" y="6418263"/>
            <a:ext cx="1697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bg1"/>
                </a:solidFill>
              </a:rPr>
              <a:t>Moravec, 1998</a:t>
            </a:r>
          </a:p>
        </p:txBody>
      </p:sp>
      <p:sp>
        <p:nvSpPr>
          <p:cNvPr id="2" name="TextBox 1"/>
          <p:cNvSpPr txBox="1"/>
          <p:nvPr/>
        </p:nvSpPr>
        <p:spPr>
          <a:xfrm>
            <a:off x="7264399" y="220133"/>
            <a:ext cx="1879601" cy="646331"/>
          </a:xfrm>
          <a:prstGeom prst="rect">
            <a:avLst/>
          </a:prstGeom>
          <a:noFill/>
          <a:ln>
            <a:solidFill>
              <a:srgbClr val="FF0000"/>
            </a:solidFill>
          </a:ln>
        </p:spPr>
        <p:txBody>
          <a:bodyPr wrap="square" rtlCol="0">
            <a:spAutoFit/>
          </a:bodyPr>
          <a:lstStyle/>
          <a:p>
            <a:r>
              <a:rPr lang="en-US" sz="1800" dirty="0" smtClean="0">
                <a:solidFill>
                  <a:srgbClr val="FFFF00"/>
                </a:solidFill>
              </a:rPr>
              <a:t>China’s Sunway Supercomputer</a:t>
            </a:r>
            <a:endParaRPr lang="en-US" sz="1800" dirty="0">
              <a:solidFill>
                <a:srgbClr val="FFFF00"/>
              </a:solidFill>
            </a:endParaRPr>
          </a:p>
        </p:txBody>
      </p:sp>
      <p:sp>
        <p:nvSpPr>
          <p:cNvPr id="3" name="Oval 2"/>
          <p:cNvSpPr/>
          <p:nvPr/>
        </p:nvSpPr>
        <p:spPr bwMode="auto">
          <a:xfrm>
            <a:off x="5739566" y="914401"/>
            <a:ext cx="220133" cy="237067"/>
          </a:xfrm>
          <a:prstGeom prst="ellipse">
            <a:avLst/>
          </a:prstGeom>
          <a:solidFill>
            <a:srgbClr val="C0504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5" name="Straight Arrow Connector 4"/>
          <p:cNvCxnSpPr/>
          <p:nvPr/>
        </p:nvCxnSpPr>
        <p:spPr bwMode="auto">
          <a:xfrm flipH="1">
            <a:off x="6060726" y="660400"/>
            <a:ext cx="1186742" cy="340276"/>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Oval 12"/>
          <p:cNvSpPr/>
          <p:nvPr/>
        </p:nvSpPr>
        <p:spPr bwMode="auto">
          <a:xfrm>
            <a:off x="3756237" y="2664052"/>
            <a:ext cx="220133" cy="237067"/>
          </a:xfrm>
          <a:prstGeom prst="ellipse">
            <a:avLst/>
          </a:prstGeom>
          <a:solidFill>
            <a:srgbClr val="C0504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6" name="TextBox 15"/>
          <p:cNvSpPr txBox="1"/>
          <p:nvPr/>
        </p:nvSpPr>
        <p:spPr>
          <a:xfrm>
            <a:off x="4529217" y="3411511"/>
            <a:ext cx="1608472" cy="646331"/>
          </a:xfrm>
          <a:prstGeom prst="rect">
            <a:avLst/>
          </a:prstGeom>
          <a:noFill/>
          <a:ln>
            <a:solidFill>
              <a:srgbClr val="FF0000"/>
            </a:solidFill>
          </a:ln>
        </p:spPr>
        <p:txBody>
          <a:bodyPr wrap="square" rtlCol="0">
            <a:spAutoFit/>
          </a:bodyPr>
          <a:lstStyle/>
          <a:p>
            <a:r>
              <a:rPr lang="en-US" sz="1800" dirty="0" err="1" smtClean="0"/>
              <a:t>Macbook</a:t>
            </a:r>
            <a:r>
              <a:rPr lang="en-US" sz="1800" dirty="0" smtClean="0"/>
              <a:t> Pro Laptop (2016)</a:t>
            </a:r>
            <a:endParaRPr lang="en-US" sz="1800" dirty="0"/>
          </a:p>
        </p:txBody>
      </p:sp>
      <p:cxnSp>
        <p:nvCxnSpPr>
          <p:cNvPr id="17" name="Straight Arrow Connector 16"/>
          <p:cNvCxnSpPr/>
          <p:nvPr/>
        </p:nvCxnSpPr>
        <p:spPr bwMode="auto">
          <a:xfrm flipH="1" flipV="1">
            <a:off x="3982763" y="2867322"/>
            <a:ext cx="519491" cy="538826"/>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Oval 19"/>
          <p:cNvSpPr/>
          <p:nvPr/>
        </p:nvSpPr>
        <p:spPr bwMode="auto">
          <a:xfrm>
            <a:off x="4697477" y="1546348"/>
            <a:ext cx="220133" cy="237067"/>
          </a:xfrm>
          <a:prstGeom prst="ellipse">
            <a:avLst/>
          </a:prstGeom>
          <a:solidFill>
            <a:srgbClr val="C0504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1" name="TextBox 20"/>
          <p:cNvSpPr txBox="1"/>
          <p:nvPr/>
        </p:nvSpPr>
        <p:spPr>
          <a:xfrm>
            <a:off x="5002504" y="0"/>
            <a:ext cx="2154925" cy="646331"/>
          </a:xfrm>
          <a:prstGeom prst="rect">
            <a:avLst/>
          </a:prstGeom>
          <a:noFill/>
          <a:ln>
            <a:solidFill>
              <a:srgbClr val="FF0000"/>
            </a:solidFill>
          </a:ln>
        </p:spPr>
        <p:txBody>
          <a:bodyPr wrap="square" rtlCol="0">
            <a:spAutoFit/>
          </a:bodyPr>
          <a:lstStyle/>
          <a:p>
            <a:r>
              <a:rPr lang="en-US" sz="1800" dirty="0" smtClean="0">
                <a:solidFill>
                  <a:srgbClr val="FFFF00"/>
                </a:solidFill>
              </a:rPr>
              <a:t>Slowest computer on top500.org</a:t>
            </a:r>
            <a:endParaRPr lang="en-US" sz="1800" dirty="0">
              <a:solidFill>
                <a:srgbClr val="FFFF00"/>
              </a:solidFill>
            </a:endParaRPr>
          </a:p>
        </p:txBody>
      </p:sp>
      <p:cxnSp>
        <p:nvCxnSpPr>
          <p:cNvPr id="22" name="Straight Arrow Connector 21"/>
          <p:cNvCxnSpPr/>
          <p:nvPr/>
        </p:nvCxnSpPr>
        <p:spPr bwMode="auto">
          <a:xfrm flipH="1">
            <a:off x="4848581" y="654288"/>
            <a:ext cx="288607" cy="808239"/>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874179074"/>
      </p:ext>
    </p:extLst>
  </p:cSld>
  <p:clrMapOvr>
    <a:masterClrMapping/>
  </p:clrMapOvr>
  <p:transition xmlns:p14="http://schemas.microsoft.com/office/powerpoint/2010/mai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4410"/>
            <a:ext cx="8153400" cy="990600"/>
          </a:xfrm>
        </p:spPr>
        <p:txBody>
          <a:bodyPr/>
          <a:lstStyle/>
          <a:p>
            <a:r>
              <a:rPr lang="en-US" sz="4000" dirty="0" smtClean="0"/>
              <a:t>Speed and Memory of Computers and Biological Systems</a:t>
            </a:r>
            <a:endParaRPr lang="en-US" sz="4000" dirty="0"/>
          </a:p>
        </p:txBody>
      </p:sp>
      <p:graphicFrame>
        <p:nvGraphicFramePr>
          <p:cNvPr id="4" name="Object 1"/>
          <p:cNvGraphicFramePr>
            <a:graphicFrameLocks noChangeAspect="1"/>
          </p:cNvGraphicFramePr>
          <p:nvPr/>
        </p:nvGraphicFramePr>
        <p:xfrm>
          <a:off x="990600" y="14325600"/>
          <a:ext cx="10228263" cy="5410200"/>
        </p:xfrm>
        <a:graphic>
          <a:graphicData uri="http://schemas.openxmlformats.org/presentationml/2006/ole">
            <mc:AlternateContent xmlns:mc="http://schemas.openxmlformats.org/markup-compatibility/2006">
              <mc:Choice xmlns:v="urn:schemas-microsoft-com:vml" Requires="v">
                <p:oleObj spid="_x0000_s88316" name="Document" r:id="rId4" imgW="4609930" imgH="2438310" progId="Word.Document.12">
                  <p:embed/>
                </p:oleObj>
              </mc:Choice>
              <mc:Fallback>
                <p:oleObj name="Document" r:id="rId4" imgW="4609930" imgH="243831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4325600"/>
                        <a:ext cx="102282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
          <p:cNvGraphicFramePr>
            <a:graphicFrameLocks noChangeAspect="1"/>
          </p:cNvGraphicFramePr>
          <p:nvPr/>
        </p:nvGraphicFramePr>
        <p:xfrm>
          <a:off x="1143000" y="14478000"/>
          <a:ext cx="10228263" cy="5410200"/>
        </p:xfrm>
        <a:graphic>
          <a:graphicData uri="http://schemas.openxmlformats.org/presentationml/2006/ole">
            <mc:AlternateContent xmlns:mc="http://schemas.openxmlformats.org/markup-compatibility/2006">
              <mc:Choice xmlns:v="urn:schemas-microsoft-com:vml" Requires="v">
                <p:oleObj spid="_x0000_s88317" name="Document" r:id="rId7" imgW="4609930" imgH="2438310" progId="Word.Document.12">
                  <p:embed/>
                </p:oleObj>
              </mc:Choice>
              <mc:Fallback>
                <p:oleObj name="Document" r:id="rId7" imgW="4609930" imgH="243831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0"/>
                        <a:ext cx="102282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1"/>
          <p:cNvGraphicFramePr>
            <a:graphicFrameLocks noChangeAspect="1"/>
          </p:cNvGraphicFramePr>
          <p:nvPr/>
        </p:nvGraphicFramePr>
        <p:xfrm>
          <a:off x="1295400" y="14630400"/>
          <a:ext cx="10228263" cy="5410200"/>
        </p:xfrm>
        <a:graphic>
          <a:graphicData uri="http://schemas.openxmlformats.org/presentationml/2006/ole">
            <mc:AlternateContent xmlns:mc="http://schemas.openxmlformats.org/markup-compatibility/2006">
              <mc:Choice xmlns:v="urn:schemas-microsoft-com:vml" Requires="v">
                <p:oleObj spid="_x0000_s88318" name="Document" r:id="rId9" imgW="4609930" imgH="2438310" progId="Word.Document.12">
                  <p:embed/>
                </p:oleObj>
              </mc:Choice>
              <mc:Fallback>
                <p:oleObj name="Document" r:id="rId9" imgW="4609930" imgH="243831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630400"/>
                        <a:ext cx="102282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
          <p:cNvGraphicFramePr>
            <a:graphicFrameLocks noChangeAspect="1"/>
          </p:cNvGraphicFramePr>
          <p:nvPr/>
        </p:nvGraphicFramePr>
        <p:xfrm>
          <a:off x="1447800" y="14782800"/>
          <a:ext cx="10228263" cy="5410200"/>
        </p:xfrm>
        <a:graphic>
          <a:graphicData uri="http://schemas.openxmlformats.org/presentationml/2006/ole">
            <mc:AlternateContent xmlns:mc="http://schemas.openxmlformats.org/markup-compatibility/2006">
              <mc:Choice xmlns:v="urn:schemas-microsoft-com:vml" Requires="v">
                <p:oleObj spid="_x0000_s88319" name="Document" r:id="rId11" imgW="4609930" imgH="2438310" progId="Word.Document.12">
                  <p:embed/>
                </p:oleObj>
              </mc:Choice>
              <mc:Fallback>
                <p:oleObj name="Document" r:id="rId11" imgW="4609930" imgH="243831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4782800"/>
                        <a:ext cx="102282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3369490639"/>
              </p:ext>
            </p:extLst>
          </p:nvPr>
        </p:nvGraphicFramePr>
        <p:xfrm>
          <a:off x="31394400" y="19583400"/>
          <a:ext cx="10228263" cy="5410200"/>
        </p:xfrm>
        <a:graphic>
          <a:graphicData uri="http://schemas.openxmlformats.org/presentationml/2006/ole">
            <mc:AlternateContent xmlns:mc="http://schemas.openxmlformats.org/markup-compatibility/2006">
              <mc:Choice xmlns:v="urn:schemas-microsoft-com:vml" Requires="v">
                <p:oleObj spid="_x0000_s88320" name="Document" r:id="rId13" imgW="4609930" imgH="2438310" progId="Word.Document.12">
                  <p:embed/>
                </p:oleObj>
              </mc:Choice>
              <mc:Fallback>
                <p:oleObj name="Document" r:id="rId13" imgW="4609930" imgH="243831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94400" y="19583400"/>
                        <a:ext cx="102282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p:cNvPicPr>
            <a:picLocks noChangeAspect="1"/>
          </p:cNvPicPr>
          <p:nvPr/>
        </p:nvPicPr>
        <p:blipFill rotWithShape="1">
          <a:blip r:embed="rId14"/>
          <a:srcRect b="4142"/>
          <a:stretch/>
        </p:blipFill>
        <p:spPr>
          <a:xfrm>
            <a:off x="461760" y="1566164"/>
            <a:ext cx="8138689" cy="4123436"/>
          </a:xfrm>
          <a:prstGeom prst="rect">
            <a:avLst/>
          </a:prstGeom>
        </p:spPr>
      </p:pic>
      <p:sp>
        <p:nvSpPr>
          <p:cNvPr id="10" name="TextBox 9"/>
          <p:cNvSpPr txBox="1"/>
          <p:nvPr/>
        </p:nvSpPr>
        <p:spPr>
          <a:xfrm>
            <a:off x="250125" y="5959434"/>
            <a:ext cx="8658180" cy="523220"/>
          </a:xfrm>
          <a:prstGeom prst="rect">
            <a:avLst/>
          </a:prstGeom>
          <a:solidFill>
            <a:srgbClr val="FFFFFF"/>
          </a:solidFill>
        </p:spPr>
        <p:txBody>
          <a:bodyPr wrap="square" rtlCol="0">
            <a:spAutoFit/>
          </a:bodyPr>
          <a:lstStyle/>
          <a:p>
            <a:r>
              <a:rPr lang="en-US" sz="1400" dirty="0"/>
              <a:t>Long, Lyle N., " Toward Human Level Massively Parallel Neural Networks with Hodgkin-Huxley Neurons," to be presented at 16th Conference on Artificial General </a:t>
            </a:r>
            <a:r>
              <a:rPr lang="en-US" sz="1400" dirty="0" err="1"/>
              <a:t>Intellience</a:t>
            </a:r>
            <a:r>
              <a:rPr lang="en-US" sz="1400" dirty="0"/>
              <a:t>, New York, NY, July 16-19, 2016.</a:t>
            </a:r>
          </a:p>
        </p:txBody>
      </p:sp>
    </p:spTree>
    <p:extLst>
      <p:ext uri="{BB962C8B-B14F-4D97-AF65-F5344CB8AC3E}">
        <p14:creationId xmlns:p14="http://schemas.microsoft.com/office/powerpoint/2010/main" val="2724676036"/>
      </p:ext>
    </p:extLst>
  </p:cSld>
  <p:clrMapOvr>
    <a:masterClrMapping/>
  </p:clrMapOvr>
  <p:transition xmlns:p14="http://schemas.microsoft.com/office/powerpoint/2010/mai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Lyle N. Long</a:t>
            </a:r>
          </a:p>
        </p:txBody>
      </p:sp>
      <p:sp>
        <p:nvSpPr>
          <p:cNvPr id="198658" name="Rectangle 2"/>
          <p:cNvSpPr>
            <a:spLocks noGrp="1" noChangeArrowheads="1"/>
          </p:cNvSpPr>
          <p:nvPr>
            <p:ph type="title"/>
          </p:nvPr>
        </p:nvSpPr>
        <p:spPr>
          <a:xfrm>
            <a:off x="215900" y="122238"/>
            <a:ext cx="7785100" cy="1020762"/>
          </a:xfrm>
        </p:spPr>
        <p:txBody>
          <a:bodyPr/>
          <a:lstStyle/>
          <a:p>
            <a:pPr marL="0" indent="0"/>
            <a:r>
              <a:rPr lang="en-US" sz="3500" dirty="0"/>
              <a:t>Hodgkin-Huxley Neuron Model</a:t>
            </a:r>
            <a:br>
              <a:rPr lang="en-US" sz="3500" dirty="0"/>
            </a:br>
            <a:r>
              <a:rPr lang="en-US" sz="3500" dirty="0"/>
              <a:t>(squid giant axon, Nobel prize 1963) </a:t>
            </a:r>
          </a:p>
        </p:txBody>
      </p:sp>
      <p:pic>
        <p:nvPicPr>
          <p:cNvPr id="198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352550"/>
            <a:ext cx="7058025"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8661" name="Text Box 5"/>
          <p:cNvSpPr txBox="1">
            <a:spLocks noChangeArrowheads="1"/>
          </p:cNvSpPr>
          <p:nvPr/>
        </p:nvSpPr>
        <p:spPr bwMode="auto">
          <a:xfrm>
            <a:off x="5492750" y="5443538"/>
            <a:ext cx="3406775" cy="1016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000" dirty="0"/>
              <a:t>A nonlinear, coupled set of four ordinary differential </a:t>
            </a:r>
            <a:r>
              <a:rPr lang="en-US" sz="2000" dirty="0" smtClean="0"/>
              <a:t>equations </a:t>
            </a:r>
            <a:r>
              <a:rPr lang="en-US" sz="2000" dirty="0"/>
              <a:t>for each neuron.  </a:t>
            </a:r>
          </a:p>
        </p:txBody>
      </p:sp>
      <p:sp>
        <p:nvSpPr>
          <p:cNvPr id="198662" name="Text Box 6"/>
          <p:cNvSpPr txBox="1">
            <a:spLocks noChangeArrowheads="1"/>
          </p:cNvSpPr>
          <p:nvPr/>
        </p:nvSpPr>
        <p:spPr bwMode="auto">
          <a:xfrm>
            <a:off x="5632450" y="3779838"/>
            <a:ext cx="3000375" cy="1631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000" dirty="0"/>
              <a:t>To model human brain would require 400 billion ODE</a:t>
            </a:r>
            <a:r>
              <a:rPr lang="ja-JP" altLang="en-US" sz="2000" dirty="0">
                <a:latin typeface="Arial"/>
              </a:rPr>
              <a:t>’</a:t>
            </a:r>
            <a:r>
              <a:rPr lang="en-US" sz="2000" dirty="0"/>
              <a:t>s and each one is coupled to </a:t>
            </a:r>
            <a:r>
              <a:rPr lang="en-US" sz="2000" dirty="0" smtClean="0"/>
              <a:t>~1000 other ODE</a:t>
            </a:r>
            <a:r>
              <a:rPr lang="ja-JP" altLang="en-US" sz="2000" dirty="0" smtClean="0">
                <a:latin typeface="Arial"/>
              </a:rPr>
              <a:t>’</a:t>
            </a:r>
            <a:r>
              <a:rPr lang="en-US" sz="2000" dirty="0" smtClean="0"/>
              <a:t>s</a:t>
            </a:r>
            <a:endParaRPr lang="en-US" sz="2000" dirty="0"/>
          </a:p>
        </p:txBody>
      </p:sp>
      <p:sp>
        <p:nvSpPr>
          <p:cNvPr id="2" name="TextBox 1"/>
          <p:cNvSpPr txBox="1"/>
          <p:nvPr/>
        </p:nvSpPr>
        <p:spPr>
          <a:xfrm>
            <a:off x="440266" y="6231467"/>
            <a:ext cx="3302482" cy="369332"/>
          </a:xfrm>
          <a:prstGeom prst="rect">
            <a:avLst/>
          </a:prstGeom>
          <a:noFill/>
        </p:spPr>
        <p:txBody>
          <a:bodyPr wrap="none" rtlCol="0">
            <a:spAutoFit/>
          </a:bodyPr>
          <a:lstStyle/>
          <a:p>
            <a:r>
              <a:rPr lang="en-US" dirty="0" smtClean="0"/>
              <a:t>(spatial term has been left out)</a:t>
            </a:r>
            <a:endParaRPr lang="en-US" dirty="0"/>
          </a:p>
        </p:txBody>
      </p:sp>
    </p:spTree>
    <p:extLst>
      <p:ext uri="{BB962C8B-B14F-4D97-AF65-F5344CB8AC3E}">
        <p14:creationId xmlns:p14="http://schemas.microsoft.com/office/powerpoint/2010/main" val="4286225573"/>
      </p:ext>
    </p:extLst>
  </p:cSld>
  <p:clrMapOvr>
    <a:masterClrMapping/>
  </p:clrMapOvr>
  <p:transition xmlns:p14="http://schemas.microsoft.com/office/powerpoint/2010/mai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400" dirty="0" smtClean="0"/>
              <a:t>Recently there has been interest in (and fear of) super-intelligence  (e.g. </a:t>
            </a:r>
            <a:r>
              <a:rPr lang="en-US" sz="2400" dirty="0" err="1" smtClean="0"/>
              <a:t>Bostrom’s</a:t>
            </a:r>
            <a:r>
              <a:rPr lang="en-US" sz="2400" dirty="0" smtClean="0"/>
              <a:t> book)</a:t>
            </a:r>
          </a:p>
          <a:p>
            <a:r>
              <a:rPr lang="en-US" sz="2400" dirty="0" smtClean="0"/>
              <a:t>While AI has been over-sold for about 60 years, there are now computers with memory and speed of roughly human level</a:t>
            </a:r>
          </a:p>
          <a:p>
            <a:r>
              <a:rPr lang="en-US" sz="2400" dirty="0" smtClean="0"/>
              <a:t>Once it is developed, it can be readily copied and possibly beyond our control</a:t>
            </a:r>
          </a:p>
          <a:p>
            <a:r>
              <a:rPr lang="en-US" sz="2400" dirty="0" smtClean="0"/>
              <a:t>Self-aware (conscious) systems will most likely also be possible</a:t>
            </a:r>
          </a:p>
          <a:p>
            <a:r>
              <a:rPr lang="en-US" sz="2400" dirty="0" smtClean="0"/>
              <a:t>Massively parallel supercomputers now exceed human computing power</a:t>
            </a:r>
          </a:p>
          <a:p>
            <a:endParaRPr lang="en-US" sz="2400" dirty="0" smtClean="0"/>
          </a:p>
          <a:p>
            <a:endParaRPr lang="en-US" sz="2400" dirty="0" smtClean="0"/>
          </a:p>
        </p:txBody>
      </p:sp>
    </p:spTree>
    <p:extLst>
      <p:ext uri="{BB962C8B-B14F-4D97-AF65-F5344CB8AC3E}">
        <p14:creationId xmlns:p14="http://schemas.microsoft.com/office/powerpoint/2010/main" val="61474210"/>
      </p:ext>
    </p:extLst>
  </p:cSld>
  <p:clrMapOvr>
    <a:masterClrMapping/>
  </p:clrMapOvr>
  <p:transition xmlns:p14="http://schemas.microsoft.com/office/powerpoint/2010/mai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Lyle N. Long</a:t>
            </a:r>
          </a:p>
        </p:txBody>
      </p:sp>
      <p:sp>
        <p:nvSpPr>
          <p:cNvPr id="403458" name="Rectangle 2"/>
          <p:cNvSpPr>
            <a:spLocks noGrp="1" noChangeArrowheads="1"/>
          </p:cNvSpPr>
          <p:nvPr>
            <p:ph type="title"/>
          </p:nvPr>
        </p:nvSpPr>
        <p:spPr>
          <a:xfrm>
            <a:off x="457200" y="54506"/>
            <a:ext cx="7543800" cy="1020762"/>
          </a:xfrm>
        </p:spPr>
        <p:txBody>
          <a:bodyPr/>
          <a:lstStyle/>
          <a:p>
            <a:r>
              <a:rPr lang="en-US" dirty="0"/>
              <a:t>Coefficients </a:t>
            </a:r>
            <a:r>
              <a:rPr lang="en-US" dirty="0" smtClean="0"/>
              <a:t>and Constants </a:t>
            </a:r>
            <a:br>
              <a:rPr lang="en-US" dirty="0" smtClean="0"/>
            </a:br>
            <a:r>
              <a:rPr lang="en-US" dirty="0" smtClean="0"/>
              <a:t>in </a:t>
            </a:r>
            <a:r>
              <a:rPr lang="en-US" dirty="0"/>
              <a:t>H-H equations</a:t>
            </a:r>
          </a:p>
        </p:txBody>
      </p:sp>
      <p:sp>
        <p:nvSpPr>
          <p:cNvPr id="2" name="TextBox 1"/>
          <p:cNvSpPr txBox="1"/>
          <p:nvPr/>
        </p:nvSpPr>
        <p:spPr>
          <a:xfrm>
            <a:off x="7061183" y="2082800"/>
            <a:ext cx="1864897" cy="3108544"/>
          </a:xfrm>
          <a:prstGeom prst="rect">
            <a:avLst/>
          </a:prstGeom>
          <a:solidFill>
            <a:schemeClr val="bg1"/>
          </a:solidFill>
        </p:spPr>
        <p:txBody>
          <a:bodyPr wrap="none" rtlCol="0">
            <a:spAutoFit/>
          </a:bodyPr>
          <a:lstStyle/>
          <a:p>
            <a:pPr algn="ctr"/>
            <a:r>
              <a:rPr lang="en-US" sz="2800" dirty="0" err="1" smtClean="0"/>
              <a:t>g</a:t>
            </a:r>
            <a:r>
              <a:rPr lang="en-US" sz="2800" baseline="-25000" dirty="0" err="1" smtClean="0"/>
              <a:t>L</a:t>
            </a:r>
            <a:r>
              <a:rPr lang="en-US" sz="2800" dirty="0" smtClean="0"/>
              <a:t>   = 0.3 </a:t>
            </a:r>
            <a:endParaRPr lang="en-US" sz="2800" dirty="0"/>
          </a:p>
          <a:p>
            <a:pPr algn="ctr"/>
            <a:r>
              <a:rPr lang="en-US" sz="2800" dirty="0" err="1" smtClean="0"/>
              <a:t>g</a:t>
            </a:r>
            <a:r>
              <a:rPr lang="en-US" sz="2800" baseline="-25000" dirty="0" err="1" smtClean="0"/>
              <a:t>Na</a:t>
            </a:r>
            <a:r>
              <a:rPr lang="en-US" sz="2800" dirty="0" smtClean="0"/>
              <a:t>  = 120 </a:t>
            </a:r>
            <a:endParaRPr lang="en-US" sz="2800" dirty="0"/>
          </a:p>
          <a:p>
            <a:pPr algn="ctr"/>
            <a:r>
              <a:rPr lang="en-US" sz="2800" dirty="0" err="1" smtClean="0"/>
              <a:t>g</a:t>
            </a:r>
            <a:r>
              <a:rPr lang="en-US" sz="2800" baseline="-25000" dirty="0" err="1" smtClean="0"/>
              <a:t>K</a:t>
            </a:r>
            <a:r>
              <a:rPr lang="en-US" sz="2800" baseline="-25000" dirty="0" smtClean="0"/>
              <a:t>   </a:t>
            </a:r>
            <a:r>
              <a:rPr lang="en-US" sz="2800" dirty="0" smtClean="0"/>
              <a:t> = 36</a:t>
            </a:r>
          </a:p>
          <a:p>
            <a:pPr algn="ctr"/>
            <a:endParaRPr lang="en-US" sz="2800" dirty="0"/>
          </a:p>
          <a:p>
            <a:pPr algn="ctr"/>
            <a:r>
              <a:rPr lang="en-US" sz="2800" dirty="0" smtClean="0"/>
              <a:t>V</a:t>
            </a:r>
            <a:r>
              <a:rPr lang="en-US" sz="2800" baseline="-25000" dirty="0" smtClean="0"/>
              <a:t>L</a:t>
            </a:r>
            <a:r>
              <a:rPr lang="en-US" sz="2800" dirty="0" smtClean="0"/>
              <a:t>   = 10.6</a:t>
            </a:r>
          </a:p>
          <a:p>
            <a:pPr algn="ctr"/>
            <a:r>
              <a:rPr lang="en-US" sz="2800" dirty="0" err="1" smtClean="0"/>
              <a:t>V</a:t>
            </a:r>
            <a:r>
              <a:rPr lang="en-US" sz="2800" baseline="-25000" dirty="0" err="1" smtClean="0"/>
              <a:t>Na</a:t>
            </a:r>
            <a:r>
              <a:rPr lang="en-US" sz="2800" dirty="0" smtClean="0"/>
              <a:t> = 115</a:t>
            </a:r>
          </a:p>
          <a:p>
            <a:pPr algn="ctr"/>
            <a:r>
              <a:rPr lang="en-US" sz="2800" dirty="0" smtClean="0"/>
              <a:t>V</a:t>
            </a:r>
            <a:r>
              <a:rPr lang="en-US" sz="2800" baseline="-25000" dirty="0" smtClean="0"/>
              <a:t>K  </a:t>
            </a:r>
            <a:r>
              <a:rPr lang="en-US" sz="2800" dirty="0" smtClean="0"/>
              <a:t> = -12</a:t>
            </a:r>
            <a:endParaRPr lang="en-US" sz="2800" dirty="0"/>
          </a:p>
        </p:txBody>
      </p:sp>
      <p:graphicFrame>
        <p:nvGraphicFramePr>
          <p:cNvPr id="8" name="Object 7"/>
          <p:cNvGraphicFramePr>
            <a:graphicFrameLocks noChangeAspect="1"/>
          </p:cNvGraphicFramePr>
          <p:nvPr>
            <p:extLst>
              <p:ext uri="{D42A27DB-BD31-4B8C-83A1-F6EECF244321}">
                <p14:modId xmlns:p14="http://schemas.microsoft.com/office/powerpoint/2010/main" val="3492194591"/>
              </p:ext>
            </p:extLst>
          </p:nvPr>
        </p:nvGraphicFramePr>
        <p:xfrm>
          <a:off x="213256" y="2115607"/>
          <a:ext cx="3403516" cy="2981325"/>
        </p:xfrm>
        <a:graphic>
          <a:graphicData uri="http://schemas.openxmlformats.org/presentationml/2006/ole">
            <mc:AlternateContent xmlns:mc="http://schemas.openxmlformats.org/markup-compatibility/2006">
              <mc:Choice xmlns:v="urn:schemas-microsoft-com:vml" Requires="v">
                <p:oleObj spid="_x0000_s58521" name="Equation" r:id="rId3" imgW="1435100" imgH="1257300" progId="Equation.3">
                  <p:embed/>
                </p:oleObj>
              </mc:Choice>
              <mc:Fallback>
                <p:oleObj name="Equation" r:id="rId3" imgW="1435100" imgH="1257300" progId="Equation.3">
                  <p:embed/>
                  <p:pic>
                    <p:nvPicPr>
                      <p:cNvPr id="0" name=""/>
                      <p:cNvPicPr/>
                      <p:nvPr/>
                    </p:nvPicPr>
                    <p:blipFill>
                      <a:blip r:embed="rId4"/>
                      <a:stretch>
                        <a:fillRect/>
                      </a:stretch>
                    </p:blipFill>
                    <p:spPr>
                      <a:xfrm>
                        <a:off x="213256" y="2115607"/>
                        <a:ext cx="3403516" cy="2981325"/>
                      </a:xfrm>
                      <a:prstGeom prst="rect">
                        <a:avLst/>
                      </a:prstGeom>
                      <a:solidFill>
                        <a:srgbClr val="FFFFFF"/>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81143364"/>
              </p:ext>
            </p:extLst>
          </p:nvPr>
        </p:nvGraphicFramePr>
        <p:xfrm>
          <a:off x="3742883" y="2120372"/>
          <a:ext cx="3117763" cy="2993495"/>
        </p:xfrm>
        <a:graphic>
          <a:graphicData uri="http://schemas.openxmlformats.org/presentationml/2006/ole">
            <mc:AlternateContent xmlns:mc="http://schemas.openxmlformats.org/markup-compatibility/2006">
              <mc:Choice xmlns:v="urn:schemas-microsoft-com:vml" Requires="v">
                <p:oleObj spid="_x0000_s58522" name="Equation" r:id="rId5" imgW="1282700" imgH="1231900" progId="Equation.3">
                  <p:embed/>
                </p:oleObj>
              </mc:Choice>
              <mc:Fallback>
                <p:oleObj name="Equation" r:id="rId5" imgW="1282700" imgH="1231900" progId="Equation.3">
                  <p:embed/>
                  <p:pic>
                    <p:nvPicPr>
                      <p:cNvPr id="0" name=""/>
                      <p:cNvPicPr/>
                      <p:nvPr/>
                    </p:nvPicPr>
                    <p:blipFill>
                      <a:blip r:embed="rId6"/>
                      <a:stretch>
                        <a:fillRect/>
                      </a:stretch>
                    </p:blipFill>
                    <p:spPr>
                      <a:xfrm>
                        <a:off x="3742883" y="2120372"/>
                        <a:ext cx="3117763" cy="2993495"/>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786838794"/>
      </p:ext>
    </p:extLst>
  </p:cSld>
  <p:clrMapOvr>
    <a:masterClrMapping/>
  </p:clrMapOvr>
  <p:transition xmlns:p14="http://schemas.microsoft.com/office/powerpoint/2010/mai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275"/>
            <a:ext cx="8153400" cy="990600"/>
          </a:xfrm>
        </p:spPr>
        <p:txBody>
          <a:bodyPr/>
          <a:lstStyle/>
          <a:p>
            <a:r>
              <a:rPr lang="en-US" dirty="0" smtClean="0"/>
              <a:t>H-H Coefficient Calculations</a:t>
            </a:r>
            <a:endParaRPr lang="en-US" dirty="0"/>
          </a:p>
        </p:txBody>
      </p:sp>
      <p:sp>
        <p:nvSpPr>
          <p:cNvPr id="3" name="Content Placeholder 2"/>
          <p:cNvSpPr>
            <a:spLocks noGrp="1"/>
          </p:cNvSpPr>
          <p:nvPr>
            <p:ph idx="1"/>
          </p:nvPr>
        </p:nvSpPr>
        <p:spPr>
          <a:xfrm>
            <a:off x="135467" y="1605562"/>
            <a:ext cx="5875865" cy="4690533"/>
          </a:xfrm>
        </p:spPr>
        <p:txBody>
          <a:bodyPr/>
          <a:lstStyle/>
          <a:p>
            <a:r>
              <a:rPr lang="en-US" sz="2200" dirty="0" smtClean="0"/>
              <a:t>The coefficients are the most expensive part of the computation. They all involved exponentials and cost roughly 10 – 14 floating point operations each. That’s 60-84 ops/neuron/</a:t>
            </a:r>
            <a:r>
              <a:rPr lang="en-US" sz="2200" dirty="0" err="1" smtClean="0"/>
              <a:t>timestep</a:t>
            </a:r>
            <a:r>
              <a:rPr lang="en-US" sz="2200" dirty="0" smtClean="0"/>
              <a:t> (just for </a:t>
            </a:r>
            <a:r>
              <a:rPr lang="en-US" sz="2200" dirty="0" err="1" smtClean="0"/>
              <a:t>coefs</a:t>
            </a:r>
            <a:r>
              <a:rPr lang="en-US" sz="2200" dirty="0" smtClean="0"/>
              <a:t>). </a:t>
            </a:r>
            <a:endParaRPr lang="en-US" sz="2200" dirty="0"/>
          </a:p>
          <a:p>
            <a:r>
              <a:rPr lang="en-US" sz="2200" dirty="0" smtClean="0"/>
              <a:t>However, these can be efficiently computed using table lookups, i.e. </a:t>
            </a:r>
            <a:r>
              <a:rPr lang="en-US" sz="2200" dirty="0" err="1" smtClean="0"/>
              <a:t>precompute</a:t>
            </a:r>
            <a:r>
              <a:rPr lang="en-US" sz="2200" dirty="0" smtClean="0"/>
              <a:t> them and then look them up in a table – very fast.</a:t>
            </a:r>
          </a:p>
          <a:p>
            <a:r>
              <a:rPr lang="en-US" sz="2200" dirty="0">
                <a:solidFill>
                  <a:srgbClr val="FFFFFF"/>
                </a:solidFill>
              </a:rPr>
              <a:t>Many publications state that the H-H equations are too difficult and expensive to solve, this is simply not true. </a:t>
            </a:r>
            <a:r>
              <a:rPr lang="en-US" sz="2200" dirty="0" smtClean="0">
                <a:solidFill>
                  <a:srgbClr val="FFFFFF"/>
                </a:solidFill>
              </a:rPr>
              <a:t>  </a:t>
            </a:r>
          </a:p>
          <a:p>
            <a:r>
              <a:rPr lang="en-US" sz="2200" dirty="0" smtClean="0">
                <a:solidFill>
                  <a:srgbClr val="FFFFFF"/>
                </a:solidFill>
              </a:rPr>
              <a:t>See paper:</a:t>
            </a:r>
            <a:endParaRPr lang="en-US" sz="2200" dirty="0"/>
          </a:p>
        </p:txBody>
      </p:sp>
      <p:sp>
        <p:nvSpPr>
          <p:cNvPr id="4" name="Footer Placeholder 3"/>
          <p:cNvSpPr>
            <a:spLocks noGrp="1"/>
          </p:cNvSpPr>
          <p:nvPr>
            <p:ph type="ftr" sz="quarter" idx="11"/>
          </p:nvPr>
        </p:nvSpPr>
        <p:spPr/>
        <p:txBody>
          <a:bodyPr/>
          <a:lstStyle/>
          <a:p>
            <a:r>
              <a:rPr lang="en-US" smtClean="0"/>
              <a:t>Lyle N. Long</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57567199"/>
              </p:ext>
            </p:extLst>
          </p:nvPr>
        </p:nvGraphicFramePr>
        <p:xfrm>
          <a:off x="6343636" y="827627"/>
          <a:ext cx="2495550" cy="5101523"/>
        </p:xfrm>
        <a:graphic>
          <a:graphicData uri="http://schemas.openxmlformats.org/presentationml/2006/ole">
            <mc:AlternateContent xmlns:mc="http://schemas.openxmlformats.org/markup-compatibility/2006">
              <mc:Choice xmlns:v="urn:schemas-microsoft-com:vml" Requires="v">
                <p:oleObj spid="_x0000_s67665" name="Equation" r:id="rId3" imgW="1435100" imgH="2933700" progId="Equation.3">
                  <p:embed/>
                </p:oleObj>
              </mc:Choice>
              <mc:Fallback>
                <p:oleObj name="Equation" r:id="rId3" imgW="1435100" imgH="2933700" progId="Equation.3">
                  <p:embed/>
                  <p:pic>
                    <p:nvPicPr>
                      <p:cNvPr id="0" name=""/>
                      <p:cNvPicPr/>
                      <p:nvPr/>
                    </p:nvPicPr>
                    <p:blipFill>
                      <a:blip r:embed="rId4"/>
                      <a:stretch>
                        <a:fillRect/>
                      </a:stretch>
                    </p:blipFill>
                    <p:spPr>
                      <a:xfrm>
                        <a:off x="6343636" y="827627"/>
                        <a:ext cx="2495550" cy="5101523"/>
                      </a:xfrm>
                      <a:prstGeom prst="rect">
                        <a:avLst/>
                      </a:prstGeom>
                      <a:solidFill>
                        <a:srgbClr val="FFFFFF"/>
                      </a:solidFill>
                    </p:spPr>
                  </p:pic>
                </p:oleObj>
              </mc:Fallback>
            </mc:AlternateContent>
          </a:graphicData>
        </a:graphic>
      </p:graphicFrame>
      <p:sp>
        <p:nvSpPr>
          <p:cNvPr id="5" name="TextBox 4"/>
          <p:cNvSpPr txBox="1"/>
          <p:nvPr/>
        </p:nvSpPr>
        <p:spPr>
          <a:xfrm>
            <a:off x="321734" y="5960539"/>
            <a:ext cx="8686800" cy="584776"/>
          </a:xfrm>
          <a:prstGeom prst="rect">
            <a:avLst/>
          </a:prstGeom>
          <a:noFill/>
        </p:spPr>
        <p:txBody>
          <a:bodyPr wrap="square" rtlCol="0">
            <a:spAutoFit/>
          </a:bodyPr>
          <a:lstStyle/>
          <a:p>
            <a:r>
              <a:rPr lang="en-US" sz="1600" dirty="0" err="1">
                <a:solidFill>
                  <a:schemeClr val="bg1"/>
                </a:solidFill>
              </a:rPr>
              <a:t>Skocik</a:t>
            </a:r>
            <a:r>
              <a:rPr lang="en-US" sz="1600" dirty="0">
                <a:solidFill>
                  <a:schemeClr val="bg1"/>
                </a:solidFill>
              </a:rPr>
              <a:t>, M.J. and Long, L.N., "On The Capabilities and Computational Costs of Neuron Models," IEEE Trans. on Neural Networks and Learning, Vol. 25, No. 8, Aug., 2014. </a:t>
            </a:r>
          </a:p>
        </p:txBody>
      </p:sp>
    </p:spTree>
    <p:extLst>
      <p:ext uri="{BB962C8B-B14F-4D97-AF65-F5344CB8AC3E}">
        <p14:creationId xmlns:p14="http://schemas.microsoft.com/office/powerpoint/2010/main" val="1399261504"/>
      </p:ext>
    </p:extLst>
  </p:cSld>
  <p:clrMapOvr>
    <a:masterClrMapping/>
  </p:clrMapOvr>
  <p:transition xmlns:p14="http://schemas.microsoft.com/office/powerpoint/2010/mai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Lyle N. Long</a:t>
            </a:r>
          </a:p>
        </p:txBody>
      </p:sp>
      <p:sp>
        <p:nvSpPr>
          <p:cNvPr id="396290" name="Rectangle 2"/>
          <p:cNvSpPr>
            <a:spLocks noGrp="1" noChangeArrowheads="1"/>
          </p:cNvSpPr>
          <p:nvPr>
            <p:ph type="title"/>
          </p:nvPr>
        </p:nvSpPr>
        <p:spPr>
          <a:xfrm>
            <a:off x="192400" y="199831"/>
            <a:ext cx="8763000" cy="990600"/>
          </a:xfrm>
        </p:spPr>
        <p:txBody>
          <a:bodyPr/>
          <a:lstStyle/>
          <a:p>
            <a:r>
              <a:rPr lang="en-US" sz="2800" dirty="0" smtClean="0"/>
              <a:t>Efficient Object </a:t>
            </a:r>
            <a:r>
              <a:rPr lang="en-US" sz="2800" dirty="0"/>
              <a:t>Oriented </a:t>
            </a:r>
            <a:r>
              <a:rPr lang="en-US" sz="2800" dirty="0" smtClean="0"/>
              <a:t>Code for Computing Massively Parallel Neural Networks with H-H equations</a:t>
            </a:r>
            <a:endParaRPr lang="en-US" sz="2800" dirty="0"/>
          </a:p>
        </p:txBody>
      </p:sp>
      <p:sp>
        <p:nvSpPr>
          <p:cNvPr id="396292" name="Rectangle 4"/>
          <p:cNvSpPr>
            <a:spLocks noChangeArrowheads="1"/>
          </p:cNvSpPr>
          <p:nvPr/>
        </p:nvSpPr>
        <p:spPr bwMode="auto">
          <a:xfrm>
            <a:off x="795875" y="1537063"/>
            <a:ext cx="9770533"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35714" anchor="ctr"/>
          <a:lstStyle/>
          <a:p>
            <a:pPr marL="292100" indent="-292100" defTabSz="715963">
              <a:lnSpc>
                <a:spcPct val="90000"/>
              </a:lnSpc>
              <a:spcBef>
                <a:spcPct val="20000"/>
              </a:spcBef>
              <a:buClr>
                <a:schemeClr val="bg1"/>
              </a:buClr>
              <a:buSzPct val="171000"/>
              <a:buFontTx/>
              <a:buChar char="•"/>
            </a:pPr>
            <a:r>
              <a:rPr lang="en-US" sz="2800" dirty="0">
                <a:solidFill>
                  <a:schemeClr val="bg1"/>
                </a:solidFill>
                <a:sym typeface="Arial" charset="0"/>
              </a:rPr>
              <a:t>C++ </a:t>
            </a:r>
            <a:r>
              <a:rPr lang="en-US" sz="2800" dirty="0" smtClean="0">
                <a:solidFill>
                  <a:schemeClr val="bg1"/>
                </a:solidFill>
                <a:sym typeface="Arial" charset="0"/>
              </a:rPr>
              <a:t>with MPI for massively parallel computers</a:t>
            </a:r>
            <a:endParaRPr lang="en-US" sz="2800" dirty="0">
              <a:solidFill>
                <a:schemeClr val="bg1"/>
              </a:solidFill>
              <a:sym typeface="Arial" charset="0"/>
            </a:endParaRPr>
          </a:p>
          <a:p>
            <a:pPr marL="292100" indent="-292100" defTabSz="715963">
              <a:lnSpc>
                <a:spcPct val="90000"/>
              </a:lnSpc>
              <a:spcBef>
                <a:spcPct val="20000"/>
              </a:spcBef>
              <a:buClr>
                <a:schemeClr val="bg1"/>
              </a:buClr>
              <a:buSzPct val="171000"/>
              <a:buFontTx/>
              <a:buChar char="•"/>
            </a:pPr>
            <a:r>
              <a:rPr lang="en-US" sz="2800" dirty="0">
                <a:solidFill>
                  <a:schemeClr val="bg1"/>
                </a:solidFill>
                <a:sym typeface="Arial" charset="0"/>
              </a:rPr>
              <a:t>Neuron </a:t>
            </a:r>
            <a:r>
              <a:rPr lang="en-US" sz="2800" dirty="0" smtClean="0">
                <a:solidFill>
                  <a:schemeClr val="bg1"/>
                </a:solidFill>
                <a:sym typeface="Arial" charset="0"/>
              </a:rPr>
              <a:t>Objects </a:t>
            </a:r>
            <a:endParaRPr lang="en-US" sz="2800" dirty="0">
              <a:solidFill>
                <a:schemeClr val="bg1"/>
              </a:solidFill>
              <a:sym typeface="Arial" charset="0"/>
            </a:endParaRPr>
          </a:p>
          <a:p>
            <a:pPr marL="914400" lvl="1" indent="-279400" defTabSz="715963">
              <a:lnSpc>
                <a:spcPct val="90000"/>
              </a:lnSpc>
              <a:spcBef>
                <a:spcPct val="20000"/>
              </a:spcBef>
              <a:buClr>
                <a:schemeClr val="bg1"/>
              </a:buClr>
              <a:buSzPct val="171000"/>
              <a:buFontTx/>
              <a:buChar char="•"/>
            </a:pPr>
            <a:r>
              <a:rPr lang="en-US" dirty="0" smtClean="0">
                <a:solidFill>
                  <a:schemeClr val="bg1"/>
                </a:solidFill>
                <a:ea typeface="Arial" charset="0"/>
                <a:sym typeface="Arial" charset="0"/>
              </a:rPr>
              <a:t>69 </a:t>
            </a:r>
            <a:r>
              <a:rPr lang="en-US" dirty="0" err="1">
                <a:solidFill>
                  <a:schemeClr val="bg1"/>
                </a:solidFill>
                <a:ea typeface="Arial" charset="0"/>
                <a:sym typeface="Arial" charset="0"/>
              </a:rPr>
              <a:t>fl.pt</a:t>
            </a:r>
            <a:r>
              <a:rPr lang="en-US" dirty="0">
                <a:solidFill>
                  <a:schemeClr val="bg1"/>
                </a:solidFill>
                <a:ea typeface="Arial" charset="0"/>
                <a:sym typeface="Arial" charset="0"/>
              </a:rPr>
              <a:t>. ops/neuron/</a:t>
            </a:r>
            <a:r>
              <a:rPr lang="en-US" dirty="0" smtClean="0">
                <a:solidFill>
                  <a:schemeClr val="bg1"/>
                </a:solidFill>
                <a:ea typeface="Arial" charset="0"/>
                <a:sym typeface="Arial" charset="0"/>
              </a:rPr>
              <a:t>step</a:t>
            </a:r>
          </a:p>
          <a:p>
            <a:pPr marL="977900" lvl="1" indent="-342900" defTabSz="715963">
              <a:lnSpc>
                <a:spcPct val="90000"/>
              </a:lnSpc>
              <a:spcBef>
                <a:spcPct val="20000"/>
              </a:spcBef>
              <a:buClr>
                <a:schemeClr val="bg1"/>
              </a:buClr>
              <a:buSzPct val="171000"/>
              <a:buFont typeface="Arial"/>
              <a:buChar char="•"/>
            </a:pPr>
            <a:r>
              <a:rPr lang="en-US" dirty="0" smtClean="0">
                <a:solidFill>
                  <a:schemeClr val="bg1"/>
                </a:solidFill>
                <a:ea typeface="Arial" charset="0"/>
                <a:sym typeface="Arial" charset="0"/>
              </a:rPr>
              <a:t>(</a:t>
            </a:r>
            <a:r>
              <a:rPr lang="en-US" dirty="0">
                <a:solidFill>
                  <a:schemeClr val="bg1"/>
                </a:solidFill>
                <a:ea typeface="Arial" charset="0"/>
                <a:sym typeface="Arial" charset="0"/>
              </a:rPr>
              <a:t>23 + </a:t>
            </a:r>
            <a:r>
              <a:rPr lang="en-US" dirty="0" err="1" smtClean="0">
                <a:solidFill>
                  <a:schemeClr val="bg1"/>
                </a:solidFill>
                <a:ea typeface="Arial" charset="0"/>
                <a:sym typeface="Arial" charset="0"/>
              </a:rPr>
              <a:t>num_synapse_connections</a:t>
            </a:r>
            <a:r>
              <a:rPr lang="en-US" dirty="0" smtClean="0">
                <a:solidFill>
                  <a:schemeClr val="bg1"/>
                </a:solidFill>
                <a:ea typeface="Arial" charset="0"/>
                <a:sym typeface="Arial" charset="0"/>
              </a:rPr>
              <a:t>)</a:t>
            </a:r>
            <a:r>
              <a:rPr lang="en-US" dirty="0">
                <a:solidFill>
                  <a:schemeClr val="bg1"/>
                </a:solidFill>
                <a:ea typeface="Arial" charset="0"/>
                <a:sym typeface="Arial" charset="0"/>
              </a:rPr>
              <a:t>*4  </a:t>
            </a:r>
            <a:r>
              <a:rPr lang="en-US" dirty="0" smtClean="0">
                <a:solidFill>
                  <a:schemeClr val="bg1"/>
                </a:solidFill>
                <a:ea typeface="Arial" charset="0"/>
                <a:sym typeface="Arial" charset="0"/>
              </a:rPr>
              <a:t>Bytes/neuron</a:t>
            </a:r>
            <a:endParaRPr lang="en-US" dirty="0">
              <a:solidFill>
                <a:schemeClr val="bg1"/>
              </a:solidFill>
              <a:ea typeface="Arial" charset="0"/>
              <a:sym typeface="Arial" charset="0"/>
            </a:endParaRPr>
          </a:p>
          <a:p>
            <a:pPr marL="292100" indent="-292100" defTabSz="715963">
              <a:lnSpc>
                <a:spcPct val="90000"/>
              </a:lnSpc>
              <a:spcBef>
                <a:spcPct val="20000"/>
              </a:spcBef>
              <a:buClr>
                <a:schemeClr val="bg1"/>
              </a:buClr>
              <a:buSzPct val="171000"/>
              <a:buFontTx/>
              <a:buChar char="•"/>
            </a:pPr>
            <a:r>
              <a:rPr lang="en-US" sz="2800" dirty="0" smtClean="0">
                <a:solidFill>
                  <a:schemeClr val="bg1"/>
                </a:solidFill>
                <a:sym typeface="Arial" charset="0"/>
              </a:rPr>
              <a:t>Synapse Objects  </a:t>
            </a:r>
          </a:p>
          <a:p>
            <a:pPr marL="749300" lvl="1" indent="-122238" defTabSz="715963">
              <a:lnSpc>
                <a:spcPct val="90000"/>
              </a:lnSpc>
              <a:spcBef>
                <a:spcPct val="20000"/>
              </a:spcBef>
              <a:buClr>
                <a:schemeClr val="bg1"/>
              </a:buClr>
              <a:buSzPct val="120000"/>
              <a:buFontTx/>
              <a:buChar char="•"/>
            </a:pPr>
            <a:r>
              <a:rPr lang="en-US" sz="2800" dirty="0" smtClean="0">
                <a:solidFill>
                  <a:schemeClr val="bg1"/>
                </a:solidFill>
                <a:sym typeface="Arial" charset="0"/>
              </a:rPr>
              <a:t> </a:t>
            </a:r>
            <a:r>
              <a:rPr lang="en-US" dirty="0">
                <a:solidFill>
                  <a:schemeClr val="bg1"/>
                </a:solidFill>
                <a:sym typeface="Arial" charset="0"/>
              </a:rPr>
              <a:t>5</a:t>
            </a:r>
            <a:r>
              <a:rPr lang="en-US" dirty="0" smtClean="0">
                <a:solidFill>
                  <a:schemeClr val="bg1"/>
                </a:solidFill>
                <a:sym typeface="Arial" charset="0"/>
              </a:rPr>
              <a:t> bytes/synapse</a:t>
            </a:r>
          </a:p>
          <a:p>
            <a:pPr marL="749300" lvl="1" indent="-122238" defTabSz="715963">
              <a:lnSpc>
                <a:spcPct val="90000"/>
              </a:lnSpc>
              <a:spcBef>
                <a:spcPct val="20000"/>
              </a:spcBef>
              <a:buClr>
                <a:schemeClr val="bg1"/>
              </a:buClr>
              <a:buSzPct val="120000"/>
              <a:buFontTx/>
              <a:buChar char="•"/>
            </a:pPr>
            <a:r>
              <a:rPr lang="en-US" dirty="0">
                <a:solidFill>
                  <a:schemeClr val="bg1"/>
                </a:solidFill>
                <a:sym typeface="Arial" charset="0"/>
              </a:rPr>
              <a:t> </a:t>
            </a:r>
            <a:r>
              <a:rPr lang="en-US" dirty="0" smtClean="0">
                <a:solidFill>
                  <a:schemeClr val="bg1"/>
                </a:solidFill>
                <a:sym typeface="Arial" charset="0"/>
              </a:rPr>
              <a:t>~15 </a:t>
            </a:r>
            <a:r>
              <a:rPr lang="en-US" dirty="0" err="1" smtClean="0">
                <a:solidFill>
                  <a:schemeClr val="bg1"/>
                </a:solidFill>
                <a:sym typeface="Arial" charset="0"/>
              </a:rPr>
              <a:t>microSec</a:t>
            </a:r>
            <a:r>
              <a:rPr lang="en-US" dirty="0" smtClean="0">
                <a:solidFill>
                  <a:schemeClr val="bg1"/>
                </a:solidFill>
                <a:sym typeface="Arial" charset="0"/>
              </a:rPr>
              <a:t>. per send</a:t>
            </a:r>
          </a:p>
          <a:p>
            <a:pPr marL="749300" lvl="1" indent="-122238" defTabSz="715963">
              <a:lnSpc>
                <a:spcPct val="90000"/>
              </a:lnSpc>
              <a:spcBef>
                <a:spcPct val="20000"/>
              </a:spcBef>
              <a:buClr>
                <a:schemeClr val="bg1"/>
              </a:buClr>
              <a:buSzPct val="120000"/>
              <a:buFontTx/>
              <a:buChar char="•"/>
            </a:pPr>
            <a:r>
              <a:rPr lang="en-US" dirty="0">
                <a:solidFill>
                  <a:schemeClr val="bg1"/>
                </a:solidFill>
                <a:sym typeface="Arial" charset="0"/>
              </a:rPr>
              <a:t> </a:t>
            </a:r>
            <a:r>
              <a:rPr lang="en-US" dirty="0" smtClean="0">
                <a:solidFill>
                  <a:schemeClr val="bg1"/>
                </a:solidFill>
                <a:sym typeface="Arial" charset="0"/>
              </a:rPr>
              <a:t>Use MPI_ACCUMULATE</a:t>
            </a:r>
          </a:p>
        </p:txBody>
      </p:sp>
    </p:spTree>
    <p:extLst>
      <p:ext uri="{BB962C8B-B14F-4D97-AF65-F5344CB8AC3E}">
        <p14:creationId xmlns:p14="http://schemas.microsoft.com/office/powerpoint/2010/main" val="54276827"/>
      </p:ext>
    </p:extLst>
  </p:cSld>
  <p:clrMapOvr>
    <a:masterClrMapping/>
  </p:clrMapOvr>
  <p:transition xmlns:p14="http://schemas.microsoft.com/office/powerpoint/2010/mai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367"/>
            <a:ext cx="8153400" cy="990600"/>
          </a:xfrm>
        </p:spPr>
        <p:txBody>
          <a:bodyPr/>
          <a:lstStyle/>
          <a:p>
            <a:r>
              <a:rPr lang="en-US" dirty="0" smtClean="0"/>
              <a:t>Synapses per Neuron for range of biological systems</a:t>
            </a:r>
            <a:endParaRPr lang="en-US" dirty="0"/>
          </a:p>
        </p:txBody>
      </p:sp>
      <p:pic>
        <p:nvPicPr>
          <p:cNvPr id="3" name="Picture 2"/>
          <p:cNvPicPr>
            <a:picLocks noChangeAspect="1"/>
          </p:cNvPicPr>
          <p:nvPr/>
        </p:nvPicPr>
        <p:blipFill>
          <a:blip r:embed="rId2"/>
          <a:stretch>
            <a:fillRect/>
          </a:stretch>
        </p:blipFill>
        <p:spPr>
          <a:xfrm>
            <a:off x="173187" y="1623523"/>
            <a:ext cx="4983268" cy="4291147"/>
          </a:xfrm>
          <a:prstGeom prst="rect">
            <a:avLst/>
          </a:prstGeom>
        </p:spPr>
      </p:pic>
      <p:sp>
        <p:nvSpPr>
          <p:cNvPr id="4" name="TextBox 3"/>
          <p:cNvSpPr txBox="1"/>
          <p:nvPr/>
        </p:nvSpPr>
        <p:spPr>
          <a:xfrm>
            <a:off x="5772120" y="1905134"/>
            <a:ext cx="2722520" cy="1200328"/>
          </a:xfrm>
          <a:prstGeom prst="rect">
            <a:avLst/>
          </a:prstGeom>
          <a:noFill/>
          <a:ln>
            <a:solidFill>
              <a:schemeClr val="bg1"/>
            </a:solidFill>
          </a:ln>
        </p:spPr>
        <p:txBody>
          <a:bodyPr wrap="none" rtlCol="0">
            <a:spAutoFit/>
          </a:bodyPr>
          <a:lstStyle/>
          <a:p>
            <a:r>
              <a:rPr lang="en-US" dirty="0" smtClean="0">
                <a:solidFill>
                  <a:schemeClr val="bg1"/>
                </a:solidFill>
              </a:rPr>
              <a:t>Synapses =</a:t>
            </a:r>
          </a:p>
          <a:p>
            <a:endParaRPr lang="en-US" dirty="0" smtClean="0">
              <a:solidFill>
                <a:schemeClr val="bg1"/>
              </a:solidFill>
            </a:endParaRPr>
          </a:p>
          <a:p>
            <a:r>
              <a:rPr lang="en-US" dirty="0">
                <a:solidFill>
                  <a:schemeClr val="bg1"/>
                </a:solidFill>
              </a:rPr>
              <a:t> </a:t>
            </a:r>
            <a:r>
              <a:rPr lang="en-US" dirty="0" smtClean="0">
                <a:solidFill>
                  <a:schemeClr val="bg1"/>
                </a:solidFill>
              </a:rPr>
              <a:t>  3.7 * Neurons</a:t>
            </a:r>
            <a:r>
              <a:rPr lang="en-US" baseline="30000" dirty="0" smtClean="0">
                <a:solidFill>
                  <a:schemeClr val="bg1"/>
                </a:solidFill>
              </a:rPr>
              <a:t>1.32</a:t>
            </a:r>
            <a:endParaRPr lang="en-US" dirty="0">
              <a:solidFill>
                <a:schemeClr val="bg1"/>
              </a:solidFill>
            </a:endParaRPr>
          </a:p>
        </p:txBody>
      </p:sp>
      <p:sp>
        <p:nvSpPr>
          <p:cNvPr id="5" name="TextBox 4"/>
          <p:cNvSpPr txBox="1"/>
          <p:nvPr/>
        </p:nvSpPr>
        <p:spPr>
          <a:xfrm>
            <a:off x="192408" y="6196497"/>
            <a:ext cx="8759192" cy="523220"/>
          </a:xfrm>
          <a:prstGeom prst="rect">
            <a:avLst/>
          </a:prstGeom>
          <a:noFill/>
        </p:spPr>
        <p:txBody>
          <a:bodyPr wrap="square" rtlCol="0">
            <a:spAutoFit/>
          </a:bodyPr>
          <a:lstStyle/>
          <a:p>
            <a:r>
              <a:rPr lang="en-US" sz="1400" dirty="0">
                <a:solidFill>
                  <a:srgbClr val="FFFFFF"/>
                </a:solidFill>
              </a:rPr>
              <a:t>Long, Lyle N., "Efficient Neural Network Simulations using the Hodgkin-Huxley Equations," Conference on 60 Years of Hodgkin and Huxley, Trinity College, Cambridge, UK, July 12 - 13, 2012. </a:t>
            </a:r>
          </a:p>
        </p:txBody>
      </p:sp>
    </p:spTree>
    <p:extLst>
      <p:ext uri="{BB962C8B-B14F-4D97-AF65-F5344CB8AC3E}">
        <p14:creationId xmlns:p14="http://schemas.microsoft.com/office/powerpoint/2010/main" val="2134501449"/>
      </p:ext>
    </p:extLst>
  </p:cSld>
  <p:clrMapOvr>
    <a:masterClrMapping/>
  </p:clrMapOvr>
  <p:transition xmlns:p14="http://schemas.microsoft.com/office/powerpoint/2010/mai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Performance</a:t>
            </a:r>
            <a:endParaRPr lang="en-US" dirty="0"/>
          </a:p>
        </p:txBody>
      </p:sp>
      <p:pic>
        <p:nvPicPr>
          <p:cNvPr id="3" name="Picture 2"/>
          <p:cNvPicPr>
            <a:picLocks noChangeAspect="1"/>
          </p:cNvPicPr>
          <p:nvPr/>
        </p:nvPicPr>
        <p:blipFill>
          <a:blip r:embed="rId2"/>
          <a:stretch>
            <a:fillRect/>
          </a:stretch>
        </p:blipFill>
        <p:spPr>
          <a:xfrm>
            <a:off x="115439" y="1609456"/>
            <a:ext cx="8886903" cy="4683257"/>
          </a:xfrm>
          <a:prstGeom prst="rect">
            <a:avLst/>
          </a:prstGeom>
        </p:spPr>
      </p:pic>
    </p:spTree>
    <p:extLst>
      <p:ext uri="{BB962C8B-B14F-4D97-AF65-F5344CB8AC3E}">
        <p14:creationId xmlns:p14="http://schemas.microsoft.com/office/powerpoint/2010/main" val="4232371878"/>
      </p:ext>
    </p:extLst>
  </p:cSld>
  <p:clrMapOvr>
    <a:masterClrMapping/>
  </p:clrMapOvr>
  <p:transition xmlns:p14="http://schemas.microsoft.com/office/powerpoint/2010/mai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Scalability</a:t>
            </a:r>
            <a:endParaRPr lang="en-US" dirty="0"/>
          </a:p>
        </p:txBody>
      </p:sp>
      <p:pic>
        <p:nvPicPr>
          <p:cNvPr id="3" name="Picture 2"/>
          <p:cNvPicPr>
            <a:picLocks noChangeAspect="1"/>
          </p:cNvPicPr>
          <p:nvPr/>
        </p:nvPicPr>
        <p:blipFill>
          <a:blip r:embed="rId2"/>
          <a:stretch>
            <a:fillRect/>
          </a:stretch>
        </p:blipFill>
        <p:spPr>
          <a:xfrm>
            <a:off x="1505630" y="1520258"/>
            <a:ext cx="6411950" cy="5223442"/>
          </a:xfrm>
          <a:prstGeom prst="rect">
            <a:avLst/>
          </a:prstGeom>
        </p:spPr>
      </p:pic>
    </p:spTree>
    <p:extLst>
      <p:ext uri="{BB962C8B-B14F-4D97-AF65-F5344CB8AC3E}">
        <p14:creationId xmlns:p14="http://schemas.microsoft.com/office/powerpoint/2010/main" val="1539246177"/>
      </p:ext>
    </p:extLst>
  </p:cSld>
  <p:clrMapOvr>
    <a:masterClrMapping/>
  </p:clrMapOvr>
  <p:transition xmlns:p14="http://schemas.microsoft.com/office/powerpoint/2010/mai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Code</a:t>
            </a:r>
            <a:endParaRPr lang="en-US" dirty="0"/>
          </a:p>
        </p:txBody>
      </p:sp>
      <p:sp>
        <p:nvSpPr>
          <p:cNvPr id="3" name="Rectangle 3"/>
          <p:cNvSpPr txBox="1">
            <a:spLocks noChangeArrowheads="1"/>
          </p:cNvSpPr>
          <p:nvPr/>
        </p:nvSpPr>
        <p:spPr>
          <a:xfrm>
            <a:off x="590550" y="1600200"/>
            <a:ext cx="8153400" cy="4525963"/>
          </a:xfrm>
          <a:prstGeom prst="rect">
            <a:avLst/>
          </a:prstGeom>
          <a:ln/>
        </p:spPr>
        <p:txBody>
          <a:bodyPr rIns="35714" anchor="t" anchorCtr="0"/>
          <a:lstStyle>
            <a:lvl1pPr marL="342900" indent="-342900" algn="l" defTabSz="-13873163" rtl="0" eaLnBrk="0" fontAlgn="base" hangingPunct="0">
              <a:spcBef>
                <a:spcPts val="700"/>
              </a:spcBef>
              <a:spcAft>
                <a:spcPct val="0"/>
              </a:spcAft>
              <a:buClr>
                <a:schemeClr val="bg1"/>
              </a:buClr>
              <a:buSzPct val="60000"/>
              <a:buFont typeface="Wingdings" charset="0"/>
              <a:buChar char="q"/>
              <a:defRPr sz="2900">
                <a:solidFill>
                  <a:schemeClr val="bg1"/>
                </a:solidFill>
                <a:latin typeface="+mn-lt"/>
                <a:ea typeface="+mn-ea"/>
                <a:cs typeface="+mn-cs"/>
              </a:defRPr>
            </a:lvl1pPr>
            <a:lvl2pPr marL="742950" indent="-285750" algn="l" defTabSz="-13873163" rtl="0" eaLnBrk="0" fontAlgn="base" hangingPunct="0">
              <a:spcBef>
                <a:spcPts val="550"/>
              </a:spcBef>
              <a:spcAft>
                <a:spcPct val="0"/>
              </a:spcAft>
              <a:buClr>
                <a:schemeClr val="bg1"/>
              </a:buClr>
              <a:buSzPct val="50000"/>
              <a:buFont typeface="Wingdings" charset="0"/>
              <a:buChar char="q"/>
              <a:defRPr sz="2600">
                <a:solidFill>
                  <a:schemeClr val="bg1"/>
                </a:solidFill>
                <a:latin typeface="+mn-lt"/>
                <a:ea typeface="+mn-ea"/>
              </a:defRPr>
            </a:lvl2pPr>
            <a:lvl3pPr marL="1143000" indent="-228600" algn="l" defTabSz="-13873163" rtl="0" eaLnBrk="0" fontAlgn="base" hangingPunct="0">
              <a:spcBef>
                <a:spcPts val="500"/>
              </a:spcBef>
              <a:spcAft>
                <a:spcPct val="0"/>
              </a:spcAft>
              <a:buClr>
                <a:schemeClr val="bg1"/>
              </a:buClr>
              <a:buSzPct val="40000"/>
              <a:buFont typeface="Wingdings" charset="0"/>
              <a:buChar char="q"/>
              <a:defRPr sz="2300">
                <a:solidFill>
                  <a:schemeClr val="bg1"/>
                </a:solidFill>
                <a:latin typeface="+mn-lt"/>
                <a:ea typeface="+mn-ea"/>
              </a:defRPr>
            </a:lvl3pPr>
            <a:lvl4pPr marL="1600200" indent="-228600" algn="l" defTabSz="-13873163" rtl="0" eaLnBrk="0" fontAlgn="base" hangingPunct="0">
              <a:spcBef>
                <a:spcPts val="400"/>
              </a:spcBef>
              <a:spcAft>
                <a:spcPct val="0"/>
              </a:spcAft>
              <a:buClr>
                <a:schemeClr val="bg1"/>
              </a:buClr>
              <a:buSzPct val="75000"/>
              <a:buFont typeface="Wingdings" charset="0"/>
              <a:buChar char="q"/>
              <a:defRPr sz="2000">
                <a:solidFill>
                  <a:schemeClr val="bg1"/>
                </a:solidFill>
                <a:latin typeface="+mn-lt"/>
                <a:ea typeface="+mn-ea"/>
              </a:defRPr>
            </a:lvl4pPr>
            <a:lvl5pPr marL="2057400" indent="-228600" algn="l" defTabSz="-13873163" rtl="0" eaLnBrk="0" fontAlgn="base" hangingPunct="0">
              <a:spcBef>
                <a:spcPts val="400"/>
              </a:spcBef>
              <a:spcAft>
                <a:spcPct val="0"/>
              </a:spcAft>
              <a:buClr>
                <a:schemeClr val="bg1"/>
              </a:buClr>
              <a:buSzPct val="65000"/>
              <a:buFont typeface="Wingdings" charset="0"/>
              <a:buChar char="q"/>
              <a:defRPr sz="2000">
                <a:solidFill>
                  <a:schemeClr val="bg1"/>
                </a:solidFill>
                <a:latin typeface="+mn-lt"/>
                <a:ea typeface="+mn-ea"/>
              </a:defRPr>
            </a:lvl5pPr>
            <a:lvl6pPr marL="2514600" indent="-228600" algn="l" defTabSz="-13873163" rtl="0" eaLnBrk="0" fontAlgn="base" hangingPunct="0">
              <a:spcBef>
                <a:spcPts val="400"/>
              </a:spcBef>
              <a:spcAft>
                <a:spcPct val="0"/>
              </a:spcAft>
              <a:buClr>
                <a:schemeClr val="bg1"/>
              </a:buClr>
              <a:buSzPct val="65000"/>
              <a:buFont typeface="Wingdings" charset="0"/>
              <a:buChar char="q"/>
              <a:defRPr sz="2000">
                <a:solidFill>
                  <a:schemeClr val="bg1"/>
                </a:solidFill>
                <a:latin typeface="+mn-lt"/>
                <a:ea typeface="+mn-ea"/>
              </a:defRPr>
            </a:lvl6pPr>
            <a:lvl7pPr marL="2971800" indent="-228600" algn="l" defTabSz="-13873163" rtl="0" eaLnBrk="0" fontAlgn="base" hangingPunct="0">
              <a:spcBef>
                <a:spcPts val="400"/>
              </a:spcBef>
              <a:spcAft>
                <a:spcPct val="0"/>
              </a:spcAft>
              <a:buClr>
                <a:schemeClr val="bg1"/>
              </a:buClr>
              <a:buSzPct val="65000"/>
              <a:buFont typeface="Wingdings" charset="0"/>
              <a:buChar char="q"/>
              <a:defRPr sz="2000">
                <a:solidFill>
                  <a:schemeClr val="bg1"/>
                </a:solidFill>
                <a:latin typeface="+mn-lt"/>
                <a:ea typeface="+mn-ea"/>
              </a:defRPr>
            </a:lvl7pPr>
            <a:lvl8pPr marL="3429000" indent="-228600" algn="l" defTabSz="-13873163" rtl="0" eaLnBrk="0" fontAlgn="base" hangingPunct="0">
              <a:spcBef>
                <a:spcPts val="400"/>
              </a:spcBef>
              <a:spcAft>
                <a:spcPct val="0"/>
              </a:spcAft>
              <a:buClr>
                <a:schemeClr val="bg1"/>
              </a:buClr>
              <a:buSzPct val="65000"/>
              <a:buFont typeface="Wingdings" charset="0"/>
              <a:buChar char="q"/>
              <a:defRPr sz="2000">
                <a:solidFill>
                  <a:schemeClr val="bg1"/>
                </a:solidFill>
                <a:latin typeface="+mn-lt"/>
                <a:ea typeface="+mn-ea"/>
              </a:defRPr>
            </a:lvl8pPr>
            <a:lvl9pPr marL="3886200" indent="-228600" algn="l" defTabSz="-13873163" rtl="0" eaLnBrk="0" fontAlgn="base" hangingPunct="0">
              <a:spcBef>
                <a:spcPts val="400"/>
              </a:spcBef>
              <a:spcAft>
                <a:spcPct val="0"/>
              </a:spcAft>
              <a:buClr>
                <a:schemeClr val="bg1"/>
              </a:buClr>
              <a:buSzPct val="65000"/>
              <a:buFont typeface="Wingdings" charset="0"/>
              <a:buChar char="q"/>
              <a:defRPr sz="2000">
                <a:solidFill>
                  <a:schemeClr val="bg1"/>
                </a:solidFill>
                <a:latin typeface="+mn-lt"/>
                <a:ea typeface="+mn-ea"/>
              </a:defRPr>
            </a:lvl9pPr>
          </a:lstStyle>
          <a:p>
            <a:pPr marL="696913" indent="-447675" defTabSz="715963">
              <a:buSzPct val="50000"/>
            </a:pPr>
            <a:r>
              <a:rPr lang="en-US" dirty="0" smtClean="0"/>
              <a:t>Computer code is very flexible</a:t>
            </a:r>
          </a:p>
          <a:p>
            <a:pPr marL="696913" indent="-447675" defTabSz="715963">
              <a:buSzPct val="50000"/>
            </a:pPr>
            <a:r>
              <a:rPr lang="en-US" dirty="0" smtClean="0"/>
              <a:t>Uses pointers and the network can have any connectivity</a:t>
            </a:r>
          </a:p>
          <a:p>
            <a:pPr marL="696913" indent="-447675" defTabSz="715963">
              <a:buSzPct val="50000"/>
            </a:pPr>
            <a:r>
              <a:rPr lang="en-US" dirty="0" smtClean="0"/>
              <a:t>It also has </a:t>
            </a:r>
            <a:r>
              <a:rPr lang="en-US" dirty="0" err="1" smtClean="0"/>
              <a:t>synapto</a:t>
            </a:r>
            <a:r>
              <a:rPr lang="en-US" dirty="0" smtClean="0"/>
              <a:t>- and </a:t>
            </a:r>
            <a:r>
              <a:rPr lang="en-US" dirty="0" err="1" smtClean="0"/>
              <a:t>neuro</a:t>
            </a:r>
            <a:r>
              <a:rPr lang="en-US" dirty="0" smtClean="0"/>
              <a:t>-genesis, so it can automatically add or remove synapses or neurons</a:t>
            </a:r>
          </a:p>
          <a:p>
            <a:pPr marL="696913" indent="-447675" defTabSz="715963">
              <a:buSzPct val="50000"/>
            </a:pPr>
            <a:r>
              <a:rPr lang="en-US" dirty="0" smtClean="0"/>
              <a:t>Goal is to build a “baby” network and have it grow into “adult” network</a:t>
            </a:r>
          </a:p>
          <a:p>
            <a:pPr marL="696913" indent="-447675" defTabSz="715963">
              <a:buSzPct val="50000"/>
            </a:pPr>
            <a:r>
              <a:rPr lang="en-US" dirty="0" smtClean="0"/>
              <a:t>Must also address “catastrophic forgetting problem”</a:t>
            </a:r>
          </a:p>
        </p:txBody>
      </p:sp>
    </p:spTree>
    <p:extLst>
      <p:ext uri="{BB962C8B-B14F-4D97-AF65-F5344CB8AC3E}">
        <p14:creationId xmlns:p14="http://schemas.microsoft.com/office/powerpoint/2010/main" val="2292683748"/>
      </p:ext>
    </p:extLst>
  </p:cSld>
  <p:clrMapOvr>
    <a:masterClrMapping/>
  </p:clrMapOvr>
  <p:transition xmlns:p14="http://schemas.microsoft.com/office/powerpoint/2010/mai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Lyle N. Long</a:t>
            </a:r>
          </a:p>
        </p:txBody>
      </p:sp>
      <p:sp>
        <p:nvSpPr>
          <p:cNvPr id="324610" name="Rectangle 2"/>
          <p:cNvSpPr>
            <a:spLocks noGrp="1" noChangeArrowheads="1"/>
          </p:cNvSpPr>
          <p:nvPr>
            <p:ph type="title"/>
          </p:nvPr>
        </p:nvSpPr>
        <p:spPr>
          <a:ln/>
        </p:spPr>
        <p:txBody>
          <a:bodyPr rIns="35714" anchor="ctr"/>
          <a:lstStyle/>
          <a:p>
            <a:r>
              <a:rPr lang="en-US"/>
              <a:t>Learning</a:t>
            </a:r>
          </a:p>
        </p:txBody>
      </p:sp>
      <p:sp>
        <p:nvSpPr>
          <p:cNvPr id="324611" name="Rectangle 3"/>
          <p:cNvSpPr>
            <a:spLocks noGrp="1" noChangeArrowheads="1"/>
          </p:cNvSpPr>
          <p:nvPr>
            <p:ph type="body" idx="1"/>
          </p:nvPr>
        </p:nvSpPr>
        <p:spPr>
          <a:ln/>
        </p:spPr>
        <p:txBody>
          <a:bodyPr rIns="35714" anchor="t" anchorCtr="0"/>
          <a:lstStyle/>
          <a:p>
            <a:pPr marL="696913" indent="-447675" defTabSz="715963">
              <a:buSzPct val="50000"/>
            </a:pPr>
            <a:r>
              <a:rPr lang="en-US" dirty="0" smtClean="0"/>
              <a:t>How do we adjust 10</a:t>
            </a:r>
            <a:r>
              <a:rPr lang="en-US" baseline="30000" dirty="0" smtClean="0"/>
              <a:t>14</a:t>
            </a:r>
            <a:r>
              <a:rPr lang="en-US" dirty="0" smtClean="0"/>
              <a:t> synapses</a:t>
            </a:r>
            <a:r>
              <a:rPr lang="en-US" dirty="0" smtClean="0">
                <a:latin typeface="Times New Roman"/>
                <a:cs typeface="Times New Roman"/>
              </a:rPr>
              <a:t>?</a:t>
            </a:r>
          </a:p>
          <a:p>
            <a:pPr marL="696913" indent="-447675" defTabSz="715963">
              <a:buSzPct val="50000"/>
            </a:pPr>
            <a:r>
              <a:rPr lang="en-US" dirty="0" smtClean="0">
                <a:latin typeface="Times New Roman"/>
                <a:cs typeface="Times New Roman"/>
              </a:rPr>
              <a:t>It takes about 18 years for humans to fully develop  (some people longer :)</a:t>
            </a:r>
          </a:p>
          <a:p>
            <a:pPr marL="696913" indent="-447675" defTabSz="715963">
              <a:buSzPct val="50000"/>
            </a:pPr>
            <a:r>
              <a:rPr lang="en-US" dirty="0" smtClean="0">
                <a:latin typeface="Times New Roman"/>
                <a:cs typeface="Times New Roman"/>
              </a:rPr>
              <a:t>EACH human takes this long, but for machines once we get one machine trained we can replicate it easily</a:t>
            </a:r>
            <a:endParaRPr lang="en-US" dirty="0"/>
          </a:p>
        </p:txBody>
      </p:sp>
      <p:sp>
        <p:nvSpPr>
          <p:cNvPr id="324612" name="Rectangle 4"/>
          <p:cNvSpPr>
            <a:spLocks/>
          </p:cNvSpPr>
          <p:nvPr/>
        </p:nvSpPr>
        <p:spPr bwMode="auto">
          <a:xfrm>
            <a:off x="2473325" y="6380163"/>
            <a:ext cx="3819525" cy="271462"/>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pPr algn="ctr" defTabSz="642938"/>
            <a:r>
              <a:rPr lang="en-US" sz="1700">
                <a:solidFill>
                  <a:schemeClr val="bg1"/>
                </a:solidFill>
                <a:latin typeface="Gill Sans" charset="0"/>
                <a:cs typeface="Gill Sans" charset="0"/>
                <a:sym typeface="Gill Sans" charset="0"/>
              </a:rPr>
              <a:t>Refs: Long, 2008 and Long and Gupta, 2008</a:t>
            </a:r>
          </a:p>
        </p:txBody>
      </p:sp>
    </p:spTree>
    <p:extLst>
      <p:ext uri="{BB962C8B-B14F-4D97-AF65-F5344CB8AC3E}">
        <p14:creationId xmlns:p14="http://schemas.microsoft.com/office/powerpoint/2010/main" val="36220721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8" y="32812"/>
            <a:ext cx="9228667" cy="990600"/>
          </a:xfrm>
        </p:spPr>
        <p:txBody>
          <a:bodyPr/>
          <a:lstStyle/>
          <a:p>
            <a:r>
              <a:rPr lang="en-US" sz="4000" dirty="0" smtClean="0"/>
              <a:t>Learning	Approaches for Neural Networks</a:t>
            </a:r>
            <a:endParaRPr lang="en-US" sz="4000" dirty="0"/>
          </a:p>
        </p:txBody>
      </p:sp>
      <p:sp>
        <p:nvSpPr>
          <p:cNvPr id="3" name="Content Placeholder 2"/>
          <p:cNvSpPr>
            <a:spLocks noGrp="1"/>
          </p:cNvSpPr>
          <p:nvPr>
            <p:ph idx="1"/>
          </p:nvPr>
        </p:nvSpPr>
        <p:spPr/>
        <p:txBody>
          <a:bodyPr/>
          <a:lstStyle/>
          <a:p>
            <a:r>
              <a:rPr lang="en-US" dirty="0" err="1" smtClean="0"/>
              <a:t>Backpropagation</a:t>
            </a:r>
            <a:endParaRPr lang="en-US" dirty="0" smtClean="0"/>
          </a:p>
          <a:p>
            <a:r>
              <a:rPr lang="en-US" dirty="0" smtClean="0"/>
              <a:t>Supervised</a:t>
            </a:r>
          </a:p>
          <a:p>
            <a:r>
              <a:rPr lang="en-US" dirty="0" smtClean="0"/>
              <a:t>Unsupervised</a:t>
            </a:r>
          </a:p>
          <a:p>
            <a:r>
              <a:rPr lang="en-US" dirty="0" smtClean="0"/>
              <a:t>Bayesian </a:t>
            </a:r>
          </a:p>
          <a:p>
            <a:r>
              <a:rPr lang="en-US" dirty="0" smtClean="0"/>
              <a:t>Reinforcement</a:t>
            </a:r>
          </a:p>
          <a:p>
            <a:r>
              <a:rPr lang="en-US" dirty="0" smtClean="0"/>
              <a:t>Spike timing dependent plasticity (STDP)</a:t>
            </a:r>
          </a:p>
          <a:p>
            <a:r>
              <a:rPr lang="en-US" dirty="0" smtClean="0"/>
              <a:t>…</a:t>
            </a:r>
            <a:endParaRPr lang="en-US" dirty="0"/>
          </a:p>
        </p:txBody>
      </p:sp>
    </p:spTree>
    <p:extLst>
      <p:ext uri="{BB962C8B-B14F-4D97-AF65-F5344CB8AC3E}">
        <p14:creationId xmlns:p14="http://schemas.microsoft.com/office/powerpoint/2010/main" val="2944613288"/>
      </p:ext>
    </p:extLst>
  </p:cSld>
  <p:clrMapOvr>
    <a:masterClrMapping/>
  </p:clrMapOvr>
  <p:transition xmlns:p14="http://schemas.microsoft.com/office/powerpoint/2010/mai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66" y="142099"/>
            <a:ext cx="9139190" cy="990600"/>
          </a:xfrm>
        </p:spPr>
        <p:txBody>
          <a:bodyPr/>
          <a:lstStyle/>
          <a:p>
            <a:r>
              <a:rPr lang="en-US" dirty="0" smtClean="0"/>
              <a:t>Spike Time Dependent Plasticity (STDP)</a:t>
            </a:r>
            <a:endParaRPr lang="en-US" dirty="0"/>
          </a:p>
        </p:txBody>
      </p:sp>
      <p:sp>
        <p:nvSpPr>
          <p:cNvPr id="4" name="TextBox 3"/>
          <p:cNvSpPr txBox="1"/>
          <p:nvPr/>
        </p:nvSpPr>
        <p:spPr>
          <a:xfrm>
            <a:off x="287865" y="5909740"/>
            <a:ext cx="8551334" cy="646331"/>
          </a:xfrm>
          <a:prstGeom prst="rect">
            <a:avLst/>
          </a:prstGeom>
          <a:solidFill>
            <a:srgbClr val="FFFFFF"/>
          </a:solidFill>
        </p:spPr>
        <p:txBody>
          <a:bodyPr wrap="square" rtlCol="0">
            <a:spAutoFit/>
          </a:bodyPr>
          <a:lstStyle/>
          <a:p>
            <a:pPr marL="285750" indent="-285750">
              <a:buFont typeface="Arial"/>
              <a:buChar char="•"/>
            </a:pPr>
            <a:r>
              <a:rPr lang="en-US" sz="1800" dirty="0" smtClean="0"/>
              <a:t>Bi and </a:t>
            </a:r>
            <a:r>
              <a:rPr lang="en-US" sz="1800" dirty="0"/>
              <a:t>Poo, Journal of Neuroscience, </a:t>
            </a:r>
            <a:r>
              <a:rPr lang="en-US" sz="1800" dirty="0" smtClean="0"/>
              <a:t>18</a:t>
            </a:r>
            <a:r>
              <a:rPr lang="en-US" sz="1800" dirty="0"/>
              <a:t>(24</a:t>
            </a:r>
            <a:r>
              <a:rPr lang="en-US" sz="1800" dirty="0" smtClean="0"/>
              <a:t>)</a:t>
            </a:r>
            <a:r>
              <a:rPr lang="en-US" sz="1800" dirty="0"/>
              <a:t>,</a:t>
            </a:r>
            <a:r>
              <a:rPr lang="en-US" sz="1800" dirty="0" smtClean="0"/>
              <a:t> 1998</a:t>
            </a:r>
          </a:p>
          <a:p>
            <a:pPr marL="285750" indent="-285750">
              <a:buFont typeface="Arial"/>
              <a:buChar char="•"/>
            </a:pPr>
            <a:r>
              <a:rPr lang="en-US" sz="1800" dirty="0" smtClean="0"/>
              <a:t>Long</a:t>
            </a:r>
            <a:r>
              <a:rPr lang="en-US" sz="1800" dirty="0"/>
              <a:t> </a:t>
            </a:r>
            <a:r>
              <a:rPr lang="en-US" sz="1800" dirty="0" smtClean="0"/>
              <a:t>and Gupta, AIAA </a:t>
            </a:r>
            <a:r>
              <a:rPr lang="en-US" sz="1800" dirty="0"/>
              <a:t>Paper No. 2008-0885, </a:t>
            </a:r>
            <a:r>
              <a:rPr lang="en-US" sz="1800" dirty="0" smtClean="0"/>
              <a:t>2008</a:t>
            </a:r>
            <a:r>
              <a:rPr lang="en-US" sz="1800" dirty="0"/>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45" y="1547876"/>
            <a:ext cx="4199467" cy="409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3"/>
          <p:cNvSpPr>
            <a:spLocks/>
          </p:cNvSpPr>
          <p:nvPr/>
        </p:nvSpPr>
        <p:spPr bwMode="auto">
          <a:xfrm>
            <a:off x="5810799" y="4280445"/>
            <a:ext cx="1984375" cy="83026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defTabSz="715963"/>
            <a:r>
              <a:rPr lang="en-US" sz="2000" dirty="0">
                <a:solidFill>
                  <a:srgbClr val="191919"/>
                </a:solidFill>
                <a:effectLst>
                  <a:outerShdw blurRad="38100" dist="38100" dir="2700000" algn="tl">
                    <a:srgbClr val="DDDDDD"/>
                  </a:outerShdw>
                </a:effectLst>
                <a:ea typeface="ＭＳ Ｐゴシック" charset="0"/>
                <a:cs typeface="Gill Sans" charset="0"/>
              </a:rPr>
              <a:t>Experimentally observed</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714" y="1728788"/>
            <a:ext cx="446011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81138420"/>
      </p:ext>
    </p:extLst>
  </p:cSld>
  <p:clrMapOvr>
    <a:masterClrMapping/>
  </p:clrMapOvr>
  <p:transition xmlns:p14="http://schemas.microsoft.com/office/powerpoint/2010/mai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Nick </a:t>
            </a:r>
            <a:r>
              <a:rPr lang="en-US" dirty="0" err="1" smtClean="0"/>
              <a:t>Bostrom</a:t>
            </a:r>
            <a:endParaRPr lang="en-US" dirty="0"/>
          </a:p>
        </p:txBody>
      </p:sp>
      <p:sp>
        <p:nvSpPr>
          <p:cNvPr id="3" name="Content Placeholder 2"/>
          <p:cNvSpPr>
            <a:spLocks noGrp="1"/>
          </p:cNvSpPr>
          <p:nvPr>
            <p:ph idx="1"/>
          </p:nvPr>
        </p:nvSpPr>
        <p:spPr>
          <a:xfrm>
            <a:off x="404283" y="1794933"/>
            <a:ext cx="8153400" cy="3687763"/>
          </a:xfrm>
        </p:spPr>
        <p:txBody>
          <a:bodyPr/>
          <a:lstStyle/>
          <a:p>
            <a:pPr marL="0" indent="0">
              <a:buNone/>
            </a:pPr>
            <a:r>
              <a:rPr lang="en-US" sz="4000" dirty="0" smtClean="0"/>
              <a:t>“</a:t>
            </a:r>
            <a:r>
              <a:rPr lang="en-US" sz="4000" dirty="0" err="1" smtClean="0"/>
              <a:t>Superintelligence</a:t>
            </a:r>
            <a:r>
              <a:rPr lang="en-US" sz="4000" dirty="0" smtClean="0"/>
              <a:t> would be </a:t>
            </a:r>
            <a:r>
              <a:rPr lang="en-US" sz="4000" dirty="0"/>
              <a:t>the last invention biological man would ever need to make, since, by definition, </a:t>
            </a:r>
            <a:r>
              <a:rPr lang="en-US" sz="4000" dirty="0" smtClean="0"/>
              <a:t>it would </a:t>
            </a:r>
            <a:r>
              <a:rPr lang="en-US" sz="4000" dirty="0"/>
              <a:t>be much better at inventing than we are</a:t>
            </a:r>
            <a:r>
              <a:rPr lang="en-US" sz="4000" dirty="0" smtClean="0"/>
              <a:t>.”</a:t>
            </a:r>
            <a:endParaRPr lang="en-US" sz="4000" dirty="0"/>
          </a:p>
        </p:txBody>
      </p:sp>
      <p:sp>
        <p:nvSpPr>
          <p:cNvPr id="4" name="TextBox 3"/>
          <p:cNvSpPr txBox="1"/>
          <p:nvPr/>
        </p:nvSpPr>
        <p:spPr>
          <a:xfrm>
            <a:off x="287867" y="6045200"/>
            <a:ext cx="7997051" cy="707886"/>
          </a:xfrm>
          <a:prstGeom prst="rect">
            <a:avLst/>
          </a:prstGeom>
          <a:noFill/>
        </p:spPr>
        <p:txBody>
          <a:bodyPr wrap="none" rtlCol="0">
            <a:spAutoFit/>
          </a:bodyPr>
          <a:lstStyle/>
          <a:p>
            <a:r>
              <a:rPr lang="en-US" sz="2000" dirty="0" smtClean="0">
                <a:solidFill>
                  <a:srgbClr val="FFFFFF"/>
                </a:solidFill>
              </a:rPr>
              <a:t>    </a:t>
            </a:r>
            <a:r>
              <a:rPr lang="en-US" sz="2000" dirty="0" err="1">
                <a:solidFill>
                  <a:srgbClr val="FFFFFF"/>
                </a:solidFill>
              </a:rPr>
              <a:t>Bostrom</a:t>
            </a:r>
            <a:r>
              <a:rPr lang="en-US" sz="2000" dirty="0">
                <a:solidFill>
                  <a:srgbClr val="FFFFFF"/>
                </a:solidFill>
              </a:rPr>
              <a:t>, N., </a:t>
            </a:r>
            <a:r>
              <a:rPr lang="en-US" sz="2000" u="sng" dirty="0" err="1">
                <a:solidFill>
                  <a:srgbClr val="FFFFFF"/>
                </a:solidFill>
              </a:rPr>
              <a:t>Superintelligence</a:t>
            </a:r>
            <a:r>
              <a:rPr lang="en-US" sz="2000" u="sng" dirty="0">
                <a:solidFill>
                  <a:srgbClr val="FFFFFF"/>
                </a:solidFill>
              </a:rPr>
              <a:t>: Paths, Dangers, Strategies</a:t>
            </a:r>
            <a:r>
              <a:rPr lang="en-US" sz="2000" dirty="0">
                <a:solidFill>
                  <a:srgbClr val="FFFFFF"/>
                </a:solidFill>
              </a:rPr>
              <a:t>,  2014.</a:t>
            </a:r>
          </a:p>
          <a:p>
            <a:endParaRPr lang="en-US" sz="2000" dirty="0">
              <a:solidFill>
                <a:srgbClr val="FFFFFF"/>
              </a:solidFill>
            </a:endParaRPr>
          </a:p>
        </p:txBody>
      </p:sp>
    </p:spTree>
    <p:extLst>
      <p:ext uri="{BB962C8B-B14F-4D97-AF65-F5344CB8AC3E}">
        <p14:creationId xmlns:p14="http://schemas.microsoft.com/office/powerpoint/2010/main" val="1013135984"/>
      </p:ext>
    </p:extLst>
  </p:cSld>
  <p:clrMapOvr>
    <a:masterClrMapping/>
  </p:clrMapOvr>
  <p:transition xmlns:p14="http://schemas.microsoft.com/office/powerpoint/2010/mai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There are now hundreds of supercomputers, each with more power than a human brain</a:t>
            </a:r>
          </a:p>
          <a:p>
            <a:r>
              <a:rPr lang="en-US" dirty="0" smtClean="0"/>
              <a:t>Code described here uses biologically realistic neurons and is scalable on these machines</a:t>
            </a:r>
          </a:p>
          <a:p>
            <a:r>
              <a:rPr lang="en-US" dirty="0" smtClean="0"/>
              <a:t>Still need efficient large-scale learning algorithms</a:t>
            </a:r>
          </a:p>
          <a:p>
            <a:r>
              <a:rPr lang="en-US" dirty="0" smtClean="0"/>
              <a:t>Human level (or beyond) machine intelligence is certainly possible</a:t>
            </a:r>
          </a:p>
          <a:p>
            <a:endParaRPr lang="en-US" dirty="0"/>
          </a:p>
        </p:txBody>
      </p:sp>
    </p:spTree>
    <p:extLst>
      <p:ext uri="{BB962C8B-B14F-4D97-AF65-F5344CB8AC3E}">
        <p14:creationId xmlns:p14="http://schemas.microsoft.com/office/powerpoint/2010/main" val="3953562546"/>
      </p:ext>
    </p:extLst>
  </p:cSld>
  <p:clrMapOvr>
    <a:masterClrMapping/>
  </p:clrMapOvr>
  <p:transition xmlns:p14="http://schemas.microsoft.com/office/powerpoint/2010/mai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40430" y="1600200"/>
            <a:ext cx="8553450" cy="4525963"/>
          </a:xfrm>
        </p:spPr>
        <p:txBody>
          <a:bodyPr/>
          <a:lstStyle/>
          <a:p>
            <a:r>
              <a:rPr lang="en-US" sz="1200" dirty="0" err="1" smtClean="0"/>
              <a:t>Bostrom</a:t>
            </a:r>
            <a:r>
              <a:rPr lang="en-US" sz="1200" dirty="0"/>
              <a:t>, N., </a:t>
            </a:r>
            <a:r>
              <a:rPr lang="en-US" sz="1200" u="sng" dirty="0" err="1"/>
              <a:t>Superintelligence</a:t>
            </a:r>
            <a:r>
              <a:rPr lang="en-US" sz="1200" u="sng" dirty="0"/>
              <a:t>: Paths, Dangers, </a:t>
            </a:r>
            <a:r>
              <a:rPr lang="en-US" sz="1200" u="sng" dirty="0" smtClean="0"/>
              <a:t>Strategies</a:t>
            </a:r>
            <a:r>
              <a:rPr lang="en-US" sz="1200" dirty="0" smtClean="0"/>
              <a:t>,  2014.</a:t>
            </a:r>
          </a:p>
          <a:p>
            <a:r>
              <a:rPr lang="en-US" sz="1200" dirty="0" err="1" smtClean="0"/>
              <a:t>Domingos</a:t>
            </a:r>
            <a:r>
              <a:rPr lang="en-US" sz="1200" dirty="0" smtClean="0"/>
              <a:t>, N.</a:t>
            </a:r>
            <a:r>
              <a:rPr lang="en-US" sz="1200" u="sng" dirty="0" smtClean="0"/>
              <a:t>, The </a:t>
            </a:r>
            <a:r>
              <a:rPr lang="en-US" sz="1200" u="sng" dirty="0"/>
              <a:t>Master Algorithm: How the Quest for the Ultimate Learning Machine Will Remake Our </a:t>
            </a:r>
            <a:r>
              <a:rPr lang="en-US" sz="1200" u="sng" dirty="0" smtClean="0"/>
              <a:t>World</a:t>
            </a:r>
            <a:r>
              <a:rPr lang="en-US" sz="1200" dirty="0" smtClean="0"/>
              <a:t>, 2015.</a:t>
            </a:r>
          </a:p>
          <a:p>
            <a:r>
              <a:rPr lang="en-US" sz="1200" dirty="0" smtClean="0"/>
              <a:t>Ford, M.</a:t>
            </a:r>
            <a:r>
              <a:rPr lang="en-US" sz="1200" u="sng" dirty="0" smtClean="0"/>
              <a:t>, Rise </a:t>
            </a:r>
            <a:r>
              <a:rPr lang="en-US" sz="1200" u="sng" dirty="0"/>
              <a:t>of the Robots: Technology and the Threat of a Jobless </a:t>
            </a:r>
            <a:r>
              <a:rPr lang="en-US" sz="1200" u="sng" dirty="0" smtClean="0"/>
              <a:t>Future</a:t>
            </a:r>
            <a:r>
              <a:rPr lang="en-US" sz="1200" dirty="0" smtClean="0"/>
              <a:t>, 2016.</a:t>
            </a:r>
          </a:p>
          <a:p>
            <a:r>
              <a:rPr lang="en-US" sz="1200" dirty="0" err="1" smtClean="0"/>
              <a:t>Brynjolfsson</a:t>
            </a:r>
            <a:r>
              <a:rPr lang="en-US" sz="1200" dirty="0" smtClean="0"/>
              <a:t>, E. and McAfee, A., </a:t>
            </a:r>
            <a:r>
              <a:rPr lang="en-US" sz="1200" u="sng" dirty="0" smtClean="0"/>
              <a:t>The </a:t>
            </a:r>
            <a:r>
              <a:rPr lang="en-US" sz="1200" u="sng" dirty="0"/>
              <a:t>Second Machine Age: Work, Progress, and Prosperity in a Time of Brilliant </a:t>
            </a:r>
            <a:r>
              <a:rPr lang="en-US" sz="1200" u="sng" dirty="0" smtClean="0"/>
              <a:t>Technologies</a:t>
            </a:r>
            <a:r>
              <a:rPr lang="en-US" sz="1200" dirty="0" smtClean="0"/>
              <a:t>, 2016</a:t>
            </a:r>
          </a:p>
          <a:p>
            <a:r>
              <a:rPr lang="en-US" sz="1200" dirty="0" err="1"/>
              <a:t>Moravec</a:t>
            </a:r>
            <a:r>
              <a:rPr lang="en-US" sz="1200" dirty="0"/>
              <a:t>, H., </a:t>
            </a:r>
            <a:r>
              <a:rPr lang="en-US" sz="1200" u="sng" dirty="0"/>
              <a:t>Robot: Mere Machine to Transcendent Mind</a:t>
            </a:r>
            <a:r>
              <a:rPr lang="en-US" sz="1200" dirty="0"/>
              <a:t>, 2000.</a:t>
            </a:r>
          </a:p>
          <a:p>
            <a:r>
              <a:rPr lang="en-US" sz="1200" dirty="0" err="1"/>
              <a:t>Moravec</a:t>
            </a:r>
            <a:r>
              <a:rPr lang="en-US" sz="1200" dirty="0"/>
              <a:t>, H., </a:t>
            </a:r>
            <a:r>
              <a:rPr lang="en-US" sz="1200" u="sng" dirty="0"/>
              <a:t>Mind Children: The Future of Robot and Human Intelligence</a:t>
            </a:r>
            <a:r>
              <a:rPr lang="en-US" sz="1200" dirty="0"/>
              <a:t>, 1990</a:t>
            </a:r>
            <a:r>
              <a:rPr lang="en-US" sz="1200" dirty="0" smtClean="0"/>
              <a:t>.</a:t>
            </a:r>
          </a:p>
          <a:p>
            <a:r>
              <a:rPr lang="en-US" sz="1200" dirty="0"/>
              <a:t>Kelley, Troy D., (2006), “Developing a psychologically inspired cognitive architecture for robotic control: The Symbolic and </a:t>
            </a:r>
            <a:r>
              <a:rPr lang="en-US" sz="1200" dirty="0" err="1"/>
              <a:t>Subsymbolic</a:t>
            </a:r>
            <a:r>
              <a:rPr lang="en-US" sz="1200" dirty="0"/>
              <a:t> Robotic Intelligence Control System (SS-RICS)," Int. J. Adv. Robotic Syst. Vol. 3, No. 3, pp. 219-222</a:t>
            </a:r>
            <a:r>
              <a:rPr lang="en-US" sz="1200" dirty="0" smtClean="0"/>
              <a:t>.</a:t>
            </a:r>
          </a:p>
          <a:p>
            <a:r>
              <a:rPr lang="en-US" sz="1200" dirty="0" smtClean="0"/>
              <a:t>Long, L.N. </a:t>
            </a:r>
            <a:r>
              <a:rPr lang="en-US" sz="1200" dirty="0"/>
              <a:t>and </a:t>
            </a:r>
            <a:r>
              <a:rPr lang="en-US" sz="1200" dirty="0" smtClean="0"/>
              <a:t>Kelley, T.D., “A </a:t>
            </a:r>
            <a:r>
              <a:rPr lang="en-US" sz="1200" dirty="0"/>
              <a:t>Review of Consciousness and the Possibility of Conscious Robots," </a:t>
            </a:r>
            <a:r>
              <a:rPr lang="en-US" sz="1200" i="1" dirty="0"/>
              <a:t>Journal of Aerospace Computing, Information, and Communication </a:t>
            </a:r>
            <a:r>
              <a:rPr lang="en-US" sz="1200" dirty="0"/>
              <a:t>(JACIC), Vol. 7, No. 2, Feb., 2010</a:t>
            </a:r>
            <a:r>
              <a:rPr lang="en-US" sz="1200" dirty="0" smtClean="0"/>
              <a:t>.</a:t>
            </a:r>
          </a:p>
          <a:p>
            <a:r>
              <a:rPr lang="en-US" sz="1200" dirty="0"/>
              <a:t>Long, </a:t>
            </a:r>
            <a:r>
              <a:rPr lang="en-US" sz="1200" dirty="0" smtClean="0"/>
              <a:t>L.N., Kelley</a:t>
            </a:r>
            <a:r>
              <a:rPr lang="en-US" sz="1200" dirty="0"/>
              <a:t>, </a:t>
            </a:r>
            <a:r>
              <a:rPr lang="en-US" sz="1200" dirty="0" smtClean="0"/>
              <a:t>T.D., and </a:t>
            </a:r>
            <a:r>
              <a:rPr lang="en-US" sz="1200" dirty="0"/>
              <a:t>Avery</a:t>
            </a:r>
            <a:r>
              <a:rPr lang="en-US" sz="1200" dirty="0" smtClean="0"/>
              <a:t>, E. </a:t>
            </a:r>
            <a:r>
              <a:rPr lang="en-US" sz="1200" dirty="0"/>
              <a:t>“An Emotion and Temperament Model for Cognitive Mobile Robots," 24th Conference on Behavior Representation in Modeling and Simulation (BRIMS), 2015, Washington, DC</a:t>
            </a:r>
          </a:p>
          <a:p>
            <a:r>
              <a:rPr lang="en-US" sz="1200" dirty="0" smtClean="0"/>
              <a:t> </a:t>
            </a:r>
            <a:r>
              <a:rPr lang="en-US" sz="1200" dirty="0" smtClean="0">
                <a:hlinkClick r:id="rId2"/>
              </a:rPr>
              <a:t>www.top500.org</a:t>
            </a:r>
            <a:endParaRPr lang="en-US" sz="1200" dirty="0" smtClean="0"/>
          </a:p>
          <a:p>
            <a:r>
              <a:rPr lang="en-US" sz="1200" dirty="0"/>
              <a:t>Long, </a:t>
            </a:r>
            <a:r>
              <a:rPr lang="en-US" sz="1200" dirty="0" smtClean="0"/>
              <a:t>L. </a:t>
            </a:r>
            <a:r>
              <a:rPr lang="en-US" sz="1200" dirty="0"/>
              <a:t>N., " Toward Human Level Massively Parallel Neural Networks with Hodgkin-Huxley Neurons</a:t>
            </a:r>
            <a:r>
              <a:rPr lang="en-US" sz="1200" dirty="0" smtClean="0"/>
              <a:t>,” </a:t>
            </a:r>
            <a:r>
              <a:rPr lang="en-US" sz="1200" dirty="0"/>
              <a:t>16th Conference on Artificial General </a:t>
            </a:r>
            <a:r>
              <a:rPr lang="en-US" sz="1200" dirty="0" smtClean="0"/>
              <a:t>Intelligence</a:t>
            </a:r>
            <a:r>
              <a:rPr lang="en-US" sz="1200" dirty="0"/>
              <a:t>, New York, NY, July 16-19, 2016</a:t>
            </a:r>
            <a:r>
              <a:rPr lang="en-US" sz="1200" dirty="0" smtClean="0"/>
              <a:t>.</a:t>
            </a:r>
          </a:p>
          <a:p>
            <a:r>
              <a:rPr lang="en-US" sz="1200" dirty="0"/>
              <a:t>Long, Lyle N., "Efficient Neural Network Simulations using the Hodgkin-Huxley Equations," Conference on 60 Years of Hodgkin and Huxley, Trinity College, Cambridge, UK, July 12 - 13, 2012. </a:t>
            </a:r>
            <a:endParaRPr lang="en-US" sz="1200" dirty="0" smtClean="0"/>
          </a:p>
          <a:p>
            <a:r>
              <a:rPr lang="en-US" sz="1200" dirty="0"/>
              <a:t>Long, L.N. and Gupta, A., "Scalable Massively Parallel </a:t>
            </a:r>
            <a:r>
              <a:rPr lang="en-US" sz="1200" dirty="0" err="1"/>
              <a:t>Artifical</a:t>
            </a:r>
            <a:r>
              <a:rPr lang="en-US" sz="1200" dirty="0"/>
              <a:t> Neural Networks", Journal of Aerospace Computing, Information, and Communication (JACIC), Vol. 5, No. 1, Jan., 2008.</a:t>
            </a:r>
            <a:endParaRPr lang="en-US" sz="1200" dirty="0" smtClean="0"/>
          </a:p>
          <a:p>
            <a:endParaRPr lang="en-US" sz="1200" dirty="0"/>
          </a:p>
          <a:p>
            <a:endParaRPr lang="en-US" sz="1200" dirty="0" smtClean="0"/>
          </a:p>
          <a:p>
            <a:endParaRPr lang="en-US" sz="1200" dirty="0"/>
          </a:p>
          <a:p>
            <a:endParaRPr lang="en-US" sz="1200" dirty="0" smtClean="0"/>
          </a:p>
          <a:p>
            <a:endParaRPr lang="en-US" sz="1200" dirty="0"/>
          </a:p>
        </p:txBody>
      </p:sp>
    </p:spTree>
    <p:extLst>
      <p:ext uri="{BB962C8B-B14F-4D97-AF65-F5344CB8AC3E}">
        <p14:creationId xmlns:p14="http://schemas.microsoft.com/office/powerpoint/2010/main" val="549693086"/>
      </p:ext>
    </p:extLst>
  </p:cSld>
  <p:clrMapOvr>
    <a:masterClrMapping/>
  </p:clrMapOvr>
  <p:transition xmlns:p14="http://schemas.microsoft.com/office/powerpoint/2010/mai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Lyle N. Long</a:t>
            </a:r>
          </a:p>
        </p:txBody>
      </p:sp>
      <p:sp>
        <p:nvSpPr>
          <p:cNvPr id="319490" name="Rectangle 2"/>
          <p:cNvSpPr>
            <a:spLocks noGrp="1" noChangeArrowheads="1"/>
          </p:cNvSpPr>
          <p:nvPr>
            <p:ph type="body" idx="1"/>
          </p:nvPr>
        </p:nvSpPr>
        <p:spPr>
          <a:xfrm>
            <a:off x="903833" y="169423"/>
            <a:ext cx="7562850" cy="4759325"/>
          </a:xfrm>
        </p:spPr>
        <p:txBody>
          <a:bodyPr/>
          <a:lstStyle/>
          <a:p>
            <a:pPr algn="ctr">
              <a:buFontTx/>
              <a:buNone/>
            </a:pPr>
            <a:r>
              <a:rPr lang="en-US" sz="5000" dirty="0">
                <a:solidFill>
                  <a:srgbClr val="EEE304"/>
                </a:solidFill>
              </a:rPr>
              <a:t>Thank You</a:t>
            </a:r>
            <a:r>
              <a:rPr lang="en-US" sz="5000" dirty="0" smtClean="0">
                <a:solidFill>
                  <a:srgbClr val="EEE304"/>
                </a:solidFill>
              </a:rPr>
              <a:t>.    Questions</a:t>
            </a:r>
            <a:r>
              <a:rPr lang="en-US" sz="5000" dirty="0" smtClean="0">
                <a:solidFill>
                  <a:srgbClr val="EEE304"/>
                </a:solidFill>
                <a:latin typeface="Arial"/>
                <a:cs typeface="Arial"/>
              </a:rPr>
              <a:t>?</a:t>
            </a:r>
            <a:endParaRPr lang="en-US" sz="5000" dirty="0">
              <a:solidFill>
                <a:srgbClr val="EEE304"/>
              </a:solidFill>
            </a:endParaRPr>
          </a:p>
          <a:p>
            <a:pPr algn="ctr">
              <a:buFontTx/>
              <a:buNone/>
            </a:pPr>
            <a:endParaRPr lang="en-US" sz="5000" dirty="0">
              <a:solidFill>
                <a:srgbClr val="EEE304"/>
              </a:solidFill>
            </a:endParaRPr>
          </a:p>
          <a:p>
            <a:pPr algn="ctr">
              <a:buFontTx/>
              <a:buNone/>
            </a:pPr>
            <a:endParaRPr lang="en-US" dirty="0"/>
          </a:p>
          <a:p>
            <a:pPr algn="ctr">
              <a:buFontTx/>
              <a:buNone/>
            </a:pPr>
            <a:r>
              <a:rPr lang="en-US" sz="2800" dirty="0"/>
              <a:t>Lyle N. </a:t>
            </a:r>
            <a:r>
              <a:rPr lang="en-US" sz="2800" dirty="0" smtClean="0"/>
              <a:t>Long</a:t>
            </a:r>
          </a:p>
          <a:p>
            <a:pPr algn="ctr">
              <a:buFontTx/>
              <a:buNone/>
            </a:pPr>
            <a:endParaRPr lang="en-US" sz="2800" dirty="0"/>
          </a:p>
          <a:p>
            <a:pPr algn="ctr">
              <a:buFontTx/>
              <a:buNone/>
            </a:pPr>
            <a:r>
              <a:rPr lang="en-US" sz="2400" dirty="0">
                <a:hlinkClick r:id="rId3"/>
              </a:rPr>
              <a:t>LNL@psu.edu</a:t>
            </a:r>
            <a:r>
              <a:rPr lang="en-US" sz="2400" dirty="0"/>
              <a:t>  </a:t>
            </a:r>
          </a:p>
          <a:p>
            <a:pPr algn="ctr">
              <a:buFontTx/>
              <a:buNone/>
            </a:pPr>
            <a:r>
              <a:rPr lang="en-US" sz="2400" dirty="0">
                <a:hlinkClick r:id="rId4"/>
              </a:rPr>
              <a:t>http://www.personal.psu.edu/lnl</a:t>
            </a:r>
            <a:r>
              <a:rPr lang="en-US" sz="2400" dirty="0"/>
              <a:t> </a:t>
            </a:r>
          </a:p>
          <a:p>
            <a:pPr lvl="2" algn="ctr">
              <a:buFontTx/>
              <a:buNone/>
            </a:pPr>
            <a:endParaRPr lang="en-US" sz="1600" dirty="0"/>
          </a:p>
        </p:txBody>
      </p:sp>
    </p:spTree>
    <p:extLst>
      <p:ext uri="{BB962C8B-B14F-4D97-AF65-F5344CB8AC3E}">
        <p14:creationId xmlns:p14="http://schemas.microsoft.com/office/powerpoint/2010/main" val="2089083368"/>
      </p:ext>
    </p:extLst>
  </p:cSld>
  <p:clrMapOvr>
    <a:masterClrMapping/>
  </p:clrMapOvr>
  <p:transition xmlns:p14="http://schemas.microsoft.com/office/powerpoint/2010/mai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M. Turing</a:t>
            </a:r>
            <a:endParaRPr lang="en-US" dirty="0"/>
          </a:p>
        </p:txBody>
      </p:sp>
      <p:sp>
        <p:nvSpPr>
          <p:cNvPr id="3" name="Content Placeholder 2"/>
          <p:cNvSpPr>
            <a:spLocks noGrp="1"/>
          </p:cNvSpPr>
          <p:nvPr>
            <p:ph idx="1"/>
          </p:nvPr>
        </p:nvSpPr>
        <p:spPr>
          <a:xfrm>
            <a:off x="590550" y="2048933"/>
            <a:ext cx="8153400" cy="4077230"/>
          </a:xfrm>
        </p:spPr>
        <p:txBody>
          <a:bodyPr/>
          <a:lstStyle/>
          <a:p>
            <a:pPr marL="0" indent="0">
              <a:buNone/>
            </a:pPr>
            <a:r>
              <a:rPr lang="en-US" sz="4000" dirty="0"/>
              <a:t>“Instead of trying to produce a </a:t>
            </a:r>
            <a:r>
              <a:rPr lang="en-US" sz="4000" dirty="0" err="1" smtClean="0"/>
              <a:t>programme</a:t>
            </a:r>
            <a:r>
              <a:rPr lang="en-US" sz="4000" dirty="0" smtClean="0"/>
              <a:t> to simulate </a:t>
            </a:r>
            <a:r>
              <a:rPr lang="en-US" sz="4000" dirty="0"/>
              <a:t>the adult mind, why not rather try to produce one which simulates the </a:t>
            </a:r>
            <a:r>
              <a:rPr lang="en-US" sz="4000" dirty="0" smtClean="0"/>
              <a:t>child’s</a:t>
            </a:r>
            <a:r>
              <a:rPr lang="en-US" sz="4000" dirty="0" smtClean="0">
                <a:latin typeface="Times New Roman"/>
                <a:cs typeface="Times New Roman"/>
              </a:rPr>
              <a:t>?</a:t>
            </a:r>
            <a:r>
              <a:rPr lang="en-US" sz="4000" dirty="0" smtClean="0"/>
              <a:t>”</a:t>
            </a:r>
            <a:endParaRPr lang="en-US" sz="4000" dirty="0"/>
          </a:p>
        </p:txBody>
      </p:sp>
      <p:sp>
        <p:nvSpPr>
          <p:cNvPr id="5" name="TextBox 4"/>
          <p:cNvSpPr txBox="1"/>
          <p:nvPr/>
        </p:nvSpPr>
        <p:spPr>
          <a:xfrm>
            <a:off x="406400" y="6180672"/>
            <a:ext cx="8246781" cy="369332"/>
          </a:xfrm>
          <a:prstGeom prst="rect">
            <a:avLst/>
          </a:prstGeom>
          <a:noFill/>
        </p:spPr>
        <p:txBody>
          <a:bodyPr wrap="none" rtlCol="0">
            <a:spAutoFit/>
          </a:bodyPr>
          <a:lstStyle/>
          <a:p>
            <a:r>
              <a:rPr lang="en-US" sz="1800" dirty="0">
                <a:solidFill>
                  <a:srgbClr val="FFFFFF"/>
                </a:solidFill>
              </a:rPr>
              <a:t>Turing, A.M. (1950). Computing machinery and intelligence. Mind, 59, 433-460.</a:t>
            </a:r>
          </a:p>
        </p:txBody>
      </p:sp>
    </p:spTree>
    <p:extLst>
      <p:ext uri="{BB962C8B-B14F-4D97-AF65-F5344CB8AC3E}">
        <p14:creationId xmlns:p14="http://schemas.microsoft.com/office/powerpoint/2010/main" val="3386076092"/>
      </p:ext>
    </p:extLst>
  </p:cSld>
  <p:clrMapOvr>
    <a:masterClrMapping/>
  </p:clrMapOvr>
  <p:transition xmlns:p14="http://schemas.microsoft.com/office/powerpoint/2010/mai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Pedro </a:t>
            </a:r>
            <a:r>
              <a:rPr lang="en-US" dirty="0" err="1" smtClean="0"/>
              <a:t>Domingos</a:t>
            </a:r>
            <a:endParaRPr lang="en-US" dirty="0"/>
          </a:p>
        </p:txBody>
      </p:sp>
      <p:sp>
        <p:nvSpPr>
          <p:cNvPr id="3" name="Content Placeholder 2"/>
          <p:cNvSpPr>
            <a:spLocks noGrp="1"/>
          </p:cNvSpPr>
          <p:nvPr>
            <p:ph idx="1"/>
          </p:nvPr>
        </p:nvSpPr>
        <p:spPr>
          <a:xfrm>
            <a:off x="590550" y="2201333"/>
            <a:ext cx="8153400" cy="3924830"/>
          </a:xfrm>
        </p:spPr>
        <p:txBody>
          <a:bodyPr/>
          <a:lstStyle/>
          <a:p>
            <a:pPr marL="0" indent="0">
              <a:buNone/>
            </a:pPr>
            <a:r>
              <a:rPr lang="en-US" sz="4000" dirty="0" smtClean="0"/>
              <a:t>“The </a:t>
            </a:r>
            <a:r>
              <a:rPr lang="en-US" sz="4000" dirty="0"/>
              <a:t>Master Algorithm is to machine learning what the Standard Model is to particle </a:t>
            </a:r>
            <a:r>
              <a:rPr lang="en-US" sz="4000" dirty="0" smtClean="0"/>
              <a:t>physics…”</a:t>
            </a:r>
            <a:endParaRPr lang="en-US" sz="4000" dirty="0"/>
          </a:p>
        </p:txBody>
      </p:sp>
      <p:sp>
        <p:nvSpPr>
          <p:cNvPr id="4" name="TextBox 3"/>
          <p:cNvSpPr txBox="1"/>
          <p:nvPr/>
        </p:nvSpPr>
        <p:spPr>
          <a:xfrm>
            <a:off x="287867" y="6045200"/>
            <a:ext cx="8703733" cy="707886"/>
          </a:xfrm>
          <a:prstGeom prst="rect">
            <a:avLst/>
          </a:prstGeom>
          <a:noFill/>
        </p:spPr>
        <p:txBody>
          <a:bodyPr wrap="square" rtlCol="0">
            <a:spAutoFit/>
          </a:bodyPr>
          <a:lstStyle/>
          <a:p>
            <a:r>
              <a:rPr lang="en-US" sz="2000" dirty="0" err="1" smtClean="0">
                <a:solidFill>
                  <a:srgbClr val="FFFFFF"/>
                </a:solidFill>
              </a:rPr>
              <a:t>Domingos</a:t>
            </a:r>
            <a:r>
              <a:rPr lang="en-US" sz="2000" dirty="0">
                <a:solidFill>
                  <a:srgbClr val="FFFFFF"/>
                </a:solidFill>
              </a:rPr>
              <a:t>, N., The Master Algorithm: How the Quest for the Ultimate Learning Machine Will Remake Our World, 2015.</a:t>
            </a:r>
          </a:p>
        </p:txBody>
      </p:sp>
    </p:spTree>
    <p:extLst>
      <p:ext uri="{BB962C8B-B14F-4D97-AF65-F5344CB8AC3E}">
        <p14:creationId xmlns:p14="http://schemas.microsoft.com/office/powerpoint/2010/main" val="4228936465"/>
      </p:ext>
    </p:extLst>
  </p:cSld>
  <p:clrMapOvr>
    <a:masterClrMapping/>
  </p:clrMapOvr>
  <p:transition xmlns:p14="http://schemas.microsoft.com/office/powerpoint/2010/mai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Ford</a:t>
            </a:r>
            <a:endParaRPr lang="en-US" dirty="0"/>
          </a:p>
        </p:txBody>
      </p:sp>
      <p:sp>
        <p:nvSpPr>
          <p:cNvPr id="3" name="Content Placeholder 2"/>
          <p:cNvSpPr>
            <a:spLocks noGrp="1"/>
          </p:cNvSpPr>
          <p:nvPr>
            <p:ph idx="1"/>
          </p:nvPr>
        </p:nvSpPr>
        <p:spPr>
          <a:xfrm>
            <a:off x="590550" y="1896533"/>
            <a:ext cx="8153400" cy="3653896"/>
          </a:xfrm>
        </p:spPr>
        <p:txBody>
          <a:bodyPr/>
          <a:lstStyle/>
          <a:p>
            <a:pPr marL="0" indent="0">
              <a:buNone/>
            </a:pPr>
            <a:r>
              <a:rPr lang="en-US" sz="4000" dirty="0" smtClean="0"/>
              <a:t>“…A </a:t>
            </a:r>
            <a:r>
              <a:rPr lang="en-US" sz="4000" dirty="0"/>
              <a:t>2013 study </a:t>
            </a:r>
            <a:r>
              <a:rPr lang="en-US" sz="4000" dirty="0" smtClean="0"/>
              <a:t>… concluded </a:t>
            </a:r>
            <a:r>
              <a:rPr lang="en-US" sz="4000" dirty="0"/>
              <a:t>that occupations amounting to nearly half of US total employment may be vulnerable to automation within roughly the next two decades</a:t>
            </a:r>
            <a:r>
              <a:rPr lang="en-US" sz="4000" dirty="0" smtClean="0"/>
              <a:t>.” </a:t>
            </a:r>
            <a:endParaRPr lang="en-US" sz="4000" dirty="0"/>
          </a:p>
        </p:txBody>
      </p:sp>
      <p:sp>
        <p:nvSpPr>
          <p:cNvPr id="4" name="TextBox 3"/>
          <p:cNvSpPr txBox="1"/>
          <p:nvPr/>
        </p:nvSpPr>
        <p:spPr>
          <a:xfrm>
            <a:off x="287867" y="5909736"/>
            <a:ext cx="8534400" cy="707886"/>
          </a:xfrm>
          <a:prstGeom prst="rect">
            <a:avLst/>
          </a:prstGeom>
          <a:noFill/>
        </p:spPr>
        <p:txBody>
          <a:bodyPr wrap="square" rtlCol="0">
            <a:spAutoFit/>
          </a:bodyPr>
          <a:lstStyle/>
          <a:p>
            <a:r>
              <a:rPr lang="en-US" sz="2000" dirty="0" smtClean="0">
                <a:solidFill>
                  <a:srgbClr val="FFFFFF"/>
                </a:solidFill>
              </a:rPr>
              <a:t>Ford</a:t>
            </a:r>
            <a:r>
              <a:rPr lang="en-US" sz="2000" dirty="0">
                <a:solidFill>
                  <a:srgbClr val="FFFFFF"/>
                </a:solidFill>
              </a:rPr>
              <a:t>, M., Rise of the Robots: Technology and the Threat of a Jobless Future, 2016</a:t>
            </a:r>
            <a:r>
              <a:rPr lang="en-US" sz="2000" dirty="0" smtClean="0">
                <a:solidFill>
                  <a:srgbClr val="FFFFFF"/>
                </a:solidFill>
              </a:rPr>
              <a:t>.</a:t>
            </a:r>
            <a:endParaRPr lang="en-US" sz="2000" dirty="0">
              <a:solidFill>
                <a:srgbClr val="FFFFFF"/>
              </a:solidFill>
            </a:endParaRPr>
          </a:p>
        </p:txBody>
      </p:sp>
    </p:spTree>
    <p:extLst>
      <p:ext uri="{BB962C8B-B14F-4D97-AF65-F5344CB8AC3E}">
        <p14:creationId xmlns:p14="http://schemas.microsoft.com/office/powerpoint/2010/main" val="2922110953"/>
      </p:ext>
    </p:extLst>
  </p:cSld>
  <p:clrMapOvr>
    <a:masterClrMapping/>
  </p:clrMapOvr>
  <p:transition xmlns:p14="http://schemas.microsoft.com/office/powerpoint/2010/mai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Hans </a:t>
            </a:r>
            <a:r>
              <a:rPr lang="en-US" dirty="0" err="1" smtClean="0"/>
              <a:t>Moravec</a:t>
            </a:r>
            <a:endParaRPr lang="en-US" dirty="0"/>
          </a:p>
        </p:txBody>
      </p:sp>
      <p:sp>
        <p:nvSpPr>
          <p:cNvPr id="3" name="Content Placeholder 2"/>
          <p:cNvSpPr>
            <a:spLocks noGrp="1"/>
          </p:cNvSpPr>
          <p:nvPr>
            <p:ph idx="1"/>
          </p:nvPr>
        </p:nvSpPr>
        <p:spPr>
          <a:xfrm>
            <a:off x="505883" y="1557872"/>
            <a:ext cx="8153400" cy="3874030"/>
          </a:xfrm>
        </p:spPr>
        <p:txBody>
          <a:bodyPr/>
          <a:lstStyle/>
          <a:p>
            <a:pPr marL="0" indent="0">
              <a:buNone/>
            </a:pPr>
            <a:r>
              <a:rPr lang="en-US" sz="4000" dirty="0" smtClean="0"/>
              <a:t>“… </a:t>
            </a:r>
            <a:r>
              <a:rPr lang="en-US" sz="4000" dirty="0"/>
              <a:t>a robot that understands human behavior can be programmed to act as if it is conscious, and can also claim to be conscious. If it says it's conscious, and it seems conscious, how can we prove that it isn't </a:t>
            </a:r>
            <a:r>
              <a:rPr lang="en-US" sz="4000" dirty="0" smtClean="0"/>
              <a:t>conscious.”</a:t>
            </a:r>
            <a:endParaRPr lang="en-US" sz="4000" dirty="0"/>
          </a:p>
        </p:txBody>
      </p:sp>
      <p:sp>
        <p:nvSpPr>
          <p:cNvPr id="4" name="TextBox 3"/>
          <p:cNvSpPr txBox="1"/>
          <p:nvPr/>
        </p:nvSpPr>
        <p:spPr>
          <a:xfrm>
            <a:off x="287866" y="6197600"/>
            <a:ext cx="8551333" cy="707886"/>
          </a:xfrm>
          <a:prstGeom prst="rect">
            <a:avLst/>
          </a:prstGeom>
          <a:noFill/>
        </p:spPr>
        <p:txBody>
          <a:bodyPr wrap="square" rtlCol="0">
            <a:spAutoFit/>
          </a:bodyPr>
          <a:lstStyle/>
          <a:p>
            <a:pPr algn="ctr"/>
            <a:r>
              <a:rPr lang="en-US" sz="2000" dirty="0" err="1" smtClean="0">
                <a:solidFill>
                  <a:srgbClr val="FFFFFF"/>
                </a:solidFill>
              </a:rPr>
              <a:t>Moravec</a:t>
            </a:r>
            <a:r>
              <a:rPr lang="en-US" sz="2000" dirty="0">
                <a:solidFill>
                  <a:srgbClr val="FFFFFF"/>
                </a:solidFill>
              </a:rPr>
              <a:t>, H., Robot: Mere Machine to Transcendent Mind, 2000.</a:t>
            </a:r>
          </a:p>
          <a:p>
            <a:endParaRPr lang="en-US" sz="2000" dirty="0">
              <a:solidFill>
                <a:srgbClr val="FFFFFF"/>
              </a:solidFill>
            </a:endParaRPr>
          </a:p>
        </p:txBody>
      </p:sp>
    </p:spTree>
    <p:extLst>
      <p:ext uri="{BB962C8B-B14F-4D97-AF65-F5344CB8AC3E}">
        <p14:creationId xmlns:p14="http://schemas.microsoft.com/office/powerpoint/2010/main" val="3047113368"/>
      </p:ext>
    </p:extLst>
  </p:cSld>
  <p:clrMapOvr>
    <a:masterClrMapping/>
  </p:clrMapOvr>
  <p:transition xmlns:p14="http://schemas.microsoft.com/office/powerpoint/2010/mai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11"/>
            <a:ext cx="8153400" cy="990600"/>
          </a:xfrm>
        </p:spPr>
        <p:txBody>
          <a:bodyPr/>
          <a:lstStyle/>
          <a:p>
            <a:pPr marL="0" indent="0"/>
            <a:r>
              <a:rPr lang="en-US" dirty="0" smtClean="0"/>
              <a:t>Intelligent Systems for</a:t>
            </a:r>
            <a:r>
              <a:rPr lang="en-US" dirty="0"/>
              <a:t> </a:t>
            </a:r>
            <a:r>
              <a:rPr lang="en-US" dirty="0" smtClean="0"/>
              <a:t>UAV, UUV, UGV, UPV, HAL, …</a:t>
            </a:r>
            <a:endParaRPr lang="en-US" dirty="0"/>
          </a:p>
        </p:txBody>
      </p:sp>
      <p:pic>
        <p:nvPicPr>
          <p:cNvPr id="4" name="Picture 3"/>
          <p:cNvPicPr>
            <a:picLocks noChangeAspect="1"/>
          </p:cNvPicPr>
          <p:nvPr/>
        </p:nvPicPr>
        <p:blipFill>
          <a:blip r:embed="rId2"/>
          <a:stretch>
            <a:fillRect/>
          </a:stretch>
        </p:blipFill>
        <p:spPr>
          <a:xfrm>
            <a:off x="1286910" y="2069868"/>
            <a:ext cx="2827868" cy="2192907"/>
          </a:xfrm>
          <a:prstGeom prst="rect">
            <a:avLst/>
          </a:prstGeom>
        </p:spPr>
      </p:pic>
      <p:pic>
        <p:nvPicPr>
          <p:cNvPr id="5" name="Picture 4"/>
          <p:cNvPicPr>
            <a:picLocks noChangeAspect="1"/>
          </p:cNvPicPr>
          <p:nvPr/>
        </p:nvPicPr>
        <p:blipFill>
          <a:blip r:embed="rId3"/>
          <a:stretch>
            <a:fillRect/>
          </a:stretch>
        </p:blipFill>
        <p:spPr>
          <a:xfrm>
            <a:off x="4182511" y="2086529"/>
            <a:ext cx="3217333" cy="2187787"/>
          </a:xfrm>
          <a:prstGeom prst="rect">
            <a:avLst/>
          </a:prstGeom>
        </p:spPr>
      </p:pic>
      <p:pic>
        <p:nvPicPr>
          <p:cNvPr id="6" name="Picture 5"/>
          <p:cNvPicPr>
            <a:picLocks noChangeAspect="1"/>
          </p:cNvPicPr>
          <p:nvPr/>
        </p:nvPicPr>
        <p:blipFill>
          <a:blip r:embed="rId4"/>
          <a:stretch>
            <a:fillRect/>
          </a:stretch>
        </p:blipFill>
        <p:spPr>
          <a:xfrm>
            <a:off x="3039533" y="4499249"/>
            <a:ext cx="2463800" cy="1845472"/>
          </a:xfrm>
          <a:prstGeom prst="rect">
            <a:avLst/>
          </a:prstGeom>
        </p:spPr>
      </p:pic>
      <p:pic>
        <p:nvPicPr>
          <p:cNvPr id="7" name="Picture 6"/>
          <p:cNvPicPr>
            <a:picLocks noChangeAspect="1"/>
          </p:cNvPicPr>
          <p:nvPr/>
        </p:nvPicPr>
        <p:blipFill>
          <a:blip r:embed="rId5"/>
          <a:stretch>
            <a:fillRect/>
          </a:stretch>
        </p:blipFill>
        <p:spPr>
          <a:xfrm>
            <a:off x="148167" y="4508293"/>
            <a:ext cx="2832100" cy="1862873"/>
          </a:xfrm>
          <a:prstGeom prst="rect">
            <a:avLst/>
          </a:prstGeom>
        </p:spPr>
      </p:pic>
      <p:pic>
        <p:nvPicPr>
          <p:cNvPr id="3" name="Picture 2"/>
          <p:cNvPicPr>
            <a:picLocks noChangeAspect="1"/>
          </p:cNvPicPr>
          <p:nvPr/>
        </p:nvPicPr>
        <p:blipFill>
          <a:blip r:embed="rId6"/>
          <a:stretch>
            <a:fillRect/>
          </a:stretch>
        </p:blipFill>
        <p:spPr>
          <a:xfrm>
            <a:off x="5588003" y="4432300"/>
            <a:ext cx="4152900" cy="1955800"/>
          </a:xfrm>
          <a:prstGeom prst="rect">
            <a:avLst/>
          </a:prstGeom>
        </p:spPr>
      </p:pic>
    </p:spTree>
    <p:extLst>
      <p:ext uri="{BB962C8B-B14F-4D97-AF65-F5344CB8AC3E}">
        <p14:creationId xmlns:p14="http://schemas.microsoft.com/office/powerpoint/2010/main" val="847163425"/>
      </p:ext>
    </p:extLst>
  </p:cSld>
  <p:clrMapOvr>
    <a:masterClrMapping/>
  </p:clrMapOvr>
  <p:transition xmlns:p14="http://schemas.microsoft.com/office/powerpoint/2010/mai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35"/>
            <a:ext cx="8153400" cy="990600"/>
          </a:xfrm>
        </p:spPr>
        <p:txBody>
          <a:bodyPr/>
          <a:lstStyle/>
          <a:p>
            <a:r>
              <a:rPr lang="en-US" dirty="0" smtClean="0"/>
              <a:t>Two Common Approaches</a:t>
            </a:r>
            <a:endParaRPr lang="en-US" dirty="0"/>
          </a:p>
        </p:txBody>
      </p:sp>
      <p:sp>
        <p:nvSpPr>
          <p:cNvPr id="4" name="TextBox 3"/>
          <p:cNvSpPr txBox="1"/>
          <p:nvPr/>
        </p:nvSpPr>
        <p:spPr>
          <a:xfrm>
            <a:off x="2540001" y="1737248"/>
            <a:ext cx="3924672" cy="584776"/>
          </a:xfrm>
          <a:prstGeom prst="rect">
            <a:avLst/>
          </a:prstGeom>
          <a:noFill/>
          <a:ln>
            <a:solidFill>
              <a:srgbClr val="FFFFFF"/>
            </a:solidFill>
          </a:ln>
        </p:spPr>
        <p:txBody>
          <a:bodyPr wrap="none" rtlCol="0">
            <a:spAutoFit/>
          </a:bodyPr>
          <a:lstStyle/>
          <a:p>
            <a:r>
              <a:rPr lang="en-US" sz="3200" b="1" dirty="0" smtClean="0">
                <a:solidFill>
                  <a:schemeClr val="bg1"/>
                </a:solidFill>
              </a:rPr>
              <a:t>Intelligent Systems</a:t>
            </a:r>
            <a:endParaRPr lang="en-US" sz="3200" b="1" dirty="0">
              <a:solidFill>
                <a:schemeClr val="bg1"/>
              </a:solidFill>
            </a:endParaRPr>
          </a:p>
        </p:txBody>
      </p:sp>
      <p:sp>
        <p:nvSpPr>
          <p:cNvPr id="5" name="TextBox 4"/>
          <p:cNvSpPr txBox="1"/>
          <p:nvPr/>
        </p:nvSpPr>
        <p:spPr>
          <a:xfrm>
            <a:off x="4842933" y="3396714"/>
            <a:ext cx="3962401" cy="2154436"/>
          </a:xfrm>
          <a:prstGeom prst="rect">
            <a:avLst/>
          </a:prstGeom>
          <a:noFill/>
          <a:ln>
            <a:solidFill>
              <a:srgbClr val="FFFFFF"/>
            </a:solidFill>
          </a:ln>
        </p:spPr>
        <p:txBody>
          <a:bodyPr wrap="square" rtlCol="0">
            <a:spAutoFit/>
          </a:bodyPr>
          <a:lstStyle/>
          <a:p>
            <a:pPr algn="ctr"/>
            <a:r>
              <a:rPr lang="en-US" sz="3200" b="1" dirty="0" smtClean="0">
                <a:solidFill>
                  <a:schemeClr val="bg1"/>
                </a:solidFill>
              </a:rPr>
              <a:t>Symbolic</a:t>
            </a:r>
          </a:p>
          <a:p>
            <a:pPr algn="ctr"/>
            <a:endParaRPr lang="en-US" sz="3200" b="1" dirty="0" smtClean="0">
              <a:solidFill>
                <a:schemeClr val="bg1"/>
              </a:solidFill>
            </a:endParaRPr>
          </a:p>
          <a:p>
            <a:pPr algn="ctr"/>
            <a:r>
              <a:rPr lang="en-US" sz="2000" dirty="0" smtClean="0">
                <a:solidFill>
                  <a:schemeClr val="bg1"/>
                </a:solidFill>
              </a:rPr>
              <a:t>(e.g. Cognitive Architectures: SOAR, ACT-R, SS-RICS, …)</a:t>
            </a:r>
          </a:p>
          <a:p>
            <a:pPr algn="ctr"/>
            <a:endParaRPr lang="en-US" sz="1600" dirty="0">
              <a:solidFill>
                <a:schemeClr val="bg1"/>
              </a:solidFill>
            </a:endParaRPr>
          </a:p>
          <a:p>
            <a:pPr algn="ctr"/>
            <a:endParaRPr lang="en-US" sz="1400" dirty="0">
              <a:solidFill>
                <a:srgbClr val="FFFFFF"/>
              </a:solidFill>
            </a:endParaRPr>
          </a:p>
        </p:txBody>
      </p:sp>
      <p:sp>
        <p:nvSpPr>
          <p:cNvPr id="6" name="TextBox 5"/>
          <p:cNvSpPr txBox="1"/>
          <p:nvPr/>
        </p:nvSpPr>
        <p:spPr>
          <a:xfrm>
            <a:off x="474133" y="3413649"/>
            <a:ext cx="3816476" cy="2154436"/>
          </a:xfrm>
          <a:prstGeom prst="rect">
            <a:avLst/>
          </a:prstGeom>
          <a:noFill/>
          <a:ln>
            <a:solidFill>
              <a:srgbClr val="FFFFFF"/>
            </a:solidFill>
          </a:ln>
        </p:spPr>
        <p:txBody>
          <a:bodyPr wrap="square" rtlCol="0">
            <a:spAutoFit/>
          </a:bodyPr>
          <a:lstStyle/>
          <a:p>
            <a:pPr algn="ctr"/>
            <a:r>
              <a:rPr lang="en-US" sz="3200" b="1" dirty="0" smtClean="0">
                <a:solidFill>
                  <a:srgbClr val="FFFFFF"/>
                </a:solidFill>
              </a:rPr>
              <a:t>Connectionism</a:t>
            </a:r>
          </a:p>
          <a:p>
            <a:pPr algn="ctr"/>
            <a:endParaRPr lang="en-US" sz="3200" b="1" dirty="0" smtClean="0">
              <a:solidFill>
                <a:srgbClr val="FFFFFF"/>
              </a:solidFill>
            </a:endParaRPr>
          </a:p>
          <a:p>
            <a:pPr algn="ctr"/>
            <a:r>
              <a:rPr lang="en-US" sz="2000" dirty="0" smtClean="0">
                <a:solidFill>
                  <a:srgbClr val="FFFFFF"/>
                </a:solidFill>
              </a:rPr>
              <a:t>(e.g. neural networks)</a:t>
            </a:r>
          </a:p>
          <a:p>
            <a:pPr algn="ctr"/>
            <a:endParaRPr lang="en-US" sz="3200" dirty="0">
              <a:solidFill>
                <a:srgbClr val="FFFFFF"/>
              </a:solidFill>
            </a:endParaRPr>
          </a:p>
          <a:p>
            <a:pPr algn="ctr"/>
            <a:endParaRPr lang="en-US" sz="1800" dirty="0">
              <a:solidFill>
                <a:srgbClr val="FFFFFF"/>
              </a:solidFill>
            </a:endParaRPr>
          </a:p>
        </p:txBody>
      </p:sp>
      <p:cxnSp>
        <p:nvCxnSpPr>
          <p:cNvPr id="8" name="Elbow Connector 7"/>
          <p:cNvCxnSpPr>
            <a:endCxn id="5" idx="0"/>
          </p:cNvCxnSpPr>
          <p:nvPr/>
        </p:nvCxnSpPr>
        <p:spPr bwMode="auto">
          <a:xfrm rot="16200000" flipH="1">
            <a:off x="5134357" y="1706936"/>
            <a:ext cx="1057757" cy="2321797"/>
          </a:xfrm>
          <a:prstGeom prst="bentConnector3">
            <a:avLst/>
          </a:prstGeom>
          <a:solidFill>
            <a:schemeClr val="accent1"/>
          </a:solidFill>
          <a:ln w="9525" cap="flat" cmpd="sng" algn="ctr">
            <a:solidFill>
              <a:srgbClr val="FFFF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Elbow Connector 9"/>
          <p:cNvCxnSpPr>
            <a:endCxn id="6" idx="0"/>
          </p:cNvCxnSpPr>
          <p:nvPr/>
        </p:nvCxnSpPr>
        <p:spPr bwMode="auto">
          <a:xfrm rot="5400000">
            <a:off x="2905008" y="1816320"/>
            <a:ext cx="1074692" cy="2119966"/>
          </a:xfrm>
          <a:prstGeom prst="bentConnector3">
            <a:avLst/>
          </a:prstGeom>
          <a:solidFill>
            <a:schemeClr val="accent1"/>
          </a:solidFill>
          <a:ln w="9525" cap="flat" cmpd="sng" algn="ctr">
            <a:solidFill>
              <a:srgbClr val="FFFF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253998" y="5808141"/>
            <a:ext cx="8652933" cy="830997"/>
          </a:xfrm>
          <a:prstGeom prst="rect">
            <a:avLst/>
          </a:prstGeom>
          <a:noFill/>
        </p:spPr>
        <p:txBody>
          <a:bodyPr wrap="square" rtlCol="0">
            <a:spAutoFit/>
          </a:bodyPr>
          <a:lstStyle/>
          <a:p>
            <a:r>
              <a:rPr lang="en-US" sz="1600" dirty="0">
                <a:solidFill>
                  <a:srgbClr val="FFFFFF"/>
                </a:solidFill>
              </a:rPr>
              <a:t>Kelley, Troy D., (2006), “Developing </a:t>
            </a:r>
            <a:r>
              <a:rPr lang="en-US" sz="1600" dirty="0" smtClean="0">
                <a:solidFill>
                  <a:srgbClr val="FFFFFF"/>
                </a:solidFill>
              </a:rPr>
              <a:t>a psychologically </a:t>
            </a:r>
            <a:r>
              <a:rPr lang="en-US" sz="1600" dirty="0">
                <a:solidFill>
                  <a:srgbClr val="FFFFFF"/>
                </a:solidFill>
              </a:rPr>
              <a:t>inspired cognitive </a:t>
            </a:r>
            <a:r>
              <a:rPr lang="en-US" sz="1600" dirty="0" smtClean="0">
                <a:solidFill>
                  <a:srgbClr val="FFFFFF"/>
                </a:solidFill>
              </a:rPr>
              <a:t>architecture for </a:t>
            </a:r>
            <a:r>
              <a:rPr lang="en-US" sz="1600" dirty="0">
                <a:solidFill>
                  <a:srgbClr val="FFFFFF"/>
                </a:solidFill>
              </a:rPr>
              <a:t>robotic control: The Symbolic and </a:t>
            </a:r>
            <a:r>
              <a:rPr lang="en-US" sz="1600" dirty="0" err="1" smtClean="0">
                <a:solidFill>
                  <a:srgbClr val="FFFFFF"/>
                </a:solidFill>
              </a:rPr>
              <a:t>Subsymbolic</a:t>
            </a:r>
            <a:r>
              <a:rPr lang="en-US" sz="1600" dirty="0" smtClean="0">
                <a:solidFill>
                  <a:srgbClr val="FFFFFF"/>
                </a:solidFill>
              </a:rPr>
              <a:t> Robotic </a:t>
            </a:r>
            <a:r>
              <a:rPr lang="en-US" sz="1600" dirty="0">
                <a:solidFill>
                  <a:srgbClr val="FFFFFF"/>
                </a:solidFill>
              </a:rPr>
              <a:t>Intelligence Control </a:t>
            </a:r>
            <a:r>
              <a:rPr lang="en-US" sz="1600" dirty="0" smtClean="0">
                <a:solidFill>
                  <a:srgbClr val="FFFFFF"/>
                </a:solidFill>
              </a:rPr>
              <a:t>System (</a:t>
            </a:r>
            <a:r>
              <a:rPr lang="en-US" sz="1600" dirty="0">
                <a:solidFill>
                  <a:srgbClr val="FFFFFF"/>
                </a:solidFill>
              </a:rPr>
              <a:t>SS-RICS)," Int. J. Adv. Robotic Syst. Vol. 3</a:t>
            </a:r>
            <a:r>
              <a:rPr lang="en-US" sz="1600" dirty="0" smtClean="0">
                <a:solidFill>
                  <a:srgbClr val="FFFFFF"/>
                </a:solidFill>
              </a:rPr>
              <a:t>, No</a:t>
            </a:r>
            <a:r>
              <a:rPr lang="en-US" sz="1600" dirty="0">
                <a:solidFill>
                  <a:srgbClr val="FFFFFF"/>
                </a:solidFill>
              </a:rPr>
              <a:t>. 3, pp. 219-222.</a:t>
            </a:r>
          </a:p>
        </p:txBody>
      </p:sp>
    </p:spTree>
    <p:extLst>
      <p:ext uri="{BB962C8B-B14F-4D97-AF65-F5344CB8AC3E}">
        <p14:creationId xmlns:p14="http://schemas.microsoft.com/office/powerpoint/2010/main" val="2351717943"/>
      </p:ext>
    </p:extLst>
  </p:cSld>
  <p:clrMapOvr>
    <a:masterClrMapping/>
  </p:clrMapOvr>
  <p:transition xmlns:p14="http://schemas.microsoft.com/office/powerpoint/2010/main">
    <p:fade thruBlk="1"/>
  </p:transition>
</p:sld>
</file>

<file path=ppt/theme/theme1.xml><?xml version="1.0" encoding="utf-8"?>
<a:theme xmlns:a="http://schemas.openxmlformats.org/drawingml/2006/main" name="AIAApresentation">
  <a:themeElements>
    <a:clrScheme name="">
      <a:dk1>
        <a:srgbClr val="000000"/>
      </a:dk1>
      <a:lt1>
        <a:srgbClr val="FFFFFF"/>
      </a:lt1>
      <a:dk2>
        <a:srgbClr val="424456"/>
      </a:dk2>
      <a:lt2>
        <a:srgbClr val="FFFFFF"/>
      </a:lt2>
      <a:accent1>
        <a:srgbClr val="003C6A"/>
      </a:accent1>
      <a:accent2>
        <a:srgbClr val="438086"/>
      </a:accent2>
      <a:accent3>
        <a:srgbClr val="FFFFFF"/>
      </a:accent3>
      <a:accent4>
        <a:srgbClr val="000000"/>
      </a:accent4>
      <a:accent5>
        <a:srgbClr val="AAAFB9"/>
      </a:accent5>
      <a:accent6>
        <a:srgbClr val="3C7379"/>
      </a:accent6>
      <a:hlink>
        <a:srgbClr val="FFFFFF"/>
      </a:hlink>
      <a:folHlink>
        <a:srgbClr val="438255"/>
      </a:folHlink>
    </a:clrScheme>
    <a:fontScheme name="AIAApresentation.potx">
      <a:majorFont>
        <a:latin typeface="Tw Cen MT"/>
        <a:ea typeface="ＭＳ Ｐゴシック"/>
        <a:cs typeface="ＭＳ Ｐゴシック"/>
      </a:majorFont>
      <a:minorFont>
        <a:latin typeface="Tw Cen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AIAApresentation.potx 1">
        <a:dk1>
          <a:srgbClr val="000000"/>
        </a:dk1>
        <a:lt1>
          <a:srgbClr val="FFFFFF"/>
        </a:lt1>
        <a:dk2>
          <a:srgbClr val="424456"/>
        </a:dk2>
        <a:lt2>
          <a:srgbClr val="FFFFFF"/>
        </a:lt2>
        <a:accent1>
          <a:srgbClr val="003C6A"/>
        </a:accent1>
        <a:accent2>
          <a:srgbClr val="438086"/>
        </a:accent2>
        <a:accent3>
          <a:srgbClr val="FFFFFF"/>
        </a:accent3>
        <a:accent4>
          <a:srgbClr val="000000"/>
        </a:accent4>
        <a:accent5>
          <a:srgbClr val="AAAFB9"/>
        </a:accent5>
        <a:accent6>
          <a:srgbClr val="3C7379"/>
        </a:accent6>
        <a:hlink>
          <a:srgbClr val="00B0F0"/>
        </a:hlink>
        <a:folHlink>
          <a:srgbClr val="4382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HD:Users:lnl:Lyle:students:Alumni:Patrick:AIAApresentation.potx</Template>
  <TotalTime>17176</TotalTime>
  <Words>2060</Words>
  <Application>Microsoft Macintosh PowerPoint</Application>
  <PresentationFormat>On-screen Show (4:3)</PresentationFormat>
  <Paragraphs>213</Paragraphs>
  <Slides>32</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AIAApresentation</vt:lpstr>
      <vt:lpstr>Document</vt:lpstr>
      <vt:lpstr>Equation</vt:lpstr>
      <vt:lpstr>Toward Human-Level  (and Beyond) Artificial Intelligence </vt:lpstr>
      <vt:lpstr>Outline</vt:lpstr>
      <vt:lpstr>Nick Bostrom</vt:lpstr>
      <vt:lpstr>Alan M. Turing</vt:lpstr>
      <vt:lpstr>Pedro Domingos</vt:lpstr>
      <vt:lpstr>Martin Ford</vt:lpstr>
      <vt:lpstr>Hans Moravec</vt:lpstr>
      <vt:lpstr>Intelligent Systems for UAV, UUV, UGV, UPV, HAL, …</vt:lpstr>
      <vt:lpstr>Two Common Approaches</vt:lpstr>
      <vt:lpstr>Proposed Robot Architecture</vt:lpstr>
      <vt:lpstr>Symbolic Approach to Intelligent Systems</vt:lpstr>
      <vt:lpstr>Emotions and Temperament on  Cognitive Mobile Robots</vt:lpstr>
      <vt:lpstr>Model Created for Emotions</vt:lpstr>
      <vt:lpstr>Human Brain</vt:lpstr>
      <vt:lpstr>Human Brain</vt:lpstr>
      <vt:lpstr>Fastest Computer in World</vt:lpstr>
      <vt:lpstr>Biology &amp; Computers</vt:lpstr>
      <vt:lpstr>Speed and Memory of Computers and Biological Systems</vt:lpstr>
      <vt:lpstr>Hodgkin-Huxley Neuron Model (squid giant axon, Nobel prize 1963) </vt:lpstr>
      <vt:lpstr>Coefficients and Constants  in H-H equations</vt:lpstr>
      <vt:lpstr>H-H Coefficient Calculations</vt:lpstr>
      <vt:lpstr>Efficient Object Oriented Code for Computing Massively Parallel Neural Networks with H-H equations</vt:lpstr>
      <vt:lpstr>Synapses per Neuron for range of biological systems</vt:lpstr>
      <vt:lpstr>Code Performance</vt:lpstr>
      <vt:lpstr>Code Scalability</vt:lpstr>
      <vt:lpstr>Computer Code</vt:lpstr>
      <vt:lpstr>Learning</vt:lpstr>
      <vt:lpstr>Learning Approaches for Neural Networks</vt:lpstr>
      <vt:lpstr>Spike Time Dependent Plasticity (STDP)</vt:lpstr>
      <vt:lpstr>Conclusions</vt:lpstr>
      <vt:lpstr>References</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Aerospace Software</dc:title>
  <dc:creator> </dc:creator>
  <cp:lastModifiedBy>LNL</cp:lastModifiedBy>
  <cp:revision>201</cp:revision>
  <cp:lastPrinted>2015-03-14T18:59:01Z</cp:lastPrinted>
  <dcterms:created xsi:type="dcterms:W3CDTF">2006-10-03T00:29:54Z</dcterms:created>
  <dcterms:modified xsi:type="dcterms:W3CDTF">2016-08-15T13:24:23Z</dcterms:modified>
</cp:coreProperties>
</file>