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658" r:id="rId3"/>
    <p:sldId id="576" r:id="rId4"/>
    <p:sldId id="675" r:id="rId5"/>
    <p:sldId id="605" r:id="rId6"/>
    <p:sldId id="635" r:id="rId7"/>
    <p:sldId id="654" r:id="rId8"/>
    <p:sldId id="577" r:id="rId9"/>
    <p:sldId id="578" r:id="rId10"/>
    <p:sldId id="676" r:id="rId11"/>
    <p:sldId id="656" r:id="rId12"/>
    <p:sldId id="624" r:id="rId13"/>
    <p:sldId id="657" r:id="rId14"/>
    <p:sldId id="636" r:id="rId15"/>
    <p:sldId id="646" r:id="rId16"/>
    <p:sldId id="637" r:id="rId17"/>
    <p:sldId id="639" r:id="rId18"/>
    <p:sldId id="638" r:id="rId19"/>
    <p:sldId id="649" r:id="rId20"/>
    <p:sldId id="640" r:id="rId21"/>
    <p:sldId id="641" r:id="rId22"/>
    <p:sldId id="642" r:id="rId23"/>
    <p:sldId id="643" r:id="rId24"/>
    <p:sldId id="644" r:id="rId25"/>
    <p:sldId id="645" r:id="rId26"/>
    <p:sldId id="650" r:id="rId27"/>
    <p:sldId id="659" r:id="rId28"/>
    <p:sldId id="661" r:id="rId29"/>
    <p:sldId id="660" r:id="rId30"/>
    <p:sldId id="663" r:id="rId31"/>
    <p:sldId id="668" r:id="rId32"/>
    <p:sldId id="669" r:id="rId33"/>
    <p:sldId id="598" r:id="rId34"/>
    <p:sldId id="673" r:id="rId35"/>
    <p:sldId id="670" r:id="rId36"/>
    <p:sldId id="672" r:id="rId37"/>
    <p:sldId id="608" r:id="rId38"/>
    <p:sldId id="609" r:id="rId39"/>
    <p:sldId id="607" r:id="rId40"/>
    <p:sldId id="588" r:id="rId41"/>
    <p:sldId id="58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2503" autoAdjust="0"/>
  </p:normalViewPr>
  <p:slideViewPr>
    <p:cSldViewPr>
      <p:cViewPr varScale="1">
        <p:scale>
          <a:sx n="89" d="100"/>
          <a:sy n="89" d="100"/>
        </p:scale>
        <p:origin x="451" y="53"/>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833B9A-878E-4B8A-AF02-FD502FA6F560}" type="datetimeFigureOut">
              <a:rPr lang="en-US" smtClean="0"/>
              <a:pPr/>
              <a:t>8/17/2016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5E5B51-09CC-4155-9F40-FB2886788379}" type="slidenum">
              <a:rPr lang="en-US" smtClean="0"/>
              <a:pPr/>
              <a:t>‹#›</a:t>
            </a:fld>
            <a:endParaRPr lang="en-US"/>
          </a:p>
        </p:txBody>
      </p:sp>
    </p:spTree>
    <p:extLst>
      <p:ext uri="{BB962C8B-B14F-4D97-AF65-F5344CB8AC3E}">
        <p14:creationId xmlns:p14="http://schemas.microsoft.com/office/powerpoint/2010/main" val="503255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5E5B51-09CC-4155-9F40-FB2886788379}" type="slidenum">
              <a:rPr lang="en-US" smtClean="0"/>
              <a:pPr/>
              <a:t>6</a:t>
            </a:fld>
            <a:endParaRPr lang="en-US"/>
          </a:p>
        </p:txBody>
      </p:sp>
    </p:spTree>
    <p:extLst>
      <p:ext uri="{BB962C8B-B14F-4D97-AF65-F5344CB8AC3E}">
        <p14:creationId xmlns:p14="http://schemas.microsoft.com/office/powerpoint/2010/main" val="411317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5E5B51-09CC-4155-9F40-FB2886788379}" type="slidenum">
              <a:rPr lang="en-US" smtClean="0"/>
              <a:pPr/>
              <a:t>24</a:t>
            </a:fld>
            <a:endParaRPr lang="en-US"/>
          </a:p>
        </p:txBody>
      </p:sp>
    </p:spTree>
    <p:extLst>
      <p:ext uri="{BB962C8B-B14F-4D97-AF65-F5344CB8AC3E}">
        <p14:creationId xmlns:p14="http://schemas.microsoft.com/office/powerpoint/2010/main" val="1639041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5E5B51-09CC-4155-9F40-FB2886788379}" type="slidenum">
              <a:rPr lang="en-US" smtClean="0"/>
              <a:pPr/>
              <a:t>25</a:t>
            </a:fld>
            <a:endParaRPr lang="en-US"/>
          </a:p>
        </p:txBody>
      </p:sp>
    </p:spTree>
    <p:extLst>
      <p:ext uri="{BB962C8B-B14F-4D97-AF65-F5344CB8AC3E}">
        <p14:creationId xmlns:p14="http://schemas.microsoft.com/office/powerpoint/2010/main" val="938687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7B9BE-39AC-4AB8-BED9-E5B95FA2875E}" type="slidenum">
              <a:rPr lang="en-US" smtClean="0"/>
              <a:t>28</a:t>
            </a:fld>
            <a:endParaRPr lang="en-US"/>
          </a:p>
        </p:txBody>
      </p:sp>
    </p:spTree>
    <p:extLst>
      <p:ext uri="{BB962C8B-B14F-4D97-AF65-F5344CB8AC3E}">
        <p14:creationId xmlns:p14="http://schemas.microsoft.com/office/powerpoint/2010/main" val="1456146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7B9BE-39AC-4AB8-BED9-E5B95FA2875E}"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559890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7B9BE-39AC-4AB8-BED9-E5B95FA2875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281629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914400" y="2130426"/>
            <a:ext cx="10363200" cy="1470025"/>
          </a:xfrm>
        </p:spPr>
        <p:txBody>
          <a:bodyPr/>
          <a:lstStyle>
            <a:lvl1pPr algn="ctr">
              <a:defRPr sz="54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758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5593751" y="6492876"/>
            <a:ext cx="1016000" cy="365125"/>
          </a:xfrm>
          <a:prstGeom prst="rect">
            <a:avLst/>
          </a:prstGeom>
        </p:spPr>
        <p:txBody>
          <a:bodyPr/>
          <a:lstStyle/>
          <a:p>
            <a:fld id="{ECF66201-A8DA-4E42-8B53-B4C3BA332DEC}" type="slidenum">
              <a:rPr lang="en-US" smtClean="0"/>
              <a:pPr/>
              <a:t>‹#›</a:t>
            </a:fld>
            <a:endParaRPr lang="en-US"/>
          </a:p>
        </p:txBody>
      </p:sp>
    </p:spTree>
    <p:extLst>
      <p:ext uri="{BB962C8B-B14F-4D97-AF65-F5344CB8AC3E}">
        <p14:creationId xmlns:p14="http://schemas.microsoft.com/office/powerpoint/2010/main" val="2016800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5593751" y="6492876"/>
            <a:ext cx="1016000" cy="365125"/>
          </a:xfrm>
          <a:prstGeom prst="rect">
            <a:avLst/>
          </a:prstGeom>
        </p:spPr>
        <p:txBody>
          <a:bodyPr/>
          <a:lstStyle/>
          <a:p>
            <a:fld id="{ECF66201-A8DA-4E42-8B53-B4C3BA332DEC}" type="slidenum">
              <a:rPr lang="en-US" smtClean="0"/>
              <a:pPr/>
              <a:t>‹#›</a:t>
            </a:fld>
            <a:endParaRPr lang="en-US"/>
          </a:p>
        </p:txBody>
      </p:sp>
    </p:spTree>
    <p:extLst>
      <p:ext uri="{BB962C8B-B14F-4D97-AF65-F5344CB8AC3E}">
        <p14:creationId xmlns:p14="http://schemas.microsoft.com/office/powerpoint/2010/main" val="3767335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066800"/>
          </a:xfrm>
        </p:spPr>
        <p:txBody>
          <a:bodyPr>
            <a:normAutofit/>
          </a:bodyPr>
          <a:lstStyle>
            <a:lvl1pPr algn="l">
              <a:defRPr sz="4400" b="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a:t>
            </a:fld>
            <a:endParaRPr lang="en-US"/>
          </a:p>
        </p:txBody>
      </p:sp>
    </p:spTree>
    <p:extLst>
      <p:ext uri="{BB962C8B-B14F-4D97-AF65-F5344CB8AC3E}">
        <p14:creationId xmlns:p14="http://schemas.microsoft.com/office/powerpoint/2010/main" val="229177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590801"/>
            <a:ext cx="10363200" cy="1362075"/>
          </a:xfrm>
        </p:spPr>
        <p:txBody>
          <a:bodyPr anchor="ctr"/>
          <a:lstStyle>
            <a:lvl1pPr algn="l">
              <a:defRPr sz="4000" b="1" cap="all">
                <a:solidFill>
                  <a:srgbClr val="FFC000"/>
                </a:solidFill>
              </a:defRPr>
            </a:lvl1pPr>
          </a:lstStyle>
          <a:p>
            <a:r>
              <a:rPr lang="en-US" dirty="0"/>
              <a:t>Click to edit Master 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5593751" y="6492876"/>
            <a:ext cx="1016000" cy="365125"/>
          </a:xfrm>
          <a:prstGeom prst="rect">
            <a:avLst/>
          </a:prstGeom>
        </p:spPr>
        <p:txBody>
          <a:bodyPr/>
          <a:lstStyle/>
          <a:p>
            <a:fld id="{ECF66201-A8DA-4E42-8B53-B4C3BA332DEC}" type="slidenum">
              <a:rPr lang="en-US" smtClean="0"/>
              <a:pPr/>
              <a:t>‹#›</a:t>
            </a:fld>
            <a:endParaRPr lang="en-US" dirty="0"/>
          </a:p>
        </p:txBody>
      </p:sp>
    </p:spTree>
    <p:extLst>
      <p:ext uri="{BB962C8B-B14F-4D97-AF65-F5344CB8AC3E}">
        <p14:creationId xmlns:p14="http://schemas.microsoft.com/office/powerpoint/2010/main" val="286052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a:t>
            </a:fld>
            <a:endParaRPr lang="en-US"/>
          </a:p>
        </p:txBody>
      </p:sp>
    </p:spTree>
    <p:extLst>
      <p:ext uri="{BB962C8B-B14F-4D97-AF65-F5344CB8AC3E}">
        <p14:creationId xmlns:p14="http://schemas.microsoft.com/office/powerpoint/2010/main" val="1737334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5593751" y="6492876"/>
            <a:ext cx="1016000" cy="365125"/>
          </a:xfrm>
          <a:prstGeom prst="rect">
            <a:avLst/>
          </a:prstGeom>
        </p:spPr>
        <p:txBody>
          <a:bodyPr/>
          <a:lstStyle/>
          <a:p>
            <a:fld id="{ECF66201-A8DA-4E42-8B53-B4C3BA332DEC}" type="slidenum">
              <a:rPr lang="en-US" smtClean="0"/>
              <a:pPr/>
              <a:t>‹#›</a:t>
            </a:fld>
            <a:endParaRPr lang="en-US"/>
          </a:p>
        </p:txBody>
      </p:sp>
    </p:spTree>
    <p:extLst>
      <p:ext uri="{BB962C8B-B14F-4D97-AF65-F5344CB8AC3E}">
        <p14:creationId xmlns:p14="http://schemas.microsoft.com/office/powerpoint/2010/main" val="3703534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5593751" y="6492876"/>
            <a:ext cx="1016000" cy="365125"/>
          </a:xfrm>
          <a:prstGeom prst="rect">
            <a:avLst/>
          </a:prstGeom>
        </p:spPr>
        <p:txBody>
          <a:bodyPr/>
          <a:lstStyle/>
          <a:p>
            <a:fld id="{ECF66201-A8DA-4E42-8B53-B4C3BA332DEC}" type="slidenum">
              <a:rPr lang="en-US" smtClean="0"/>
              <a:pPr/>
              <a:t>‹#›</a:t>
            </a:fld>
            <a:endParaRPr lang="en-US"/>
          </a:p>
        </p:txBody>
      </p:sp>
    </p:spTree>
    <p:extLst>
      <p:ext uri="{BB962C8B-B14F-4D97-AF65-F5344CB8AC3E}">
        <p14:creationId xmlns:p14="http://schemas.microsoft.com/office/powerpoint/2010/main" val="1948487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5593751" y="6492876"/>
            <a:ext cx="1016000" cy="365125"/>
          </a:xfrm>
          <a:prstGeom prst="rect">
            <a:avLst/>
          </a:prstGeom>
        </p:spPr>
        <p:txBody>
          <a:bodyPr/>
          <a:lstStyle/>
          <a:p>
            <a:fld id="{ECF66201-A8DA-4E42-8B53-B4C3BA332DEC}" type="slidenum">
              <a:rPr lang="en-US" smtClean="0"/>
              <a:pPr/>
              <a:t>‹#›</a:t>
            </a:fld>
            <a:endParaRPr lang="en-US"/>
          </a:p>
        </p:txBody>
      </p:sp>
    </p:spTree>
    <p:extLst>
      <p:ext uri="{BB962C8B-B14F-4D97-AF65-F5344CB8AC3E}">
        <p14:creationId xmlns:p14="http://schemas.microsoft.com/office/powerpoint/2010/main" val="2582516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5593751" y="6492876"/>
            <a:ext cx="1016000" cy="365125"/>
          </a:xfrm>
          <a:prstGeom prst="rect">
            <a:avLst/>
          </a:prstGeom>
        </p:spPr>
        <p:txBody>
          <a:bodyPr/>
          <a:lstStyle/>
          <a:p>
            <a:fld id="{ECF66201-A8DA-4E42-8B53-B4C3BA332DEC}" type="slidenum">
              <a:rPr lang="en-US" smtClean="0"/>
              <a:pPr/>
              <a:t>‹#›</a:t>
            </a:fld>
            <a:endParaRPr lang="en-US"/>
          </a:p>
        </p:txBody>
      </p:sp>
    </p:spTree>
    <p:extLst>
      <p:ext uri="{BB962C8B-B14F-4D97-AF65-F5344CB8AC3E}">
        <p14:creationId xmlns:p14="http://schemas.microsoft.com/office/powerpoint/2010/main" val="387661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5593751" y="6492876"/>
            <a:ext cx="1016000" cy="365125"/>
          </a:xfrm>
          <a:prstGeom prst="rect">
            <a:avLst/>
          </a:prstGeom>
        </p:spPr>
        <p:txBody>
          <a:bodyPr/>
          <a:lstStyle/>
          <a:p>
            <a:fld id="{ECF66201-A8DA-4E42-8B53-B4C3BA332DEC}" type="slidenum">
              <a:rPr lang="en-US" smtClean="0"/>
              <a:pPr/>
              <a:t>‹#›</a:t>
            </a:fld>
            <a:endParaRPr lang="en-US"/>
          </a:p>
        </p:txBody>
      </p:sp>
    </p:spTree>
    <p:extLst>
      <p:ext uri="{BB962C8B-B14F-4D97-AF65-F5344CB8AC3E}">
        <p14:creationId xmlns:p14="http://schemas.microsoft.com/office/powerpoint/2010/main" val="1608665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17" name="Group 16"/>
          <p:cNvGrpSpPr/>
          <p:nvPr/>
        </p:nvGrpSpPr>
        <p:grpSpPr>
          <a:xfrm>
            <a:off x="-4299" y="-3892"/>
            <a:ext cx="12196299" cy="1930663"/>
            <a:chOff x="-3224" y="-3892"/>
            <a:chExt cx="9147224" cy="1930663"/>
          </a:xfrm>
        </p:grpSpPr>
        <p:pic>
          <p:nvPicPr>
            <p:cNvPr id="9" name="Picture 2"/>
            <p:cNvPicPr>
              <a:picLocks noChangeAspect="1" noChangeArrowheads="1"/>
            </p:cNvPicPr>
            <p:nvPr userDrawn="1"/>
          </p:nvPicPr>
          <p:blipFill rotWithShape="1">
            <a:blip r:embed="rId13" cstate="print">
              <a:clrChange>
                <a:clrFrom>
                  <a:srgbClr val="0E243B"/>
                </a:clrFrom>
                <a:clrTo>
                  <a:srgbClr val="0E243B">
                    <a:alpha val="0"/>
                  </a:srgbClr>
                </a:clrTo>
              </a:clrChange>
              <a:extLst>
                <a:ext uri="{28A0092B-C50C-407E-A947-70E740481C1C}">
                  <a14:useLocalDpi xmlns:a14="http://schemas.microsoft.com/office/drawing/2010/main" val="0"/>
                </a:ext>
              </a:extLst>
            </a:blip>
            <a:srcRect t="29902" b="24656"/>
            <a:stretch/>
          </p:blipFill>
          <p:spPr bwMode="auto">
            <a:xfrm>
              <a:off x="8626" y="850"/>
              <a:ext cx="9135374" cy="192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eform 9"/>
            <p:cNvSpPr/>
            <p:nvPr userDrawn="1"/>
          </p:nvSpPr>
          <p:spPr>
            <a:xfrm>
              <a:off x="-3224" y="-3892"/>
              <a:ext cx="5726176" cy="1118847"/>
            </a:xfrm>
            <a:custGeom>
              <a:avLst/>
              <a:gdLst>
                <a:gd name="connsiteX0" fmla="*/ 0 w 1800225"/>
                <a:gd name="connsiteY0" fmla="*/ 0 h 771525"/>
                <a:gd name="connsiteX1" fmla="*/ 9525 w 1800225"/>
                <a:gd name="connsiteY1" fmla="*/ 771525 h 771525"/>
                <a:gd name="connsiteX2" fmla="*/ 1800225 w 1800225"/>
                <a:gd name="connsiteY2" fmla="*/ 19050 h 771525"/>
                <a:gd name="connsiteX3" fmla="*/ 0 w 1800225"/>
                <a:gd name="connsiteY3" fmla="*/ 0 h 771525"/>
                <a:gd name="connsiteX0" fmla="*/ 0 w 1800225"/>
                <a:gd name="connsiteY0" fmla="*/ 0 h 771525"/>
                <a:gd name="connsiteX1" fmla="*/ 9525 w 1800225"/>
                <a:gd name="connsiteY1" fmla="*/ 771525 h 771525"/>
                <a:gd name="connsiteX2" fmla="*/ 1800225 w 1800225"/>
                <a:gd name="connsiteY2" fmla="*/ 2381 h 771525"/>
                <a:gd name="connsiteX3" fmla="*/ 0 w 1800225"/>
                <a:gd name="connsiteY3" fmla="*/ 0 h 771525"/>
                <a:gd name="connsiteX0" fmla="*/ 0 w 1800225"/>
                <a:gd name="connsiteY0" fmla="*/ 0 h 771525"/>
                <a:gd name="connsiteX1" fmla="*/ 9525 w 1800225"/>
                <a:gd name="connsiteY1" fmla="*/ 771525 h 771525"/>
                <a:gd name="connsiteX2" fmla="*/ 1800225 w 1800225"/>
                <a:gd name="connsiteY2" fmla="*/ 2381 h 771525"/>
                <a:gd name="connsiteX3" fmla="*/ 0 w 1800225"/>
                <a:gd name="connsiteY3" fmla="*/ 0 h 771525"/>
                <a:gd name="connsiteX0" fmla="*/ 0 w 1800225"/>
                <a:gd name="connsiteY0" fmla="*/ 0 h 659606"/>
                <a:gd name="connsiteX1" fmla="*/ 7144 w 1800225"/>
                <a:gd name="connsiteY1" fmla="*/ 659606 h 659606"/>
                <a:gd name="connsiteX2" fmla="*/ 1800225 w 1800225"/>
                <a:gd name="connsiteY2" fmla="*/ 2381 h 659606"/>
                <a:gd name="connsiteX3" fmla="*/ 0 w 1800225"/>
                <a:gd name="connsiteY3" fmla="*/ 0 h 659606"/>
                <a:gd name="connsiteX0" fmla="*/ 0 w 1800225"/>
                <a:gd name="connsiteY0" fmla="*/ 0 h 659606"/>
                <a:gd name="connsiteX1" fmla="*/ 7144 w 1800225"/>
                <a:gd name="connsiteY1" fmla="*/ 659606 h 659606"/>
                <a:gd name="connsiteX2" fmla="*/ 1800225 w 1800225"/>
                <a:gd name="connsiteY2" fmla="*/ 2381 h 659606"/>
                <a:gd name="connsiteX3" fmla="*/ 0 w 1800225"/>
                <a:gd name="connsiteY3" fmla="*/ 0 h 659606"/>
                <a:gd name="connsiteX0" fmla="*/ 69113 w 1793138"/>
                <a:gd name="connsiteY0" fmla="*/ 52388 h 657225"/>
                <a:gd name="connsiteX1" fmla="*/ 57 w 1793138"/>
                <a:gd name="connsiteY1" fmla="*/ 657225 h 657225"/>
                <a:gd name="connsiteX2" fmla="*/ 1793138 w 1793138"/>
                <a:gd name="connsiteY2" fmla="*/ 0 h 657225"/>
                <a:gd name="connsiteX3" fmla="*/ 69113 w 1793138"/>
                <a:gd name="connsiteY3" fmla="*/ 52388 h 657225"/>
                <a:gd name="connsiteX0" fmla="*/ 687 w 1793768"/>
                <a:gd name="connsiteY0" fmla="*/ 0 h 661988"/>
                <a:gd name="connsiteX1" fmla="*/ 687 w 1793768"/>
                <a:gd name="connsiteY1" fmla="*/ 661988 h 661988"/>
                <a:gd name="connsiteX2" fmla="*/ 1793768 w 1793768"/>
                <a:gd name="connsiteY2" fmla="*/ 4763 h 661988"/>
                <a:gd name="connsiteX3" fmla="*/ 687 w 1793768"/>
                <a:gd name="connsiteY3" fmla="*/ 0 h 661988"/>
                <a:gd name="connsiteX0" fmla="*/ 687 w 1793768"/>
                <a:gd name="connsiteY0" fmla="*/ 2381 h 664369"/>
                <a:gd name="connsiteX1" fmla="*/ 687 w 1793768"/>
                <a:gd name="connsiteY1" fmla="*/ 664369 h 664369"/>
                <a:gd name="connsiteX2" fmla="*/ 1793768 w 1793768"/>
                <a:gd name="connsiteY2" fmla="*/ 0 h 664369"/>
                <a:gd name="connsiteX3" fmla="*/ 687 w 1793768"/>
                <a:gd name="connsiteY3" fmla="*/ 2381 h 664369"/>
                <a:gd name="connsiteX0" fmla="*/ 0 w 1793081"/>
                <a:gd name="connsiteY0" fmla="*/ 2381 h 664369"/>
                <a:gd name="connsiteX1" fmla="*/ 7144 w 1793081"/>
                <a:gd name="connsiteY1" fmla="*/ 664369 h 664369"/>
                <a:gd name="connsiteX2" fmla="*/ 1793081 w 1793081"/>
                <a:gd name="connsiteY2" fmla="*/ 0 h 664369"/>
                <a:gd name="connsiteX3" fmla="*/ 0 w 1793081"/>
                <a:gd name="connsiteY3" fmla="*/ 2381 h 664369"/>
                <a:gd name="connsiteX0" fmla="*/ 687 w 1793768"/>
                <a:gd name="connsiteY0" fmla="*/ 2381 h 664369"/>
                <a:gd name="connsiteX1" fmla="*/ 687 w 1793768"/>
                <a:gd name="connsiteY1" fmla="*/ 664369 h 664369"/>
                <a:gd name="connsiteX2" fmla="*/ 1793768 w 1793768"/>
                <a:gd name="connsiteY2" fmla="*/ 0 h 664369"/>
                <a:gd name="connsiteX3" fmla="*/ 687 w 1793768"/>
                <a:gd name="connsiteY3" fmla="*/ 2381 h 664369"/>
                <a:gd name="connsiteX0" fmla="*/ 0 w 1793081"/>
                <a:gd name="connsiteY0" fmla="*/ 2381 h 669131"/>
                <a:gd name="connsiteX1" fmla="*/ 2381 w 1793081"/>
                <a:gd name="connsiteY1" fmla="*/ 669131 h 669131"/>
                <a:gd name="connsiteX2" fmla="*/ 1793081 w 1793081"/>
                <a:gd name="connsiteY2" fmla="*/ 0 h 669131"/>
                <a:gd name="connsiteX3" fmla="*/ 0 w 1793081"/>
                <a:gd name="connsiteY3" fmla="*/ 2381 h 669131"/>
                <a:gd name="connsiteX0" fmla="*/ 0 w 1800326"/>
                <a:gd name="connsiteY0" fmla="*/ 2381 h 674562"/>
                <a:gd name="connsiteX1" fmla="*/ 2381 w 1800326"/>
                <a:gd name="connsiteY1" fmla="*/ 669131 h 674562"/>
                <a:gd name="connsiteX2" fmla="*/ 489977 w 1800326"/>
                <a:gd name="connsiteY2" fmla="*/ 149907 h 674562"/>
                <a:gd name="connsiteX3" fmla="*/ 1793081 w 1800326"/>
                <a:gd name="connsiteY3" fmla="*/ 0 h 674562"/>
                <a:gd name="connsiteX4" fmla="*/ 0 w 1800326"/>
                <a:gd name="connsiteY4" fmla="*/ 2381 h 674562"/>
                <a:gd name="connsiteX0" fmla="*/ 0 w 1800549"/>
                <a:gd name="connsiteY0" fmla="*/ 2381 h 675667"/>
                <a:gd name="connsiteX1" fmla="*/ 2381 w 1800549"/>
                <a:gd name="connsiteY1" fmla="*/ 669131 h 675667"/>
                <a:gd name="connsiteX2" fmla="*/ 525644 w 1800549"/>
                <a:gd name="connsiteY2" fmla="*/ 236993 h 675667"/>
                <a:gd name="connsiteX3" fmla="*/ 1793081 w 1800549"/>
                <a:gd name="connsiteY3" fmla="*/ 0 h 675667"/>
                <a:gd name="connsiteX4" fmla="*/ 0 w 1800549"/>
                <a:gd name="connsiteY4" fmla="*/ 2381 h 675667"/>
                <a:gd name="connsiteX0" fmla="*/ 0 w 1800517"/>
                <a:gd name="connsiteY0" fmla="*/ 2381 h 675667"/>
                <a:gd name="connsiteX1" fmla="*/ 2381 w 1800517"/>
                <a:gd name="connsiteY1" fmla="*/ 669131 h 675667"/>
                <a:gd name="connsiteX2" fmla="*/ 525644 w 1800517"/>
                <a:gd name="connsiteY2" fmla="*/ 236993 h 675667"/>
                <a:gd name="connsiteX3" fmla="*/ 1793081 w 1800517"/>
                <a:gd name="connsiteY3" fmla="*/ 0 h 675667"/>
                <a:gd name="connsiteX4" fmla="*/ 0 w 1800517"/>
                <a:gd name="connsiteY4" fmla="*/ 2381 h 675667"/>
                <a:gd name="connsiteX0" fmla="*/ 0 w 1800517"/>
                <a:gd name="connsiteY0" fmla="*/ 2381 h 669131"/>
                <a:gd name="connsiteX1" fmla="*/ 2381 w 1800517"/>
                <a:gd name="connsiteY1" fmla="*/ 669131 h 669131"/>
                <a:gd name="connsiteX2" fmla="*/ 525644 w 1800517"/>
                <a:gd name="connsiteY2" fmla="*/ 236993 h 669131"/>
                <a:gd name="connsiteX3" fmla="*/ 1793081 w 1800517"/>
                <a:gd name="connsiteY3" fmla="*/ 0 h 669131"/>
                <a:gd name="connsiteX4" fmla="*/ 0 w 1800517"/>
                <a:gd name="connsiteY4" fmla="*/ 2381 h 669131"/>
                <a:gd name="connsiteX0" fmla="*/ 0 w 1800256"/>
                <a:gd name="connsiteY0" fmla="*/ 2381 h 669131"/>
                <a:gd name="connsiteX1" fmla="*/ 2381 w 1800256"/>
                <a:gd name="connsiteY1" fmla="*/ 669131 h 669131"/>
                <a:gd name="connsiteX2" fmla="*/ 483297 w 1800256"/>
                <a:gd name="connsiteY2" fmla="*/ 222291 h 669131"/>
                <a:gd name="connsiteX3" fmla="*/ 1793081 w 1800256"/>
                <a:gd name="connsiteY3" fmla="*/ 0 h 669131"/>
                <a:gd name="connsiteX4" fmla="*/ 0 w 1800256"/>
                <a:gd name="connsiteY4" fmla="*/ 2381 h 669131"/>
                <a:gd name="connsiteX0" fmla="*/ 0 w 1800256"/>
                <a:gd name="connsiteY0" fmla="*/ 2381 h 669131"/>
                <a:gd name="connsiteX1" fmla="*/ 2381 w 1800256"/>
                <a:gd name="connsiteY1" fmla="*/ 669131 h 669131"/>
                <a:gd name="connsiteX2" fmla="*/ 483297 w 1800256"/>
                <a:gd name="connsiteY2" fmla="*/ 222291 h 669131"/>
                <a:gd name="connsiteX3" fmla="*/ 1793081 w 1800256"/>
                <a:gd name="connsiteY3" fmla="*/ 0 h 669131"/>
                <a:gd name="connsiteX4" fmla="*/ 0 w 1800256"/>
                <a:gd name="connsiteY4" fmla="*/ 2381 h 669131"/>
                <a:gd name="connsiteX0" fmla="*/ 0 w 1800256"/>
                <a:gd name="connsiteY0" fmla="*/ 2381 h 669131"/>
                <a:gd name="connsiteX1" fmla="*/ 2381 w 1800256"/>
                <a:gd name="connsiteY1" fmla="*/ 669131 h 669131"/>
                <a:gd name="connsiteX2" fmla="*/ 483297 w 1800256"/>
                <a:gd name="connsiteY2" fmla="*/ 222291 h 669131"/>
                <a:gd name="connsiteX3" fmla="*/ 1793081 w 1800256"/>
                <a:gd name="connsiteY3" fmla="*/ 0 h 669131"/>
                <a:gd name="connsiteX4" fmla="*/ 0 w 1800256"/>
                <a:gd name="connsiteY4" fmla="*/ 2381 h 669131"/>
                <a:gd name="connsiteX0" fmla="*/ 0 w 1799770"/>
                <a:gd name="connsiteY0" fmla="*/ 2381 h 669131"/>
                <a:gd name="connsiteX1" fmla="*/ 2381 w 1799770"/>
                <a:gd name="connsiteY1" fmla="*/ 669131 h 669131"/>
                <a:gd name="connsiteX2" fmla="*/ 395779 w 1799770"/>
                <a:gd name="connsiteY2" fmla="*/ 246796 h 669131"/>
                <a:gd name="connsiteX3" fmla="*/ 1793081 w 1799770"/>
                <a:gd name="connsiteY3" fmla="*/ 0 h 669131"/>
                <a:gd name="connsiteX4" fmla="*/ 0 w 1799770"/>
                <a:gd name="connsiteY4" fmla="*/ 2381 h 669131"/>
                <a:gd name="connsiteX0" fmla="*/ 0 w 1799770"/>
                <a:gd name="connsiteY0" fmla="*/ 2381 h 669131"/>
                <a:gd name="connsiteX1" fmla="*/ 2381 w 1799770"/>
                <a:gd name="connsiteY1" fmla="*/ 669131 h 669131"/>
                <a:gd name="connsiteX2" fmla="*/ 395779 w 1799770"/>
                <a:gd name="connsiteY2" fmla="*/ 246796 h 669131"/>
                <a:gd name="connsiteX3" fmla="*/ 1793081 w 1799770"/>
                <a:gd name="connsiteY3" fmla="*/ 0 h 669131"/>
                <a:gd name="connsiteX4" fmla="*/ 0 w 1799770"/>
                <a:gd name="connsiteY4" fmla="*/ 2381 h 669131"/>
                <a:gd name="connsiteX0" fmla="*/ 0 w 1799154"/>
                <a:gd name="connsiteY0" fmla="*/ 2381 h 669131"/>
                <a:gd name="connsiteX1" fmla="*/ 2381 w 1799154"/>
                <a:gd name="connsiteY1" fmla="*/ 669131 h 669131"/>
                <a:gd name="connsiteX2" fmla="*/ 395779 w 1799154"/>
                <a:gd name="connsiteY2" fmla="*/ 246796 h 669131"/>
                <a:gd name="connsiteX3" fmla="*/ 1793081 w 1799154"/>
                <a:gd name="connsiteY3" fmla="*/ 0 h 669131"/>
                <a:gd name="connsiteX4" fmla="*/ 0 w 1799154"/>
                <a:gd name="connsiteY4" fmla="*/ 2381 h 669131"/>
                <a:gd name="connsiteX0" fmla="*/ 0 w 1799118"/>
                <a:gd name="connsiteY0" fmla="*/ 2381 h 669131"/>
                <a:gd name="connsiteX1" fmla="*/ 2381 w 1799118"/>
                <a:gd name="connsiteY1" fmla="*/ 669131 h 669131"/>
                <a:gd name="connsiteX2" fmla="*/ 387310 w 1799118"/>
                <a:gd name="connsiteY2" fmla="*/ 207589 h 669131"/>
                <a:gd name="connsiteX3" fmla="*/ 1793081 w 1799118"/>
                <a:gd name="connsiteY3" fmla="*/ 0 h 669131"/>
                <a:gd name="connsiteX4" fmla="*/ 0 w 1799118"/>
                <a:gd name="connsiteY4" fmla="*/ 2381 h 669131"/>
                <a:gd name="connsiteX0" fmla="*/ 0 w 1799118"/>
                <a:gd name="connsiteY0" fmla="*/ 2381 h 669131"/>
                <a:gd name="connsiteX1" fmla="*/ 2381 w 1799118"/>
                <a:gd name="connsiteY1" fmla="*/ 669131 h 669131"/>
                <a:gd name="connsiteX2" fmla="*/ 387310 w 1799118"/>
                <a:gd name="connsiteY2" fmla="*/ 207589 h 669131"/>
                <a:gd name="connsiteX3" fmla="*/ 1793081 w 1799118"/>
                <a:gd name="connsiteY3" fmla="*/ 0 h 669131"/>
                <a:gd name="connsiteX4" fmla="*/ 0 w 1799118"/>
                <a:gd name="connsiteY4" fmla="*/ 2381 h 669131"/>
                <a:gd name="connsiteX0" fmla="*/ 0 w 1801683"/>
                <a:gd name="connsiteY0" fmla="*/ 2381 h 669131"/>
                <a:gd name="connsiteX1" fmla="*/ 2381 w 1801683"/>
                <a:gd name="connsiteY1" fmla="*/ 669131 h 669131"/>
                <a:gd name="connsiteX2" fmla="*/ 813608 w 1801683"/>
                <a:gd name="connsiteY2" fmla="*/ 212490 h 669131"/>
                <a:gd name="connsiteX3" fmla="*/ 1793081 w 1801683"/>
                <a:gd name="connsiteY3" fmla="*/ 0 h 669131"/>
                <a:gd name="connsiteX4" fmla="*/ 0 w 1801683"/>
                <a:gd name="connsiteY4" fmla="*/ 2381 h 669131"/>
                <a:gd name="connsiteX0" fmla="*/ 0 w 1801683"/>
                <a:gd name="connsiteY0" fmla="*/ 2381 h 669131"/>
                <a:gd name="connsiteX1" fmla="*/ 2381 w 1801683"/>
                <a:gd name="connsiteY1" fmla="*/ 669131 h 669131"/>
                <a:gd name="connsiteX2" fmla="*/ 813608 w 1801683"/>
                <a:gd name="connsiteY2" fmla="*/ 212490 h 669131"/>
                <a:gd name="connsiteX3" fmla="*/ 1793081 w 1801683"/>
                <a:gd name="connsiteY3" fmla="*/ 0 h 669131"/>
                <a:gd name="connsiteX4" fmla="*/ 0 w 1801683"/>
                <a:gd name="connsiteY4" fmla="*/ 2381 h 669131"/>
                <a:gd name="connsiteX0" fmla="*/ 0 w 1804136"/>
                <a:gd name="connsiteY0" fmla="*/ 2381 h 669131"/>
                <a:gd name="connsiteX1" fmla="*/ 2381 w 1804136"/>
                <a:gd name="connsiteY1" fmla="*/ 669131 h 669131"/>
                <a:gd name="connsiteX2" fmla="*/ 813608 w 1804136"/>
                <a:gd name="connsiteY2" fmla="*/ 212490 h 669131"/>
                <a:gd name="connsiteX3" fmla="*/ 1793081 w 1804136"/>
                <a:gd name="connsiteY3" fmla="*/ 0 h 669131"/>
                <a:gd name="connsiteX4" fmla="*/ 0 w 1804136"/>
                <a:gd name="connsiteY4" fmla="*/ 2381 h 669131"/>
                <a:gd name="connsiteX0" fmla="*/ 3711 w 1806737"/>
                <a:gd name="connsiteY0" fmla="*/ 2381 h 669131"/>
                <a:gd name="connsiteX1" fmla="*/ 446 w 1806737"/>
                <a:gd name="connsiteY1" fmla="*/ 669131 h 669131"/>
                <a:gd name="connsiteX2" fmla="*/ 817319 w 1806737"/>
                <a:gd name="connsiteY2" fmla="*/ 212490 h 669131"/>
                <a:gd name="connsiteX3" fmla="*/ 1796792 w 1806737"/>
                <a:gd name="connsiteY3" fmla="*/ 0 h 669131"/>
                <a:gd name="connsiteX4" fmla="*/ 3711 w 1806737"/>
                <a:gd name="connsiteY4" fmla="*/ 2381 h 669131"/>
                <a:gd name="connsiteX0" fmla="*/ 3265 w 1806291"/>
                <a:gd name="connsiteY0" fmla="*/ 2381 h 669131"/>
                <a:gd name="connsiteX1" fmla="*/ 0 w 1806291"/>
                <a:gd name="connsiteY1" fmla="*/ 669131 h 669131"/>
                <a:gd name="connsiteX2" fmla="*/ 816873 w 1806291"/>
                <a:gd name="connsiteY2" fmla="*/ 212490 h 669131"/>
                <a:gd name="connsiteX3" fmla="*/ 1796346 w 1806291"/>
                <a:gd name="connsiteY3" fmla="*/ 0 h 669131"/>
                <a:gd name="connsiteX4" fmla="*/ 3265 w 1806291"/>
                <a:gd name="connsiteY4" fmla="*/ 2381 h 669131"/>
                <a:gd name="connsiteX0" fmla="*/ 268 w 1803287"/>
                <a:gd name="connsiteY0" fmla="*/ 2381 h 669131"/>
                <a:gd name="connsiteX1" fmla="*/ 752 w 1803287"/>
                <a:gd name="connsiteY1" fmla="*/ 669131 h 669131"/>
                <a:gd name="connsiteX2" fmla="*/ 813876 w 1803287"/>
                <a:gd name="connsiteY2" fmla="*/ 212490 h 669131"/>
                <a:gd name="connsiteX3" fmla="*/ 1793349 w 1803287"/>
                <a:gd name="connsiteY3" fmla="*/ 0 h 669131"/>
                <a:gd name="connsiteX4" fmla="*/ 268 w 1803287"/>
                <a:gd name="connsiteY4" fmla="*/ 2381 h 669131"/>
                <a:gd name="connsiteX0" fmla="*/ 1766 w 1804789"/>
                <a:gd name="connsiteY0" fmla="*/ 2381 h 669131"/>
                <a:gd name="connsiteX1" fmla="*/ 0 w 1804789"/>
                <a:gd name="connsiteY1" fmla="*/ 669131 h 669131"/>
                <a:gd name="connsiteX2" fmla="*/ 815374 w 1804789"/>
                <a:gd name="connsiteY2" fmla="*/ 212490 h 669131"/>
                <a:gd name="connsiteX3" fmla="*/ 1794847 w 1804789"/>
                <a:gd name="connsiteY3" fmla="*/ 0 h 669131"/>
                <a:gd name="connsiteX4" fmla="*/ 1766 w 1804789"/>
                <a:gd name="connsiteY4" fmla="*/ 2381 h 669131"/>
                <a:gd name="connsiteX0" fmla="*/ 349 w 1803370"/>
                <a:gd name="connsiteY0" fmla="*/ 2381 h 669131"/>
                <a:gd name="connsiteX1" fmla="*/ 83 w 1803370"/>
                <a:gd name="connsiteY1" fmla="*/ 669131 h 669131"/>
                <a:gd name="connsiteX2" fmla="*/ 813957 w 1803370"/>
                <a:gd name="connsiteY2" fmla="*/ 212490 h 669131"/>
                <a:gd name="connsiteX3" fmla="*/ 1793430 w 1803370"/>
                <a:gd name="connsiteY3" fmla="*/ 0 h 669131"/>
                <a:gd name="connsiteX4" fmla="*/ 349 w 1803370"/>
                <a:gd name="connsiteY4" fmla="*/ 2381 h 669131"/>
                <a:gd name="connsiteX0" fmla="*/ 1638 w 1804659"/>
                <a:gd name="connsiteY0" fmla="*/ 2381 h 669131"/>
                <a:gd name="connsiteX1" fmla="*/ 1372 w 1804659"/>
                <a:gd name="connsiteY1" fmla="*/ 669131 h 669131"/>
                <a:gd name="connsiteX2" fmla="*/ 815246 w 1804659"/>
                <a:gd name="connsiteY2" fmla="*/ 212490 h 669131"/>
                <a:gd name="connsiteX3" fmla="*/ 1794719 w 1804659"/>
                <a:gd name="connsiteY3" fmla="*/ 0 h 669131"/>
                <a:gd name="connsiteX4" fmla="*/ 1638 w 1804659"/>
                <a:gd name="connsiteY4" fmla="*/ 2381 h 669131"/>
                <a:gd name="connsiteX0" fmla="*/ 266 w 1803287"/>
                <a:gd name="connsiteY0" fmla="*/ 2381 h 669131"/>
                <a:gd name="connsiteX1" fmla="*/ 0 w 1803287"/>
                <a:gd name="connsiteY1" fmla="*/ 669131 h 669131"/>
                <a:gd name="connsiteX2" fmla="*/ 813874 w 1803287"/>
                <a:gd name="connsiteY2" fmla="*/ 212490 h 669131"/>
                <a:gd name="connsiteX3" fmla="*/ 1793347 w 1803287"/>
                <a:gd name="connsiteY3" fmla="*/ 0 h 669131"/>
                <a:gd name="connsiteX4" fmla="*/ 266 w 1803287"/>
                <a:gd name="connsiteY4" fmla="*/ 2381 h 669131"/>
                <a:gd name="connsiteX0" fmla="*/ 266 w 1803287"/>
                <a:gd name="connsiteY0" fmla="*/ 0 h 671978"/>
                <a:gd name="connsiteX1" fmla="*/ 0 w 1803287"/>
                <a:gd name="connsiteY1" fmla="*/ 671978 h 671978"/>
                <a:gd name="connsiteX2" fmla="*/ 813874 w 1803287"/>
                <a:gd name="connsiteY2" fmla="*/ 215337 h 671978"/>
                <a:gd name="connsiteX3" fmla="*/ 1793347 w 1803287"/>
                <a:gd name="connsiteY3" fmla="*/ 2847 h 671978"/>
                <a:gd name="connsiteX4" fmla="*/ 266 w 1803287"/>
                <a:gd name="connsiteY4" fmla="*/ 0 h 671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287" h="671978">
                  <a:moveTo>
                    <a:pt x="266" y="0"/>
                  </a:moveTo>
                  <a:cubicBezTo>
                    <a:pt x="177" y="222250"/>
                    <a:pt x="89" y="449728"/>
                    <a:pt x="0" y="671978"/>
                  </a:cubicBezTo>
                  <a:cubicBezTo>
                    <a:pt x="260760" y="662164"/>
                    <a:pt x="514983" y="326859"/>
                    <a:pt x="813874" y="215337"/>
                  </a:cubicBezTo>
                  <a:cubicBezTo>
                    <a:pt x="1112765" y="103815"/>
                    <a:pt x="1900486" y="63720"/>
                    <a:pt x="1793347" y="2847"/>
                  </a:cubicBezTo>
                  <a:lnTo>
                    <a:pt x="266" y="0"/>
                  </a:lnTo>
                  <a:close/>
                </a:path>
              </a:pathLst>
            </a:custGeom>
            <a:gradFill flip="none" rotWithShape="1">
              <a:gsLst>
                <a:gs pos="42000">
                  <a:schemeClr val="bg1">
                    <a:alpha val="0"/>
                  </a:schemeClr>
                </a:gs>
                <a:gs pos="15000">
                  <a:schemeClr val="bg1"/>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Rectangle 15"/>
          <p:cNvSpPr/>
          <p:nvPr/>
        </p:nvSpPr>
        <p:spPr>
          <a:xfrm>
            <a:off x="-4299" y="0"/>
            <a:ext cx="12196299" cy="2061292"/>
          </a:xfrm>
          <a:prstGeom prst="rect">
            <a:avLst/>
          </a:prstGeom>
          <a:gradFill>
            <a:gsLst>
              <a:gs pos="0">
                <a:schemeClr val="tx1">
                  <a:alpha val="0"/>
                </a:schemeClr>
              </a:gs>
              <a:gs pos="54000">
                <a:srgbClr val="0E243B"/>
              </a:gs>
              <a:gs pos="27000">
                <a:srgbClr val="0C1F33">
                  <a:alpha val="50000"/>
                </a:srgbClr>
              </a:gs>
              <a:gs pos="7200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C000"/>
              </a:solidFill>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609600" y="0"/>
            <a:ext cx="10972800" cy="936138"/>
          </a:xfrm>
          <a:prstGeom prst="rect">
            <a:avLst/>
          </a:prstGeom>
        </p:spPr>
        <p:txBody>
          <a:bodyPr vert="horz" lIns="91440" tIns="45720" rIns="91440" bIns="45720" rtlCol="0" anchor="ctr">
            <a:noAutofit/>
          </a:bodyPr>
          <a:lstStyle/>
          <a:p>
            <a:r>
              <a:rPr lang="en-US" dirty="0"/>
              <a:t>Click to edit Master title style</a:t>
            </a:r>
          </a:p>
        </p:txBody>
      </p:sp>
      <p:pic>
        <p:nvPicPr>
          <p:cNvPr id="21"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160" y="4581843"/>
            <a:ext cx="1218184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C:\Users\bbagdatli\Desktop\ASDL-Logos\AerospaceSystemsDesignLaboratory-solid-\AerospaceSystemsDesignLaboratory-solid-2line-124\AerospaceSystemsDesignLaboratory-solid-2lines-124.emf"/>
          <p:cNvPicPr>
            <a:picLocks noChangeAspect="1" noChangeArrowheads="1"/>
          </p:cNvPicPr>
          <p:nvPr userDrawn="1"/>
        </p:nvPicPr>
        <p:blipFill>
          <a:blip r:embed="rId15" cstate="print"/>
          <a:srcRect/>
          <a:stretch>
            <a:fillRect/>
          </a:stretch>
        </p:blipFill>
        <p:spPr bwMode="auto">
          <a:xfrm>
            <a:off x="152400" y="6233985"/>
            <a:ext cx="4027966" cy="556242"/>
          </a:xfrm>
          <a:prstGeom prst="rect">
            <a:avLst/>
          </a:prstGeom>
          <a:noFill/>
          <a:effectLst>
            <a:outerShdw blurRad="63500" algn="ctr" rotWithShape="0">
              <a:prstClr val="black"/>
            </a:outerShdw>
          </a:effectLst>
        </p:spPr>
      </p:pic>
      <p:pic>
        <p:nvPicPr>
          <p:cNvPr id="23" name="Picture 2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807536" y="5563699"/>
            <a:ext cx="1273430" cy="1226528"/>
          </a:xfrm>
          <a:prstGeom prst="rect">
            <a:avLst/>
          </a:prstGeom>
          <a:effectLst>
            <a:outerShdw blurRad="355600" sx="102000" sy="102000" algn="ctr" rotWithShape="0">
              <a:srgbClr val="00B0F0">
                <a:alpha val="95000"/>
              </a:srgbClr>
            </a:outerShdw>
          </a:effectLst>
        </p:spPr>
      </p:pic>
      <p:sp>
        <p:nvSpPr>
          <p:cNvPr id="11" name="Slide Number Placeholder 6"/>
          <p:cNvSpPr>
            <a:spLocks noGrp="1"/>
          </p:cNvSpPr>
          <p:nvPr>
            <p:ph type="sldNum" sz="quarter" idx="4"/>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a:t>
            </a:fld>
            <a:endParaRPr lang="en-US"/>
          </a:p>
        </p:txBody>
      </p:sp>
    </p:spTree>
    <p:extLst>
      <p:ext uri="{BB962C8B-B14F-4D97-AF65-F5344CB8AC3E}">
        <p14:creationId xmlns:p14="http://schemas.microsoft.com/office/powerpoint/2010/main" val="2329766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spcBef>
          <a:spcPct val="0"/>
        </a:spcBef>
        <a:buNone/>
        <a:defRPr sz="4400" kern="1200">
          <a:solidFill>
            <a:srgbClr val="FFC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gif"/><Relationship Id="rId7" Type="http://schemas.openxmlformats.org/officeDocument/2006/relationships/image" Target="../media/image65.png"/><Relationship Id="rId12"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9675" y="1600200"/>
            <a:ext cx="9915526" cy="1453256"/>
          </a:xfrm>
        </p:spPr>
        <p:txBody>
          <a:bodyPr>
            <a:noAutofit/>
          </a:bodyPr>
          <a:lstStyle/>
          <a:p>
            <a:r>
              <a:rPr lang="en-US" sz="4800" dirty="0">
                <a:solidFill>
                  <a:srgbClr val="FFC000"/>
                </a:solidFill>
                <a:effectLst>
                  <a:outerShdw blurRad="38100" dist="38100" dir="2700000" algn="tl">
                    <a:srgbClr val="000000">
                      <a:alpha val="43137"/>
                    </a:srgbClr>
                  </a:outerShdw>
                </a:effectLst>
              </a:rPr>
              <a:t>Machine Learning Applications </a:t>
            </a:r>
            <a:br>
              <a:rPr lang="en-US" sz="4800" dirty="0">
                <a:solidFill>
                  <a:srgbClr val="FFC000"/>
                </a:solidFill>
                <a:effectLst>
                  <a:outerShdw blurRad="38100" dist="38100" dir="2700000" algn="tl">
                    <a:srgbClr val="000000">
                      <a:alpha val="43137"/>
                    </a:srgbClr>
                  </a:outerShdw>
                </a:effectLst>
              </a:rPr>
            </a:br>
            <a:r>
              <a:rPr lang="en-US" sz="4800" dirty="0">
                <a:solidFill>
                  <a:srgbClr val="FFC000"/>
                </a:solidFill>
                <a:effectLst>
                  <a:outerShdw blurRad="38100" dist="38100" dir="2700000" algn="tl">
                    <a:srgbClr val="000000">
                      <a:alpha val="43137"/>
                    </a:srgbClr>
                  </a:outerShdw>
                </a:effectLst>
              </a:rPr>
              <a:t>in Aerospace System Design</a:t>
            </a:r>
          </a:p>
        </p:txBody>
      </p:sp>
      <p:sp>
        <p:nvSpPr>
          <p:cNvPr id="3" name="Subtitle 2"/>
          <p:cNvSpPr>
            <a:spLocks noGrp="1"/>
          </p:cNvSpPr>
          <p:nvPr>
            <p:ph type="subTitle" idx="1"/>
          </p:nvPr>
        </p:nvSpPr>
        <p:spPr>
          <a:xfrm>
            <a:off x="2895600" y="3276599"/>
            <a:ext cx="6400800" cy="1676401"/>
          </a:xfrm>
        </p:spPr>
        <p:txBody>
          <a:bodyPr anchor="ctr">
            <a:noAutofit/>
          </a:bodyPr>
          <a:lstStyle/>
          <a:p>
            <a:r>
              <a:rPr lang="en-US" sz="2000" b="1" dirty="0">
                <a:solidFill>
                  <a:schemeClr val="bg1"/>
                </a:solidFill>
              </a:rPr>
              <a:t>Prof. Dimitri Mavris</a:t>
            </a:r>
          </a:p>
          <a:p>
            <a:r>
              <a:rPr lang="en-US" sz="1400" dirty="0"/>
              <a:t>Director, Aerospace Systems Design Laboratory (ASDL)</a:t>
            </a:r>
          </a:p>
          <a:p>
            <a:r>
              <a:rPr lang="en-US" sz="1400" dirty="0"/>
              <a:t>Langley Distinguished </a:t>
            </a:r>
            <a:r>
              <a:rPr lang="en-US" sz="1400" dirty="0" smtClean="0"/>
              <a:t>Regents Professor</a:t>
            </a:r>
            <a:endParaRPr lang="en-US" sz="1400" dirty="0"/>
          </a:p>
          <a:p>
            <a:r>
              <a:rPr lang="en-US" sz="1400" dirty="0" smtClean="0"/>
              <a:t> Boeing </a:t>
            </a:r>
            <a:r>
              <a:rPr lang="en-US" sz="1400" dirty="0"/>
              <a:t>Regents Professor for Advanced </a:t>
            </a:r>
            <a:r>
              <a:rPr lang="en-US" sz="1400" dirty="0" smtClean="0"/>
              <a:t>Aerospace Systems Analysis</a:t>
            </a:r>
            <a:endParaRPr lang="en-US" sz="1400" dirty="0"/>
          </a:p>
          <a:p>
            <a:r>
              <a:rPr lang="en-US" sz="1400" dirty="0"/>
              <a:t>School of Aerospace Engineering</a:t>
            </a:r>
          </a:p>
          <a:p>
            <a:r>
              <a:rPr lang="en-US" sz="1400" dirty="0"/>
              <a:t>Georgia Institute of Technology</a:t>
            </a:r>
          </a:p>
        </p:txBody>
      </p:sp>
      <p:pic>
        <p:nvPicPr>
          <p:cNvPr id="5" name="Picture 4" descr="C:\Users\bbagdatli\Desktop\ASDL-Logos\AerospaceSystemsDesignLaboratory-solid-\AerospaceSystemsDesignLaboratory-solid-2line-124\AerospaceSystemsDesignLaboratory-solid-2lines-124.emf"/>
          <p:cNvPicPr>
            <a:picLocks noChangeAspect="1" noChangeArrowheads="1"/>
          </p:cNvPicPr>
          <p:nvPr/>
        </p:nvPicPr>
        <p:blipFill>
          <a:blip r:embed="rId2" cstate="print"/>
          <a:srcRect/>
          <a:stretch>
            <a:fillRect/>
          </a:stretch>
        </p:blipFill>
        <p:spPr bwMode="auto">
          <a:xfrm>
            <a:off x="3985736" y="5132166"/>
            <a:ext cx="4220528" cy="582834"/>
          </a:xfrm>
          <a:prstGeom prst="rect">
            <a:avLst/>
          </a:prstGeom>
          <a:noFill/>
          <a:effectLst>
            <a:outerShdw blurRad="63500" algn="ctr" rotWithShape="0">
              <a:prstClr val="black"/>
            </a:outerShdw>
          </a:effectLst>
        </p:spPr>
      </p:pic>
    </p:spTree>
    <p:extLst>
      <p:ext uri="{BB962C8B-B14F-4D97-AF65-F5344CB8AC3E}">
        <p14:creationId xmlns:p14="http://schemas.microsoft.com/office/powerpoint/2010/main" val="464129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066800"/>
          </a:xfrm>
        </p:spPr>
        <p:txBody>
          <a:bodyPr>
            <a:normAutofit/>
          </a:bodyPr>
          <a:lstStyle/>
          <a:p>
            <a:r>
              <a:rPr lang="en-US" sz="3600" smtClean="0"/>
              <a:t>Machine Learning/Surrogate </a:t>
            </a:r>
            <a:r>
              <a:rPr lang="en-US" sz="3600" dirty="0" smtClean="0"/>
              <a:t>Modeling</a:t>
            </a:r>
            <a:endParaRPr lang="en-US" sz="3600" dirty="0"/>
          </a:p>
        </p:txBody>
      </p:sp>
      <p:sp>
        <p:nvSpPr>
          <p:cNvPr id="3" name="Content Placeholder 2"/>
          <p:cNvSpPr>
            <a:spLocks noGrp="1"/>
          </p:cNvSpPr>
          <p:nvPr>
            <p:ph idx="1"/>
          </p:nvPr>
        </p:nvSpPr>
        <p:spPr/>
        <p:txBody>
          <a:bodyPr>
            <a:normAutofit fontScale="77500" lnSpcReduction="20000"/>
          </a:bodyPr>
          <a:lstStyle/>
          <a:p>
            <a:r>
              <a:rPr kumimoji="1" lang="en-US" altLang="zh-TW" dirty="0" smtClean="0"/>
              <a:t>Key enabler that has allowed us to:</a:t>
            </a:r>
            <a:endParaRPr kumimoji="1" lang="en-US" altLang="zh-TW" dirty="0"/>
          </a:p>
          <a:p>
            <a:pPr lvl="1"/>
            <a:r>
              <a:rPr kumimoji="1" lang="en-US" altLang="zh-TW" dirty="0"/>
              <a:t>speed up processes,</a:t>
            </a:r>
          </a:p>
          <a:p>
            <a:pPr lvl="1"/>
            <a:r>
              <a:rPr kumimoji="1" lang="en-US" altLang="zh-TW" dirty="0"/>
              <a:t>protect proprietary nature of codes used,</a:t>
            </a:r>
          </a:p>
          <a:p>
            <a:pPr lvl="1"/>
            <a:r>
              <a:rPr kumimoji="1" lang="en-US" altLang="zh-TW" dirty="0"/>
              <a:t>overcome organizational barriers (protectionism of tools and data),</a:t>
            </a:r>
          </a:p>
          <a:p>
            <a:pPr lvl="1"/>
            <a:r>
              <a:rPr kumimoji="1" lang="en-US" altLang="zh-TW" dirty="0"/>
              <a:t>allow for the </a:t>
            </a:r>
            <a:r>
              <a:rPr kumimoji="1" lang="en-US" altLang="zh-TW" dirty="0" smtClean="0"/>
              <a:t>frameworks </a:t>
            </a:r>
            <a:r>
              <a:rPr kumimoji="1" lang="en-US" altLang="zh-TW" dirty="0"/>
              <a:t>to be tool independent (no need for direct integrations of codes; also enables our desire for variable tool fidelity formulations),</a:t>
            </a:r>
          </a:p>
          <a:p>
            <a:pPr lvl="1"/>
            <a:r>
              <a:rPr kumimoji="1" lang="en-US" altLang="zh-TW" dirty="0"/>
              <a:t>allow the designer to perform requirements exploration, technology infusion trade-offs, and concept down selections during the early design phases (conceptual design) using physics-based methods</a:t>
            </a:r>
          </a:p>
          <a:p>
            <a:r>
              <a:rPr kumimoji="1" lang="en-US" altLang="zh-TW" dirty="0"/>
              <a:t>Surrogate models can also be used at the integrated system level to determine responses at that level. This will allow us to move from deterministic, serial, single-point designs to dynamic parametric trade environments.</a:t>
            </a:r>
          </a:p>
          <a:p>
            <a:endParaRPr lang="en-US"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10</a:t>
            </a:fld>
            <a:endParaRPr lang="en-US"/>
          </a:p>
        </p:txBody>
      </p:sp>
    </p:spTree>
    <p:extLst>
      <p:ext uri="{BB962C8B-B14F-4D97-AF65-F5344CB8AC3E}">
        <p14:creationId xmlns:p14="http://schemas.microsoft.com/office/powerpoint/2010/main" val="2599053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Representative case studies</a:t>
            </a:r>
            <a:endParaRPr lang="en-US" sz="3600"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11</a:t>
            </a:fld>
            <a:endParaRPr lang="en-US"/>
          </a:p>
        </p:txBody>
      </p:sp>
    </p:spTree>
    <p:extLst>
      <p:ext uri="{BB962C8B-B14F-4D97-AF65-F5344CB8AC3E}">
        <p14:creationId xmlns:p14="http://schemas.microsoft.com/office/powerpoint/2010/main" val="3733684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Representative Case Studies</a:t>
            </a:r>
          </a:p>
        </p:txBody>
      </p:sp>
      <p:sp>
        <p:nvSpPr>
          <p:cNvPr id="3" name="Content Placeholder 2"/>
          <p:cNvSpPr>
            <a:spLocks noGrp="1"/>
          </p:cNvSpPr>
          <p:nvPr>
            <p:ph idx="1"/>
          </p:nvPr>
        </p:nvSpPr>
        <p:spPr>
          <a:xfrm>
            <a:off x="228600" y="1219201"/>
            <a:ext cx="11887200" cy="4906964"/>
          </a:xfrm>
        </p:spPr>
        <p:txBody>
          <a:bodyPr>
            <a:normAutofit/>
          </a:bodyPr>
          <a:lstStyle/>
          <a:p>
            <a:pPr marL="457200" indent="-457200">
              <a:buFont typeface="+mj-lt"/>
              <a:buAutoNum type="arabicPeriod"/>
            </a:pPr>
            <a:r>
              <a:rPr lang="en-US" sz="2400" dirty="0" smtClean="0">
                <a:solidFill>
                  <a:srgbClr val="FFC000"/>
                </a:solidFill>
              </a:rPr>
              <a:t>Metamodeling </a:t>
            </a:r>
            <a:r>
              <a:rPr lang="en-US" sz="2400" dirty="0">
                <a:solidFill>
                  <a:srgbClr val="FFC000"/>
                </a:solidFill>
              </a:rPr>
              <a:t>for </a:t>
            </a:r>
            <a:r>
              <a:rPr lang="en-US" sz="2400" dirty="0" smtClean="0">
                <a:solidFill>
                  <a:srgbClr val="FFC000"/>
                </a:solidFill>
              </a:rPr>
              <a:t>Technology-Driven Design Space Exploration - </a:t>
            </a:r>
            <a:r>
              <a:rPr lang="en-US" sz="2400" dirty="0" smtClean="0"/>
              <a:t>Environmentally </a:t>
            </a:r>
            <a:r>
              <a:rPr lang="en-US" sz="2400" dirty="0"/>
              <a:t>Responsible </a:t>
            </a:r>
            <a:r>
              <a:rPr lang="en-US" sz="2400" dirty="0" smtClean="0"/>
              <a:t>Aviation </a:t>
            </a:r>
          </a:p>
          <a:p>
            <a:pPr marL="457200" indent="-457200">
              <a:buFont typeface="+mj-lt"/>
              <a:buAutoNum type="arabicPeriod"/>
            </a:pPr>
            <a:r>
              <a:rPr lang="en-US" sz="2400" dirty="0" smtClean="0">
                <a:solidFill>
                  <a:srgbClr val="FFC000"/>
                </a:solidFill>
              </a:rPr>
              <a:t>Parametric, Physics </a:t>
            </a:r>
            <a:r>
              <a:rPr lang="en-US" sz="2400" dirty="0">
                <a:solidFill>
                  <a:srgbClr val="FFC000"/>
                </a:solidFill>
              </a:rPr>
              <a:t>Based </a:t>
            </a:r>
            <a:r>
              <a:rPr lang="en-US" sz="2400" dirty="0" smtClean="0">
                <a:solidFill>
                  <a:srgbClr val="FFC000"/>
                </a:solidFill>
              </a:rPr>
              <a:t>Modeling - </a:t>
            </a:r>
            <a:r>
              <a:rPr lang="en-US" sz="2400" dirty="0" smtClean="0"/>
              <a:t>Kriging </a:t>
            </a:r>
            <a:r>
              <a:rPr lang="en-US" sz="2400" dirty="0"/>
              <a:t>and Neural Net Metamodeling for Multi-Fidelity Aerodynamic </a:t>
            </a:r>
            <a:r>
              <a:rPr lang="en-US" sz="2400" dirty="0" smtClean="0"/>
              <a:t>Prediction (back up)</a:t>
            </a:r>
          </a:p>
          <a:p>
            <a:pPr marL="457200" indent="-457200">
              <a:buFont typeface="+mj-lt"/>
              <a:buAutoNum type="arabicPeriod"/>
            </a:pPr>
            <a:r>
              <a:rPr lang="en-US" sz="2400" dirty="0">
                <a:solidFill>
                  <a:srgbClr val="FFC000"/>
                </a:solidFill>
              </a:rPr>
              <a:t>Probabilistic </a:t>
            </a:r>
            <a:r>
              <a:rPr lang="en-US" sz="2400" dirty="0" smtClean="0">
                <a:solidFill>
                  <a:srgbClr val="FFC000"/>
                </a:solidFill>
              </a:rPr>
              <a:t>Design - </a:t>
            </a:r>
            <a:r>
              <a:rPr lang="en-US" sz="2400" dirty="0" smtClean="0"/>
              <a:t>Uncertainty </a:t>
            </a:r>
            <a:r>
              <a:rPr lang="en-US" sz="2400" dirty="0"/>
              <a:t>Quantification using Bayesian Belief Net for Structural </a:t>
            </a:r>
            <a:r>
              <a:rPr lang="en-US" sz="2400" dirty="0" smtClean="0"/>
              <a:t>Optimization (back up)</a:t>
            </a:r>
          </a:p>
          <a:p>
            <a:pPr marL="457200" indent="-457200">
              <a:buFont typeface="+mj-lt"/>
              <a:buAutoNum type="arabicPeriod"/>
            </a:pPr>
            <a:r>
              <a:rPr lang="en-US" sz="2400" dirty="0">
                <a:solidFill>
                  <a:srgbClr val="FFC000"/>
                </a:solidFill>
              </a:rPr>
              <a:t>Health Monitoring of Cyber-Physical </a:t>
            </a:r>
            <a:r>
              <a:rPr lang="en-US" sz="2400" dirty="0" smtClean="0">
                <a:solidFill>
                  <a:srgbClr val="FFC000"/>
                </a:solidFill>
              </a:rPr>
              <a:t>Systems -</a:t>
            </a:r>
            <a:r>
              <a:rPr lang="en-US" sz="2400" dirty="0" smtClean="0"/>
              <a:t>Dynamic </a:t>
            </a:r>
            <a:r>
              <a:rPr lang="en-US" sz="2400" dirty="0"/>
              <a:t>Data and Model-Driven Case </a:t>
            </a:r>
            <a:r>
              <a:rPr lang="en-US" sz="2400" dirty="0" smtClean="0"/>
              <a:t>Study</a:t>
            </a:r>
          </a:p>
          <a:p>
            <a:pPr marL="457200" indent="-457200">
              <a:buFont typeface="+mj-lt"/>
              <a:buAutoNum type="arabicPeriod"/>
            </a:pPr>
            <a:r>
              <a:rPr lang="en-US" sz="2400" dirty="0" smtClean="0">
                <a:solidFill>
                  <a:srgbClr val="FFC000"/>
                </a:solidFill>
              </a:rPr>
              <a:t>Manufacturing </a:t>
            </a:r>
            <a:r>
              <a:rPr lang="en-US" sz="2400" dirty="0">
                <a:solidFill>
                  <a:srgbClr val="FFC000"/>
                </a:solidFill>
              </a:rPr>
              <a:t>Influenced </a:t>
            </a:r>
            <a:r>
              <a:rPr lang="en-US" sz="2400" dirty="0" smtClean="0">
                <a:solidFill>
                  <a:srgbClr val="FFC000"/>
                </a:solidFill>
              </a:rPr>
              <a:t>Design - </a:t>
            </a:r>
            <a:r>
              <a:rPr lang="en-US" sz="2400" dirty="0" smtClean="0"/>
              <a:t>Digital Factory of the Future: Data-Driven </a:t>
            </a:r>
            <a:r>
              <a:rPr lang="en-US" sz="2400" dirty="0"/>
              <a:t>Production Planning &amp; </a:t>
            </a:r>
            <a:r>
              <a:rPr lang="en-US" sz="2400" dirty="0" smtClean="0"/>
              <a:t>Control </a:t>
            </a:r>
            <a:endParaRPr lang="en-US" sz="2400" dirty="0"/>
          </a:p>
        </p:txBody>
      </p:sp>
      <p:sp>
        <p:nvSpPr>
          <p:cNvPr id="4"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12</a:t>
            </a:fld>
            <a:endParaRPr lang="en-US"/>
          </a:p>
        </p:txBody>
      </p:sp>
    </p:spTree>
    <p:extLst>
      <p:ext uri="{BB962C8B-B14F-4D97-AF65-F5344CB8AC3E}">
        <p14:creationId xmlns:p14="http://schemas.microsoft.com/office/powerpoint/2010/main" val="3864385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3084" y="4124325"/>
            <a:ext cx="10363200" cy="1362075"/>
          </a:xfrm>
        </p:spPr>
        <p:txBody>
          <a:bodyPr/>
          <a:lstStyle/>
          <a:p>
            <a:r>
              <a:rPr lang="en-US" sz="3600" dirty="0"/>
              <a:t>Metamodeling for Technology-Driven Design Space Exploration </a:t>
            </a:r>
            <a:r>
              <a:rPr lang="en-US" sz="3600" dirty="0" smtClean="0"/>
              <a:t>- ERA</a:t>
            </a:r>
            <a:r>
              <a:rPr lang="en-US" dirty="0" smtClean="0"/>
              <a:t/>
            </a:r>
            <a:br>
              <a:rPr lang="en-US" dirty="0" smtClean="0"/>
            </a:b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13</a:t>
            </a:fld>
            <a:endParaRPr lang="en-US"/>
          </a:p>
        </p:txBody>
      </p:sp>
    </p:spTree>
    <p:extLst>
      <p:ext uri="{BB962C8B-B14F-4D97-AF65-F5344CB8AC3E}">
        <p14:creationId xmlns:p14="http://schemas.microsoft.com/office/powerpoint/2010/main" val="1321745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Environmentally Responsible Aviation (ERA) Program</a:t>
            </a:r>
            <a:endParaRPr lang="en-US" sz="3600" dirty="0"/>
          </a:p>
        </p:txBody>
      </p:sp>
      <p:sp>
        <p:nvSpPr>
          <p:cNvPr id="3" name="Content Placeholder 2"/>
          <p:cNvSpPr>
            <a:spLocks noGrp="1"/>
          </p:cNvSpPr>
          <p:nvPr>
            <p:ph idx="1"/>
          </p:nvPr>
        </p:nvSpPr>
        <p:spPr>
          <a:xfrm>
            <a:off x="246944" y="971930"/>
            <a:ext cx="11912172" cy="1695070"/>
          </a:xfrm>
        </p:spPr>
        <p:txBody>
          <a:bodyPr>
            <a:noAutofit/>
          </a:bodyPr>
          <a:lstStyle/>
          <a:p>
            <a:r>
              <a:rPr lang="en-US" sz="2000" dirty="0" smtClean="0"/>
              <a:t>NASA launched the ERA program to identify and mature technologies in the N+2 time frame that could impact a set of aspirational environmental goals </a:t>
            </a:r>
          </a:p>
          <a:p>
            <a:r>
              <a:rPr lang="en-US" sz="2000" dirty="0" smtClean="0"/>
              <a:t>The objective was to not just meet the three goals separately, but simultaneously</a:t>
            </a:r>
          </a:p>
          <a:p>
            <a:r>
              <a:rPr lang="en-US" sz="2000" dirty="0" smtClean="0"/>
              <a:t>Identifying appealing technology portfolios that could potentially simultaneously meet the goals required a design space exploration conducted on a physics-based M&amp;S environment</a:t>
            </a:r>
          </a:p>
          <a:p>
            <a:r>
              <a:rPr lang="en-US" sz="2000" dirty="0" smtClean="0"/>
              <a:t>GT-ASDL was tasked to aid NASA and its industry partners with this technology exploration</a:t>
            </a:r>
            <a:endParaRPr lang="en-US" sz="2000"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14</a:t>
            </a:fld>
            <a:endParaRPr lang="en-US"/>
          </a:p>
        </p:txBody>
      </p:sp>
      <p:grpSp>
        <p:nvGrpSpPr>
          <p:cNvPr id="89" name="Group 88"/>
          <p:cNvGrpSpPr/>
          <p:nvPr/>
        </p:nvGrpSpPr>
        <p:grpSpPr>
          <a:xfrm>
            <a:off x="228600" y="3272367"/>
            <a:ext cx="7201383" cy="2447139"/>
            <a:chOff x="1873605" y="1203148"/>
            <a:chExt cx="7201383" cy="2447139"/>
          </a:xfrm>
        </p:grpSpPr>
        <p:sp>
          <p:nvSpPr>
            <p:cNvPr id="88" name="Rectangle 87"/>
            <p:cNvSpPr/>
            <p:nvPr/>
          </p:nvSpPr>
          <p:spPr>
            <a:xfrm>
              <a:off x="1873605" y="1203148"/>
              <a:ext cx="7201383" cy="23782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a:grpSpLocks/>
            </p:cNvGrpSpPr>
            <p:nvPr/>
          </p:nvGrpSpPr>
          <p:grpSpPr bwMode="auto">
            <a:xfrm>
              <a:off x="1873605" y="1203148"/>
              <a:ext cx="7201383" cy="2447139"/>
              <a:chOff x="150" y="659"/>
              <a:chExt cx="5496" cy="2007"/>
            </a:xfrm>
          </p:grpSpPr>
          <p:sp>
            <p:nvSpPr>
              <p:cNvPr id="6" name="Rectangle 5"/>
              <p:cNvSpPr>
                <a:spLocks noChangeAspect="1" noChangeArrowheads="1"/>
              </p:cNvSpPr>
              <p:nvPr/>
            </p:nvSpPr>
            <p:spPr bwMode="auto">
              <a:xfrm>
                <a:off x="158" y="664"/>
                <a:ext cx="1293" cy="685"/>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 name="Rectangle 6"/>
              <p:cNvSpPr>
                <a:spLocks noChangeAspect="1" noChangeArrowheads="1"/>
              </p:cNvSpPr>
              <p:nvPr/>
            </p:nvSpPr>
            <p:spPr bwMode="auto">
              <a:xfrm>
                <a:off x="1445" y="664"/>
                <a:ext cx="4193" cy="68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 name="Rectangle 7"/>
              <p:cNvSpPr>
                <a:spLocks noChangeAspect="1" noChangeArrowheads="1"/>
              </p:cNvSpPr>
              <p:nvPr/>
            </p:nvSpPr>
            <p:spPr bwMode="auto">
              <a:xfrm>
                <a:off x="158" y="1344"/>
                <a:ext cx="548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endParaRPr>
              </a:p>
            </p:txBody>
          </p:sp>
          <p:sp>
            <p:nvSpPr>
              <p:cNvPr id="9" name="Line 10"/>
              <p:cNvSpPr>
                <a:spLocks noChangeAspect="1" noChangeShapeType="1"/>
              </p:cNvSpPr>
              <p:nvPr/>
            </p:nvSpPr>
            <p:spPr bwMode="auto">
              <a:xfrm>
                <a:off x="1451" y="2310"/>
                <a:ext cx="35" cy="0"/>
              </a:xfrm>
              <a:prstGeom prst="line">
                <a:avLst/>
              </a:prstGeom>
              <a:noFill/>
              <a:ln w="0">
                <a:solidFill>
                  <a:srgbClr val="008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10" name="Rectangle 9"/>
              <p:cNvSpPr>
                <a:spLocks noChangeAspect="1" noChangeArrowheads="1"/>
              </p:cNvSpPr>
              <p:nvPr/>
            </p:nvSpPr>
            <p:spPr bwMode="auto">
              <a:xfrm>
                <a:off x="1451" y="2310"/>
                <a:ext cx="35" cy="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1" name="Line 12"/>
              <p:cNvSpPr>
                <a:spLocks noChangeAspect="1" noChangeShapeType="1"/>
              </p:cNvSpPr>
              <p:nvPr/>
            </p:nvSpPr>
            <p:spPr bwMode="auto">
              <a:xfrm>
                <a:off x="1451" y="2315"/>
                <a:ext cx="27" cy="0"/>
              </a:xfrm>
              <a:prstGeom prst="line">
                <a:avLst/>
              </a:prstGeom>
              <a:noFill/>
              <a:ln w="0">
                <a:solidFill>
                  <a:srgbClr val="008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12" name="Rectangle 11"/>
              <p:cNvSpPr>
                <a:spLocks noChangeAspect="1" noChangeArrowheads="1"/>
              </p:cNvSpPr>
              <p:nvPr/>
            </p:nvSpPr>
            <p:spPr bwMode="auto">
              <a:xfrm>
                <a:off x="1451" y="2315"/>
                <a:ext cx="27" cy="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3" name="Line 14"/>
              <p:cNvSpPr>
                <a:spLocks noChangeAspect="1" noChangeShapeType="1"/>
              </p:cNvSpPr>
              <p:nvPr/>
            </p:nvSpPr>
            <p:spPr bwMode="auto">
              <a:xfrm>
                <a:off x="1451" y="2320"/>
                <a:ext cx="21" cy="0"/>
              </a:xfrm>
              <a:prstGeom prst="line">
                <a:avLst/>
              </a:prstGeom>
              <a:noFill/>
              <a:ln w="0">
                <a:solidFill>
                  <a:srgbClr val="008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14" name="Rectangle 13"/>
              <p:cNvSpPr>
                <a:spLocks noChangeAspect="1" noChangeArrowheads="1"/>
              </p:cNvSpPr>
              <p:nvPr/>
            </p:nvSpPr>
            <p:spPr bwMode="auto">
              <a:xfrm>
                <a:off x="1451" y="2320"/>
                <a:ext cx="21" cy="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5" name="Line 16"/>
              <p:cNvSpPr>
                <a:spLocks noChangeAspect="1" noChangeShapeType="1"/>
              </p:cNvSpPr>
              <p:nvPr/>
            </p:nvSpPr>
            <p:spPr bwMode="auto">
              <a:xfrm>
                <a:off x="1451" y="2325"/>
                <a:ext cx="15" cy="0"/>
              </a:xfrm>
              <a:prstGeom prst="line">
                <a:avLst/>
              </a:prstGeom>
              <a:noFill/>
              <a:ln w="0">
                <a:solidFill>
                  <a:srgbClr val="008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16" name="Rectangle 15"/>
              <p:cNvSpPr>
                <a:spLocks noChangeAspect="1" noChangeArrowheads="1"/>
              </p:cNvSpPr>
              <p:nvPr/>
            </p:nvSpPr>
            <p:spPr bwMode="auto">
              <a:xfrm>
                <a:off x="1451" y="2325"/>
                <a:ext cx="15" cy="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7" name="Line 18"/>
              <p:cNvSpPr>
                <a:spLocks noChangeAspect="1" noChangeShapeType="1"/>
              </p:cNvSpPr>
              <p:nvPr/>
            </p:nvSpPr>
            <p:spPr bwMode="auto">
              <a:xfrm>
                <a:off x="1451" y="2330"/>
                <a:ext cx="7" cy="0"/>
              </a:xfrm>
              <a:prstGeom prst="line">
                <a:avLst/>
              </a:prstGeom>
              <a:noFill/>
              <a:ln w="0">
                <a:solidFill>
                  <a:srgbClr val="008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18" name="Rectangle 17"/>
              <p:cNvSpPr>
                <a:spLocks noChangeAspect="1" noChangeArrowheads="1"/>
              </p:cNvSpPr>
              <p:nvPr/>
            </p:nvSpPr>
            <p:spPr bwMode="auto">
              <a:xfrm>
                <a:off x="1451" y="2330"/>
                <a:ext cx="7" cy="4"/>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9" name="Line 20"/>
              <p:cNvSpPr>
                <a:spLocks noChangeAspect="1" noChangeShapeType="1"/>
              </p:cNvSpPr>
              <p:nvPr/>
            </p:nvSpPr>
            <p:spPr bwMode="auto">
              <a:xfrm>
                <a:off x="2719" y="2310"/>
                <a:ext cx="33" cy="0"/>
              </a:xfrm>
              <a:prstGeom prst="line">
                <a:avLst/>
              </a:prstGeom>
              <a:noFill/>
              <a:ln w="0">
                <a:solidFill>
                  <a:srgbClr val="008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20" name="Rectangle 19"/>
              <p:cNvSpPr>
                <a:spLocks noChangeAspect="1" noChangeArrowheads="1"/>
              </p:cNvSpPr>
              <p:nvPr/>
            </p:nvSpPr>
            <p:spPr bwMode="auto">
              <a:xfrm>
                <a:off x="2719" y="2310"/>
                <a:ext cx="33" cy="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1" name="Line 22"/>
              <p:cNvSpPr>
                <a:spLocks noChangeAspect="1" noChangeShapeType="1"/>
              </p:cNvSpPr>
              <p:nvPr/>
            </p:nvSpPr>
            <p:spPr bwMode="auto">
              <a:xfrm>
                <a:off x="2719" y="2315"/>
                <a:ext cx="27" cy="0"/>
              </a:xfrm>
              <a:prstGeom prst="line">
                <a:avLst/>
              </a:prstGeom>
              <a:noFill/>
              <a:ln w="0">
                <a:solidFill>
                  <a:srgbClr val="008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22" name="Rectangle 21"/>
              <p:cNvSpPr>
                <a:spLocks noChangeAspect="1" noChangeArrowheads="1"/>
              </p:cNvSpPr>
              <p:nvPr/>
            </p:nvSpPr>
            <p:spPr bwMode="auto">
              <a:xfrm>
                <a:off x="2719" y="2315"/>
                <a:ext cx="27" cy="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3" name="Line 24"/>
              <p:cNvSpPr>
                <a:spLocks noChangeAspect="1" noChangeShapeType="1"/>
              </p:cNvSpPr>
              <p:nvPr/>
            </p:nvSpPr>
            <p:spPr bwMode="auto">
              <a:xfrm>
                <a:off x="2719" y="2320"/>
                <a:ext cx="20" cy="0"/>
              </a:xfrm>
              <a:prstGeom prst="line">
                <a:avLst/>
              </a:prstGeom>
              <a:noFill/>
              <a:ln w="0">
                <a:solidFill>
                  <a:srgbClr val="008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24" name="Rectangle 23"/>
              <p:cNvSpPr>
                <a:spLocks noChangeAspect="1" noChangeArrowheads="1"/>
              </p:cNvSpPr>
              <p:nvPr/>
            </p:nvSpPr>
            <p:spPr bwMode="auto">
              <a:xfrm>
                <a:off x="2719" y="2320"/>
                <a:ext cx="20" cy="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5" name="Line 26"/>
              <p:cNvSpPr>
                <a:spLocks noChangeAspect="1" noChangeShapeType="1"/>
              </p:cNvSpPr>
              <p:nvPr/>
            </p:nvSpPr>
            <p:spPr bwMode="auto">
              <a:xfrm>
                <a:off x="2719" y="2325"/>
                <a:ext cx="13" cy="0"/>
              </a:xfrm>
              <a:prstGeom prst="line">
                <a:avLst/>
              </a:prstGeom>
              <a:noFill/>
              <a:ln w="0">
                <a:solidFill>
                  <a:srgbClr val="008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26" name="Rectangle 25"/>
              <p:cNvSpPr>
                <a:spLocks noChangeAspect="1" noChangeArrowheads="1"/>
              </p:cNvSpPr>
              <p:nvPr/>
            </p:nvSpPr>
            <p:spPr bwMode="auto">
              <a:xfrm>
                <a:off x="2719" y="2325"/>
                <a:ext cx="13" cy="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7" name="Line 28"/>
              <p:cNvSpPr>
                <a:spLocks noChangeAspect="1" noChangeShapeType="1"/>
              </p:cNvSpPr>
              <p:nvPr/>
            </p:nvSpPr>
            <p:spPr bwMode="auto">
              <a:xfrm>
                <a:off x="2719" y="2330"/>
                <a:ext cx="6" cy="0"/>
              </a:xfrm>
              <a:prstGeom prst="line">
                <a:avLst/>
              </a:prstGeom>
              <a:noFill/>
              <a:ln w="0">
                <a:solidFill>
                  <a:srgbClr val="008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28" name="Rectangle 27"/>
              <p:cNvSpPr>
                <a:spLocks noChangeAspect="1" noChangeArrowheads="1"/>
              </p:cNvSpPr>
              <p:nvPr/>
            </p:nvSpPr>
            <p:spPr bwMode="auto">
              <a:xfrm>
                <a:off x="2719" y="2330"/>
                <a:ext cx="6" cy="4"/>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9" name="Rectangle 28"/>
              <p:cNvSpPr>
                <a:spLocks noChangeAspect="1" noChangeArrowheads="1"/>
              </p:cNvSpPr>
              <p:nvPr/>
            </p:nvSpPr>
            <p:spPr bwMode="auto">
              <a:xfrm>
                <a:off x="2186" y="1208"/>
                <a:ext cx="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0" name="Rectangle 29"/>
              <p:cNvSpPr>
                <a:spLocks noChangeAspect="1" noChangeArrowheads="1"/>
              </p:cNvSpPr>
              <p:nvPr/>
            </p:nvSpPr>
            <p:spPr bwMode="auto">
              <a:xfrm>
                <a:off x="4883" y="1013"/>
                <a:ext cx="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1" name="Rectangle 30"/>
              <p:cNvSpPr>
                <a:spLocks noChangeAspect="1" noChangeArrowheads="1"/>
              </p:cNvSpPr>
              <p:nvPr/>
            </p:nvSpPr>
            <p:spPr bwMode="auto">
              <a:xfrm>
                <a:off x="404" y="1366"/>
                <a:ext cx="80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Noise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(cum below Stage 4)</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2" name="Rectangle 31"/>
              <p:cNvSpPr>
                <a:spLocks noChangeAspect="1" noChangeArrowheads="1"/>
              </p:cNvSpPr>
              <p:nvPr/>
            </p:nvSpPr>
            <p:spPr bwMode="auto">
              <a:xfrm>
                <a:off x="1974" y="1757"/>
                <a:ext cx="215"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a:t>
                </a: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60</a:t>
                </a:r>
                <a:r>
                  <a:rPr kumimoji="0" lang="en-US" altLang="en-US" sz="11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3" name="Rectangle 32"/>
              <p:cNvSpPr>
                <a:spLocks noChangeAspect="1" noChangeArrowheads="1"/>
              </p:cNvSpPr>
              <p:nvPr/>
            </p:nvSpPr>
            <p:spPr bwMode="auto">
              <a:xfrm>
                <a:off x="3172" y="1766"/>
                <a:ext cx="225"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-75%</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4" name="Rectangle 33"/>
              <p:cNvSpPr>
                <a:spLocks noChangeAspect="1" noChangeArrowheads="1"/>
              </p:cNvSpPr>
              <p:nvPr/>
            </p:nvSpPr>
            <p:spPr bwMode="auto">
              <a:xfrm>
                <a:off x="4402" y="1758"/>
                <a:ext cx="714"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better than -75%</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5" name="Rectangle 34"/>
              <p:cNvSpPr>
                <a:spLocks noChangeAspect="1" noChangeArrowheads="1"/>
              </p:cNvSpPr>
              <p:nvPr/>
            </p:nvSpPr>
            <p:spPr bwMode="auto">
              <a:xfrm>
                <a:off x="1974" y="2059"/>
                <a:ext cx="279"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-33%  </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6" name="Rectangle 35"/>
              <p:cNvSpPr>
                <a:spLocks noChangeAspect="1" noChangeArrowheads="1"/>
              </p:cNvSpPr>
              <p:nvPr/>
            </p:nvSpPr>
            <p:spPr bwMode="auto">
              <a:xfrm>
                <a:off x="3172" y="2073"/>
                <a:ext cx="32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-50%** </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7" name="Rectangle 36"/>
              <p:cNvSpPr>
                <a:spLocks noChangeAspect="1" noChangeArrowheads="1"/>
              </p:cNvSpPr>
              <p:nvPr/>
            </p:nvSpPr>
            <p:spPr bwMode="auto">
              <a:xfrm>
                <a:off x="4402" y="2080"/>
                <a:ext cx="714"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better than -70%</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8" name="Rectangle 37"/>
              <p:cNvSpPr>
                <a:spLocks noChangeAspect="1" noChangeArrowheads="1"/>
              </p:cNvSpPr>
              <p:nvPr/>
            </p:nvSpPr>
            <p:spPr bwMode="auto">
              <a:xfrm>
                <a:off x="1974" y="2383"/>
                <a:ext cx="225"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-33%</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9" name="Rectangle 38"/>
              <p:cNvSpPr>
                <a:spLocks noChangeAspect="1" noChangeArrowheads="1"/>
              </p:cNvSpPr>
              <p:nvPr/>
            </p:nvSpPr>
            <p:spPr bwMode="auto">
              <a:xfrm>
                <a:off x="3172" y="2382"/>
                <a:ext cx="25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-50% </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0" name="Rectangle 39"/>
              <p:cNvSpPr>
                <a:spLocks noChangeAspect="1" noChangeArrowheads="1"/>
              </p:cNvSpPr>
              <p:nvPr/>
            </p:nvSpPr>
            <p:spPr bwMode="auto">
              <a:xfrm>
                <a:off x="4224" y="2403"/>
                <a:ext cx="1210"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exploit metro-plex* concepts</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1" name="Line 42"/>
              <p:cNvSpPr>
                <a:spLocks noChangeAspect="1" noChangeShapeType="1"/>
              </p:cNvSpPr>
              <p:nvPr/>
            </p:nvSpPr>
            <p:spPr bwMode="auto">
              <a:xfrm flipV="1">
                <a:off x="158" y="664"/>
                <a:ext cx="2"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42" name="Rectangle 41"/>
              <p:cNvSpPr>
                <a:spLocks noChangeAspect="1" noChangeArrowheads="1"/>
              </p:cNvSpPr>
              <p:nvPr/>
            </p:nvSpPr>
            <p:spPr bwMode="auto">
              <a:xfrm>
                <a:off x="158" y="659"/>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3" name="Line 44"/>
              <p:cNvSpPr>
                <a:spLocks noChangeAspect="1" noChangeShapeType="1"/>
              </p:cNvSpPr>
              <p:nvPr/>
            </p:nvSpPr>
            <p:spPr bwMode="auto">
              <a:xfrm flipV="1">
                <a:off x="1445" y="664"/>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44" name="Rectangle 43"/>
              <p:cNvSpPr>
                <a:spLocks noChangeAspect="1" noChangeArrowheads="1"/>
              </p:cNvSpPr>
              <p:nvPr/>
            </p:nvSpPr>
            <p:spPr bwMode="auto">
              <a:xfrm>
                <a:off x="1445" y="659"/>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5" name="Line 46"/>
              <p:cNvSpPr>
                <a:spLocks noChangeAspect="1" noChangeShapeType="1"/>
              </p:cNvSpPr>
              <p:nvPr/>
            </p:nvSpPr>
            <p:spPr bwMode="auto">
              <a:xfrm flipV="1">
                <a:off x="2712" y="664"/>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46" name="Rectangle 45"/>
              <p:cNvSpPr>
                <a:spLocks noChangeAspect="1" noChangeArrowheads="1"/>
              </p:cNvSpPr>
              <p:nvPr/>
            </p:nvSpPr>
            <p:spPr bwMode="auto">
              <a:xfrm>
                <a:off x="2712" y="659"/>
                <a:ext cx="7"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7" name="Line 48"/>
              <p:cNvSpPr>
                <a:spLocks noChangeAspect="1" noChangeShapeType="1"/>
              </p:cNvSpPr>
              <p:nvPr/>
            </p:nvSpPr>
            <p:spPr bwMode="auto">
              <a:xfrm flipV="1">
                <a:off x="3917" y="664"/>
                <a:ext cx="2"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48" name="Rectangle 47"/>
              <p:cNvSpPr>
                <a:spLocks noChangeAspect="1" noChangeArrowheads="1"/>
              </p:cNvSpPr>
              <p:nvPr/>
            </p:nvSpPr>
            <p:spPr bwMode="auto">
              <a:xfrm>
                <a:off x="3917" y="659"/>
                <a:ext cx="8"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9" name="Rectangle 48"/>
              <p:cNvSpPr>
                <a:spLocks noChangeAspect="1" noChangeArrowheads="1"/>
              </p:cNvSpPr>
              <p:nvPr/>
            </p:nvSpPr>
            <p:spPr bwMode="auto">
              <a:xfrm>
                <a:off x="164" y="659"/>
                <a:ext cx="5474"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0" name="Line 51"/>
              <p:cNvSpPr>
                <a:spLocks noChangeAspect="1" noChangeShapeType="1"/>
              </p:cNvSpPr>
              <p:nvPr/>
            </p:nvSpPr>
            <p:spPr bwMode="auto">
              <a:xfrm flipV="1">
                <a:off x="5632" y="664"/>
                <a:ext cx="2"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51" name="Rectangle 50"/>
              <p:cNvSpPr>
                <a:spLocks noChangeAspect="1" noChangeArrowheads="1"/>
              </p:cNvSpPr>
              <p:nvPr/>
            </p:nvSpPr>
            <p:spPr bwMode="auto">
              <a:xfrm>
                <a:off x="5632" y="659"/>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2" name="Rectangle 51"/>
              <p:cNvSpPr>
                <a:spLocks noChangeAspect="1" noChangeArrowheads="1"/>
              </p:cNvSpPr>
              <p:nvPr/>
            </p:nvSpPr>
            <p:spPr bwMode="auto">
              <a:xfrm>
                <a:off x="164" y="1339"/>
                <a:ext cx="5474"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3" name="Rectangle 52"/>
              <p:cNvSpPr>
                <a:spLocks noChangeAspect="1" noChangeArrowheads="1"/>
              </p:cNvSpPr>
              <p:nvPr/>
            </p:nvSpPr>
            <p:spPr bwMode="auto">
              <a:xfrm>
                <a:off x="164" y="1660"/>
                <a:ext cx="5474"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4" name="Rectangle 53"/>
              <p:cNvSpPr>
                <a:spLocks noChangeAspect="1" noChangeArrowheads="1"/>
              </p:cNvSpPr>
              <p:nvPr/>
            </p:nvSpPr>
            <p:spPr bwMode="auto">
              <a:xfrm>
                <a:off x="164" y="1980"/>
                <a:ext cx="5474"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5" name="Rectangle 54"/>
              <p:cNvSpPr>
                <a:spLocks noChangeAspect="1" noChangeArrowheads="1"/>
              </p:cNvSpPr>
              <p:nvPr/>
            </p:nvSpPr>
            <p:spPr bwMode="auto">
              <a:xfrm>
                <a:off x="164" y="2300"/>
                <a:ext cx="5474"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6" name="Rectangle 55"/>
              <p:cNvSpPr>
                <a:spLocks noChangeAspect="1" noChangeArrowheads="1"/>
              </p:cNvSpPr>
              <p:nvPr/>
            </p:nvSpPr>
            <p:spPr bwMode="auto">
              <a:xfrm>
                <a:off x="150" y="659"/>
                <a:ext cx="14" cy="197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7" name="Rectangle 56"/>
              <p:cNvSpPr>
                <a:spLocks noChangeAspect="1" noChangeArrowheads="1"/>
              </p:cNvSpPr>
              <p:nvPr/>
            </p:nvSpPr>
            <p:spPr bwMode="auto">
              <a:xfrm>
                <a:off x="164" y="2621"/>
                <a:ext cx="5474"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8" name="Line 59"/>
              <p:cNvSpPr>
                <a:spLocks noChangeAspect="1" noChangeShapeType="1"/>
              </p:cNvSpPr>
              <p:nvPr/>
            </p:nvSpPr>
            <p:spPr bwMode="auto">
              <a:xfrm>
                <a:off x="158" y="2631"/>
                <a:ext cx="2" cy="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59" name="Rectangle 58"/>
              <p:cNvSpPr>
                <a:spLocks noChangeAspect="1" noChangeArrowheads="1"/>
              </p:cNvSpPr>
              <p:nvPr/>
            </p:nvSpPr>
            <p:spPr bwMode="auto">
              <a:xfrm>
                <a:off x="158" y="2631"/>
                <a:ext cx="6" cy="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60" name="Rectangle 59"/>
              <p:cNvSpPr>
                <a:spLocks noChangeAspect="1" noChangeArrowheads="1"/>
              </p:cNvSpPr>
              <p:nvPr/>
            </p:nvSpPr>
            <p:spPr bwMode="auto">
              <a:xfrm>
                <a:off x="1438" y="669"/>
                <a:ext cx="13" cy="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61" name="Rectangle 60"/>
              <p:cNvSpPr>
                <a:spLocks noChangeAspect="1" noChangeArrowheads="1"/>
              </p:cNvSpPr>
              <p:nvPr/>
            </p:nvSpPr>
            <p:spPr bwMode="auto">
              <a:xfrm>
                <a:off x="2705" y="669"/>
                <a:ext cx="14" cy="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62" name="Rectangle 61"/>
              <p:cNvSpPr>
                <a:spLocks noChangeAspect="1" noChangeArrowheads="1"/>
              </p:cNvSpPr>
              <p:nvPr/>
            </p:nvSpPr>
            <p:spPr bwMode="auto">
              <a:xfrm>
                <a:off x="3911" y="669"/>
                <a:ext cx="14" cy="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63" name="Line 64"/>
              <p:cNvSpPr>
                <a:spLocks noChangeAspect="1" noChangeShapeType="1"/>
              </p:cNvSpPr>
              <p:nvPr/>
            </p:nvSpPr>
            <p:spPr bwMode="auto">
              <a:xfrm>
                <a:off x="5632" y="2631"/>
                <a:ext cx="2" cy="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64" name="Rectangle 63"/>
              <p:cNvSpPr>
                <a:spLocks noChangeAspect="1" noChangeArrowheads="1"/>
              </p:cNvSpPr>
              <p:nvPr/>
            </p:nvSpPr>
            <p:spPr bwMode="auto">
              <a:xfrm>
                <a:off x="5632" y="2631"/>
                <a:ext cx="6" cy="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65" name="Line 66"/>
              <p:cNvSpPr>
                <a:spLocks noChangeAspect="1" noChangeShapeType="1"/>
              </p:cNvSpPr>
              <p:nvPr/>
            </p:nvSpPr>
            <p:spPr bwMode="auto">
              <a:xfrm>
                <a:off x="5638" y="664"/>
                <a:ext cx="2"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66" name="Rectangle 65"/>
              <p:cNvSpPr>
                <a:spLocks noChangeAspect="1" noChangeArrowheads="1"/>
              </p:cNvSpPr>
              <p:nvPr/>
            </p:nvSpPr>
            <p:spPr bwMode="auto">
              <a:xfrm>
                <a:off x="5638" y="664"/>
                <a:ext cx="8"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67" name="Line 68"/>
              <p:cNvSpPr>
                <a:spLocks noChangeAspect="1" noChangeShapeType="1"/>
              </p:cNvSpPr>
              <p:nvPr/>
            </p:nvSpPr>
            <p:spPr bwMode="auto">
              <a:xfrm>
                <a:off x="5638" y="1344"/>
                <a:ext cx="2"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68" name="Rectangle 67"/>
              <p:cNvSpPr>
                <a:spLocks noChangeAspect="1" noChangeArrowheads="1"/>
              </p:cNvSpPr>
              <p:nvPr/>
            </p:nvSpPr>
            <p:spPr bwMode="auto">
              <a:xfrm>
                <a:off x="5638" y="1344"/>
                <a:ext cx="8"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69" name="Line 70"/>
              <p:cNvSpPr>
                <a:spLocks noChangeAspect="1" noChangeShapeType="1"/>
              </p:cNvSpPr>
              <p:nvPr/>
            </p:nvSpPr>
            <p:spPr bwMode="auto">
              <a:xfrm>
                <a:off x="5638" y="1664"/>
                <a:ext cx="2"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70" name="Rectangle 69"/>
              <p:cNvSpPr>
                <a:spLocks noChangeAspect="1" noChangeArrowheads="1"/>
              </p:cNvSpPr>
              <p:nvPr/>
            </p:nvSpPr>
            <p:spPr bwMode="auto">
              <a:xfrm>
                <a:off x="5638" y="1664"/>
                <a:ext cx="8"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1" name="Line 72"/>
              <p:cNvSpPr>
                <a:spLocks noChangeAspect="1" noChangeShapeType="1"/>
              </p:cNvSpPr>
              <p:nvPr/>
            </p:nvSpPr>
            <p:spPr bwMode="auto">
              <a:xfrm>
                <a:off x="5638" y="1985"/>
                <a:ext cx="2" cy="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72" name="Rectangle 71"/>
              <p:cNvSpPr>
                <a:spLocks noChangeAspect="1" noChangeArrowheads="1"/>
              </p:cNvSpPr>
              <p:nvPr/>
            </p:nvSpPr>
            <p:spPr bwMode="auto">
              <a:xfrm>
                <a:off x="5638" y="1985"/>
                <a:ext cx="8"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3" name="Line 74"/>
              <p:cNvSpPr>
                <a:spLocks noChangeAspect="1" noChangeShapeType="1"/>
              </p:cNvSpPr>
              <p:nvPr/>
            </p:nvSpPr>
            <p:spPr bwMode="auto">
              <a:xfrm>
                <a:off x="5638" y="2305"/>
                <a:ext cx="2"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74" name="Rectangle 73"/>
              <p:cNvSpPr>
                <a:spLocks noChangeAspect="1" noChangeArrowheads="1"/>
              </p:cNvSpPr>
              <p:nvPr/>
            </p:nvSpPr>
            <p:spPr bwMode="auto">
              <a:xfrm>
                <a:off x="5638" y="2305"/>
                <a:ext cx="8"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5" name="Line 76"/>
              <p:cNvSpPr>
                <a:spLocks noChangeAspect="1" noChangeShapeType="1"/>
              </p:cNvSpPr>
              <p:nvPr/>
            </p:nvSpPr>
            <p:spPr bwMode="auto">
              <a:xfrm>
                <a:off x="5638" y="2625"/>
                <a:ext cx="2"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sp>
            <p:nvSpPr>
              <p:cNvPr id="76" name="Rectangle 75"/>
              <p:cNvSpPr>
                <a:spLocks noChangeAspect="1" noChangeArrowheads="1"/>
              </p:cNvSpPr>
              <p:nvPr/>
            </p:nvSpPr>
            <p:spPr bwMode="auto">
              <a:xfrm>
                <a:off x="5638" y="2625"/>
                <a:ext cx="8" cy="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7" name="Text Box 78"/>
              <p:cNvSpPr txBox="1">
                <a:spLocks noChangeAspect="1" noChangeArrowheads="1"/>
              </p:cNvSpPr>
              <p:nvPr/>
            </p:nvSpPr>
            <p:spPr bwMode="auto">
              <a:xfrm>
                <a:off x="1379" y="719"/>
                <a:ext cx="1405"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N+1 = 2015***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Technology Benefits Relative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To a Single Aisle Reference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Configuration</a:t>
                </a:r>
                <a:r>
                  <a:rPr kumimoji="0" lang="en-US" altLang="en-US" sz="11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 </a:t>
                </a:r>
              </a:p>
            </p:txBody>
          </p:sp>
          <p:sp>
            <p:nvSpPr>
              <p:cNvPr id="78" name="Text Box 79"/>
              <p:cNvSpPr txBox="1">
                <a:spLocks noChangeAspect="1" noChangeArrowheads="1"/>
              </p:cNvSpPr>
              <p:nvPr/>
            </p:nvSpPr>
            <p:spPr bwMode="auto">
              <a:xfrm>
                <a:off x="2581" y="719"/>
                <a:ext cx="1448"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N+2 = 2020***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Technology Benefits Relative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To a Large Twin Aisle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 Reference Configuration</a:t>
                </a:r>
              </a:p>
            </p:txBody>
          </p:sp>
          <p:sp>
            <p:nvSpPr>
              <p:cNvPr id="79" name="Text Box 80"/>
              <p:cNvSpPr txBox="1">
                <a:spLocks noChangeAspect="1" noChangeArrowheads="1"/>
              </p:cNvSpPr>
              <p:nvPr/>
            </p:nvSpPr>
            <p:spPr bwMode="auto">
              <a:xfrm>
                <a:off x="3996" y="719"/>
                <a:ext cx="153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N+3  = 2025***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Technology Benefits</a:t>
                </a:r>
              </a:p>
            </p:txBody>
          </p:sp>
          <p:sp>
            <p:nvSpPr>
              <p:cNvPr id="80" name="Text Box 81"/>
              <p:cNvSpPr txBox="1">
                <a:spLocks noChangeAspect="1" noChangeArrowheads="1"/>
              </p:cNvSpPr>
              <p:nvPr/>
            </p:nvSpPr>
            <p:spPr bwMode="auto">
              <a:xfrm>
                <a:off x="307" y="1685"/>
                <a:ext cx="1082"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LTO NO</a:t>
                </a:r>
                <a:r>
                  <a:rPr kumimoji="0" lang="en-US" altLang="en-US" sz="1050" b="0" i="0" u="none" strike="noStrike" kern="1200" cap="none" spc="0" normalizeH="0" baseline="-25000" noProof="0" dirty="0">
                    <a:ln>
                      <a:noFill/>
                    </a:ln>
                    <a:solidFill>
                      <a:srgbClr val="000000"/>
                    </a:solidFill>
                    <a:effectLst/>
                    <a:uLnTx/>
                    <a:uFillTx/>
                    <a:latin typeface="Arial Narrow" panose="020B0606020202030204" pitchFamily="34" charset="0"/>
                    <a:ea typeface="ＭＳ Ｐゴシック" panose="020B0600070205080204" pitchFamily="34" charset="-128"/>
                  </a:rPr>
                  <a:t>x</a:t>
                </a:r>
                <a:r>
                  <a:rPr kumimoji="0" lang="en-US" altLang="en-US" sz="105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 Emissions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 (below CAEP 6)</a:t>
                </a:r>
              </a:p>
            </p:txBody>
          </p:sp>
          <p:sp>
            <p:nvSpPr>
              <p:cNvPr id="81" name="Text Box 82"/>
              <p:cNvSpPr txBox="1">
                <a:spLocks noChangeAspect="1" noChangeArrowheads="1"/>
              </p:cNvSpPr>
              <p:nvPr/>
            </p:nvSpPr>
            <p:spPr bwMode="auto">
              <a:xfrm>
                <a:off x="297" y="2005"/>
                <a:ext cx="1082"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Performance: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Aircraft Fuel Burn</a:t>
                </a:r>
              </a:p>
            </p:txBody>
          </p:sp>
          <p:sp>
            <p:nvSpPr>
              <p:cNvPr id="82" name="Text Box 83"/>
              <p:cNvSpPr txBox="1">
                <a:spLocks noChangeAspect="1" noChangeArrowheads="1"/>
              </p:cNvSpPr>
              <p:nvPr/>
            </p:nvSpPr>
            <p:spPr bwMode="auto">
              <a:xfrm>
                <a:off x="276" y="2325"/>
                <a:ext cx="1082"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Performance: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Field Length</a:t>
                </a:r>
              </a:p>
            </p:txBody>
          </p:sp>
          <p:sp>
            <p:nvSpPr>
              <p:cNvPr id="83" name="Text Box 84"/>
              <p:cNvSpPr txBox="1">
                <a:spLocks noChangeAspect="1" noChangeArrowheads="1"/>
              </p:cNvSpPr>
              <p:nvPr/>
            </p:nvSpPr>
            <p:spPr bwMode="auto">
              <a:xfrm>
                <a:off x="1505" y="1413"/>
                <a:ext cx="1175"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-32 dB</a:t>
                </a:r>
              </a:p>
            </p:txBody>
          </p:sp>
          <p:sp>
            <p:nvSpPr>
              <p:cNvPr id="84" name="Text Box 85"/>
              <p:cNvSpPr txBox="1">
                <a:spLocks noChangeAspect="1" noChangeArrowheads="1"/>
              </p:cNvSpPr>
              <p:nvPr/>
            </p:nvSpPr>
            <p:spPr bwMode="auto">
              <a:xfrm>
                <a:off x="2723" y="1413"/>
                <a:ext cx="117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-42 dB</a:t>
                </a:r>
              </a:p>
            </p:txBody>
          </p:sp>
          <p:sp>
            <p:nvSpPr>
              <p:cNvPr id="85" name="Text Box 86"/>
              <p:cNvSpPr txBox="1">
                <a:spLocks noChangeAspect="1" noChangeArrowheads="1"/>
              </p:cNvSpPr>
              <p:nvPr/>
            </p:nvSpPr>
            <p:spPr bwMode="auto">
              <a:xfrm>
                <a:off x="4190" y="1421"/>
                <a:ext cx="1175"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rPr>
                  <a:t>-71 dB</a:t>
                </a:r>
              </a:p>
            </p:txBody>
          </p:sp>
          <p:sp>
            <p:nvSpPr>
              <p:cNvPr id="86" name="Text Box 87"/>
              <p:cNvSpPr txBox="1">
                <a:spLocks noChangeArrowheads="1"/>
              </p:cNvSpPr>
              <p:nvPr/>
            </p:nvSpPr>
            <p:spPr bwMode="auto">
              <a:xfrm>
                <a:off x="358" y="816"/>
                <a:ext cx="953"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rPr>
                  <a:t>CORNERS OF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rPr>
                  <a:t>TRADE SPACE</a:t>
                </a:r>
              </a:p>
            </p:txBody>
          </p:sp>
          <p:sp>
            <p:nvSpPr>
              <p:cNvPr id="87" name="Line 88"/>
              <p:cNvSpPr>
                <a:spLocks noChangeShapeType="1"/>
              </p:cNvSpPr>
              <p:nvPr/>
            </p:nvSpPr>
            <p:spPr bwMode="auto">
              <a:xfrm>
                <a:off x="5634" y="660"/>
                <a:ext cx="0" cy="19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fontAlgn="base">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panose="020B0600070205080204" pitchFamily="34" charset="-128"/>
                </a:endParaRPr>
              </a:p>
            </p:txBody>
          </p:sp>
        </p:grpSp>
      </p:grpSp>
      <p:sp>
        <p:nvSpPr>
          <p:cNvPr id="90" name="Rectangle 89"/>
          <p:cNvSpPr/>
          <p:nvPr/>
        </p:nvSpPr>
        <p:spPr>
          <a:xfrm>
            <a:off x="3586888" y="3236505"/>
            <a:ext cx="1572353" cy="244713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p:cNvPicPr>
            <a:picLocks noChangeAspect="1"/>
          </p:cNvPicPr>
          <p:nvPr/>
        </p:nvPicPr>
        <p:blipFill>
          <a:blip r:embed="rId2"/>
          <a:stretch>
            <a:fillRect/>
          </a:stretch>
        </p:blipFill>
        <p:spPr>
          <a:xfrm>
            <a:off x="7471989" y="3332695"/>
            <a:ext cx="4687127" cy="2222410"/>
          </a:xfrm>
          <a:prstGeom prst="rect">
            <a:avLst/>
          </a:prstGeom>
          <a:solidFill>
            <a:schemeClr val="bg1"/>
          </a:solidFill>
        </p:spPr>
      </p:pic>
    </p:spTree>
    <p:extLst>
      <p:ext uri="{BB962C8B-B14F-4D97-AF65-F5344CB8AC3E}">
        <p14:creationId xmlns:p14="http://schemas.microsoft.com/office/powerpoint/2010/main" val="2730459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462"/>
            <a:ext cx="10972800" cy="936138"/>
          </a:xfrm>
        </p:spPr>
        <p:txBody>
          <a:bodyPr/>
          <a:lstStyle/>
          <a:p>
            <a:r>
              <a:rPr lang="en-US" sz="3600" dirty="0"/>
              <a:t>Metamodeling for Environmentally Responsible Aviation</a:t>
            </a:r>
          </a:p>
        </p:txBody>
      </p:sp>
      <p:sp>
        <p:nvSpPr>
          <p:cNvPr id="6" name="Text Placeholder 5"/>
          <p:cNvSpPr>
            <a:spLocks noGrp="1"/>
          </p:cNvSpPr>
          <p:nvPr>
            <p:ph type="body" idx="1"/>
          </p:nvPr>
        </p:nvSpPr>
        <p:spPr>
          <a:xfrm>
            <a:off x="457200" y="914400"/>
            <a:ext cx="5386917" cy="639762"/>
          </a:xfrm>
        </p:spPr>
        <p:txBody>
          <a:bodyPr/>
          <a:lstStyle/>
          <a:p>
            <a:r>
              <a:rPr lang="en-US" dirty="0">
                <a:solidFill>
                  <a:srgbClr val="FFC000"/>
                </a:solidFill>
              </a:rPr>
              <a:t>NASA ERA Dashboard</a:t>
            </a:r>
          </a:p>
        </p:txBody>
      </p:sp>
      <p:sp>
        <p:nvSpPr>
          <p:cNvPr id="7" name="Content Placeholder 6"/>
          <p:cNvSpPr>
            <a:spLocks noGrp="1"/>
          </p:cNvSpPr>
          <p:nvPr>
            <p:ph sz="half" idx="2"/>
          </p:nvPr>
        </p:nvSpPr>
        <p:spPr>
          <a:xfrm>
            <a:off x="457200" y="1554162"/>
            <a:ext cx="5029199" cy="4770438"/>
          </a:xfrm>
        </p:spPr>
        <p:txBody>
          <a:bodyPr>
            <a:normAutofit fontScale="92500"/>
          </a:bodyPr>
          <a:lstStyle/>
          <a:p>
            <a:r>
              <a:rPr lang="en-US" sz="2200" b="1" dirty="0"/>
              <a:t>Goal:</a:t>
            </a:r>
            <a:r>
              <a:rPr lang="en-US" sz="2200" dirty="0"/>
              <a:t> Dynamically </a:t>
            </a:r>
            <a:r>
              <a:rPr lang="en-US" sz="2200" dirty="0" smtClean="0"/>
              <a:t>(interactive, parametrically) evaluate </a:t>
            </a:r>
            <a:r>
              <a:rPr lang="en-US" sz="2200" dirty="0"/>
              <a:t>technology implementation scenarios at the vehicle and fleet levels in a cohesive tradeoff environment</a:t>
            </a:r>
          </a:p>
          <a:p>
            <a:r>
              <a:rPr lang="en-US" sz="2200" b="1" dirty="0"/>
              <a:t>Features:</a:t>
            </a:r>
          </a:p>
          <a:p>
            <a:pPr lvl="1"/>
            <a:r>
              <a:rPr lang="en-US" sz="1900" dirty="0"/>
              <a:t>Provide users with fast and visual feedback on aircraft and system-level metrics</a:t>
            </a:r>
          </a:p>
          <a:p>
            <a:pPr lvl="1"/>
            <a:r>
              <a:rPr lang="en-US" sz="1900" dirty="0"/>
              <a:t>Ability to perform rapid trades and ‘what if’ scenarios in a manageable time </a:t>
            </a:r>
          </a:p>
          <a:p>
            <a:pPr lvl="1"/>
            <a:r>
              <a:rPr lang="en-US" sz="1900" dirty="0"/>
              <a:t>High computation speed at both vehicle and </a:t>
            </a:r>
            <a:r>
              <a:rPr lang="en-US" sz="1900" dirty="0" smtClean="0"/>
              <a:t>system-level</a:t>
            </a:r>
          </a:p>
          <a:p>
            <a:pPr lvl="1"/>
            <a:r>
              <a:rPr lang="en-US" sz="1900" dirty="0" smtClean="0"/>
              <a:t>High combinatorial space (e.g. 40 technologies correspond to 1.1 trillion combinations)</a:t>
            </a:r>
            <a:endParaRPr lang="en-US" sz="1900" dirty="0"/>
          </a:p>
          <a:p>
            <a:endParaRPr lang="en-US" sz="2000" dirty="0"/>
          </a:p>
        </p:txBody>
      </p:sp>
      <p:sp>
        <p:nvSpPr>
          <p:cNvPr id="8" name="Text Placeholder 7"/>
          <p:cNvSpPr>
            <a:spLocks noGrp="1"/>
          </p:cNvSpPr>
          <p:nvPr>
            <p:ph type="body" sz="quarter" idx="3"/>
          </p:nvPr>
        </p:nvSpPr>
        <p:spPr>
          <a:xfrm>
            <a:off x="5715000" y="1350390"/>
            <a:ext cx="5389033" cy="639762"/>
          </a:xfrm>
        </p:spPr>
        <p:txBody>
          <a:bodyPr>
            <a:normAutofit/>
          </a:bodyPr>
          <a:lstStyle/>
          <a:p>
            <a:r>
              <a:rPr lang="en-US" sz="2000" dirty="0"/>
              <a:t>Technology Evaluation Process:</a:t>
            </a:r>
          </a:p>
        </p:txBody>
      </p:sp>
      <p:sp>
        <p:nvSpPr>
          <p:cNvPr id="9" name="Content Placeholder 8"/>
          <p:cNvSpPr>
            <a:spLocks noGrp="1"/>
          </p:cNvSpPr>
          <p:nvPr>
            <p:ph sz="quarter" idx="4"/>
          </p:nvPr>
        </p:nvSpPr>
        <p:spPr>
          <a:xfrm>
            <a:off x="5715000" y="1990152"/>
            <a:ext cx="5389033" cy="777876"/>
          </a:xfrm>
        </p:spPr>
        <p:txBody>
          <a:bodyPr>
            <a:normAutofit lnSpcReduction="10000"/>
          </a:bodyPr>
          <a:lstStyle/>
          <a:p>
            <a:r>
              <a:rPr lang="en-US" sz="1600" dirty="0" smtClean="0"/>
              <a:t>Three hierarchical </a:t>
            </a:r>
            <a:r>
              <a:rPr lang="en-US" sz="1600" dirty="0"/>
              <a:t>levels at which technologies are evaluated </a:t>
            </a:r>
            <a:r>
              <a:rPr lang="en-US" sz="1600" dirty="0" smtClean="0"/>
              <a:t>were incorporated in </a:t>
            </a:r>
            <a:r>
              <a:rPr lang="en-US" sz="1600" dirty="0"/>
              <a:t>the ERA strategic planning and prioritization dashboard</a:t>
            </a:r>
          </a:p>
        </p:txBody>
      </p:sp>
      <p:pic>
        <p:nvPicPr>
          <p:cNvPr id="10" name="Picture 9"/>
          <p:cNvPicPr>
            <a:picLocks noChangeAspect="1"/>
          </p:cNvPicPr>
          <p:nvPr/>
        </p:nvPicPr>
        <p:blipFill>
          <a:blip r:embed="rId2"/>
          <a:stretch>
            <a:fillRect/>
          </a:stretch>
        </p:blipFill>
        <p:spPr>
          <a:xfrm>
            <a:off x="5791200" y="2881248"/>
            <a:ext cx="5890408" cy="2720532"/>
          </a:xfrm>
          <a:prstGeom prst="rect">
            <a:avLst/>
          </a:prstGeom>
        </p:spPr>
      </p:pic>
      <p:sp>
        <p:nvSpPr>
          <p:cNvPr id="12"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15</a:t>
            </a:fld>
            <a:endParaRPr lang="en-US"/>
          </a:p>
        </p:txBody>
      </p:sp>
    </p:spTree>
    <p:extLst>
      <p:ext uri="{BB962C8B-B14F-4D97-AF65-F5344CB8AC3E}">
        <p14:creationId xmlns:p14="http://schemas.microsoft.com/office/powerpoint/2010/main" val="1764223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972800" cy="1066800"/>
          </a:xfrm>
        </p:spPr>
        <p:txBody>
          <a:bodyPr>
            <a:noAutofit/>
          </a:bodyPr>
          <a:lstStyle/>
          <a:p>
            <a:r>
              <a:rPr lang="en-US" sz="3600" dirty="0" smtClean="0"/>
              <a:t>Modeling and Simulation Environment</a:t>
            </a:r>
            <a:endParaRPr lang="en-US" sz="3600" dirty="0"/>
          </a:p>
        </p:txBody>
      </p:sp>
      <p:sp>
        <p:nvSpPr>
          <p:cNvPr id="3" name="Content Placeholder 2"/>
          <p:cNvSpPr>
            <a:spLocks noGrp="1"/>
          </p:cNvSpPr>
          <p:nvPr>
            <p:ph idx="1"/>
          </p:nvPr>
        </p:nvSpPr>
        <p:spPr>
          <a:xfrm>
            <a:off x="228600" y="1219201"/>
            <a:ext cx="7162800" cy="4906964"/>
          </a:xfrm>
        </p:spPr>
        <p:txBody>
          <a:bodyPr>
            <a:normAutofit/>
          </a:bodyPr>
          <a:lstStyle/>
          <a:p>
            <a:pPr>
              <a:spcBef>
                <a:spcPts val="600"/>
              </a:spcBef>
            </a:pPr>
            <a:r>
              <a:rPr lang="en-US" sz="2000" dirty="0"/>
              <a:t>Environmental Design Space (EDS)</a:t>
            </a:r>
          </a:p>
          <a:p>
            <a:pPr lvl="1">
              <a:spcBef>
                <a:spcPts val="400"/>
              </a:spcBef>
            </a:pPr>
            <a:r>
              <a:rPr lang="en-US" sz="1800" dirty="0"/>
              <a:t>An M&amp;S environment developed with support by the FAA/AEE to model existing aircraft as well as advanced technologies and concepts</a:t>
            </a:r>
          </a:p>
          <a:p>
            <a:pPr>
              <a:spcBef>
                <a:spcPts val="600"/>
              </a:spcBef>
            </a:pPr>
            <a:r>
              <a:rPr lang="en-US" sz="2000" dirty="0"/>
              <a:t>EDS integrates continuously updated NASA design tools with industry vetted design logic to provide a parametric aircraft design capability</a:t>
            </a:r>
          </a:p>
          <a:p>
            <a:pPr lvl="1">
              <a:spcBef>
                <a:spcPts val="400"/>
              </a:spcBef>
            </a:pPr>
            <a:r>
              <a:rPr lang="en-US" sz="1800" dirty="0"/>
              <a:t>Consistent engine to airframe match</a:t>
            </a:r>
          </a:p>
          <a:p>
            <a:pPr lvl="1">
              <a:spcBef>
                <a:spcPts val="400"/>
              </a:spcBef>
            </a:pPr>
            <a:r>
              <a:rPr lang="en-US" sz="1800" dirty="0"/>
              <a:t>Creates output links to connect with fleet assessment tools</a:t>
            </a:r>
          </a:p>
          <a:p>
            <a:pPr lvl="1">
              <a:spcBef>
                <a:spcPts val="400"/>
              </a:spcBef>
            </a:pPr>
            <a:r>
              <a:rPr lang="en-US" sz="1800" dirty="0"/>
              <a:t>Takes advantage of years of development and validation by NASA</a:t>
            </a:r>
          </a:p>
          <a:p>
            <a:pPr lvl="0">
              <a:spcBef>
                <a:spcPts val="600"/>
              </a:spcBef>
            </a:pPr>
            <a:r>
              <a:rPr lang="en-US" sz="2000" dirty="0"/>
              <a:t>EDS provides integrated analysis capability to estimate: </a:t>
            </a:r>
          </a:p>
          <a:p>
            <a:pPr lvl="1" indent="-284163">
              <a:spcBef>
                <a:spcPts val="400"/>
              </a:spcBef>
              <a:defRPr/>
            </a:pPr>
            <a:r>
              <a:rPr lang="en-US" sz="1800" dirty="0"/>
              <a:t>Source noise</a:t>
            </a:r>
          </a:p>
          <a:p>
            <a:pPr lvl="1" indent="-284163">
              <a:spcBef>
                <a:spcPts val="400"/>
              </a:spcBef>
              <a:defRPr/>
            </a:pPr>
            <a:r>
              <a:rPr lang="en-US" sz="1800" dirty="0"/>
              <a:t>Exhaust emissions</a:t>
            </a:r>
          </a:p>
          <a:p>
            <a:pPr lvl="1" indent="-284163">
              <a:spcBef>
                <a:spcPts val="400"/>
              </a:spcBef>
              <a:defRPr/>
            </a:pPr>
            <a:r>
              <a:rPr lang="en-US" sz="1800" dirty="0"/>
              <a:t>Engine and vehicle performance</a:t>
            </a:r>
            <a:endParaRPr lang="en-US" sz="3200"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16</a:t>
            </a:fld>
            <a:endParaRPr lang="en-US"/>
          </a:p>
        </p:txBody>
      </p:sp>
      <p:pic>
        <p:nvPicPr>
          <p:cNvPr id="5" name="Picture 4"/>
          <p:cNvPicPr>
            <a:picLocks noChangeAspect="1" noChangeArrowheads="1"/>
          </p:cNvPicPr>
          <p:nvPr/>
        </p:nvPicPr>
        <p:blipFill>
          <a:blip r:embed="rId2" cstate="print"/>
          <a:srcRect/>
          <a:stretch>
            <a:fillRect/>
          </a:stretch>
        </p:blipFill>
        <p:spPr bwMode="auto">
          <a:xfrm>
            <a:off x="7848600" y="533400"/>
            <a:ext cx="4267200" cy="4653262"/>
          </a:xfrm>
          <a:prstGeom prst="rect">
            <a:avLst/>
          </a:prstGeom>
          <a:solidFill>
            <a:schemeClr val="bg1"/>
          </a:solidFill>
          <a:ln w="9525">
            <a:noFill/>
            <a:miter lim="800000"/>
            <a:headEnd/>
            <a:tailEnd/>
          </a:ln>
          <a:effectLst/>
        </p:spPr>
      </p:pic>
    </p:spTree>
    <p:extLst>
      <p:ext uri="{BB962C8B-B14F-4D97-AF65-F5344CB8AC3E}">
        <p14:creationId xmlns:p14="http://schemas.microsoft.com/office/powerpoint/2010/main" val="4232726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Analysis Procedure</a:t>
            </a:r>
            <a:endParaRPr lang="en-US" sz="3600" dirty="0"/>
          </a:p>
        </p:txBody>
      </p:sp>
      <p:sp>
        <p:nvSpPr>
          <p:cNvPr id="3" name="Content Placeholder 2"/>
          <p:cNvSpPr>
            <a:spLocks noGrp="1"/>
          </p:cNvSpPr>
          <p:nvPr>
            <p:ph idx="1"/>
          </p:nvPr>
        </p:nvSpPr>
        <p:spPr>
          <a:xfrm>
            <a:off x="6512169" y="3124200"/>
            <a:ext cx="5333999" cy="2213899"/>
          </a:xfrm>
        </p:spPr>
        <p:txBody>
          <a:bodyPr>
            <a:normAutofit fontScale="85000" lnSpcReduction="20000"/>
          </a:bodyPr>
          <a:lstStyle/>
          <a:p>
            <a:pPr>
              <a:spcBef>
                <a:spcPts val="1800"/>
              </a:spcBef>
            </a:pPr>
            <a:r>
              <a:rPr lang="en-US" sz="1800" dirty="0"/>
              <a:t>Vehicle assessment method  combines technology impact  modeling with vehicle modeling, sizing and synthesis to   evaluate performance metrics</a:t>
            </a:r>
          </a:p>
          <a:p>
            <a:pPr>
              <a:spcBef>
                <a:spcPts val="1800"/>
              </a:spcBef>
            </a:pPr>
            <a:r>
              <a:rPr lang="en-US" sz="1800" dirty="0"/>
              <a:t>Technology impacts are modeled at component level</a:t>
            </a:r>
          </a:p>
          <a:p>
            <a:pPr lvl="1">
              <a:spcBef>
                <a:spcPts val="1200"/>
              </a:spcBef>
            </a:pPr>
            <a:r>
              <a:rPr lang="en-US" sz="1800" dirty="0"/>
              <a:t>Allowed to propagate through EDS in order to determine the </a:t>
            </a:r>
            <a:r>
              <a:rPr lang="en-US" sz="1800" dirty="0" smtClean="0"/>
              <a:t>system </a:t>
            </a:r>
            <a:r>
              <a:rPr lang="en-US" sz="1800" dirty="0"/>
              <a:t>level benefits</a:t>
            </a:r>
          </a:p>
          <a:p>
            <a:pPr>
              <a:spcBef>
                <a:spcPts val="1800"/>
              </a:spcBef>
            </a:pPr>
            <a:r>
              <a:rPr lang="en-US" sz="1800" dirty="0"/>
              <a:t>Utilizes </a:t>
            </a:r>
            <a:r>
              <a:rPr lang="en-US" sz="1800" b="1" i="1" u="sng" dirty="0"/>
              <a:t>surrogate modeling </a:t>
            </a:r>
            <a:r>
              <a:rPr lang="en-US" sz="1800" dirty="0"/>
              <a:t>to evaluate technology trade  space for multiple vehicle configurations and </a:t>
            </a:r>
            <a:r>
              <a:rPr lang="en-US" sz="1800" dirty="0" smtClean="0"/>
              <a:t>classes</a:t>
            </a:r>
            <a:endParaRPr lang="en-US" sz="4000"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17</a:t>
            </a:fld>
            <a:endParaRPr lang="en-US"/>
          </a:p>
        </p:txBody>
      </p:sp>
      <p:pic>
        <p:nvPicPr>
          <p:cNvPr id="5" name="Picture 3"/>
          <p:cNvPicPr>
            <a:picLocks noChangeAspect="1" noChangeArrowheads="1"/>
          </p:cNvPicPr>
          <p:nvPr/>
        </p:nvPicPr>
        <p:blipFill>
          <a:blip r:embed="rId2" cstate="print"/>
          <a:srcRect/>
          <a:stretch>
            <a:fillRect/>
          </a:stretch>
        </p:blipFill>
        <p:spPr bwMode="auto">
          <a:xfrm>
            <a:off x="457200" y="1219200"/>
            <a:ext cx="5554355" cy="4359788"/>
          </a:xfrm>
          <a:prstGeom prst="rect">
            <a:avLst/>
          </a:prstGeom>
          <a:solidFill>
            <a:schemeClr val="bg1"/>
          </a:solidFill>
          <a:ln w="9525">
            <a:noFill/>
            <a:miter lim="800000"/>
            <a:headEnd/>
            <a:tailEnd/>
          </a:ln>
          <a:effectLst/>
        </p:spPr>
      </p:pic>
      <p:sp>
        <p:nvSpPr>
          <p:cNvPr id="6" name="Content Placeholder 2"/>
          <p:cNvSpPr txBox="1">
            <a:spLocks/>
          </p:cNvSpPr>
          <p:nvPr/>
        </p:nvSpPr>
        <p:spPr bwMode="auto">
          <a:xfrm>
            <a:off x="6477000" y="282538"/>
            <a:ext cx="3048000" cy="15685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accent1"/>
              </a:buClr>
              <a:buChar char="•"/>
              <a:defRPr sz="2800">
                <a:solidFill>
                  <a:schemeClr val="bg1"/>
                </a:solidFill>
                <a:latin typeface="+mj-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Char char="–"/>
              <a:defRPr sz="2600">
                <a:solidFill>
                  <a:schemeClr val="bg1"/>
                </a:solidFill>
                <a:latin typeface="+mj-lt"/>
                <a:ea typeface="ＭＳ Ｐゴシック" charset="0"/>
              </a:defRPr>
            </a:lvl2pPr>
            <a:lvl3pPr marL="1143000" indent="-228600" algn="l" rtl="0" eaLnBrk="0" fontAlgn="base" hangingPunct="0">
              <a:spcBef>
                <a:spcPct val="20000"/>
              </a:spcBef>
              <a:spcAft>
                <a:spcPct val="0"/>
              </a:spcAft>
              <a:buClr>
                <a:schemeClr val="accent1"/>
              </a:buClr>
              <a:buChar char="•"/>
              <a:defRPr sz="2400">
                <a:solidFill>
                  <a:schemeClr val="bg1"/>
                </a:solidFill>
                <a:latin typeface="+mj-lt"/>
                <a:ea typeface="ＭＳ Ｐゴシック" charset="0"/>
              </a:defRPr>
            </a:lvl3pPr>
            <a:lvl4pPr marL="1600200" indent="-228600" algn="l" rtl="0" eaLnBrk="0" fontAlgn="base" hangingPunct="0">
              <a:spcBef>
                <a:spcPct val="20000"/>
              </a:spcBef>
              <a:spcAft>
                <a:spcPct val="0"/>
              </a:spcAft>
              <a:buClr>
                <a:schemeClr val="accent1"/>
              </a:buClr>
              <a:buChar char="–"/>
              <a:defRPr sz="2200">
                <a:solidFill>
                  <a:schemeClr val="bg1"/>
                </a:solidFill>
                <a:latin typeface="+mj-lt"/>
                <a:ea typeface="ＭＳ Ｐゴシック" charset="0"/>
              </a:defRPr>
            </a:lvl4pPr>
            <a:lvl5pPr marL="2057400" indent="-228600" algn="l" rtl="0" eaLnBrk="0" fontAlgn="base" hangingPunct="0">
              <a:spcBef>
                <a:spcPct val="20000"/>
              </a:spcBef>
              <a:spcAft>
                <a:spcPct val="0"/>
              </a:spcAft>
              <a:buClr>
                <a:schemeClr val="accent1"/>
              </a:buClr>
              <a:buChar char="»"/>
              <a:defRPr sz="2000">
                <a:solidFill>
                  <a:schemeClr val="bg1"/>
                </a:solidFill>
                <a:latin typeface="+mj-lt"/>
                <a:ea typeface="ＭＳ Ｐゴシック" charset="0"/>
              </a:defRPr>
            </a:lvl5pPr>
            <a:lvl6pPr marL="2514600" indent="-228600" algn="l" rtl="0" fontAlgn="base">
              <a:spcBef>
                <a:spcPct val="20000"/>
              </a:spcBef>
              <a:spcAft>
                <a:spcPct val="0"/>
              </a:spcAft>
              <a:buClr>
                <a:schemeClr val="accent1"/>
              </a:buClr>
              <a:buChar char="»"/>
              <a:defRPr sz="2000">
                <a:solidFill>
                  <a:schemeClr val="bg1"/>
                </a:solidFill>
                <a:latin typeface="+mn-lt"/>
              </a:defRPr>
            </a:lvl6pPr>
            <a:lvl7pPr marL="2971800" indent="-228600" algn="l" rtl="0" fontAlgn="base">
              <a:spcBef>
                <a:spcPct val="20000"/>
              </a:spcBef>
              <a:spcAft>
                <a:spcPct val="0"/>
              </a:spcAft>
              <a:buClr>
                <a:schemeClr val="accent1"/>
              </a:buClr>
              <a:buChar char="»"/>
              <a:defRPr sz="2000">
                <a:solidFill>
                  <a:schemeClr val="bg1"/>
                </a:solidFill>
                <a:latin typeface="+mn-lt"/>
              </a:defRPr>
            </a:lvl7pPr>
            <a:lvl8pPr marL="3429000" indent="-228600" algn="l" rtl="0" fontAlgn="base">
              <a:spcBef>
                <a:spcPct val="20000"/>
              </a:spcBef>
              <a:spcAft>
                <a:spcPct val="0"/>
              </a:spcAft>
              <a:buClr>
                <a:schemeClr val="accent1"/>
              </a:buClr>
              <a:buChar char="»"/>
              <a:defRPr sz="2000">
                <a:solidFill>
                  <a:schemeClr val="bg1"/>
                </a:solidFill>
                <a:latin typeface="+mn-lt"/>
              </a:defRPr>
            </a:lvl8pPr>
            <a:lvl9pPr marL="3886200" indent="-228600" algn="l" rtl="0" fontAlgn="base">
              <a:spcBef>
                <a:spcPct val="20000"/>
              </a:spcBef>
              <a:spcAft>
                <a:spcPct val="0"/>
              </a:spcAft>
              <a:buClr>
                <a:schemeClr val="accent1"/>
              </a:buClr>
              <a:buChar char="»"/>
              <a:defRPr sz="2000">
                <a:solidFill>
                  <a:schemeClr val="bg1"/>
                </a:solidFill>
                <a:latin typeface="+mn-lt"/>
              </a:defRPr>
            </a:lvl9pPr>
          </a:lstStyle>
          <a:p>
            <a:pPr marL="0" marR="0" lvl="0" indent="0" algn="l" defTabSz="914400" rtl="0" eaLnBrk="0" fontAlgn="base" latinLnBrk="0" hangingPunct="0">
              <a:lnSpc>
                <a:spcPct val="100000"/>
              </a:lnSpc>
              <a:spcBef>
                <a:spcPts val="0"/>
              </a:spcBef>
              <a:spcAft>
                <a:spcPts val="600"/>
              </a:spcAft>
              <a:buClrTx/>
              <a:buSzTx/>
              <a:buFontTx/>
              <a:buNone/>
              <a:tabLst/>
              <a:defRPr/>
            </a:pPr>
            <a:r>
              <a:rPr kumimoji="0" lang="en-US" sz="1600" b="1" i="1" u="sng" strike="noStrike" kern="0" cap="none" spc="0" normalizeH="0" baseline="0" noProof="0" dirty="0">
                <a:ln>
                  <a:noFill/>
                </a:ln>
                <a:effectLst/>
                <a:uLnTx/>
                <a:uFillTx/>
                <a:latin typeface="Calibri"/>
                <a:ea typeface="ＭＳ Ｐゴシック" charset="0"/>
              </a:rPr>
              <a:t>“k-factor” Approach</a:t>
            </a:r>
            <a:endParaRPr kumimoji="0" lang="en-US" sz="1600" b="1" i="0" u="sng" strike="noStrike" kern="0" cap="none" spc="0" normalizeH="0" baseline="0" noProof="0" dirty="0">
              <a:ln>
                <a:noFill/>
              </a:ln>
              <a:effectLst/>
              <a:uLnTx/>
              <a:uFillTx/>
              <a:latin typeface="Calibri"/>
              <a:ea typeface="ＭＳ Ｐゴシック" charset="0"/>
            </a:endParaRPr>
          </a:p>
          <a:p>
            <a:pPr marL="342900" marR="0" lvl="0" indent="-342900" algn="l" defTabSz="914400" rtl="0" eaLnBrk="0" fontAlgn="base" latinLnBrk="0" hangingPunct="0">
              <a:lnSpc>
                <a:spcPct val="100000"/>
              </a:lnSpc>
              <a:spcBef>
                <a:spcPts val="0"/>
              </a:spcBef>
              <a:spcAft>
                <a:spcPts val="600"/>
              </a:spcAft>
              <a:buClrTx/>
              <a:buSzTx/>
              <a:buFontTx/>
              <a:buChar char="•"/>
              <a:tabLst/>
              <a:defRPr/>
            </a:pPr>
            <a:r>
              <a:rPr kumimoji="0" lang="en-US" sz="1200" b="0" i="0" u="none" strike="noStrike" kern="0" cap="none" spc="0" normalizeH="0" baseline="0" noProof="0" dirty="0">
                <a:ln>
                  <a:noFill/>
                </a:ln>
                <a:effectLst/>
                <a:uLnTx/>
                <a:uFillTx/>
                <a:latin typeface="Calibri"/>
                <a:ea typeface="ＭＳ Ｐゴシック" charset="0"/>
              </a:rPr>
              <a:t>Quantitative forecasting requires quantitative representation of technologies</a:t>
            </a:r>
          </a:p>
          <a:p>
            <a:pPr marL="342900" marR="0" lvl="0" indent="-342900" algn="l" defTabSz="914400" rtl="0" eaLnBrk="0" fontAlgn="base" latinLnBrk="0" hangingPunct="0">
              <a:lnSpc>
                <a:spcPct val="100000"/>
              </a:lnSpc>
              <a:spcBef>
                <a:spcPts val="0"/>
              </a:spcBef>
              <a:spcAft>
                <a:spcPts val="600"/>
              </a:spcAft>
              <a:buClrTx/>
              <a:buSzTx/>
              <a:buFontTx/>
              <a:buChar char="•"/>
              <a:tabLst/>
              <a:defRPr/>
            </a:pPr>
            <a:r>
              <a:rPr kumimoji="0" lang="en-US" sz="1200" b="0" i="0" u="none" strike="noStrike" kern="0" cap="none" spc="0" normalizeH="0" baseline="0" noProof="0" dirty="0">
                <a:ln>
                  <a:noFill/>
                </a:ln>
                <a:effectLst/>
                <a:uLnTx/>
                <a:uFillTx/>
                <a:latin typeface="Calibri"/>
                <a:ea typeface="ＭＳ Ｐゴシック" charset="0"/>
              </a:rPr>
              <a:t>Technologies, or potential impacts of technologies, can be defined as delta's with respect to a current system baseline</a:t>
            </a:r>
          </a:p>
          <a:p>
            <a:pPr marL="342900" marR="0" lvl="0" indent="-342900" algn="l" defTabSz="914400" rtl="0" eaLnBrk="0" fontAlgn="base" latinLnBrk="0" hangingPunct="0">
              <a:lnSpc>
                <a:spcPct val="100000"/>
              </a:lnSpc>
              <a:spcBef>
                <a:spcPts val="0"/>
              </a:spcBef>
              <a:spcAft>
                <a:spcPts val="600"/>
              </a:spcAft>
              <a:buClrTx/>
              <a:buSzTx/>
              <a:buFontTx/>
              <a:buChar char="•"/>
              <a:tabLst/>
              <a:defRPr/>
            </a:pPr>
            <a:r>
              <a:rPr kumimoji="0" lang="en-US" sz="1200" b="0" i="0" u="none" strike="noStrike" kern="0" cap="none" spc="0" normalizeH="0" baseline="0" noProof="0" dirty="0">
                <a:ln>
                  <a:noFill/>
                </a:ln>
                <a:effectLst/>
                <a:uLnTx/>
                <a:uFillTx/>
                <a:latin typeface="Calibri"/>
                <a:ea typeface="ＭＳ Ｐゴシック" charset="0"/>
              </a:rPr>
              <a:t>``k-factors'’ directly modify computed metrics during the analysis process, which in turn simulate technology benefits and penalties</a:t>
            </a:r>
          </a:p>
          <a:p>
            <a:pPr marL="342900" marR="0" lvl="0" indent="-342900" algn="l" defTabSz="914400" rtl="0" eaLnBrk="0" fontAlgn="base" latinLnBrk="0" hangingPunct="0">
              <a:lnSpc>
                <a:spcPct val="100000"/>
              </a:lnSpc>
              <a:spcBef>
                <a:spcPts val="0"/>
              </a:spcBef>
              <a:spcAft>
                <a:spcPts val="600"/>
              </a:spcAft>
              <a:buClrTx/>
              <a:buSzTx/>
              <a:buFontTx/>
              <a:buChar char="•"/>
              <a:tabLst/>
              <a:defRPr/>
            </a:pPr>
            <a:endParaRPr kumimoji="0" lang="en-US" sz="1200" b="0" i="0" u="none" strike="noStrike" kern="0" cap="none" spc="0" normalizeH="0" baseline="0" noProof="0" dirty="0">
              <a:ln>
                <a:noFill/>
              </a:ln>
              <a:effectLst/>
              <a:uLnTx/>
              <a:uFillTx/>
              <a:latin typeface="Calibri"/>
              <a:ea typeface="ＭＳ Ｐゴシック"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4385"/>
          <a:stretch/>
        </p:blipFill>
        <p:spPr>
          <a:xfrm>
            <a:off x="9456626" y="825433"/>
            <a:ext cx="2475738" cy="1418884"/>
          </a:xfrm>
          <a:prstGeom prst="rect">
            <a:avLst/>
          </a:prstGeom>
          <a:solidFill>
            <a:schemeClr val="bg1"/>
          </a:solidFill>
        </p:spPr>
      </p:pic>
      <p:sp>
        <p:nvSpPr>
          <p:cNvPr id="8" name="Rectangle 7"/>
          <p:cNvSpPr/>
          <p:nvPr/>
        </p:nvSpPr>
        <p:spPr>
          <a:xfrm>
            <a:off x="457200" y="1219200"/>
            <a:ext cx="5554355" cy="7614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00800" y="228600"/>
            <a:ext cx="5554355" cy="266700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011555" y="1371600"/>
            <a:ext cx="389245" cy="3810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7498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EDS Vehicle Calibration</a:t>
            </a:r>
          </a:p>
        </p:txBody>
      </p:sp>
      <p:pic>
        <p:nvPicPr>
          <p:cNvPr id="18434" name="Picture 2"/>
          <p:cNvPicPr>
            <a:picLocks noChangeAspect="1" noChangeArrowheads="1"/>
          </p:cNvPicPr>
          <p:nvPr/>
        </p:nvPicPr>
        <p:blipFill>
          <a:blip r:embed="rId2" cstate="print"/>
          <a:srcRect/>
          <a:stretch>
            <a:fillRect/>
          </a:stretch>
        </p:blipFill>
        <p:spPr bwMode="auto">
          <a:xfrm>
            <a:off x="6019800" y="1600201"/>
            <a:ext cx="5957193" cy="3657600"/>
          </a:xfrm>
          <a:prstGeom prst="rect">
            <a:avLst/>
          </a:prstGeom>
          <a:solidFill>
            <a:schemeClr val="bg1"/>
          </a:solidFill>
          <a:ln w="9525">
            <a:noFill/>
            <a:miter lim="800000"/>
            <a:headEnd/>
            <a:tailEnd/>
          </a:ln>
          <a:effectLst/>
        </p:spPr>
      </p:pic>
      <p:sp>
        <p:nvSpPr>
          <p:cNvPr id="14" name="TextBox 13"/>
          <p:cNvSpPr txBox="1"/>
          <p:nvPr/>
        </p:nvSpPr>
        <p:spPr>
          <a:xfrm>
            <a:off x="7239000" y="1102668"/>
            <a:ext cx="4055240" cy="461665"/>
          </a:xfrm>
          <a:prstGeom prst="rect">
            <a:avLst/>
          </a:prstGeom>
          <a:noFill/>
        </p:spPr>
        <p:txBody>
          <a:bodyPr wrap="square" rtlCol="0">
            <a:spAutoFit/>
          </a:bodyPr>
          <a:lstStyle/>
          <a:p>
            <a:pPr algn="ctr"/>
            <a:r>
              <a:rPr lang="en-US" sz="2400" b="1" dirty="0">
                <a:solidFill>
                  <a:schemeClr val="bg1"/>
                </a:solidFill>
              </a:rPr>
              <a:t>EDS Vehicle model classes</a:t>
            </a:r>
          </a:p>
        </p:txBody>
      </p:sp>
      <p:sp>
        <p:nvSpPr>
          <p:cNvPr id="4" name="Content Placeholder 3"/>
          <p:cNvSpPr>
            <a:spLocks noGrp="1"/>
          </p:cNvSpPr>
          <p:nvPr>
            <p:ph idx="1"/>
          </p:nvPr>
        </p:nvSpPr>
        <p:spPr>
          <a:xfrm>
            <a:off x="381000" y="1524001"/>
            <a:ext cx="5486400" cy="4148553"/>
          </a:xfrm>
        </p:spPr>
        <p:txBody>
          <a:bodyPr>
            <a:normAutofit fontScale="77500" lnSpcReduction="20000"/>
          </a:bodyPr>
          <a:lstStyle/>
          <a:p>
            <a:pPr>
              <a:buClr>
                <a:schemeClr val="bg1"/>
              </a:buClr>
            </a:pPr>
            <a:r>
              <a:rPr lang="en-US" dirty="0"/>
              <a:t>EDS vehicle models have been developed, calibrated, and validated to existing vehicle in the fleet. Rigorous vetting process with industry SMEs</a:t>
            </a:r>
          </a:p>
          <a:p>
            <a:pPr lvl="0" eaLnBrk="0" hangingPunct="0">
              <a:buClr>
                <a:schemeClr val="bg1"/>
              </a:buClr>
              <a:buFontTx/>
              <a:buChar char="•"/>
            </a:pPr>
            <a:r>
              <a:rPr lang="en-US" kern="0" dirty="0" smtClean="0">
                <a:ea typeface="ＭＳ Ｐゴシック" charset="0"/>
                <a:cs typeface="ＭＳ Ｐゴシック" charset="0"/>
              </a:rPr>
              <a:t>EDS captures existing aircraft models from Regional Jets, RJs through Very Large Aircraft, VLA aircraft </a:t>
            </a:r>
          </a:p>
          <a:p>
            <a:pPr lvl="0" eaLnBrk="0" hangingPunct="0">
              <a:spcBef>
                <a:spcPts val="1800"/>
              </a:spcBef>
              <a:buClr>
                <a:schemeClr val="bg1"/>
              </a:buClr>
              <a:buFontTx/>
              <a:buChar char="•"/>
            </a:pPr>
            <a:r>
              <a:rPr lang="en-US" kern="0" dirty="0" smtClean="0">
                <a:ea typeface="ＭＳ Ｐゴシック" charset="0"/>
                <a:cs typeface="ＭＳ Ｐゴシック" charset="0"/>
              </a:rPr>
              <a:t>Existing aircraft models serve as departure point for modeling new technology engines and aircraft </a:t>
            </a:r>
          </a:p>
          <a:p>
            <a:pPr>
              <a:buClr>
                <a:schemeClr val="bg1"/>
              </a:buClr>
            </a:pPr>
            <a:endParaRPr lang="en-US" dirty="0"/>
          </a:p>
        </p:txBody>
      </p:sp>
    </p:spTree>
    <p:extLst>
      <p:ext uri="{BB962C8B-B14F-4D97-AF65-F5344CB8AC3E}">
        <p14:creationId xmlns:p14="http://schemas.microsoft.com/office/powerpoint/2010/main" val="2687168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Metamodeling for Environmentally Responsible Aviation</a:t>
            </a:r>
          </a:p>
        </p:txBody>
      </p:sp>
      <p:sp>
        <p:nvSpPr>
          <p:cNvPr id="6" name="Text Placeholder 5"/>
          <p:cNvSpPr>
            <a:spLocks noGrp="1"/>
          </p:cNvSpPr>
          <p:nvPr>
            <p:ph type="body" idx="1"/>
          </p:nvPr>
        </p:nvSpPr>
        <p:spPr>
          <a:xfrm>
            <a:off x="457200" y="914400"/>
            <a:ext cx="5386917" cy="639762"/>
          </a:xfrm>
        </p:spPr>
        <p:txBody>
          <a:bodyPr>
            <a:normAutofit/>
          </a:bodyPr>
          <a:lstStyle/>
          <a:p>
            <a:r>
              <a:rPr lang="en-US" dirty="0" err="1">
                <a:solidFill>
                  <a:srgbClr val="FFC000"/>
                </a:solidFill>
              </a:rPr>
              <a:t>Metamodel</a:t>
            </a:r>
            <a:r>
              <a:rPr lang="en-US" dirty="0">
                <a:solidFill>
                  <a:srgbClr val="FFC000"/>
                </a:solidFill>
              </a:rPr>
              <a:t> Generation</a:t>
            </a:r>
          </a:p>
        </p:txBody>
      </p:sp>
      <p:sp>
        <p:nvSpPr>
          <p:cNvPr id="7" name="Content Placeholder 6"/>
          <p:cNvSpPr>
            <a:spLocks noGrp="1"/>
          </p:cNvSpPr>
          <p:nvPr>
            <p:ph sz="half" idx="2"/>
          </p:nvPr>
        </p:nvSpPr>
        <p:spPr>
          <a:xfrm>
            <a:off x="457201" y="1554162"/>
            <a:ext cx="4495799" cy="4484688"/>
          </a:xfrm>
        </p:spPr>
        <p:txBody>
          <a:bodyPr>
            <a:normAutofit fontScale="77500" lnSpcReduction="20000"/>
          </a:bodyPr>
          <a:lstStyle/>
          <a:p>
            <a:pPr>
              <a:spcAft>
                <a:spcPts val="1000"/>
              </a:spcAft>
            </a:pPr>
            <a:r>
              <a:rPr lang="en-US" sz="2000" dirty="0" err="1"/>
              <a:t>Metamodels</a:t>
            </a:r>
            <a:r>
              <a:rPr lang="en-US" sz="2000" dirty="0"/>
              <a:t> are used to enable the dashboard to rapidly evaluate metrics at each of the assessment levels</a:t>
            </a:r>
          </a:p>
          <a:p>
            <a:r>
              <a:rPr lang="en-US" sz="2000" dirty="0" err="1" smtClean="0"/>
              <a:t>Metamodels</a:t>
            </a:r>
            <a:r>
              <a:rPr lang="en-US" sz="2000" dirty="0" smtClean="0"/>
              <a:t> </a:t>
            </a:r>
            <a:r>
              <a:rPr lang="en-US" sz="2000" dirty="0"/>
              <a:t>are generated for each level:</a:t>
            </a:r>
          </a:p>
          <a:p>
            <a:pPr lvl="1"/>
            <a:r>
              <a:rPr lang="en-US" dirty="0"/>
              <a:t>Vehicle performance from EDS (Vehicle)</a:t>
            </a:r>
          </a:p>
          <a:p>
            <a:pPr lvl="1"/>
            <a:r>
              <a:rPr lang="en-US" dirty="0"/>
              <a:t>Noise contour surrogates (Airport)</a:t>
            </a:r>
          </a:p>
          <a:p>
            <a:pPr lvl="1">
              <a:spcAft>
                <a:spcPts val="1000"/>
              </a:spcAft>
            </a:pPr>
            <a:r>
              <a:rPr lang="en-US" dirty="0"/>
              <a:t>Fleet fuel burn and NOx surrogates (Fleet Level)</a:t>
            </a:r>
          </a:p>
          <a:p>
            <a:r>
              <a:rPr lang="en-US" sz="2000" dirty="0"/>
              <a:t>Each level of surrogates are consistent with the previous allowing for trade-off and understanding of interdependencies</a:t>
            </a:r>
          </a:p>
          <a:p>
            <a:pPr lvl="1"/>
            <a:r>
              <a:rPr lang="en-US" dirty="0"/>
              <a:t>Vehicle surrogates are a function of technologies</a:t>
            </a:r>
          </a:p>
          <a:p>
            <a:pPr lvl="1"/>
            <a:r>
              <a:rPr lang="en-US" dirty="0"/>
              <a:t>Airport surrogates are a function of technologies, airport properties and flight schedule</a:t>
            </a:r>
          </a:p>
          <a:p>
            <a:pPr lvl="1"/>
            <a:r>
              <a:rPr lang="en-US" dirty="0"/>
              <a:t>Fleet level surrogates are a function of technologies, fleet mix, replacement schedule and operations</a:t>
            </a:r>
          </a:p>
          <a:p>
            <a:endParaRPr lang="en-US" sz="2000" dirty="0"/>
          </a:p>
        </p:txBody>
      </p:sp>
      <p:sp>
        <p:nvSpPr>
          <p:cNvPr id="5" name="Slide Number Placeholder 4"/>
          <p:cNvSpPr>
            <a:spLocks noGrp="1"/>
          </p:cNvSpPr>
          <p:nvPr>
            <p:ph type="sldNum" sz="quarter" idx="12"/>
          </p:nvPr>
        </p:nvSpPr>
        <p:spPr/>
        <p:txBody>
          <a:bodyPr/>
          <a:lstStyle/>
          <a:p>
            <a:fld id="{ECF66201-A8DA-4E42-8B53-B4C3BA332DEC}" type="slidenum">
              <a:rPr lang="en-US" smtClean="0"/>
              <a:pPr/>
              <a:t>19</a:t>
            </a:fld>
            <a:endParaRPr lang="en-US"/>
          </a:p>
        </p:txBody>
      </p:sp>
      <p:grpSp>
        <p:nvGrpSpPr>
          <p:cNvPr id="11" name="Group 10"/>
          <p:cNvGrpSpPr/>
          <p:nvPr/>
        </p:nvGrpSpPr>
        <p:grpSpPr>
          <a:xfrm>
            <a:off x="5114925" y="1762988"/>
            <a:ext cx="6990972" cy="3902314"/>
            <a:chOff x="3243943" y="1324272"/>
            <a:chExt cx="11005457" cy="6143172"/>
          </a:xfrm>
        </p:grpSpPr>
        <p:pic>
          <p:nvPicPr>
            <p:cNvPr id="12" name="Picture 11"/>
            <p:cNvPicPr>
              <a:picLocks noChangeAspect="1"/>
            </p:cNvPicPr>
            <p:nvPr/>
          </p:nvPicPr>
          <p:blipFill>
            <a:blip r:embed="rId2"/>
            <a:stretch>
              <a:fillRect/>
            </a:stretch>
          </p:blipFill>
          <p:spPr>
            <a:xfrm>
              <a:off x="3243943" y="1476828"/>
              <a:ext cx="11005457" cy="5990616"/>
            </a:xfrm>
            <a:prstGeom prst="rect">
              <a:avLst/>
            </a:prstGeom>
          </p:spPr>
        </p:pic>
        <p:pic>
          <p:nvPicPr>
            <p:cNvPr id="13" name="Picture 2" descr="C:\Users\gte188z\AppData\Local\Microsoft\Windows\Temporary Internet Files\Content.IE5\XN8Q760Z\MC900432614[1].pn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601200" y="1324272"/>
              <a:ext cx="457200" cy="457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2195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3" name="Content Placeholder 2"/>
          <p:cNvSpPr>
            <a:spLocks noGrp="1"/>
          </p:cNvSpPr>
          <p:nvPr>
            <p:ph idx="1"/>
          </p:nvPr>
        </p:nvSpPr>
        <p:spPr/>
        <p:txBody>
          <a:bodyPr/>
          <a:lstStyle/>
          <a:p>
            <a:r>
              <a:rPr lang="en-US" dirty="0" smtClean="0"/>
              <a:t>Introduction</a:t>
            </a:r>
          </a:p>
          <a:p>
            <a:pPr lvl="1"/>
            <a:r>
              <a:rPr lang="en-US" dirty="0" smtClean="0"/>
              <a:t>The Aerospace Applications landscape</a:t>
            </a:r>
          </a:p>
          <a:p>
            <a:pPr lvl="1"/>
            <a:r>
              <a:rPr lang="en-US" dirty="0" smtClean="0"/>
              <a:t>Our ‘machine learning’ perspective</a:t>
            </a:r>
          </a:p>
          <a:p>
            <a:r>
              <a:rPr lang="en-US" dirty="0" smtClean="0"/>
              <a:t>Enablers for Aerospace Systems Engineering, Integration, Analysis </a:t>
            </a:r>
            <a:r>
              <a:rPr lang="en-US" dirty="0"/>
              <a:t>a</a:t>
            </a:r>
            <a:r>
              <a:rPr lang="en-US" dirty="0" smtClean="0"/>
              <a:t>nd Design</a:t>
            </a:r>
          </a:p>
          <a:p>
            <a:r>
              <a:rPr lang="en-US" dirty="0" smtClean="0"/>
              <a:t>Leveraging metamodeling to enable Design Space Exploration and Parametric Interactive Decision Making</a:t>
            </a:r>
          </a:p>
          <a:p>
            <a:r>
              <a:rPr lang="en-US" dirty="0" smtClean="0"/>
              <a:t>Representative Case Studies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2</a:t>
            </a:fld>
            <a:endParaRPr lang="en-US"/>
          </a:p>
        </p:txBody>
      </p:sp>
    </p:spTree>
    <p:extLst>
      <p:ext uri="{BB962C8B-B14F-4D97-AF65-F5344CB8AC3E}">
        <p14:creationId xmlns:p14="http://schemas.microsoft.com/office/powerpoint/2010/main" val="6919552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Visual Analytics- Parametric, Interactive Sensitivity Derivatives</a:t>
            </a:r>
            <a:endParaRPr lang="en-US" sz="3600"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20</a:t>
            </a:fld>
            <a:endParaRPr lang="en-US"/>
          </a:p>
        </p:txBody>
      </p:sp>
      <p:pic>
        <p:nvPicPr>
          <p:cNvPr id="15" name="Picture 14"/>
          <p:cNvPicPr>
            <a:picLocks noChangeAspect="1"/>
          </p:cNvPicPr>
          <p:nvPr/>
        </p:nvPicPr>
        <p:blipFill>
          <a:blip r:embed="rId2"/>
          <a:stretch>
            <a:fillRect/>
          </a:stretch>
        </p:blipFill>
        <p:spPr>
          <a:xfrm>
            <a:off x="152401" y="1828800"/>
            <a:ext cx="11816080" cy="2133600"/>
          </a:xfrm>
          <a:prstGeom prst="rect">
            <a:avLst/>
          </a:prstGeom>
          <a:ln>
            <a:solidFill>
              <a:srgbClr val="FFC000"/>
            </a:solidFill>
          </a:ln>
        </p:spPr>
      </p:pic>
    </p:spTree>
    <p:extLst>
      <p:ext uri="{BB962C8B-B14F-4D97-AF65-F5344CB8AC3E}">
        <p14:creationId xmlns:p14="http://schemas.microsoft.com/office/powerpoint/2010/main" val="744519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1734800" cy="1066800"/>
          </a:xfrm>
        </p:spPr>
        <p:txBody>
          <a:bodyPr>
            <a:noAutofit/>
          </a:bodyPr>
          <a:lstStyle/>
          <a:p>
            <a:r>
              <a:rPr lang="en-US" sz="3600" dirty="0" smtClean="0"/>
              <a:t>Analysis of Variance – Relative Contribution Significance</a:t>
            </a:r>
            <a:endParaRPr lang="en-US" sz="3600"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21</a:t>
            </a:fld>
            <a:endParaRPr lang="en-US"/>
          </a:p>
        </p:txBody>
      </p:sp>
      <p:grpSp>
        <p:nvGrpSpPr>
          <p:cNvPr id="8" name="Group 7"/>
          <p:cNvGrpSpPr/>
          <p:nvPr/>
        </p:nvGrpSpPr>
        <p:grpSpPr>
          <a:xfrm>
            <a:off x="2514600" y="990600"/>
            <a:ext cx="6553200" cy="5105400"/>
            <a:chOff x="1828800" y="1066800"/>
            <a:chExt cx="6553200" cy="5105400"/>
          </a:xfrm>
        </p:grpSpPr>
        <p:sp>
          <p:nvSpPr>
            <p:cNvPr id="7" name="Rectangle 6"/>
            <p:cNvSpPr/>
            <p:nvPr/>
          </p:nvSpPr>
          <p:spPr>
            <a:xfrm>
              <a:off x="1828800" y="1066800"/>
              <a:ext cx="6553200" cy="5105400"/>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rotWithShape="1">
            <a:blip r:embed="rId2"/>
            <a:srcRect r="12328" b="62540"/>
            <a:stretch/>
          </p:blipFill>
          <p:spPr>
            <a:xfrm>
              <a:off x="1981200" y="1143000"/>
              <a:ext cx="3048000" cy="4785359"/>
            </a:xfrm>
            <a:prstGeom prst="rect">
              <a:avLst/>
            </a:prstGeom>
          </p:spPr>
        </p:pic>
        <p:pic>
          <p:nvPicPr>
            <p:cNvPr id="6" name="Picture 5"/>
            <p:cNvPicPr>
              <a:picLocks noChangeAspect="1"/>
            </p:cNvPicPr>
            <p:nvPr/>
          </p:nvPicPr>
          <p:blipFill rotWithShape="1">
            <a:blip r:embed="rId3"/>
            <a:srcRect t="1" r="13259" b="62455"/>
            <a:stretch/>
          </p:blipFill>
          <p:spPr>
            <a:xfrm>
              <a:off x="5029200" y="1143000"/>
              <a:ext cx="3056818" cy="4861558"/>
            </a:xfrm>
            <a:prstGeom prst="rect">
              <a:avLst/>
            </a:prstGeom>
          </p:spPr>
        </p:pic>
      </p:grpSp>
    </p:spTree>
    <p:extLst>
      <p:ext uri="{BB962C8B-B14F-4D97-AF65-F5344CB8AC3E}">
        <p14:creationId xmlns:p14="http://schemas.microsoft.com/office/powerpoint/2010/main" val="3689716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Global Space Exploration- Monte Carlo Analysis</a:t>
            </a:r>
            <a:endParaRPr lang="en-US" sz="4000"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22</a:t>
            </a:fld>
            <a:endParaRPr lang="en-US"/>
          </a:p>
        </p:txBody>
      </p:sp>
      <p:pic>
        <p:nvPicPr>
          <p:cNvPr id="9" name="Picture 8"/>
          <p:cNvPicPr>
            <a:picLocks noChangeAspect="1"/>
          </p:cNvPicPr>
          <p:nvPr/>
        </p:nvPicPr>
        <p:blipFill>
          <a:blip r:embed="rId2"/>
          <a:stretch>
            <a:fillRect/>
          </a:stretch>
        </p:blipFill>
        <p:spPr>
          <a:xfrm>
            <a:off x="12701" y="1600200"/>
            <a:ext cx="12179300" cy="2646113"/>
          </a:xfrm>
          <a:prstGeom prst="rect">
            <a:avLst/>
          </a:prstGeom>
          <a:ln>
            <a:solidFill>
              <a:srgbClr val="FFC000"/>
            </a:solidFill>
          </a:ln>
        </p:spPr>
      </p:pic>
    </p:spTree>
    <p:extLst>
      <p:ext uri="{BB962C8B-B14F-4D97-AF65-F5344CB8AC3E}">
        <p14:creationId xmlns:p14="http://schemas.microsoft.com/office/powerpoint/2010/main" val="15171658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506200" cy="1005839"/>
          </a:xfrm>
        </p:spPr>
        <p:txBody>
          <a:bodyPr>
            <a:noAutofit/>
          </a:bodyPr>
          <a:lstStyle/>
          <a:p>
            <a:r>
              <a:rPr lang="en-US" sz="3600" dirty="0"/>
              <a:t>Visual Analytics- Multivariate </a:t>
            </a:r>
            <a:r>
              <a:rPr lang="en-US" sz="3600" dirty="0" smtClean="0"/>
              <a:t>Analysis- Filtered Monte Carlo</a:t>
            </a:r>
            <a:endParaRPr lang="en-US" sz="3600"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23</a:t>
            </a:fld>
            <a:endParaRPr lang="en-US"/>
          </a:p>
        </p:txBody>
      </p:sp>
      <p:pic>
        <p:nvPicPr>
          <p:cNvPr id="7" name="Picture 6"/>
          <p:cNvPicPr>
            <a:picLocks noChangeAspect="1"/>
          </p:cNvPicPr>
          <p:nvPr/>
        </p:nvPicPr>
        <p:blipFill rotWithShape="1">
          <a:blip r:embed="rId2"/>
          <a:srcRect l="50000" t="52883" r="18125" b="22434"/>
          <a:stretch/>
        </p:blipFill>
        <p:spPr>
          <a:xfrm>
            <a:off x="1981200" y="1300265"/>
            <a:ext cx="7696200" cy="4898185"/>
          </a:xfrm>
          <a:prstGeom prst="rect">
            <a:avLst/>
          </a:prstGeom>
        </p:spPr>
      </p:pic>
    </p:spTree>
    <p:extLst>
      <p:ext uri="{BB962C8B-B14F-4D97-AF65-F5344CB8AC3E}">
        <p14:creationId xmlns:p14="http://schemas.microsoft.com/office/powerpoint/2010/main" val="2898796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0"/>
            <a:ext cx="10896600" cy="914400"/>
          </a:xfrm>
        </p:spPr>
        <p:txBody>
          <a:bodyPr>
            <a:normAutofit fontScale="90000"/>
          </a:bodyPr>
          <a:lstStyle/>
          <a:p>
            <a:r>
              <a:rPr lang="en-US" sz="3600" dirty="0" smtClean="0"/>
              <a:t>Propagation of </a:t>
            </a:r>
            <a:r>
              <a:rPr lang="en-US" sz="3600" dirty="0"/>
              <a:t>Vehicle </a:t>
            </a:r>
            <a:r>
              <a:rPr lang="en-US" sz="3600" dirty="0" smtClean="0"/>
              <a:t>Impact and Uncertainties to Fleet Level</a:t>
            </a:r>
            <a:endParaRPr lang="en-US" sz="3600" dirty="0"/>
          </a:p>
        </p:txBody>
      </p:sp>
      <p:pic>
        <p:nvPicPr>
          <p:cNvPr id="7" name="Picture 2"/>
          <p:cNvPicPr>
            <a:picLocks noChangeAspect="1" noChangeArrowheads="1"/>
          </p:cNvPicPr>
          <p:nvPr/>
        </p:nvPicPr>
        <p:blipFill>
          <a:blip r:embed="rId3" cstate="print"/>
          <a:srcRect/>
          <a:stretch>
            <a:fillRect/>
          </a:stretch>
        </p:blipFill>
        <p:spPr bwMode="auto">
          <a:xfrm>
            <a:off x="1205936" y="914400"/>
            <a:ext cx="8913116" cy="5257800"/>
          </a:xfrm>
          <a:prstGeom prst="rect">
            <a:avLst/>
          </a:prstGeom>
          <a:solidFill>
            <a:schemeClr val="bg1"/>
          </a:solidFill>
          <a:ln w="9525">
            <a:noFill/>
            <a:miter lim="800000"/>
            <a:headEnd/>
            <a:tailEnd/>
          </a:ln>
          <a:effectLst/>
        </p:spPr>
      </p:pic>
      <p:sp>
        <p:nvSpPr>
          <p:cNvPr id="6" name="TextBox 5"/>
          <p:cNvSpPr txBox="1"/>
          <p:nvPr/>
        </p:nvSpPr>
        <p:spPr>
          <a:xfrm>
            <a:off x="7287196" y="1295400"/>
            <a:ext cx="2867025" cy="1569660"/>
          </a:xfrm>
          <a:prstGeom prst="rect">
            <a:avLst/>
          </a:prstGeom>
          <a:noFill/>
        </p:spPr>
        <p:txBody>
          <a:bodyPr wrap="square" rtlCol="0">
            <a:spAutoFit/>
          </a:bodyPr>
          <a:lstStyle/>
          <a:p>
            <a:r>
              <a:rPr lang="en-US" sz="1600" dirty="0"/>
              <a:t>AEDT:  Aviation Environmental Design Tool</a:t>
            </a:r>
          </a:p>
          <a:p>
            <a:endParaRPr lang="en-US" sz="1600" dirty="0"/>
          </a:p>
          <a:p>
            <a:r>
              <a:rPr lang="en-US" sz="1600" dirty="0"/>
              <a:t>GREAT: Global and Regional Environmental Analysis Trade-off </a:t>
            </a:r>
          </a:p>
        </p:txBody>
      </p:sp>
      <p:sp>
        <p:nvSpPr>
          <p:cNvPr id="2" name="Slide Number Placeholder 1"/>
          <p:cNvSpPr>
            <a:spLocks noGrp="1"/>
          </p:cNvSpPr>
          <p:nvPr>
            <p:ph type="sldNum" sz="quarter" idx="12"/>
          </p:nvPr>
        </p:nvSpPr>
        <p:spPr/>
        <p:txBody>
          <a:bodyPr/>
          <a:lstStyle/>
          <a:p>
            <a:fld id="{ECF66201-A8DA-4E42-8B53-B4C3BA332DEC}" type="slidenum">
              <a:rPr lang="en-US" smtClean="0"/>
              <a:pPr/>
              <a:t>24</a:t>
            </a:fld>
            <a:endParaRPr lang="en-US"/>
          </a:p>
        </p:txBody>
      </p:sp>
    </p:spTree>
    <p:extLst>
      <p:ext uri="{BB962C8B-B14F-4D97-AF65-F5344CB8AC3E}">
        <p14:creationId xmlns:p14="http://schemas.microsoft.com/office/powerpoint/2010/main" val="581294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277600" cy="1066800"/>
          </a:xfrm>
        </p:spPr>
        <p:txBody>
          <a:bodyPr>
            <a:normAutofit/>
          </a:bodyPr>
          <a:lstStyle/>
          <a:p>
            <a:r>
              <a:rPr lang="en-US" sz="3600" dirty="0" smtClean="0"/>
              <a:t>Example Fleet Results- Fuel Burn and Noise Contours</a:t>
            </a:r>
            <a:endParaRPr lang="en-US" sz="3600" dirty="0"/>
          </a:p>
        </p:txBody>
      </p:sp>
      <p:pic>
        <p:nvPicPr>
          <p:cNvPr id="3" name="Picture 2"/>
          <p:cNvPicPr>
            <a:picLocks noChangeAspect="1"/>
          </p:cNvPicPr>
          <p:nvPr/>
        </p:nvPicPr>
        <p:blipFill>
          <a:blip r:embed="rId3"/>
          <a:stretch>
            <a:fillRect/>
          </a:stretch>
        </p:blipFill>
        <p:spPr>
          <a:xfrm>
            <a:off x="529026" y="1778744"/>
            <a:ext cx="5363821" cy="2666372"/>
          </a:xfrm>
          <a:prstGeom prst="rect">
            <a:avLst/>
          </a:prstGeom>
          <a:ln w="12700">
            <a:solidFill>
              <a:schemeClr val="accent1"/>
            </a:solidFill>
          </a:ln>
        </p:spPr>
      </p:pic>
      <p:pic>
        <p:nvPicPr>
          <p:cNvPr id="5" name="Picture 4"/>
          <p:cNvPicPr>
            <a:picLocks noChangeAspect="1"/>
          </p:cNvPicPr>
          <p:nvPr/>
        </p:nvPicPr>
        <p:blipFill>
          <a:blip r:embed="rId4"/>
          <a:stretch>
            <a:fillRect/>
          </a:stretch>
        </p:blipFill>
        <p:spPr>
          <a:xfrm>
            <a:off x="457200" y="4500785"/>
            <a:ext cx="5475521" cy="1748779"/>
          </a:xfrm>
          <a:prstGeom prst="rect">
            <a:avLst/>
          </a:prstGeom>
          <a:ln w="12700">
            <a:solidFill>
              <a:schemeClr val="accent1"/>
            </a:solidFill>
          </a:ln>
        </p:spPr>
      </p:pic>
      <p:sp>
        <p:nvSpPr>
          <p:cNvPr id="6" name="Content Placeholder 5"/>
          <p:cNvSpPr>
            <a:spLocks noGrp="1"/>
          </p:cNvSpPr>
          <p:nvPr>
            <p:ph idx="1"/>
          </p:nvPr>
        </p:nvSpPr>
        <p:spPr>
          <a:xfrm>
            <a:off x="6477000" y="1095946"/>
            <a:ext cx="5334000" cy="3517977"/>
          </a:xfrm>
        </p:spPr>
        <p:txBody>
          <a:bodyPr>
            <a:normAutofit/>
          </a:bodyPr>
          <a:lstStyle/>
          <a:p>
            <a:r>
              <a:rPr lang="en-US" sz="2000" dirty="0"/>
              <a:t>Output and results are visualized at both the vehicle system level and at a fleet-wide impact </a:t>
            </a:r>
            <a:r>
              <a:rPr lang="en-US" sz="2000" dirty="0" smtClean="0"/>
              <a:t>level</a:t>
            </a:r>
            <a:endParaRPr lang="en-US" sz="2000" dirty="0"/>
          </a:p>
          <a:p>
            <a:r>
              <a:rPr lang="en-US" sz="2000" dirty="0"/>
              <a:t>Provides insight on which technologies and configurations should be pursued in order to meet system level goals – whether it be fuel burn, emissions, noise, or a compromise between all three</a:t>
            </a:r>
          </a:p>
        </p:txBody>
      </p:sp>
      <p:sp>
        <p:nvSpPr>
          <p:cNvPr id="7" name="Rounded Rectangle 6"/>
          <p:cNvSpPr/>
          <p:nvPr/>
        </p:nvSpPr>
        <p:spPr bwMode="auto">
          <a:xfrm>
            <a:off x="652646" y="1095946"/>
            <a:ext cx="5310555" cy="508016"/>
          </a:xfrm>
          <a:prstGeom prst="roundRect">
            <a:avLst/>
          </a:prstGeom>
          <a:ln>
            <a:solidFill>
              <a:srgbClr val="FFC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1400" dirty="0">
                <a:solidFill>
                  <a:schemeClr val="tx1"/>
                </a:solidFill>
              </a:rPr>
              <a:t>Provides user with ability to manipulate fleet composition to observe effects on fuel burn and emissions</a:t>
            </a:r>
            <a:endParaRPr lang="en-US" sz="1400" b="1" dirty="0">
              <a:solidFill>
                <a:schemeClr val="tx1"/>
              </a:solidFill>
            </a:endParaRPr>
          </a:p>
        </p:txBody>
      </p:sp>
      <p:sp>
        <p:nvSpPr>
          <p:cNvPr id="8" name="Rounded Rectangle 7"/>
          <p:cNvSpPr/>
          <p:nvPr/>
        </p:nvSpPr>
        <p:spPr bwMode="auto">
          <a:xfrm>
            <a:off x="6705600" y="3962400"/>
            <a:ext cx="4876800" cy="1609307"/>
          </a:xfrm>
          <a:prstGeom prst="roundRect">
            <a:avLst/>
          </a:prstGeom>
          <a:ln>
            <a:solidFill>
              <a:srgbClr val="FFC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000" b="1" dirty="0"/>
              <a:t>Compares impacts on airport noise contours for a generic runway configuration to give insight on how technologies reduce and reshape contours</a:t>
            </a:r>
          </a:p>
        </p:txBody>
      </p:sp>
      <p:sp>
        <p:nvSpPr>
          <p:cNvPr id="4" name="Slide Number Placeholder 3"/>
          <p:cNvSpPr>
            <a:spLocks noGrp="1"/>
          </p:cNvSpPr>
          <p:nvPr>
            <p:ph type="sldNum" sz="quarter" idx="12"/>
          </p:nvPr>
        </p:nvSpPr>
        <p:spPr/>
        <p:txBody>
          <a:bodyPr/>
          <a:lstStyle/>
          <a:p>
            <a:fld id="{ECF66201-A8DA-4E42-8B53-B4C3BA332DEC}" type="slidenum">
              <a:rPr lang="en-US" smtClean="0"/>
              <a:pPr/>
              <a:t>25</a:t>
            </a:fld>
            <a:endParaRPr lang="en-US"/>
          </a:p>
        </p:txBody>
      </p:sp>
    </p:spTree>
    <p:extLst>
      <p:ext uri="{BB962C8B-B14F-4D97-AF65-F5344CB8AC3E}">
        <p14:creationId xmlns:p14="http://schemas.microsoft.com/office/powerpoint/2010/main" val="2226929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Visual Analytics and Decision Making </a:t>
            </a:r>
            <a:r>
              <a:rPr lang="en-US" sz="3600" dirty="0"/>
              <a:t>for </a:t>
            </a:r>
            <a:r>
              <a:rPr lang="en-US" sz="3600" dirty="0" smtClean="0"/>
              <a:t>ERA</a:t>
            </a:r>
            <a:endParaRPr lang="en-US" sz="3600" dirty="0"/>
          </a:p>
        </p:txBody>
      </p:sp>
      <p:pic>
        <p:nvPicPr>
          <p:cNvPr id="16" name="Picture 15"/>
          <p:cNvPicPr>
            <a:picLocks noChangeAspect="1"/>
          </p:cNvPicPr>
          <p:nvPr/>
        </p:nvPicPr>
        <p:blipFill>
          <a:blip r:embed="rId2"/>
          <a:stretch>
            <a:fillRect/>
          </a:stretch>
        </p:blipFill>
        <p:spPr>
          <a:xfrm>
            <a:off x="1942089" y="1689078"/>
            <a:ext cx="8801100" cy="4188110"/>
          </a:xfrm>
          <a:prstGeom prst="rect">
            <a:avLst/>
          </a:prstGeom>
          <a:effectLst>
            <a:glow rad="101600">
              <a:srgbClr val="DADADA">
                <a:satMod val="175000"/>
                <a:alpha val="40000"/>
              </a:srgbClr>
            </a:glow>
          </a:effectLst>
        </p:spPr>
      </p:pic>
      <p:sp>
        <p:nvSpPr>
          <p:cNvPr id="17" name="TextBox 16"/>
          <p:cNvSpPr txBox="1"/>
          <p:nvPr/>
        </p:nvSpPr>
        <p:spPr>
          <a:xfrm>
            <a:off x="9781927" y="1765522"/>
            <a:ext cx="2151656" cy="646331"/>
          </a:xfrm>
          <a:prstGeom prst="rect">
            <a:avLst/>
          </a:prstGeom>
          <a:noFill/>
        </p:spPr>
        <p:txBody>
          <a:bodyPr wrap="square" rtlCol="0">
            <a:spAutoFit/>
          </a:bodyPr>
          <a:lstStyle/>
          <a:p>
            <a:pPr fontAlgn="base">
              <a:spcBef>
                <a:spcPct val="0"/>
              </a:spcBef>
              <a:spcAft>
                <a:spcPct val="0"/>
              </a:spcAft>
            </a:pPr>
            <a:r>
              <a:rPr lang="en-US" sz="1200" b="1" i="1" dirty="0">
                <a:solidFill>
                  <a:schemeClr val="bg1"/>
                </a:solidFill>
                <a:latin typeface="Arial" charset="0"/>
                <a:ea typeface="ＭＳ Ｐゴシック" pitchFamily="34" charset="-128"/>
              </a:rPr>
              <a:t>Probabilistic Analysis Supporting Decision Making Process</a:t>
            </a:r>
          </a:p>
        </p:txBody>
      </p:sp>
      <p:sp>
        <p:nvSpPr>
          <p:cNvPr id="18" name="TextBox 17"/>
          <p:cNvSpPr txBox="1"/>
          <p:nvPr/>
        </p:nvSpPr>
        <p:spPr>
          <a:xfrm>
            <a:off x="457391" y="4993231"/>
            <a:ext cx="1328145" cy="646331"/>
          </a:xfrm>
          <a:prstGeom prst="rect">
            <a:avLst/>
          </a:prstGeom>
          <a:noFill/>
        </p:spPr>
        <p:txBody>
          <a:bodyPr wrap="square" rtlCol="0">
            <a:spAutoFit/>
          </a:bodyPr>
          <a:lstStyle/>
          <a:p>
            <a:pPr algn="r" fontAlgn="base">
              <a:spcBef>
                <a:spcPct val="0"/>
              </a:spcBef>
              <a:spcAft>
                <a:spcPct val="0"/>
              </a:spcAft>
            </a:pPr>
            <a:r>
              <a:rPr lang="en-US" sz="1200" b="1" i="1" dirty="0">
                <a:solidFill>
                  <a:schemeClr val="bg1"/>
                </a:solidFill>
                <a:latin typeface="Arial" charset="0"/>
                <a:ea typeface="ＭＳ Ｐゴシック" pitchFamily="34" charset="-128"/>
              </a:rPr>
              <a:t>Multi-Objective Combinatorial Optimization</a:t>
            </a:r>
          </a:p>
        </p:txBody>
      </p:sp>
      <p:sp>
        <p:nvSpPr>
          <p:cNvPr id="19" name="TextBox 18"/>
          <p:cNvSpPr txBox="1"/>
          <p:nvPr/>
        </p:nvSpPr>
        <p:spPr>
          <a:xfrm>
            <a:off x="5888355" y="5862935"/>
            <a:ext cx="1908885" cy="461665"/>
          </a:xfrm>
          <a:prstGeom prst="rect">
            <a:avLst/>
          </a:prstGeom>
          <a:noFill/>
        </p:spPr>
        <p:txBody>
          <a:bodyPr wrap="square" rtlCol="0">
            <a:spAutoFit/>
          </a:bodyPr>
          <a:lstStyle/>
          <a:p>
            <a:pPr algn="ctr" fontAlgn="base">
              <a:spcBef>
                <a:spcPct val="0"/>
              </a:spcBef>
              <a:spcAft>
                <a:spcPct val="0"/>
              </a:spcAft>
            </a:pPr>
            <a:r>
              <a:rPr lang="en-US" sz="1200" b="1" i="1" dirty="0">
                <a:solidFill>
                  <a:schemeClr val="bg1"/>
                </a:solidFill>
                <a:latin typeface="Arial" charset="0"/>
                <a:ea typeface="ＭＳ Ｐゴシック" pitchFamily="34" charset="-128"/>
              </a:rPr>
              <a:t>Visual Analytics with 3D Vehicle Rendering</a:t>
            </a:r>
          </a:p>
        </p:txBody>
      </p:sp>
      <p:sp>
        <p:nvSpPr>
          <p:cNvPr id="20" name="TextBox 19"/>
          <p:cNvSpPr txBox="1"/>
          <p:nvPr/>
        </p:nvSpPr>
        <p:spPr>
          <a:xfrm>
            <a:off x="32936" y="2555448"/>
            <a:ext cx="1752600" cy="646331"/>
          </a:xfrm>
          <a:prstGeom prst="rect">
            <a:avLst/>
          </a:prstGeom>
          <a:noFill/>
        </p:spPr>
        <p:txBody>
          <a:bodyPr wrap="square" rtlCol="0">
            <a:spAutoFit/>
          </a:bodyPr>
          <a:lstStyle/>
          <a:p>
            <a:pPr algn="r" fontAlgn="base">
              <a:spcBef>
                <a:spcPct val="0"/>
              </a:spcBef>
              <a:spcAft>
                <a:spcPct val="0"/>
              </a:spcAft>
            </a:pPr>
            <a:r>
              <a:rPr lang="en-US" sz="1200" b="1" i="1" dirty="0">
                <a:solidFill>
                  <a:schemeClr val="bg1"/>
                </a:solidFill>
                <a:latin typeface="Arial" charset="0"/>
                <a:ea typeface="ＭＳ Ｐゴシック" pitchFamily="34" charset="-128"/>
              </a:rPr>
              <a:t>Highly Interactive ‘Control Panel’ for ‘Virtual Experiments’</a:t>
            </a:r>
          </a:p>
        </p:txBody>
      </p:sp>
      <p:pic>
        <p:nvPicPr>
          <p:cNvPr id="21" name="Picture 20"/>
          <p:cNvPicPr>
            <a:picLocks noChangeAspect="1"/>
          </p:cNvPicPr>
          <p:nvPr/>
        </p:nvPicPr>
        <p:blipFill>
          <a:blip r:embed="rId3">
            <a:duotone>
              <a:prstClr val="black"/>
              <a:schemeClr val="accent2">
                <a:tint val="45000"/>
                <a:satMod val="400000"/>
              </a:schemeClr>
            </a:duotone>
          </a:blip>
          <a:stretch>
            <a:fillRect/>
          </a:stretch>
        </p:blipFill>
        <p:spPr>
          <a:xfrm>
            <a:off x="9067800" y="4324229"/>
            <a:ext cx="2038846" cy="2334474"/>
          </a:xfrm>
          <a:prstGeom prst="rect">
            <a:avLst/>
          </a:prstGeom>
          <a:effectLst>
            <a:glow rad="63500">
              <a:srgbClr val="DADADA">
                <a:satMod val="175000"/>
                <a:alpha val="40000"/>
              </a:srgbClr>
            </a:glow>
          </a:effectLst>
        </p:spPr>
      </p:pic>
      <p:sp>
        <p:nvSpPr>
          <p:cNvPr id="22" name="TextBox 21"/>
          <p:cNvSpPr txBox="1"/>
          <p:nvPr/>
        </p:nvSpPr>
        <p:spPr>
          <a:xfrm>
            <a:off x="5885439" y="1593828"/>
            <a:ext cx="1978475" cy="461665"/>
          </a:xfrm>
          <a:prstGeom prst="rect">
            <a:avLst/>
          </a:prstGeom>
          <a:noFill/>
        </p:spPr>
        <p:txBody>
          <a:bodyPr wrap="square" rtlCol="0">
            <a:spAutoFit/>
          </a:bodyPr>
          <a:lstStyle/>
          <a:p>
            <a:pPr algn="ctr" fontAlgn="base">
              <a:spcBef>
                <a:spcPct val="0"/>
              </a:spcBef>
              <a:spcAft>
                <a:spcPct val="0"/>
              </a:spcAft>
            </a:pPr>
            <a:r>
              <a:rPr lang="en-US" sz="1200" b="1" i="1" dirty="0">
                <a:solidFill>
                  <a:schemeClr val="bg1"/>
                </a:solidFill>
                <a:latin typeface="Arial" charset="0"/>
                <a:ea typeface="ＭＳ Ｐゴシック" pitchFamily="34" charset="-128"/>
              </a:rPr>
              <a:t>Instant Visualization of Design Space</a:t>
            </a:r>
          </a:p>
        </p:txBody>
      </p:sp>
      <p:sp>
        <p:nvSpPr>
          <p:cNvPr id="23" name="TextBox 22"/>
          <p:cNvSpPr txBox="1"/>
          <p:nvPr/>
        </p:nvSpPr>
        <p:spPr>
          <a:xfrm>
            <a:off x="632460" y="805190"/>
            <a:ext cx="7749540" cy="707886"/>
          </a:xfrm>
          <a:prstGeom prst="rect">
            <a:avLst/>
          </a:prstGeom>
          <a:noFill/>
        </p:spPr>
        <p:txBody>
          <a:bodyPr wrap="square" rtlCol="0">
            <a:spAutoFit/>
          </a:bodyPr>
          <a:lstStyle/>
          <a:p>
            <a:r>
              <a:rPr lang="en-US" sz="2000" b="1" i="1" dirty="0">
                <a:solidFill>
                  <a:srgbClr val="FFC000"/>
                </a:solidFill>
              </a:rPr>
              <a:t>Metamodeling enables instant queries for noise and emission performance in vast combinatorial design space</a:t>
            </a:r>
          </a:p>
        </p:txBody>
      </p:sp>
      <p:sp>
        <p:nvSpPr>
          <p:cNvPr id="12"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26</a:t>
            </a:fld>
            <a:endParaRPr lang="en-US"/>
          </a:p>
        </p:txBody>
      </p:sp>
    </p:spTree>
    <p:extLst>
      <p:ext uri="{BB962C8B-B14F-4D97-AF65-F5344CB8AC3E}">
        <p14:creationId xmlns:p14="http://schemas.microsoft.com/office/powerpoint/2010/main" val="5892254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Dynamic Data and Model-Driven Application</a:t>
            </a:r>
          </a:p>
        </p:txBody>
      </p:sp>
      <p:sp>
        <p:nvSpPr>
          <p:cNvPr id="6" name="Content Placeholder 2"/>
          <p:cNvSpPr>
            <a:spLocks noGrp="1"/>
          </p:cNvSpPr>
          <p:nvPr>
            <p:ph idx="1"/>
          </p:nvPr>
        </p:nvSpPr>
        <p:spPr>
          <a:xfrm>
            <a:off x="4495800" y="1206500"/>
            <a:ext cx="6858000" cy="1752600"/>
          </a:xfrm>
        </p:spPr>
        <p:txBody>
          <a:bodyPr>
            <a:normAutofit fontScale="62500" lnSpcReduction="20000"/>
          </a:bodyPr>
          <a:lstStyle/>
          <a:p>
            <a:r>
              <a:rPr lang="en-US" dirty="0"/>
              <a:t>Goal: a virtual M&amp;S </a:t>
            </a:r>
            <a:r>
              <a:rPr lang="en-US" dirty="0" err="1"/>
              <a:t>testbed</a:t>
            </a:r>
            <a:r>
              <a:rPr lang="en-US" dirty="0"/>
              <a:t> for future campus energy technologies that</a:t>
            </a:r>
          </a:p>
          <a:p>
            <a:pPr lvl="1"/>
            <a:r>
              <a:rPr lang="en-US" dirty="0"/>
              <a:t>Use existing meter data &amp; expertise of GT Facilities</a:t>
            </a:r>
          </a:p>
          <a:p>
            <a:pPr lvl="1"/>
            <a:r>
              <a:rPr lang="en-US" dirty="0"/>
              <a:t>Address GT Administration energy goals &amp; planning needs</a:t>
            </a:r>
          </a:p>
          <a:p>
            <a:pPr lvl="1"/>
            <a:r>
              <a:rPr lang="en-US" dirty="0"/>
              <a:t>Facilitate “what if?” gaming, scenario evaluation, &amp; trade studies</a:t>
            </a:r>
          </a:p>
          <a:p>
            <a:endParaRPr lang="en-US" dirty="0"/>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2273300"/>
            <a:ext cx="8333459"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27</a:t>
            </a:fld>
            <a:endParaRPr lang="en-US"/>
          </a:p>
        </p:txBody>
      </p:sp>
    </p:spTree>
    <p:extLst>
      <p:ext uri="{BB962C8B-B14F-4D97-AF65-F5344CB8AC3E}">
        <p14:creationId xmlns:p14="http://schemas.microsoft.com/office/powerpoint/2010/main" val="16743396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5" name="Group 454"/>
          <p:cNvGrpSpPr/>
          <p:nvPr/>
        </p:nvGrpSpPr>
        <p:grpSpPr>
          <a:xfrm>
            <a:off x="-126325" y="1887426"/>
            <a:ext cx="10844462" cy="1862048"/>
            <a:chOff x="32084" y="1176142"/>
            <a:chExt cx="10844462" cy="1862047"/>
          </a:xfrm>
        </p:grpSpPr>
        <p:sp>
          <p:nvSpPr>
            <p:cNvPr id="450" name="TextBox 449"/>
            <p:cNvSpPr txBox="1"/>
            <p:nvPr/>
          </p:nvSpPr>
          <p:spPr>
            <a:xfrm>
              <a:off x="32084" y="1176142"/>
              <a:ext cx="866274" cy="1862047"/>
            </a:xfrm>
            <a:prstGeom prst="rect">
              <a:avLst/>
            </a:prstGeom>
            <a:noFill/>
          </p:spPr>
          <p:txBody>
            <a:bodyPr wrap="square" rtlCol="0">
              <a:spAutoFit/>
            </a:bodyPr>
            <a:lstStyle/>
            <a:p>
              <a:r>
                <a:rPr lang="en-US" sz="11500" dirty="0">
                  <a:solidFill>
                    <a:schemeClr val="accent1">
                      <a:lumMod val="50000"/>
                    </a:schemeClr>
                  </a:solidFill>
                  <a:latin typeface="Arial Black" panose="020B0A04020102020204" pitchFamily="34" charset="0"/>
                </a:rPr>
                <a:t>1</a:t>
              </a:r>
            </a:p>
          </p:txBody>
        </p:sp>
        <p:sp>
          <p:nvSpPr>
            <p:cNvPr id="451" name="TextBox 450"/>
            <p:cNvSpPr txBox="1"/>
            <p:nvPr/>
          </p:nvSpPr>
          <p:spPr>
            <a:xfrm>
              <a:off x="2526631" y="1176142"/>
              <a:ext cx="866274" cy="1862047"/>
            </a:xfrm>
            <a:prstGeom prst="rect">
              <a:avLst/>
            </a:prstGeom>
            <a:noFill/>
          </p:spPr>
          <p:txBody>
            <a:bodyPr wrap="square" rtlCol="0">
              <a:spAutoFit/>
            </a:bodyPr>
            <a:lstStyle/>
            <a:p>
              <a:r>
                <a:rPr lang="en-US" sz="11500" dirty="0">
                  <a:solidFill>
                    <a:schemeClr val="accent1">
                      <a:lumMod val="50000"/>
                    </a:schemeClr>
                  </a:solidFill>
                  <a:latin typeface="Arial Black" panose="020B0A04020102020204" pitchFamily="34" charset="0"/>
                </a:rPr>
                <a:t>2</a:t>
              </a:r>
            </a:p>
          </p:txBody>
        </p:sp>
        <p:sp>
          <p:nvSpPr>
            <p:cNvPr id="452" name="TextBox 451"/>
            <p:cNvSpPr txBox="1"/>
            <p:nvPr/>
          </p:nvSpPr>
          <p:spPr>
            <a:xfrm>
              <a:off x="5021178" y="1176142"/>
              <a:ext cx="866274" cy="1862047"/>
            </a:xfrm>
            <a:prstGeom prst="rect">
              <a:avLst/>
            </a:prstGeom>
            <a:noFill/>
          </p:spPr>
          <p:txBody>
            <a:bodyPr wrap="square" rtlCol="0">
              <a:spAutoFit/>
            </a:bodyPr>
            <a:lstStyle/>
            <a:p>
              <a:r>
                <a:rPr lang="en-US" sz="11500" dirty="0">
                  <a:solidFill>
                    <a:schemeClr val="accent1">
                      <a:lumMod val="50000"/>
                    </a:schemeClr>
                  </a:solidFill>
                  <a:latin typeface="Arial Black" panose="020B0A04020102020204" pitchFamily="34" charset="0"/>
                </a:rPr>
                <a:t>3</a:t>
              </a:r>
            </a:p>
          </p:txBody>
        </p:sp>
        <p:sp>
          <p:nvSpPr>
            <p:cNvPr id="453" name="TextBox 452"/>
            <p:cNvSpPr txBox="1"/>
            <p:nvPr/>
          </p:nvSpPr>
          <p:spPr>
            <a:xfrm>
              <a:off x="7515725" y="1176142"/>
              <a:ext cx="866274" cy="1862047"/>
            </a:xfrm>
            <a:prstGeom prst="rect">
              <a:avLst/>
            </a:prstGeom>
            <a:noFill/>
          </p:spPr>
          <p:txBody>
            <a:bodyPr wrap="square" rtlCol="0">
              <a:spAutoFit/>
            </a:bodyPr>
            <a:lstStyle/>
            <a:p>
              <a:r>
                <a:rPr lang="en-US" sz="11500" dirty="0">
                  <a:solidFill>
                    <a:schemeClr val="accent1">
                      <a:lumMod val="50000"/>
                    </a:schemeClr>
                  </a:solidFill>
                  <a:latin typeface="Arial Black" panose="020B0A04020102020204" pitchFamily="34" charset="0"/>
                </a:rPr>
                <a:t>4</a:t>
              </a:r>
            </a:p>
          </p:txBody>
        </p:sp>
        <p:sp>
          <p:nvSpPr>
            <p:cNvPr id="454" name="TextBox 453"/>
            <p:cNvSpPr txBox="1"/>
            <p:nvPr/>
          </p:nvSpPr>
          <p:spPr>
            <a:xfrm>
              <a:off x="10010272" y="1176142"/>
              <a:ext cx="866274" cy="1862047"/>
            </a:xfrm>
            <a:prstGeom prst="rect">
              <a:avLst/>
            </a:prstGeom>
            <a:noFill/>
          </p:spPr>
          <p:txBody>
            <a:bodyPr wrap="square" rtlCol="0">
              <a:spAutoFit/>
            </a:bodyPr>
            <a:lstStyle/>
            <a:p>
              <a:r>
                <a:rPr lang="en-US" sz="11500" dirty="0">
                  <a:solidFill>
                    <a:schemeClr val="accent1">
                      <a:lumMod val="50000"/>
                    </a:schemeClr>
                  </a:solidFill>
                  <a:latin typeface="Arial Black" panose="020B0A04020102020204" pitchFamily="34" charset="0"/>
                </a:rPr>
                <a:t>5</a:t>
              </a:r>
            </a:p>
          </p:txBody>
        </p:sp>
      </p:grpSp>
      <p:sp>
        <p:nvSpPr>
          <p:cNvPr id="2" name="Title 1"/>
          <p:cNvSpPr>
            <a:spLocks noGrp="1"/>
          </p:cNvSpPr>
          <p:nvPr>
            <p:ph type="title"/>
          </p:nvPr>
        </p:nvSpPr>
        <p:spPr/>
        <p:txBody>
          <a:bodyPr>
            <a:normAutofit/>
          </a:bodyPr>
          <a:lstStyle/>
          <a:p>
            <a:r>
              <a:rPr lang="en-US" dirty="0"/>
              <a:t>Dynamic Data and Model-Driven Application</a:t>
            </a:r>
          </a:p>
        </p:txBody>
      </p:sp>
      <p:grpSp>
        <p:nvGrpSpPr>
          <p:cNvPr id="461" name="Group 460"/>
          <p:cNvGrpSpPr/>
          <p:nvPr/>
        </p:nvGrpSpPr>
        <p:grpSpPr>
          <a:xfrm>
            <a:off x="232611" y="1216150"/>
            <a:ext cx="12003510" cy="1209733"/>
            <a:chOff x="264695" y="3914229"/>
            <a:chExt cx="12003510" cy="1209732"/>
          </a:xfrm>
        </p:grpSpPr>
        <p:sp>
          <p:nvSpPr>
            <p:cNvPr id="456" name="TextBox 455"/>
            <p:cNvSpPr txBox="1"/>
            <p:nvPr/>
          </p:nvSpPr>
          <p:spPr>
            <a:xfrm>
              <a:off x="264695" y="3941018"/>
              <a:ext cx="2033342" cy="1169550"/>
            </a:xfrm>
            <a:prstGeom prst="rect">
              <a:avLst/>
            </a:prstGeom>
            <a:noFill/>
          </p:spPr>
          <p:txBody>
            <a:bodyPr wrap="square" rtlCol="0">
              <a:spAutoFit/>
            </a:bodyPr>
            <a:lstStyle/>
            <a:p>
              <a:r>
                <a:rPr lang="en-US" sz="1400" i="1" dirty="0">
                  <a:solidFill>
                    <a:schemeClr val="tx1">
                      <a:lumMod val="25000"/>
                      <a:lumOff val="75000"/>
                    </a:schemeClr>
                  </a:solidFill>
                </a:rPr>
                <a:t>Basic model construction for various load items using up-to-date machine learning algorithms</a:t>
              </a:r>
            </a:p>
          </p:txBody>
        </p:sp>
        <p:sp>
          <p:nvSpPr>
            <p:cNvPr id="457" name="TextBox 456"/>
            <p:cNvSpPr txBox="1"/>
            <p:nvPr/>
          </p:nvSpPr>
          <p:spPr>
            <a:xfrm>
              <a:off x="2757237" y="3954411"/>
              <a:ext cx="2033342" cy="1169550"/>
            </a:xfrm>
            <a:prstGeom prst="rect">
              <a:avLst/>
            </a:prstGeom>
            <a:noFill/>
          </p:spPr>
          <p:txBody>
            <a:bodyPr wrap="square" rtlCol="0">
              <a:spAutoFit/>
            </a:bodyPr>
            <a:lstStyle/>
            <a:p>
              <a:r>
                <a:rPr lang="en-US" sz="1400" i="1" dirty="0">
                  <a:solidFill>
                    <a:schemeClr val="tx1">
                      <a:lumMod val="25000"/>
                      <a:lumOff val="75000"/>
                    </a:schemeClr>
                  </a:solidFill>
                </a:rPr>
                <a:t>Construction of integrated M&amp;S environment and validation of it using historic operation data</a:t>
              </a:r>
            </a:p>
          </p:txBody>
        </p:sp>
        <p:sp>
          <p:nvSpPr>
            <p:cNvPr id="458" name="TextBox 457"/>
            <p:cNvSpPr txBox="1"/>
            <p:nvPr/>
          </p:nvSpPr>
          <p:spPr>
            <a:xfrm>
              <a:off x="5249779" y="3941017"/>
              <a:ext cx="2033342" cy="954106"/>
            </a:xfrm>
            <a:prstGeom prst="rect">
              <a:avLst/>
            </a:prstGeom>
            <a:noFill/>
          </p:spPr>
          <p:txBody>
            <a:bodyPr wrap="square" rtlCol="0">
              <a:spAutoFit/>
            </a:bodyPr>
            <a:lstStyle/>
            <a:p>
              <a:r>
                <a:rPr lang="en-US" sz="1400" i="1" dirty="0">
                  <a:solidFill>
                    <a:schemeClr val="tx1">
                      <a:lumMod val="25000"/>
                      <a:lumOff val="75000"/>
                    </a:schemeClr>
                  </a:solidFill>
                </a:rPr>
                <a:t>Execution of Design of Experiments to identify optimal plant setting parameters</a:t>
              </a:r>
            </a:p>
          </p:txBody>
        </p:sp>
        <p:sp>
          <p:nvSpPr>
            <p:cNvPr id="459" name="TextBox 458"/>
            <p:cNvSpPr txBox="1"/>
            <p:nvPr/>
          </p:nvSpPr>
          <p:spPr>
            <a:xfrm>
              <a:off x="7742321" y="3927623"/>
              <a:ext cx="2033342" cy="738663"/>
            </a:xfrm>
            <a:prstGeom prst="rect">
              <a:avLst/>
            </a:prstGeom>
            <a:noFill/>
          </p:spPr>
          <p:txBody>
            <a:bodyPr wrap="square" rtlCol="0">
              <a:spAutoFit/>
            </a:bodyPr>
            <a:lstStyle/>
            <a:p>
              <a:r>
                <a:rPr lang="en-US" sz="1400" i="1" dirty="0">
                  <a:solidFill>
                    <a:schemeClr val="tx1">
                      <a:lumMod val="25000"/>
                      <a:lumOff val="75000"/>
                    </a:schemeClr>
                  </a:solidFill>
                </a:rPr>
                <a:t>Validation of optimal plant setting parameters against historic data</a:t>
              </a:r>
            </a:p>
          </p:txBody>
        </p:sp>
        <p:sp>
          <p:nvSpPr>
            <p:cNvPr id="460" name="TextBox 459"/>
            <p:cNvSpPr txBox="1"/>
            <p:nvPr/>
          </p:nvSpPr>
          <p:spPr>
            <a:xfrm>
              <a:off x="10010273" y="3914229"/>
              <a:ext cx="2257932" cy="1169550"/>
            </a:xfrm>
            <a:prstGeom prst="rect">
              <a:avLst/>
            </a:prstGeom>
            <a:noFill/>
          </p:spPr>
          <p:txBody>
            <a:bodyPr wrap="square" rtlCol="0">
              <a:spAutoFit/>
            </a:bodyPr>
            <a:lstStyle/>
            <a:p>
              <a:r>
                <a:rPr lang="en-US" sz="1400" i="1" dirty="0">
                  <a:solidFill>
                    <a:schemeClr val="tx1">
                      <a:lumMod val="25000"/>
                      <a:lumOff val="75000"/>
                    </a:schemeClr>
                  </a:solidFill>
                </a:rPr>
                <a:t>Application of data-driven models on M&amp;S environment to perform Virtual Experimentation and to improve plant operation</a:t>
              </a:r>
            </a:p>
          </p:txBody>
        </p:sp>
      </p:grpSp>
      <p:grpSp>
        <p:nvGrpSpPr>
          <p:cNvPr id="9" name="Group 8"/>
          <p:cNvGrpSpPr/>
          <p:nvPr/>
        </p:nvGrpSpPr>
        <p:grpSpPr>
          <a:xfrm>
            <a:off x="4434886" y="3131418"/>
            <a:ext cx="2235072" cy="2240981"/>
            <a:chOff x="4936270" y="3098447"/>
            <a:chExt cx="2596192" cy="2603055"/>
          </a:xfrm>
        </p:grpSpPr>
        <p:sp>
          <p:nvSpPr>
            <p:cNvPr id="22" name="TextBox 16"/>
            <p:cNvSpPr txBox="1"/>
            <p:nvPr/>
          </p:nvSpPr>
          <p:spPr>
            <a:xfrm>
              <a:off x="5021428" y="5200997"/>
              <a:ext cx="2425876" cy="5005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a:solidFill>
                    <a:schemeClr val="accent6">
                      <a:lumMod val="75000"/>
                    </a:schemeClr>
                  </a:solidFill>
                  <a:latin typeface="Calibri" panose="020F0502020204030204" pitchFamily="34" charset="0"/>
                </a:rPr>
                <a:t>Table of weather condition and corresponding optimal setting*</a:t>
              </a:r>
            </a:p>
          </p:txBody>
        </p:sp>
        <p:pic>
          <p:nvPicPr>
            <p:cNvPr id="6" name="Picture 5"/>
            <p:cNvPicPr>
              <a:picLocks noChangeAspect="1"/>
            </p:cNvPicPr>
            <p:nvPr/>
          </p:nvPicPr>
          <p:blipFill>
            <a:blip r:embed="rId3">
              <a:clrChange>
                <a:clrFrom>
                  <a:srgbClr val="000000"/>
                </a:clrFrom>
                <a:clrTo>
                  <a:srgbClr val="000000">
                    <a:alpha val="0"/>
                  </a:srgbClr>
                </a:clrTo>
              </a:clrChange>
            </a:blip>
            <a:stretch>
              <a:fillRect/>
            </a:stretch>
          </p:blipFill>
          <p:spPr>
            <a:xfrm>
              <a:off x="4936270" y="3098447"/>
              <a:ext cx="2596192" cy="2102550"/>
            </a:xfrm>
            <a:prstGeom prst="rect">
              <a:avLst/>
            </a:prstGeom>
          </p:spPr>
        </p:pic>
      </p:grpSp>
      <p:grpSp>
        <p:nvGrpSpPr>
          <p:cNvPr id="12" name="Group 11"/>
          <p:cNvGrpSpPr/>
          <p:nvPr/>
        </p:nvGrpSpPr>
        <p:grpSpPr>
          <a:xfrm>
            <a:off x="2147464" y="2913899"/>
            <a:ext cx="2425876" cy="3296982"/>
            <a:chOff x="2299863" y="2990099"/>
            <a:chExt cx="2425876" cy="3296982"/>
          </a:xfrm>
        </p:grpSpPr>
        <p:grpSp>
          <p:nvGrpSpPr>
            <p:cNvPr id="18" name="Group 17"/>
            <p:cNvGrpSpPr/>
            <p:nvPr/>
          </p:nvGrpSpPr>
          <p:grpSpPr>
            <a:xfrm>
              <a:off x="2299863" y="2990099"/>
              <a:ext cx="2425876" cy="1822930"/>
              <a:chOff x="1094702" y="6057803"/>
              <a:chExt cx="2425876" cy="1822930"/>
            </a:xfrm>
            <a:effectLst>
              <a:outerShdw blurRad="63500" sx="102000" sy="102000" algn="ctr" rotWithShape="0">
                <a:prstClr val="black">
                  <a:alpha val="40000"/>
                </a:prstClr>
              </a:outerShdw>
            </a:effectLst>
          </p:grpSpPr>
          <p:pic>
            <p:nvPicPr>
              <p:cNvPr id="19" name="Picture 18"/>
              <p:cNvPicPr>
                <a:picLocks noChangeAspect="1"/>
              </p:cNvPicPr>
              <p:nvPr/>
            </p:nvPicPr>
            <p:blipFill>
              <a:blip r:embed="rId4"/>
              <a:stretch>
                <a:fillRect/>
              </a:stretch>
            </p:blipFill>
            <p:spPr>
              <a:xfrm>
                <a:off x="1483366" y="6057803"/>
                <a:ext cx="1648550" cy="1525432"/>
              </a:xfrm>
              <a:prstGeom prst="rect">
                <a:avLst/>
              </a:prstGeom>
            </p:spPr>
          </p:pic>
          <p:sp>
            <p:nvSpPr>
              <p:cNvPr id="20" name="TextBox 16"/>
              <p:cNvSpPr txBox="1"/>
              <p:nvPr/>
            </p:nvSpPr>
            <p:spPr>
              <a:xfrm>
                <a:off x="1094702" y="7619123"/>
                <a:ext cx="242587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err="1">
                    <a:solidFill>
                      <a:schemeClr val="accent6">
                        <a:lumMod val="75000"/>
                      </a:schemeClr>
                    </a:solidFill>
                    <a:latin typeface="Calibri" panose="020F0502020204030204" pitchFamily="34" charset="0"/>
                  </a:rPr>
                  <a:t>Dymola</a:t>
                </a:r>
                <a:r>
                  <a:rPr lang="en-US" sz="1100" b="1" dirty="0">
                    <a:solidFill>
                      <a:schemeClr val="accent6">
                        <a:lumMod val="75000"/>
                      </a:schemeClr>
                    </a:solidFill>
                    <a:latin typeface="Calibri" panose="020F0502020204030204" pitchFamily="34" charset="0"/>
                  </a:rPr>
                  <a:t> Model for GT CW System</a:t>
                </a:r>
              </a:p>
            </p:txBody>
          </p:sp>
        </p:grpSp>
        <p:grpSp>
          <p:nvGrpSpPr>
            <p:cNvPr id="7" name="Group 6"/>
            <p:cNvGrpSpPr/>
            <p:nvPr/>
          </p:nvGrpSpPr>
          <p:grpSpPr>
            <a:xfrm>
              <a:off x="2299863" y="4900679"/>
              <a:ext cx="2425876" cy="1386402"/>
              <a:chOff x="2415992" y="4748397"/>
              <a:chExt cx="2425876" cy="1386402"/>
            </a:xfrm>
          </p:grpSpPr>
          <p:pic>
            <p:nvPicPr>
              <p:cNvPr id="25" name="Picture 24"/>
              <p:cNvPicPr>
                <a:picLocks noChangeAspect="1"/>
              </p:cNvPicPr>
              <p:nvPr/>
            </p:nvPicPr>
            <p:blipFill>
              <a:blip r:embed="rId5">
                <a:clrChange>
                  <a:clrFrom>
                    <a:srgbClr val="000000"/>
                  </a:clrFrom>
                  <a:clrTo>
                    <a:srgbClr val="000000">
                      <a:alpha val="0"/>
                    </a:srgbClr>
                  </a:clrTo>
                </a:clrChange>
              </a:blip>
              <a:stretch>
                <a:fillRect/>
              </a:stretch>
            </p:blipFill>
            <p:spPr>
              <a:xfrm>
                <a:off x="2596036" y="4748397"/>
                <a:ext cx="1999632" cy="1124792"/>
              </a:xfrm>
              <a:prstGeom prst="rect">
                <a:avLst/>
              </a:prstGeom>
            </p:spPr>
          </p:pic>
          <p:sp>
            <p:nvSpPr>
              <p:cNvPr id="27" name="TextBox 16"/>
              <p:cNvSpPr txBox="1"/>
              <p:nvPr/>
            </p:nvSpPr>
            <p:spPr>
              <a:xfrm>
                <a:off x="2415992" y="5873189"/>
                <a:ext cx="242587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err="1">
                    <a:solidFill>
                      <a:schemeClr val="accent6">
                        <a:lumMod val="75000"/>
                      </a:schemeClr>
                    </a:solidFill>
                    <a:latin typeface="Calibri" panose="020F0502020204030204" pitchFamily="34" charset="0"/>
                  </a:rPr>
                  <a:t>Dymola</a:t>
                </a:r>
                <a:r>
                  <a:rPr lang="en-US" sz="1100" b="1" dirty="0">
                    <a:solidFill>
                      <a:schemeClr val="accent6">
                        <a:lumMod val="75000"/>
                      </a:schemeClr>
                    </a:solidFill>
                    <a:latin typeface="Calibri" panose="020F0502020204030204" pitchFamily="34" charset="0"/>
                  </a:rPr>
                  <a:t> versus Historic Data</a:t>
                </a:r>
              </a:p>
            </p:txBody>
          </p:sp>
        </p:grpSp>
      </p:grpSp>
      <p:grpSp>
        <p:nvGrpSpPr>
          <p:cNvPr id="8" name="Group 7"/>
          <p:cNvGrpSpPr/>
          <p:nvPr/>
        </p:nvGrpSpPr>
        <p:grpSpPr>
          <a:xfrm>
            <a:off x="6747046" y="3530544"/>
            <a:ext cx="2594862" cy="1841852"/>
            <a:chOff x="7638622" y="3166851"/>
            <a:chExt cx="2256737" cy="1601850"/>
          </a:xfrm>
        </p:grpSpPr>
        <p:pic>
          <p:nvPicPr>
            <p:cNvPr id="26" name="Picture 25"/>
            <p:cNvPicPr>
              <a:picLocks noChangeAspect="1"/>
            </p:cNvPicPr>
            <p:nvPr/>
          </p:nvPicPr>
          <p:blipFill>
            <a:blip r:embed="rId6">
              <a:clrChange>
                <a:clrFrom>
                  <a:srgbClr val="000000"/>
                </a:clrFrom>
                <a:clrTo>
                  <a:srgbClr val="000000">
                    <a:alpha val="0"/>
                  </a:srgbClr>
                </a:clrTo>
              </a:clrChange>
            </a:blip>
            <a:stretch>
              <a:fillRect/>
            </a:stretch>
          </p:blipFill>
          <p:spPr>
            <a:xfrm>
              <a:off x="7638622" y="3166851"/>
              <a:ext cx="2256737" cy="1269416"/>
            </a:xfrm>
            <a:prstGeom prst="rect">
              <a:avLst/>
            </a:prstGeom>
          </p:spPr>
        </p:pic>
        <p:sp>
          <p:nvSpPr>
            <p:cNvPr id="29" name="TextBox 16"/>
            <p:cNvSpPr txBox="1"/>
            <p:nvPr/>
          </p:nvSpPr>
          <p:spPr>
            <a:xfrm>
              <a:off x="7741077" y="4393961"/>
              <a:ext cx="2051826" cy="3747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a:solidFill>
                    <a:schemeClr val="accent6">
                      <a:lumMod val="75000"/>
                    </a:schemeClr>
                  </a:solidFill>
                  <a:latin typeface="Calibri" panose="020F0502020204030204" pitchFamily="34" charset="0"/>
                </a:rPr>
                <a:t>Potential Energy-Saving using the previously identified optimal setting</a:t>
              </a:r>
            </a:p>
          </p:txBody>
        </p:sp>
      </p:grpSp>
      <p:grpSp>
        <p:nvGrpSpPr>
          <p:cNvPr id="10" name="Group 9"/>
          <p:cNvGrpSpPr/>
          <p:nvPr/>
        </p:nvGrpSpPr>
        <p:grpSpPr>
          <a:xfrm>
            <a:off x="-30303" y="2692074"/>
            <a:ext cx="2425876" cy="3403773"/>
            <a:chOff x="299277" y="2699012"/>
            <a:chExt cx="2425876" cy="3403773"/>
          </a:xfrm>
        </p:grpSpPr>
        <p:pic>
          <p:nvPicPr>
            <p:cNvPr id="3" name="Picture 2"/>
            <p:cNvPicPr>
              <a:picLocks noChangeAspect="1"/>
            </p:cNvPicPr>
            <p:nvPr/>
          </p:nvPicPr>
          <p:blipFill>
            <a:blip r:embed="rId7">
              <a:clrChange>
                <a:clrFrom>
                  <a:srgbClr val="000000"/>
                </a:clrFrom>
                <a:clrTo>
                  <a:srgbClr val="000000">
                    <a:alpha val="0"/>
                  </a:srgbClr>
                </a:clrTo>
              </a:clrChange>
            </a:blip>
            <a:stretch>
              <a:fillRect/>
            </a:stretch>
          </p:blipFill>
          <p:spPr>
            <a:xfrm>
              <a:off x="415912" y="2699012"/>
              <a:ext cx="2192607" cy="2901806"/>
            </a:xfrm>
            <a:prstGeom prst="rect">
              <a:avLst/>
            </a:prstGeom>
          </p:spPr>
        </p:pic>
        <p:sp>
          <p:nvSpPr>
            <p:cNvPr id="32" name="TextBox 16"/>
            <p:cNvSpPr txBox="1"/>
            <p:nvPr/>
          </p:nvSpPr>
          <p:spPr>
            <a:xfrm>
              <a:off x="299277" y="5671898"/>
              <a:ext cx="2425876"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a:solidFill>
                    <a:schemeClr val="accent6">
                      <a:lumMod val="75000"/>
                    </a:schemeClr>
                  </a:solidFill>
                  <a:latin typeface="Calibri" panose="020F0502020204030204" pitchFamily="34" charset="0"/>
                </a:rPr>
                <a:t>Neural Net Model for Cooling Load versus Historic Data</a:t>
              </a:r>
            </a:p>
          </p:txBody>
        </p:sp>
      </p:grpSp>
      <p:grpSp>
        <p:nvGrpSpPr>
          <p:cNvPr id="11" name="Group 10"/>
          <p:cNvGrpSpPr/>
          <p:nvPr/>
        </p:nvGrpSpPr>
        <p:grpSpPr>
          <a:xfrm>
            <a:off x="9422788" y="2996028"/>
            <a:ext cx="2639848" cy="2376369"/>
            <a:chOff x="9638688" y="3239868"/>
            <a:chExt cx="2639848" cy="2376369"/>
          </a:xfrm>
        </p:grpSpPr>
        <p:pic>
          <p:nvPicPr>
            <p:cNvPr id="35" name="Picture 34"/>
            <p:cNvPicPr>
              <a:picLocks noChangeAspect="1"/>
            </p:cNvPicPr>
            <p:nvPr/>
          </p:nvPicPr>
          <p:blipFill>
            <a:blip r:embed="rId8"/>
            <a:stretch>
              <a:fillRect/>
            </a:stretch>
          </p:blipFill>
          <p:spPr>
            <a:xfrm>
              <a:off x="9638688" y="3239868"/>
              <a:ext cx="2639848" cy="1660811"/>
            </a:xfrm>
            <a:prstGeom prst="rect">
              <a:avLst/>
            </a:prstGeom>
            <a:effectLst>
              <a:outerShdw blurRad="381000" sx="102000" sy="102000" algn="ctr" rotWithShape="0">
                <a:srgbClr val="00B0F0">
                  <a:alpha val="87000"/>
                </a:srgbClr>
              </a:outerShdw>
            </a:effectLst>
          </p:spPr>
        </p:pic>
        <p:sp>
          <p:nvSpPr>
            <p:cNvPr id="36" name="TextBox 16"/>
            <p:cNvSpPr txBox="1"/>
            <p:nvPr/>
          </p:nvSpPr>
          <p:spPr>
            <a:xfrm>
              <a:off x="9992838" y="5016073"/>
              <a:ext cx="2124389"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a:solidFill>
                    <a:schemeClr val="accent6">
                      <a:lumMod val="75000"/>
                    </a:schemeClr>
                  </a:solidFill>
                  <a:latin typeface="Calibri" panose="020F0502020204030204" pitchFamily="34" charset="0"/>
                </a:rPr>
                <a:t>GT FORESIGHT as a testbed for Data-driven Campus Utility Operation Research</a:t>
              </a:r>
            </a:p>
          </p:txBody>
        </p:sp>
      </p:grpSp>
      <p:sp>
        <p:nvSpPr>
          <p:cNvPr id="37" name="Slide Number Placeholder 6"/>
          <p:cNvSpPr txBox="1">
            <a:spLocks/>
          </p:cNvSpPr>
          <p:nvPr/>
        </p:nvSpPr>
        <p:spPr>
          <a:xfrm>
            <a:off x="5593751" y="6492876"/>
            <a:ext cx="1016000" cy="365125"/>
          </a:xfrm>
          <a:prstGeom prst="rect">
            <a:avLst/>
          </a:prstGeom>
        </p:spPr>
        <p:txBody>
          <a:bodyPr/>
          <a:lstStyle>
            <a:defPPr>
              <a:defRPr lang="en-US"/>
            </a:defPPr>
            <a:lvl1pPr marL="0" algn="ct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F66201-A8DA-4E42-8B53-B4C3BA332DEC}" type="slidenum">
              <a:rPr lang="en-US" smtClean="0"/>
              <a:pPr/>
              <a:t>28</a:t>
            </a:fld>
            <a:endParaRPr lang="en-US"/>
          </a:p>
        </p:txBody>
      </p:sp>
    </p:spTree>
    <p:extLst>
      <p:ext uri="{BB962C8B-B14F-4D97-AF65-F5344CB8AC3E}">
        <p14:creationId xmlns:p14="http://schemas.microsoft.com/office/powerpoint/2010/main" val="24391191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Data and Model-Driven Application</a:t>
            </a:r>
          </a:p>
        </p:txBody>
      </p:sp>
      <p:pic>
        <p:nvPicPr>
          <p:cNvPr id="4" name="Picture 3"/>
          <p:cNvPicPr>
            <a:picLocks noChangeAspect="1"/>
          </p:cNvPicPr>
          <p:nvPr/>
        </p:nvPicPr>
        <p:blipFill>
          <a:blip r:embed="rId2"/>
          <a:stretch>
            <a:fillRect/>
          </a:stretch>
        </p:blipFill>
        <p:spPr>
          <a:xfrm>
            <a:off x="1349634" y="1291883"/>
            <a:ext cx="10004166" cy="4700954"/>
          </a:xfrm>
          <a:prstGeom prst="rect">
            <a:avLst/>
          </a:prstGeom>
          <a:effectLst>
            <a:glow rad="101600">
              <a:schemeClr val="accent4">
                <a:satMod val="175000"/>
                <a:alpha val="40000"/>
              </a:schemeClr>
            </a:glow>
          </a:effectLst>
        </p:spPr>
      </p:pic>
      <p:pic>
        <p:nvPicPr>
          <p:cNvPr id="5" name="Picture 4"/>
          <p:cNvPicPr>
            <a:picLocks noChangeAspect="1"/>
          </p:cNvPicPr>
          <p:nvPr/>
        </p:nvPicPr>
        <p:blipFill>
          <a:blip r:embed="rId3"/>
          <a:stretch>
            <a:fillRect/>
          </a:stretch>
        </p:blipFill>
        <p:spPr>
          <a:xfrm>
            <a:off x="9085849" y="4319108"/>
            <a:ext cx="1843614" cy="2110936"/>
          </a:xfrm>
          <a:prstGeom prst="rect">
            <a:avLst/>
          </a:prstGeom>
          <a:effectLst>
            <a:glow rad="63500">
              <a:schemeClr val="accent4">
                <a:satMod val="175000"/>
                <a:alpha val="40000"/>
              </a:schemeClr>
            </a:glow>
          </a:effectLst>
        </p:spPr>
      </p:pic>
      <p:sp>
        <p:nvSpPr>
          <p:cNvPr id="6"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29</a:t>
            </a:fld>
            <a:endParaRPr lang="en-US"/>
          </a:p>
        </p:txBody>
      </p:sp>
    </p:spTree>
    <p:extLst>
      <p:ext uri="{BB962C8B-B14F-4D97-AF65-F5344CB8AC3E}">
        <p14:creationId xmlns:p14="http://schemas.microsoft.com/office/powerpoint/2010/main" val="3515311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Aerospace Applications </a:t>
            </a:r>
            <a:r>
              <a:rPr lang="en-US" sz="3600" dirty="0"/>
              <a:t>Landscape</a:t>
            </a:r>
          </a:p>
        </p:txBody>
      </p:sp>
      <p:sp>
        <p:nvSpPr>
          <p:cNvPr id="127" name="Rectangle 126"/>
          <p:cNvSpPr/>
          <p:nvPr/>
        </p:nvSpPr>
        <p:spPr>
          <a:xfrm>
            <a:off x="7700" y="3703098"/>
            <a:ext cx="12192000" cy="3154902"/>
          </a:xfrm>
          <a:prstGeom prst="rect">
            <a:avLst/>
          </a:prstGeom>
          <a:gradFill flip="none" rotWithShape="1">
            <a:gsLst>
              <a:gs pos="0">
                <a:srgbClr val="0E243B"/>
              </a:gs>
              <a:gs pos="25000">
                <a:srgbClr val="0E243B"/>
              </a:gs>
              <a:gs pos="46000">
                <a:srgbClr val="0E243B"/>
              </a:gs>
              <a:gs pos="100000">
                <a:srgbClr val="0E243B">
                  <a:alpha val="3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7957380" y="330026"/>
            <a:ext cx="2624690" cy="2624687"/>
          </a:xfrm>
          <a:prstGeom prst="ellipse">
            <a:avLst/>
          </a:prstGeom>
          <a:gradFill flip="none" rotWithShape="1">
            <a:gsLst>
              <a:gs pos="0">
                <a:srgbClr val="1F497D">
                  <a:lumMod val="50000"/>
                </a:srgbClr>
              </a:gs>
              <a:gs pos="36000">
                <a:srgbClr val="1F497D">
                  <a:lumMod val="50000"/>
                </a:srgbClr>
              </a:gs>
              <a:gs pos="66000">
                <a:srgbClr val="1F497D">
                  <a:lumMod val="50000"/>
                  <a:alpha val="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30" name="Oval 129"/>
          <p:cNvSpPr/>
          <p:nvPr/>
        </p:nvSpPr>
        <p:spPr>
          <a:xfrm>
            <a:off x="7233525" y="1375159"/>
            <a:ext cx="3580880" cy="3580876"/>
          </a:xfrm>
          <a:prstGeom prst="ellipse">
            <a:avLst/>
          </a:prstGeom>
          <a:gradFill flip="none" rotWithShape="1">
            <a:gsLst>
              <a:gs pos="0">
                <a:srgbClr val="1F497D">
                  <a:lumMod val="50000"/>
                </a:srgbClr>
              </a:gs>
              <a:gs pos="41000">
                <a:srgbClr val="1F497D">
                  <a:lumMod val="50000"/>
                </a:srgbClr>
              </a:gs>
              <a:gs pos="66000">
                <a:srgbClr val="1F497D">
                  <a:lumMod val="50000"/>
                  <a:alpha val="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31" name="Oval 130"/>
          <p:cNvSpPr/>
          <p:nvPr/>
        </p:nvSpPr>
        <p:spPr>
          <a:xfrm>
            <a:off x="1133474" y="2041733"/>
            <a:ext cx="5206073" cy="5206067"/>
          </a:xfrm>
          <a:prstGeom prst="ellipse">
            <a:avLst/>
          </a:prstGeom>
          <a:gradFill flip="none" rotWithShape="1">
            <a:gsLst>
              <a:gs pos="0">
                <a:srgbClr val="1F497D">
                  <a:lumMod val="50000"/>
                </a:srgbClr>
              </a:gs>
              <a:gs pos="17000">
                <a:srgbClr val="1F497D">
                  <a:lumMod val="50000"/>
                </a:srgbClr>
              </a:gs>
              <a:gs pos="66000">
                <a:srgbClr val="1F497D">
                  <a:lumMod val="50000"/>
                  <a:alpha val="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32" name="Oval 131"/>
          <p:cNvSpPr/>
          <p:nvPr/>
        </p:nvSpPr>
        <p:spPr>
          <a:xfrm>
            <a:off x="6946331" y="3490071"/>
            <a:ext cx="2624690" cy="2624687"/>
          </a:xfrm>
          <a:prstGeom prst="ellipse">
            <a:avLst/>
          </a:prstGeom>
          <a:gradFill flip="none" rotWithShape="1">
            <a:gsLst>
              <a:gs pos="0">
                <a:srgbClr val="1F497D">
                  <a:lumMod val="50000"/>
                </a:srgbClr>
              </a:gs>
              <a:gs pos="36000">
                <a:srgbClr val="1F497D">
                  <a:lumMod val="50000"/>
                </a:srgbClr>
              </a:gs>
              <a:gs pos="66000">
                <a:srgbClr val="1F497D">
                  <a:lumMod val="50000"/>
                  <a:alpha val="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nvGrpSpPr>
          <p:cNvPr id="133" name="Group 132"/>
          <p:cNvGrpSpPr/>
          <p:nvPr/>
        </p:nvGrpSpPr>
        <p:grpSpPr>
          <a:xfrm>
            <a:off x="2787395" y="1055882"/>
            <a:ext cx="7993855" cy="5419153"/>
            <a:chOff x="230720" y="743582"/>
            <a:chExt cx="9059742" cy="6141734"/>
          </a:xfrm>
        </p:grpSpPr>
        <p:pic>
          <p:nvPicPr>
            <p:cNvPr id="242" name="Picture 5"/>
            <p:cNvPicPr>
              <a:picLocks noChangeAspect="1" noChangeArrowheads="1"/>
            </p:cNvPicPr>
            <p:nvPr/>
          </p:nvPicPr>
          <p:blipFill>
            <a:blip r:embed="rId2" cstate="print">
              <a:clrChange>
                <a:clrFrom>
                  <a:srgbClr val="0E243B"/>
                </a:clrFrom>
                <a:clrTo>
                  <a:srgbClr val="0E243B">
                    <a:alpha val="0"/>
                  </a:srgbClr>
                </a:clrTo>
              </a:clrChange>
              <a:extLst>
                <a:ext uri="{28A0092B-C50C-407E-A947-70E740481C1C}">
                  <a14:useLocalDpi xmlns:a14="http://schemas.microsoft.com/office/drawing/2010/main" val="0"/>
                </a:ext>
              </a:extLst>
            </a:blip>
            <a:srcRect/>
            <a:stretch>
              <a:fillRect/>
            </a:stretch>
          </p:blipFill>
          <p:spPr bwMode="auto">
            <a:xfrm rot="20401331">
              <a:off x="230720" y="5807994"/>
              <a:ext cx="1164694" cy="1077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3" name="Picture 5"/>
            <p:cNvPicPr>
              <a:picLocks noChangeAspect="1" noChangeArrowheads="1"/>
            </p:cNvPicPr>
            <p:nvPr/>
          </p:nvPicPr>
          <p:blipFill>
            <a:blip r:embed="rId3" cstate="print">
              <a:clrChange>
                <a:clrFrom>
                  <a:srgbClr val="0E243B"/>
                </a:clrFrom>
                <a:clrTo>
                  <a:srgbClr val="0E243B">
                    <a:alpha val="0"/>
                  </a:srgbClr>
                </a:clrTo>
              </a:clrChange>
              <a:extLst>
                <a:ext uri="{28A0092B-C50C-407E-A947-70E740481C1C}">
                  <a14:useLocalDpi xmlns:a14="http://schemas.microsoft.com/office/drawing/2010/main" val="0"/>
                </a:ext>
              </a:extLst>
            </a:blip>
            <a:srcRect/>
            <a:stretch>
              <a:fillRect/>
            </a:stretch>
          </p:blipFill>
          <p:spPr bwMode="auto">
            <a:xfrm>
              <a:off x="3464198" y="4365698"/>
              <a:ext cx="1725038" cy="913694"/>
            </a:xfrm>
            <a:prstGeom prst="rect">
              <a:avLst/>
            </a:prstGeom>
            <a:noFill/>
            <a:ln>
              <a:noFill/>
            </a:ln>
            <a:effectLst>
              <a:outerShdw blurRad="215900" algn="ctr" rotWithShape="0">
                <a:srgbClr val="00B0F0">
                  <a:alpha val="7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4" name="Picture 2"/>
            <p:cNvPicPr>
              <a:picLocks noChangeAspect="1" noChangeArrowheads="1"/>
            </p:cNvPicPr>
            <p:nvPr/>
          </p:nvPicPr>
          <p:blipFill>
            <a:blip r:embed="rId4" cstate="print">
              <a:clrChange>
                <a:clrFrom>
                  <a:srgbClr val="0E243B"/>
                </a:clrFrom>
                <a:clrTo>
                  <a:srgbClr val="0E243B">
                    <a:alpha val="0"/>
                  </a:srgbClr>
                </a:clrTo>
              </a:clrChange>
              <a:extLst>
                <a:ext uri="{28A0092B-C50C-407E-A947-70E740481C1C}">
                  <a14:useLocalDpi xmlns:a14="http://schemas.microsoft.com/office/drawing/2010/main" val="0"/>
                </a:ext>
              </a:extLst>
            </a:blip>
            <a:srcRect/>
            <a:stretch>
              <a:fillRect/>
            </a:stretch>
          </p:blipFill>
          <p:spPr bwMode="auto">
            <a:xfrm>
              <a:off x="5259385" y="4496948"/>
              <a:ext cx="2133852" cy="1192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 name="Picture 7"/>
            <p:cNvPicPr>
              <a:picLocks noChangeAspect="1" noChangeArrowheads="1"/>
            </p:cNvPicPr>
            <p:nvPr/>
          </p:nvPicPr>
          <p:blipFill rotWithShape="1">
            <a:blip r:embed="rId5" cstate="print">
              <a:clrChange>
                <a:clrFrom>
                  <a:srgbClr val="0E243B"/>
                </a:clrFrom>
                <a:clrTo>
                  <a:srgbClr val="0E243B">
                    <a:alpha val="0"/>
                  </a:srgbClr>
                </a:clrTo>
              </a:clrChange>
              <a:extLst>
                <a:ext uri="{28A0092B-C50C-407E-A947-70E740481C1C}">
                  <a14:useLocalDpi xmlns:a14="http://schemas.microsoft.com/office/drawing/2010/main" val="0"/>
                </a:ext>
              </a:extLst>
            </a:blip>
            <a:srcRect l="36990"/>
            <a:stretch/>
          </p:blipFill>
          <p:spPr bwMode="auto">
            <a:xfrm>
              <a:off x="7788656" y="3505200"/>
              <a:ext cx="1501806" cy="1199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 name="Picture 12"/>
            <p:cNvPicPr>
              <a:picLocks noChangeAspect="1" noChangeArrowheads="1"/>
            </p:cNvPicPr>
            <p:nvPr/>
          </p:nvPicPr>
          <p:blipFill>
            <a:blip r:embed="rId6" cstate="print">
              <a:clrChange>
                <a:clrFrom>
                  <a:srgbClr val="0E243B"/>
                </a:clrFrom>
                <a:clrTo>
                  <a:srgbClr val="0E243B">
                    <a:alpha val="0"/>
                  </a:srgbClr>
                </a:clrTo>
              </a:clrChange>
              <a:extLst>
                <a:ext uri="{28A0092B-C50C-407E-A947-70E740481C1C}">
                  <a14:useLocalDpi xmlns:a14="http://schemas.microsoft.com/office/drawing/2010/main" val="0"/>
                </a:ext>
              </a:extLst>
            </a:blip>
            <a:srcRect/>
            <a:stretch>
              <a:fillRect/>
            </a:stretch>
          </p:blipFill>
          <p:spPr bwMode="auto">
            <a:xfrm flipH="1">
              <a:off x="6775862" y="743582"/>
              <a:ext cx="2271442" cy="131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7" name="Picture 13"/>
            <p:cNvPicPr>
              <a:picLocks noChangeAspect="1" noChangeArrowheads="1"/>
            </p:cNvPicPr>
            <p:nvPr/>
          </p:nvPicPr>
          <p:blipFill>
            <a:blip r:embed="rId7" cstate="print">
              <a:clrChange>
                <a:clrFrom>
                  <a:srgbClr val="0E243B"/>
                </a:clrFrom>
                <a:clrTo>
                  <a:srgbClr val="0E243B">
                    <a:alpha val="0"/>
                  </a:srgbClr>
                </a:clrTo>
              </a:clrChange>
              <a:extLst>
                <a:ext uri="{28A0092B-C50C-407E-A947-70E740481C1C}">
                  <a14:useLocalDpi xmlns:a14="http://schemas.microsoft.com/office/drawing/2010/main" val="0"/>
                </a:ext>
              </a:extLst>
            </a:blip>
            <a:srcRect/>
            <a:stretch>
              <a:fillRect/>
            </a:stretch>
          </p:blipFill>
          <p:spPr bwMode="auto">
            <a:xfrm>
              <a:off x="5736294" y="1513555"/>
              <a:ext cx="1686022" cy="78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8" name="Picture 15"/>
            <p:cNvPicPr>
              <a:picLocks noChangeAspect="1" noChangeArrowheads="1"/>
            </p:cNvPicPr>
            <p:nvPr/>
          </p:nvPicPr>
          <p:blipFill>
            <a:blip r:embed="rId8" cstate="print">
              <a:clrChange>
                <a:clrFrom>
                  <a:srgbClr val="0E243B"/>
                </a:clrFrom>
                <a:clrTo>
                  <a:srgbClr val="0E243B">
                    <a:alpha val="0"/>
                  </a:srgbClr>
                </a:clrTo>
              </a:clrChange>
              <a:extLst>
                <a:ext uri="{28A0092B-C50C-407E-A947-70E740481C1C}">
                  <a14:useLocalDpi xmlns:a14="http://schemas.microsoft.com/office/drawing/2010/main" val="0"/>
                </a:ext>
              </a:extLst>
            </a:blip>
            <a:srcRect/>
            <a:stretch>
              <a:fillRect/>
            </a:stretch>
          </p:blipFill>
          <p:spPr bwMode="auto">
            <a:xfrm>
              <a:off x="1860128" y="5279392"/>
              <a:ext cx="1111042" cy="1078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9" name="Picture 14"/>
            <p:cNvPicPr>
              <a:picLocks noChangeAspect="1" noChangeArrowheads="1"/>
            </p:cNvPicPr>
            <p:nvPr/>
          </p:nvPicPr>
          <p:blipFill>
            <a:blip r:embed="rId9" cstate="print">
              <a:clrChange>
                <a:clrFrom>
                  <a:srgbClr val="0E243B"/>
                </a:clrFrom>
                <a:clrTo>
                  <a:srgbClr val="0E243B">
                    <a:alpha val="0"/>
                  </a:srgbClr>
                </a:clrTo>
              </a:clrChange>
              <a:extLst>
                <a:ext uri="{28A0092B-C50C-407E-A947-70E740481C1C}">
                  <a14:useLocalDpi xmlns:a14="http://schemas.microsoft.com/office/drawing/2010/main" val="0"/>
                </a:ext>
              </a:extLst>
            </a:blip>
            <a:srcRect/>
            <a:stretch>
              <a:fillRect/>
            </a:stretch>
          </p:blipFill>
          <p:spPr bwMode="auto">
            <a:xfrm>
              <a:off x="3086418" y="3151680"/>
              <a:ext cx="1335812" cy="1320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4" name="Group 133"/>
          <p:cNvGrpSpPr/>
          <p:nvPr/>
        </p:nvGrpSpPr>
        <p:grpSpPr>
          <a:xfrm>
            <a:off x="5940330" y="3879995"/>
            <a:ext cx="551800" cy="486460"/>
            <a:chOff x="6553200" y="3985022"/>
            <a:chExt cx="2368846" cy="2088356"/>
          </a:xfrm>
          <a:gradFill>
            <a:gsLst>
              <a:gs pos="74000">
                <a:srgbClr val="C20A1C"/>
              </a:gs>
              <a:gs pos="16000">
                <a:srgbClr val="DE30BD"/>
              </a:gs>
            </a:gsLst>
            <a:lin ang="7800000" scaled="0"/>
          </a:gradFill>
          <a:effectLst>
            <a:outerShdw blurRad="50800" dist="38100" dir="8100000" algn="tr" rotWithShape="0">
              <a:prstClr val="black">
                <a:alpha val="40000"/>
              </a:prstClr>
            </a:outerShdw>
          </a:effectLst>
        </p:grpSpPr>
        <p:sp>
          <p:nvSpPr>
            <p:cNvPr id="240" name="Freeform 239"/>
            <p:cNvSpPr/>
            <p:nvPr/>
          </p:nvSpPr>
          <p:spPr>
            <a:xfrm>
              <a:off x="6553200" y="3985022"/>
              <a:ext cx="2368846" cy="208835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74000">
                  <a:srgbClr val="9BBB59">
                    <a:lumMod val="75000"/>
                  </a:srgbClr>
                </a:gs>
                <a:gs pos="16000">
                  <a:srgbClr val="9BBB59">
                    <a:lumMod val="50000"/>
                  </a:srgbClr>
                </a:gs>
              </a:gsLst>
              <a:lin ang="0" scaled="1"/>
              <a:tileRect/>
            </a:gradFill>
            <a:ln w="25400" cap="flat" cmpd="sng" algn="ctr">
              <a:noFill/>
              <a:prstDash val="solid"/>
            </a:ln>
            <a:effectLst>
              <a:outerShdw blurRad="215900" dist="38100" dir="8100000" algn="tr" rotWithShape="0">
                <a:prstClr val="black">
                  <a:alpha val="8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41" name="Freeform 240"/>
            <p:cNvSpPr/>
            <p:nvPr/>
          </p:nvSpPr>
          <p:spPr>
            <a:xfrm>
              <a:off x="6742366" y="4151790"/>
              <a:ext cx="1990516" cy="1754821"/>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83000">
                  <a:srgbClr val="9BBB59">
                    <a:lumMod val="75000"/>
                  </a:srgbClr>
                </a:gs>
                <a:gs pos="13000">
                  <a:srgbClr val="9BBB59">
                    <a:lumMod val="50000"/>
                  </a:srgbClr>
                </a:gs>
              </a:gsLst>
              <a:lin ang="5400000" scaled="1"/>
              <a:tileRect/>
            </a:gradFill>
            <a:ln w="25400" cap="flat" cmpd="sng" algn="ctr">
              <a:noFill/>
              <a:prstDash val="solid"/>
            </a:ln>
            <a:effectLst>
              <a:innerShdw blurRad="292100" dist="50800" dir="18900000">
                <a:srgbClr val="9BBB59">
                  <a:lumMod val="50000"/>
                  <a:alpha val="97000"/>
                </a:srgb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grpSp>
      <p:grpSp>
        <p:nvGrpSpPr>
          <p:cNvPr id="135" name="Group 134"/>
          <p:cNvGrpSpPr/>
          <p:nvPr/>
        </p:nvGrpSpPr>
        <p:grpSpPr>
          <a:xfrm>
            <a:off x="4811112" y="3290888"/>
            <a:ext cx="725808" cy="639864"/>
            <a:chOff x="6553200" y="3985022"/>
            <a:chExt cx="2368846" cy="2088356"/>
          </a:xfrm>
          <a:gradFill>
            <a:gsLst>
              <a:gs pos="74000">
                <a:srgbClr val="C20A1C"/>
              </a:gs>
              <a:gs pos="16000">
                <a:srgbClr val="DE30BD"/>
              </a:gs>
            </a:gsLst>
            <a:lin ang="7800000" scaled="0"/>
          </a:gradFill>
          <a:effectLst>
            <a:outerShdw blurRad="50800" dist="38100" dir="8100000" algn="tr" rotWithShape="0">
              <a:prstClr val="black">
                <a:alpha val="40000"/>
              </a:prstClr>
            </a:outerShdw>
          </a:effectLst>
        </p:grpSpPr>
        <p:sp>
          <p:nvSpPr>
            <p:cNvPr id="238" name="Freeform 237"/>
            <p:cNvSpPr/>
            <p:nvPr/>
          </p:nvSpPr>
          <p:spPr>
            <a:xfrm>
              <a:off x="6553200" y="3985022"/>
              <a:ext cx="2368846" cy="208835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74000">
                  <a:srgbClr val="C0504D">
                    <a:lumMod val="75000"/>
                  </a:srgbClr>
                </a:gs>
                <a:gs pos="16000">
                  <a:srgbClr val="C0504D">
                    <a:lumMod val="50000"/>
                  </a:srgbClr>
                </a:gs>
              </a:gsLst>
              <a:lin ang="0" scaled="1"/>
              <a:tileRect/>
            </a:gradFill>
            <a:ln w="25400" cap="flat" cmpd="sng" algn="ctr">
              <a:noFill/>
              <a:prstDash val="solid"/>
            </a:ln>
            <a:effectLst>
              <a:outerShdw blurRad="215900" dist="38100" dir="8100000" algn="tr" rotWithShape="0">
                <a:prstClr val="black">
                  <a:alpha val="8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39" name="Freeform 238"/>
            <p:cNvSpPr/>
            <p:nvPr/>
          </p:nvSpPr>
          <p:spPr>
            <a:xfrm>
              <a:off x="6742366" y="4151790"/>
              <a:ext cx="1990516" cy="1754821"/>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83000">
                  <a:srgbClr val="C0504D">
                    <a:lumMod val="75000"/>
                  </a:srgbClr>
                </a:gs>
                <a:gs pos="13000">
                  <a:srgbClr val="C0504D">
                    <a:lumMod val="50000"/>
                  </a:srgbClr>
                </a:gs>
              </a:gsLst>
              <a:lin ang="5400000" scaled="1"/>
              <a:tileRect/>
            </a:gradFill>
            <a:ln w="25400" cap="flat" cmpd="sng" algn="ctr">
              <a:noFill/>
              <a:prstDash val="solid"/>
            </a:ln>
            <a:effectLst>
              <a:innerShdw blurRad="292100" dist="50800" dir="18900000">
                <a:srgbClr val="C0504D">
                  <a:lumMod val="50000"/>
                  <a:alpha val="97000"/>
                </a:srgb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grpSp>
      <p:grpSp>
        <p:nvGrpSpPr>
          <p:cNvPr id="136" name="Group 135"/>
          <p:cNvGrpSpPr/>
          <p:nvPr/>
        </p:nvGrpSpPr>
        <p:grpSpPr>
          <a:xfrm>
            <a:off x="6344099" y="3428243"/>
            <a:ext cx="806462" cy="710967"/>
            <a:chOff x="6553200" y="3985022"/>
            <a:chExt cx="2368846" cy="2088356"/>
          </a:xfrm>
          <a:gradFill>
            <a:gsLst>
              <a:gs pos="74000">
                <a:srgbClr val="C20A1C"/>
              </a:gs>
              <a:gs pos="16000">
                <a:srgbClr val="DE30BD"/>
              </a:gs>
            </a:gsLst>
            <a:lin ang="7800000" scaled="0"/>
          </a:gradFill>
          <a:effectLst>
            <a:outerShdw blurRad="50800" dist="38100" dir="8100000" algn="tr" rotWithShape="0">
              <a:prstClr val="black">
                <a:alpha val="40000"/>
              </a:prstClr>
            </a:outerShdw>
          </a:effectLst>
        </p:grpSpPr>
        <p:sp>
          <p:nvSpPr>
            <p:cNvPr id="236" name="Freeform 235"/>
            <p:cNvSpPr/>
            <p:nvPr/>
          </p:nvSpPr>
          <p:spPr>
            <a:xfrm>
              <a:off x="6553200" y="3985022"/>
              <a:ext cx="2368846" cy="208835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74000">
                  <a:srgbClr val="4F81BD">
                    <a:lumMod val="75000"/>
                  </a:srgbClr>
                </a:gs>
                <a:gs pos="16000">
                  <a:srgbClr val="4F81BD">
                    <a:lumMod val="50000"/>
                  </a:srgbClr>
                </a:gs>
              </a:gsLst>
              <a:lin ang="0" scaled="1"/>
              <a:tileRect/>
            </a:gradFill>
            <a:ln w="25400" cap="flat" cmpd="sng" algn="ctr">
              <a:noFill/>
              <a:prstDash val="solid"/>
            </a:ln>
            <a:effectLst>
              <a:outerShdw blurRad="215900" dist="38100" dir="8100000" algn="tr" rotWithShape="0">
                <a:prstClr val="black">
                  <a:alpha val="8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37" name="Freeform 236"/>
            <p:cNvSpPr/>
            <p:nvPr/>
          </p:nvSpPr>
          <p:spPr>
            <a:xfrm>
              <a:off x="6742366" y="4151790"/>
              <a:ext cx="1990516" cy="1754821"/>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83000">
                  <a:srgbClr val="4F81BD">
                    <a:lumMod val="75000"/>
                  </a:srgbClr>
                </a:gs>
                <a:gs pos="13000">
                  <a:srgbClr val="4F81BD">
                    <a:lumMod val="50000"/>
                  </a:srgbClr>
                </a:gs>
              </a:gsLst>
              <a:lin ang="5400000" scaled="1"/>
              <a:tileRect/>
            </a:gradFill>
            <a:ln w="25400" cap="flat" cmpd="sng" algn="ctr">
              <a:noFill/>
              <a:prstDash val="solid"/>
            </a:ln>
            <a:effectLst>
              <a:innerShdw blurRad="292100" dist="50800" dir="18900000">
                <a:srgbClr val="4F81BD">
                  <a:lumMod val="50000"/>
                  <a:alpha val="97000"/>
                </a:srgb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pSp>
        <p:nvGrpSpPr>
          <p:cNvPr id="137" name="Group 136"/>
          <p:cNvGrpSpPr/>
          <p:nvPr/>
        </p:nvGrpSpPr>
        <p:grpSpPr>
          <a:xfrm>
            <a:off x="8938842" y="1736817"/>
            <a:ext cx="1304528" cy="1150061"/>
            <a:chOff x="5226025" y="2975686"/>
            <a:chExt cx="1529324" cy="1348240"/>
          </a:xfrm>
        </p:grpSpPr>
        <p:pic>
          <p:nvPicPr>
            <p:cNvPr id="234" name="Picture 2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59821" y="3059554"/>
              <a:ext cx="1296802" cy="1133362"/>
            </a:xfrm>
            <a:prstGeom prst="rect">
              <a:avLst/>
            </a:prstGeom>
          </p:spPr>
        </p:pic>
        <p:sp>
          <p:nvSpPr>
            <p:cNvPr id="235" name="Freeform 234"/>
            <p:cNvSpPr/>
            <p:nvPr/>
          </p:nvSpPr>
          <p:spPr>
            <a:xfrm>
              <a:off x="5226025" y="2975686"/>
              <a:ext cx="1529324" cy="1348240"/>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 name="connsiteX0" fmla="*/ 5332458 w 5423898"/>
                <a:gd name="connsiteY0" fmla="*/ 2529840 h 4740592"/>
                <a:gd name="connsiteX1" fmla="*/ 5334839 w 5423898"/>
                <a:gd name="connsiteY1" fmla="*/ 2215515 h 4740592"/>
                <a:gd name="connsiteX2" fmla="*/ 4113734 w 5423898"/>
                <a:gd name="connsiteY2" fmla="*/ 129540 h 4740592"/>
                <a:gd name="connsiteX3" fmla="*/ 3839414 w 5423898"/>
                <a:gd name="connsiteY3" fmla="*/ 0 h 4740592"/>
                <a:gd name="connsiteX4" fmla="*/ 1494836 w 5423898"/>
                <a:gd name="connsiteY4" fmla="*/ 2857 h 4740592"/>
                <a:gd name="connsiteX5" fmla="*/ 1210514 w 5423898"/>
                <a:gd name="connsiteY5" fmla="*/ 190500 h 4740592"/>
                <a:gd name="connsiteX6" fmla="*/ 52750 w 5423898"/>
                <a:gd name="connsiteY6" fmla="*/ 2186940 h 4740592"/>
                <a:gd name="connsiteX7" fmla="*/ 56561 w 5423898"/>
                <a:gd name="connsiteY7" fmla="*/ 2563178 h 4740592"/>
                <a:gd name="connsiteX8" fmla="*/ 1225754 w 5423898"/>
                <a:gd name="connsiteY8" fmla="*/ 4579620 h 4740592"/>
                <a:gd name="connsiteX9" fmla="*/ 1507694 w 5423898"/>
                <a:gd name="connsiteY9" fmla="*/ 4740592 h 4740592"/>
                <a:gd name="connsiteX10" fmla="*/ 3885610 w 5423898"/>
                <a:gd name="connsiteY10" fmla="*/ 4737259 h 4740592"/>
                <a:gd name="connsiteX11" fmla="*/ 4150882 w 5423898"/>
                <a:gd name="connsiteY11" fmla="*/ 4569142 h 4740592"/>
                <a:gd name="connsiteX12" fmla="*/ 5423898 w 5423898"/>
                <a:gd name="connsiteY12" fmla="*/ 26212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946219 w 5377308"/>
                <a:gd name="connsiteY13" fmla="*/ 3265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422344 w 5377308"/>
                <a:gd name="connsiteY14" fmla="*/ 2877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111194 w 5377308"/>
                <a:gd name="connsiteY14" fmla="*/ 343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06394 w 5377308"/>
                <a:gd name="connsiteY14"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806394 w 5377308"/>
                <a:gd name="connsiteY15"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3482544 w 5377308"/>
                <a:gd name="connsiteY16" fmla="*/ 4071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901394 w 5377308"/>
                <a:gd name="connsiteY17" fmla="*/ 4065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1634694 w 5377308"/>
                <a:gd name="connsiteY19" fmla="*/ 388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53644 w 5377308"/>
                <a:gd name="connsiteY20" fmla="*/ 2585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859994 w 5377308"/>
                <a:gd name="connsiteY21"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634694 w 5377308"/>
                <a:gd name="connsiteY22" fmla="*/ 845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1901394 w 5377308"/>
                <a:gd name="connsiteY23"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539694 w 5377308"/>
                <a:gd name="connsiteY24"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3793694 w 5377308"/>
                <a:gd name="connsiteY25" fmla="*/ 896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1983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555694 w 5377308"/>
                <a:gd name="connsiteY27" fmla="*/ 2573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415994 w 5377308"/>
                <a:gd name="connsiteY28" fmla="*/ 2820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14094 w 5377308"/>
                <a:gd name="connsiteY22" fmla="*/ 6934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01394 w 5377308"/>
                <a:gd name="connsiteY22" fmla="*/ 71247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7546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874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603319 w 5377308"/>
                <a:gd name="connsiteY26" fmla="*/ 252222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83462 w 5377308"/>
                <a:gd name="connsiteY26" fmla="*/ 2818289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1627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4008 h 4740592"/>
                <a:gd name="connsiteX27" fmla="*/ 4943044 w 5377308"/>
                <a:gd name="connsiteY27" fmla="*/ 3214370 h 4740592"/>
                <a:gd name="connsiteX28" fmla="*/ 5332458 w 5377308"/>
                <a:gd name="connsiteY28" fmla="*/ 2529840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77308" h="4740592">
                  <a:moveTo>
                    <a:pt x="5332458" y="2529840"/>
                  </a:moveTo>
                  <a:cubicBezTo>
                    <a:pt x="5384846" y="2428241"/>
                    <a:pt x="5398339" y="2336165"/>
                    <a:pt x="5334839" y="2215515"/>
                  </a:cubicBezTo>
                  <a:lnTo>
                    <a:pt x="4113734" y="129540"/>
                  </a:lnTo>
                  <a:cubicBezTo>
                    <a:pt x="4079444" y="62548"/>
                    <a:pt x="3985623" y="2699"/>
                    <a:pt x="3839414" y="0"/>
                  </a:cubicBezTo>
                  <a:lnTo>
                    <a:pt x="1494836" y="2857"/>
                  </a:ln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cubicBezTo>
                    <a:pt x="4544741" y="3889375"/>
                    <a:pt x="4944473" y="3215005"/>
                    <a:pt x="4944473" y="3215005"/>
                  </a:cubicBezTo>
                  <a:lnTo>
                    <a:pt x="4415994" y="2852420"/>
                  </a:lnTo>
                  <a:lnTo>
                    <a:pt x="3822269" y="3887470"/>
                  </a:lnTo>
                  <a:cubicBezTo>
                    <a:pt x="3719611" y="4058920"/>
                    <a:pt x="3531227" y="4079029"/>
                    <a:pt x="3530169" y="4084320"/>
                  </a:cubicBezTo>
                  <a:lnTo>
                    <a:pt x="1888694" y="4084320"/>
                  </a:lnTo>
                  <a:cubicBezTo>
                    <a:pt x="1718302" y="4079028"/>
                    <a:pt x="1637340" y="3918691"/>
                    <a:pt x="1634694" y="3916045"/>
                  </a:cubicBezTo>
                  <a:lnTo>
                    <a:pt x="869519" y="2595245"/>
                  </a:lnTo>
                  <a:cubicBezTo>
                    <a:pt x="740402" y="2376170"/>
                    <a:pt x="852321" y="2206837"/>
                    <a:pt x="853644" y="2201545"/>
                  </a:cubicBezTo>
                  <a:lnTo>
                    <a:pt x="1638662" y="842645"/>
                  </a:lnTo>
                  <a:cubicBezTo>
                    <a:pt x="1723858" y="704268"/>
                    <a:pt x="1890018" y="682837"/>
                    <a:pt x="1884726" y="681514"/>
                  </a:cubicBezTo>
                  <a:lnTo>
                    <a:pt x="3519056" y="679927"/>
                  </a:lnTo>
                  <a:cubicBezTo>
                    <a:pt x="3730723" y="679927"/>
                    <a:pt x="3823327" y="884449"/>
                    <a:pt x="3820681" y="883126"/>
                  </a:cubicBezTo>
                  <a:lnTo>
                    <a:pt x="4577919" y="2192020"/>
                  </a:lnTo>
                  <a:cubicBezTo>
                    <a:pt x="4703861" y="2410037"/>
                    <a:pt x="4575538" y="2590218"/>
                    <a:pt x="4571569" y="2588895"/>
                  </a:cubicBezTo>
                  <a:cubicBezTo>
                    <a:pt x="4504894" y="2709545"/>
                    <a:pt x="4465205" y="2765108"/>
                    <a:pt x="4414405" y="2854008"/>
                  </a:cubicBezTo>
                  <a:lnTo>
                    <a:pt x="4943044" y="3214370"/>
                  </a:lnTo>
                  <a:lnTo>
                    <a:pt x="5332458" y="2529840"/>
                  </a:lnTo>
                  <a:close/>
                </a:path>
              </a:pathLst>
            </a:custGeom>
            <a:gradFill flip="none" rotWithShape="1">
              <a:gsLst>
                <a:gs pos="0">
                  <a:srgbClr val="1F497D"/>
                </a:gs>
                <a:gs pos="39000">
                  <a:srgbClr val="1F497D">
                    <a:lumMod val="60000"/>
                    <a:lumOff val="40000"/>
                  </a:srgbClr>
                </a:gs>
                <a:gs pos="100000">
                  <a:srgbClr val="4F81BD"/>
                </a:gs>
              </a:gsLst>
              <a:lin ang="18900000" scaled="1"/>
              <a:tileRect/>
            </a:gradFill>
            <a:ln w="25400" cap="flat" cmpd="sng" algn="ctr">
              <a:noFill/>
              <a:prstDash val="solid"/>
            </a:ln>
            <a:effectLst>
              <a:outerShdw blurRad="279400" dist="38100" dir="8100000" sx="103000" sy="103000" algn="tr" rotWithShape="0">
                <a:prstClr val="black">
                  <a:alpha val="8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pSp>
        <p:nvGrpSpPr>
          <p:cNvPr id="138" name="Group 137"/>
          <p:cNvGrpSpPr/>
          <p:nvPr/>
        </p:nvGrpSpPr>
        <p:grpSpPr>
          <a:xfrm>
            <a:off x="6672805" y="2747956"/>
            <a:ext cx="1274313" cy="1123424"/>
            <a:chOff x="1304717" y="2748262"/>
            <a:chExt cx="1897188" cy="1672546"/>
          </a:xfrm>
        </p:grpSpPr>
        <p:pic>
          <p:nvPicPr>
            <p:cNvPr id="232" name="Picture 2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4361" y="2848101"/>
              <a:ext cx="1669740" cy="1462620"/>
            </a:xfrm>
            <a:prstGeom prst="rect">
              <a:avLst/>
            </a:prstGeom>
          </p:spPr>
        </p:pic>
        <p:sp>
          <p:nvSpPr>
            <p:cNvPr id="233" name="Freeform 232"/>
            <p:cNvSpPr/>
            <p:nvPr/>
          </p:nvSpPr>
          <p:spPr>
            <a:xfrm>
              <a:off x="1304717" y="2748262"/>
              <a:ext cx="1897188" cy="167254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 name="connsiteX0" fmla="*/ 5332458 w 5423898"/>
                <a:gd name="connsiteY0" fmla="*/ 2529840 h 4740592"/>
                <a:gd name="connsiteX1" fmla="*/ 5334839 w 5423898"/>
                <a:gd name="connsiteY1" fmla="*/ 2215515 h 4740592"/>
                <a:gd name="connsiteX2" fmla="*/ 4113734 w 5423898"/>
                <a:gd name="connsiteY2" fmla="*/ 129540 h 4740592"/>
                <a:gd name="connsiteX3" fmla="*/ 3839414 w 5423898"/>
                <a:gd name="connsiteY3" fmla="*/ 0 h 4740592"/>
                <a:gd name="connsiteX4" fmla="*/ 1494836 w 5423898"/>
                <a:gd name="connsiteY4" fmla="*/ 2857 h 4740592"/>
                <a:gd name="connsiteX5" fmla="*/ 1210514 w 5423898"/>
                <a:gd name="connsiteY5" fmla="*/ 190500 h 4740592"/>
                <a:gd name="connsiteX6" fmla="*/ 52750 w 5423898"/>
                <a:gd name="connsiteY6" fmla="*/ 2186940 h 4740592"/>
                <a:gd name="connsiteX7" fmla="*/ 56561 w 5423898"/>
                <a:gd name="connsiteY7" fmla="*/ 2563178 h 4740592"/>
                <a:gd name="connsiteX8" fmla="*/ 1225754 w 5423898"/>
                <a:gd name="connsiteY8" fmla="*/ 4579620 h 4740592"/>
                <a:gd name="connsiteX9" fmla="*/ 1507694 w 5423898"/>
                <a:gd name="connsiteY9" fmla="*/ 4740592 h 4740592"/>
                <a:gd name="connsiteX10" fmla="*/ 3885610 w 5423898"/>
                <a:gd name="connsiteY10" fmla="*/ 4737259 h 4740592"/>
                <a:gd name="connsiteX11" fmla="*/ 4150882 w 5423898"/>
                <a:gd name="connsiteY11" fmla="*/ 4569142 h 4740592"/>
                <a:gd name="connsiteX12" fmla="*/ 5423898 w 5423898"/>
                <a:gd name="connsiteY12" fmla="*/ 26212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946219 w 5377308"/>
                <a:gd name="connsiteY13" fmla="*/ 3265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422344 w 5377308"/>
                <a:gd name="connsiteY14" fmla="*/ 2877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111194 w 5377308"/>
                <a:gd name="connsiteY14" fmla="*/ 343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06394 w 5377308"/>
                <a:gd name="connsiteY14"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806394 w 5377308"/>
                <a:gd name="connsiteY15"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3482544 w 5377308"/>
                <a:gd name="connsiteY16" fmla="*/ 4071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901394 w 5377308"/>
                <a:gd name="connsiteY17" fmla="*/ 4065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1634694 w 5377308"/>
                <a:gd name="connsiteY19" fmla="*/ 388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53644 w 5377308"/>
                <a:gd name="connsiteY20" fmla="*/ 2585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859994 w 5377308"/>
                <a:gd name="connsiteY21"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634694 w 5377308"/>
                <a:gd name="connsiteY22" fmla="*/ 845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1901394 w 5377308"/>
                <a:gd name="connsiteY23"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539694 w 5377308"/>
                <a:gd name="connsiteY24"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3793694 w 5377308"/>
                <a:gd name="connsiteY25" fmla="*/ 896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1983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555694 w 5377308"/>
                <a:gd name="connsiteY27" fmla="*/ 2573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415994 w 5377308"/>
                <a:gd name="connsiteY28" fmla="*/ 2820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14094 w 5377308"/>
                <a:gd name="connsiteY22" fmla="*/ 6934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01394 w 5377308"/>
                <a:gd name="connsiteY22" fmla="*/ 71247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7546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874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603319 w 5377308"/>
                <a:gd name="connsiteY26" fmla="*/ 252222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83462 w 5377308"/>
                <a:gd name="connsiteY26" fmla="*/ 2818289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1627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4008 h 4740592"/>
                <a:gd name="connsiteX27" fmla="*/ 4943044 w 5377308"/>
                <a:gd name="connsiteY27" fmla="*/ 3214370 h 4740592"/>
                <a:gd name="connsiteX28" fmla="*/ 5332458 w 5377308"/>
                <a:gd name="connsiteY28" fmla="*/ 2529840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77308" h="4740592">
                  <a:moveTo>
                    <a:pt x="5332458" y="2529840"/>
                  </a:moveTo>
                  <a:cubicBezTo>
                    <a:pt x="5384846" y="2428241"/>
                    <a:pt x="5398339" y="2336165"/>
                    <a:pt x="5334839" y="2215515"/>
                  </a:cubicBezTo>
                  <a:lnTo>
                    <a:pt x="4113734" y="129540"/>
                  </a:lnTo>
                  <a:cubicBezTo>
                    <a:pt x="4079444" y="62548"/>
                    <a:pt x="3985623" y="2699"/>
                    <a:pt x="3839414" y="0"/>
                  </a:cubicBezTo>
                  <a:lnTo>
                    <a:pt x="1494836" y="2857"/>
                  </a:ln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cubicBezTo>
                    <a:pt x="4544741" y="3889375"/>
                    <a:pt x="4944473" y="3215005"/>
                    <a:pt x="4944473" y="3215005"/>
                  </a:cubicBezTo>
                  <a:lnTo>
                    <a:pt x="4415994" y="2852420"/>
                  </a:lnTo>
                  <a:lnTo>
                    <a:pt x="3822269" y="3887470"/>
                  </a:lnTo>
                  <a:cubicBezTo>
                    <a:pt x="3719611" y="4058920"/>
                    <a:pt x="3531227" y="4079029"/>
                    <a:pt x="3530169" y="4084320"/>
                  </a:cubicBezTo>
                  <a:lnTo>
                    <a:pt x="1888694" y="4084320"/>
                  </a:lnTo>
                  <a:cubicBezTo>
                    <a:pt x="1718302" y="4079028"/>
                    <a:pt x="1637340" y="3918691"/>
                    <a:pt x="1634694" y="3916045"/>
                  </a:cubicBezTo>
                  <a:lnTo>
                    <a:pt x="869519" y="2595245"/>
                  </a:lnTo>
                  <a:cubicBezTo>
                    <a:pt x="740402" y="2376170"/>
                    <a:pt x="852321" y="2206837"/>
                    <a:pt x="853644" y="2201545"/>
                  </a:cubicBezTo>
                  <a:lnTo>
                    <a:pt x="1638662" y="842645"/>
                  </a:lnTo>
                  <a:cubicBezTo>
                    <a:pt x="1723858" y="704268"/>
                    <a:pt x="1890018" y="682837"/>
                    <a:pt x="1884726" y="681514"/>
                  </a:cubicBezTo>
                  <a:lnTo>
                    <a:pt x="3519056" y="679927"/>
                  </a:lnTo>
                  <a:cubicBezTo>
                    <a:pt x="3730723" y="679927"/>
                    <a:pt x="3823327" y="884449"/>
                    <a:pt x="3820681" y="883126"/>
                  </a:cubicBezTo>
                  <a:lnTo>
                    <a:pt x="4577919" y="2192020"/>
                  </a:lnTo>
                  <a:cubicBezTo>
                    <a:pt x="4703861" y="2410037"/>
                    <a:pt x="4575538" y="2590218"/>
                    <a:pt x="4571569" y="2588895"/>
                  </a:cubicBezTo>
                  <a:cubicBezTo>
                    <a:pt x="4504894" y="2709545"/>
                    <a:pt x="4465205" y="2765108"/>
                    <a:pt x="4414405" y="2854008"/>
                  </a:cubicBezTo>
                  <a:lnTo>
                    <a:pt x="4943044" y="3214370"/>
                  </a:lnTo>
                  <a:lnTo>
                    <a:pt x="5332458" y="2529840"/>
                  </a:lnTo>
                  <a:close/>
                </a:path>
              </a:pathLst>
            </a:custGeom>
            <a:gradFill flip="none" rotWithShape="1">
              <a:gsLst>
                <a:gs pos="0">
                  <a:srgbClr val="1F497D"/>
                </a:gs>
                <a:gs pos="6000">
                  <a:srgbClr val="1F497D"/>
                </a:gs>
                <a:gs pos="100000">
                  <a:srgbClr val="1F497D">
                    <a:lumMod val="50000"/>
                  </a:srgbClr>
                </a:gs>
              </a:gsLst>
              <a:lin ang="5400000" scaled="1"/>
              <a:tileRect/>
            </a:gradFill>
            <a:ln w="25400" cap="flat" cmpd="sng" algn="ctr">
              <a:noFill/>
              <a:prstDash val="solid"/>
            </a:ln>
            <a:effectLst>
              <a:outerShdw blurRad="279400" dist="38100" dir="8100000" sx="103000" sy="103000" algn="tr" rotWithShape="0">
                <a:prstClr val="black">
                  <a:alpha val="8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pSp>
        <p:nvGrpSpPr>
          <p:cNvPr id="139" name="Group 138"/>
          <p:cNvGrpSpPr/>
          <p:nvPr/>
        </p:nvGrpSpPr>
        <p:grpSpPr>
          <a:xfrm>
            <a:off x="6958290" y="3877856"/>
            <a:ext cx="1127753" cy="994218"/>
            <a:chOff x="18527378" y="4066679"/>
            <a:chExt cx="2790606" cy="2460174"/>
          </a:xfrm>
        </p:grpSpPr>
        <p:sp>
          <p:nvSpPr>
            <p:cNvPr id="229" name="Hexagon 228"/>
            <p:cNvSpPr/>
            <p:nvPr/>
          </p:nvSpPr>
          <p:spPr>
            <a:xfrm>
              <a:off x="18886571" y="4445051"/>
              <a:ext cx="2111152" cy="1819960"/>
            </a:xfrm>
            <a:prstGeom prst="hexagon">
              <a:avLst>
                <a:gd name="adj" fmla="val 27050"/>
                <a:gd name="vf" fmla="val 115470"/>
              </a:avLst>
            </a:prstGeom>
            <a:gradFill flip="none" rotWithShape="1">
              <a:gsLst>
                <a:gs pos="18000">
                  <a:srgbClr val="4F81BD">
                    <a:lumMod val="60000"/>
                    <a:lumOff val="40000"/>
                  </a:srgbClr>
                </a:gs>
                <a:gs pos="84000">
                  <a:sysClr val="windowText" lastClr="000000">
                    <a:lumMod val="95000"/>
                    <a:lumOff val="5000"/>
                    <a:alpha val="40000"/>
                  </a:sys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pic>
          <p:nvPicPr>
            <p:cNvPr id="230" name="Picture 2"/>
            <p:cNvPicPr>
              <a:picLocks noChangeAspect="1" noChangeArrowheads="1"/>
            </p:cNvPicPr>
            <p:nvPr/>
          </p:nvPicPr>
          <p:blipFill>
            <a:blip r:embed="rId1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8772930" y="4527821"/>
              <a:ext cx="2350826" cy="1764638"/>
            </a:xfrm>
            <a:prstGeom prst="rect">
              <a:avLst/>
            </a:prstGeom>
            <a:noFill/>
            <a:ln>
              <a:noFill/>
            </a:ln>
            <a:effectLst>
              <a:outerShdw blurRad="165100" sx="102000" sy="1020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1" name="Freeform 230"/>
            <p:cNvSpPr/>
            <p:nvPr/>
          </p:nvSpPr>
          <p:spPr>
            <a:xfrm>
              <a:off x="18527378" y="4066679"/>
              <a:ext cx="2790606" cy="2460174"/>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 name="connsiteX0" fmla="*/ 5332458 w 5423898"/>
                <a:gd name="connsiteY0" fmla="*/ 2529840 h 4740592"/>
                <a:gd name="connsiteX1" fmla="*/ 5334839 w 5423898"/>
                <a:gd name="connsiteY1" fmla="*/ 2215515 h 4740592"/>
                <a:gd name="connsiteX2" fmla="*/ 4113734 w 5423898"/>
                <a:gd name="connsiteY2" fmla="*/ 129540 h 4740592"/>
                <a:gd name="connsiteX3" fmla="*/ 3839414 w 5423898"/>
                <a:gd name="connsiteY3" fmla="*/ 0 h 4740592"/>
                <a:gd name="connsiteX4" fmla="*/ 1494836 w 5423898"/>
                <a:gd name="connsiteY4" fmla="*/ 2857 h 4740592"/>
                <a:gd name="connsiteX5" fmla="*/ 1210514 w 5423898"/>
                <a:gd name="connsiteY5" fmla="*/ 190500 h 4740592"/>
                <a:gd name="connsiteX6" fmla="*/ 52750 w 5423898"/>
                <a:gd name="connsiteY6" fmla="*/ 2186940 h 4740592"/>
                <a:gd name="connsiteX7" fmla="*/ 56561 w 5423898"/>
                <a:gd name="connsiteY7" fmla="*/ 2563178 h 4740592"/>
                <a:gd name="connsiteX8" fmla="*/ 1225754 w 5423898"/>
                <a:gd name="connsiteY8" fmla="*/ 4579620 h 4740592"/>
                <a:gd name="connsiteX9" fmla="*/ 1507694 w 5423898"/>
                <a:gd name="connsiteY9" fmla="*/ 4740592 h 4740592"/>
                <a:gd name="connsiteX10" fmla="*/ 3885610 w 5423898"/>
                <a:gd name="connsiteY10" fmla="*/ 4737259 h 4740592"/>
                <a:gd name="connsiteX11" fmla="*/ 4150882 w 5423898"/>
                <a:gd name="connsiteY11" fmla="*/ 4569142 h 4740592"/>
                <a:gd name="connsiteX12" fmla="*/ 5423898 w 5423898"/>
                <a:gd name="connsiteY12" fmla="*/ 26212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946219 w 5377308"/>
                <a:gd name="connsiteY13" fmla="*/ 3265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422344 w 5377308"/>
                <a:gd name="connsiteY14" fmla="*/ 2877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111194 w 5377308"/>
                <a:gd name="connsiteY14" fmla="*/ 343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06394 w 5377308"/>
                <a:gd name="connsiteY14"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806394 w 5377308"/>
                <a:gd name="connsiteY15"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3482544 w 5377308"/>
                <a:gd name="connsiteY16" fmla="*/ 4071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901394 w 5377308"/>
                <a:gd name="connsiteY17" fmla="*/ 4065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1634694 w 5377308"/>
                <a:gd name="connsiteY19" fmla="*/ 388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53644 w 5377308"/>
                <a:gd name="connsiteY20" fmla="*/ 2585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859994 w 5377308"/>
                <a:gd name="connsiteY21"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634694 w 5377308"/>
                <a:gd name="connsiteY22" fmla="*/ 845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1901394 w 5377308"/>
                <a:gd name="connsiteY23"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539694 w 5377308"/>
                <a:gd name="connsiteY24"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3793694 w 5377308"/>
                <a:gd name="connsiteY25" fmla="*/ 896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1983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555694 w 5377308"/>
                <a:gd name="connsiteY27" fmla="*/ 2573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415994 w 5377308"/>
                <a:gd name="connsiteY28" fmla="*/ 2820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14094 w 5377308"/>
                <a:gd name="connsiteY22" fmla="*/ 6934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01394 w 5377308"/>
                <a:gd name="connsiteY22" fmla="*/ 71247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7546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874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603319 w 5377308"/>
                <a:gd name="connsiteY26" fmla="*/ 252222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83462 w 5377308"/>
                <a:gd name="connsiteY26" fmla="*/ 2818289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1627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4008 h 4740592"/>
                <a:gd name="connsiteX27" fmla="*/ 4943044 w 5377308"/>
                <a:gd name="connsiteY27" fmla="*/ 3214370 h 4740592"/>
                <a:gd name="connsiteX28" fmla="*/ 5332458 w 5377308"/>
                <a:gd name="connsiteY28" fmla="*/ 2529840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77308" h="4740592">
                  <a:moveTo>
                    <a:pt x="5332458" y="2529840"/>
                  </a:moveTo>
                  <a:cubicBezTo>
                    <a:pt x="5384846" y="2428241"/>
                    <a:pt x="5398339" y="2336165"/>
                    <a:pt x="5334839" y="2215515"/>
                  </a:cubicBezTo>
                  <a:lnTo>
                    <a:pt x="4113734" y="129540"/>
                  </a:lnTo>
                  <a:cubicBezTo>
                    <a:pt x="4079444" y="62548"/>
                    <a:pt x="3985623" y="2699"/>
                    <a:pt x="3839414" y="0"/>
                  </a:cubicBezTo>
                  <a:lnTo>
                    <a:pt x="1494836" y="2857"/>
                  </a:ln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cubicBezTo>
                    <a:pt x="4544741" y="3889375"/>
                    <a:pt x="4944473" y="3215005"/>
                    <a:pt x="4944473" y="3215005"/>
                  </a:cubicBezTo>
                  <a:lnTo>
                    <a:pt x="4415994" y="2852420"/>
                  </a:lnTo>
                  <a:lnTo>
                    <a:pt x="3822269" y="3887470"/>
                  </a:lnTo>
                  <a:cubicBezTo>
                    <a:pt x="3719611" y="4058920"/>
                    <a:pt x="3531227" y="4079029"/>
                    <a:pt x="3530169" y="4084320"/>
                  </a:cubicBezTo>
                  <a:lnTo>
                    <a:pt x="1888694" y="4084320"/>
                  </a:lnTo>
                  <a:cubicBezTo>
                    <a:pt x="1718302" y="4079028"/>
                    <a:pt x="1637340" y="3918691"/>
                    <a:pt x="1634694" y="3916045"/>
                  </a:cubicBezTo>
                  <a:lnTo>
                    <a:pt x="869519" y="2595245"/>
                  </a:lnTo>
                  <a:cubicBezTo>
                    <a:pt x="740402" y="2376170"/>
                    <a:pt x="852321" y="2206837"/>
                    <a:pt x="853644" y="2201545"/>
                  </a:cubicBezTo>
                  <a:lnTo>
                    <a:pt x="1638662" y="842645"/>
                  </a:lnTo>
                  <a:cubicBezTo>
                    <a:pt x="1723858" y="704268"/>
                    <a:pt x="1890018" y="682837"/>
                    <a:pt x="1884726" y="681514"/>
                  </a:cubicBezTo>
                  <a:lnTo>
                    <a:pt x="3519056" y="679927"/>
                  </a:lnTo>
                  <a:cubicBezTo>
                    <a:pt x="3730723" y="679927"/>
                    <a:pt x="3823327" y="884449"/>
                    <a:pt x="3820681" y="883126"/>
                  </a:cubicBezTo>
                  <a:lnTo>
                    <a:pt x="4577919" y="2192020"/>
                  </a:lnTo>
                  <a:cubicBezTo>
                    <a:pt x="4703861" y="2410037"/>
                    <a:pt x="4575538" y="2590218"/>
                    <a:pt x="4571569" y="2588895"/>
                  </a:cubicBezTo>
                  <a:cubicBezTo>
                    <a:pt x="4504894" y="2709545"/>
                    <a:pt x="4465205" y="2765108"/>
                    <a:pt x="4414405" y="2854008"/>
                  </a:cubicBezTo>
                  <a:lnTo>
                    <a:pt x="4943044" y="3214370"/>
                  </a:lnTo>
                  <a:lnTo>
                    <a:pt x="5332458" y="2529840"/>
                  </a:lnTo>
                  <a:close/>
                </a:path>
              </a:pathLst>
            </a:custGeom>
            <a:gradFill flip="none" rotWithShape="1">
              <a:gsLst>
                <a:gs pos="0">
                  <a:srgbClr val="1F497D"/>
                </a:gs>
                <a:gs pos="39000">
                  <a:srgbClr val="1F497D">
                    <a:lumMod val="60000"/>
                    <a:lumOff val="40000"/>
                  </a:srgbClr>
                </a:gs>
                <a:gs pos="100000">
                  <a:srgbClr val="4F81BD"/>
                </a:gs>
              </a:gsLst>
              <a:lin ang="18900000" scaled="1"/>
              <a:tileRect/>
            </a:gradFill>
            <a:ln w="25400" cap="flat" cmpd="sng" algn="ctr">
              <a:noFill/>
              <a:prstDash val="solid"/>
            </a:ln>
            <a:effectLst>
              <a:outerShdw blurRad="279400" dist="38100" dir="8100000" sx="103000" sy="103000" algn="tr" rotWithShape="0">
                <a:prstClr val="black">
                  <a:alpha val="8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pSp>
        <p:nvGrpSpPr>
          <p:cNvPr id="140" name="Group 139"/>
          <p:cNvGrpSpPr/>
          <p:nvPr/>
        </p:nvGrpSpPr>
        <p:grpSpPr>
          <a:xfrm>
            <a:off x="5310277" y="4020868"/>
            <a:ext cx="660348" cy="582154"/>
            <a:chOff x="6553200" y="3985023"/>
            <a:chExt cx="2368846" cy="2088356"/>
          </a:xfrm>
          <a:gradFill>
            <a:gsLst>
              <a:gs pos="74000">
                <a:srgbClr val="C20A1C"/>
              </a:gs>
              <a:gs pos="16000">
                <a:srgbClr val="DE30BD"/>
              </a:gs>
            </a:gsLst>
            <a:lin ang="7800000" scaled="0"/>
          </a:gradFill>
          <a:effectLst>
            <a:outerShdw blurRad="50800" dist="38100" dir="8100000" algn="tr" rotWithShape="0">
              <a:prstClr val="black">
                <a:alpha val="40000"/>
              </a:prstClr>
            </a:outerShdw>
          </a:effectLst>
        </p:grpSpPr>
        <p:sp>
          <p:nvSpPr>
            <p:cNvPr id="227" name="Freeform 226"/>
            <p:cNvSpPr/>
            <p:nvPr/>
          </p:nvSpPr>
          <p:spPr>
            <a:xfrm>
              <a:off x="6553200" y="3985023"/>
              <a:ext cx="2368846" cy="208835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74000">
                  <a:srgbClr val="4BACC6">
                    <a:lumMod val="75000"/>
                  </a:srgbClr>
                </a:gs>
                <a:gs pos="16000">
                  <a:srgbClr val="4BACC6">
                    <a:lumMod val="50000"/>
                  </a:srgbClr>
                </a:gs>
              </a:gsLst>
              <a:lin ang="0" scaled="1"/>
              <a:tileRect/>
            </a:gradFill>
            <a:ln w="25400" cap="flat" cmpd="sng" algn="ctr">
              <a:noFill/>
              <a:prstDash val="solid"/>
            </a:ln>
            <a:effectLst>
              <a:outerShdw blurRad="215900" dist="38100" dir="8100000" algn="tr" rotWithShape="0">
                <a:prstClr val="black">
                  <a:alpha val="8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28" name="Freeform 227"/>
            <p:cNvSpPr/>
            <p:nvPr/>
          </p:nvSpPr>
          <p:spPr>
            <a:xfrm>
              <a:off x="6742366" y="4151790"/>
              <a:ext cx="1990516" cy="1754821"/>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83000">
                  <a:srgbClr val="4BACC6">
                    <a:lumMod val="75000"/>
                  </a:srgbClr>
                </a:gs>
                <a:gs pos="13000">
                  <a:srgbClr val="4BACC6">
                    <a:lumMod val="50000"/>
                  </a:srgbClr>
                </a:gs>
              </a:gsLst>
              <a:lin ang="5400000" scaled="1"/>
              <a:tileRect/>
            </a:gradFill>
            <a:ln w="25400" cap="flat" cmpd="sng" algn="ctr">
              <a:noFill/>
              <a:prstDash val="solid"/>
            </a:ln>
            <a:effectLst>
              <a:innerShdw blurRad="292100" dist="50800" dir="18900000">
                <a:srgbClr val="4BACC6">
                  <a:lumMod val="50000"/>
                  <a:alpha val="97000"/>
                </a:srgb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grpSp>
      <p:grpSp>
        <p:nvGrpSpPr>
          <p:cNvPr id="141" name="Group 140"/>
          <p:cNvGrpSpPr/>
          <p:nvPr/>
        </p:nvGrpSpPr>
        <p:grpSpPr>
          <a:xfrm>
            <a:off x="9994056" y="1156097"/>
            <a:ext cx="1283544" cy="1131558"/>
            <a:chOff x="6553200" y="3985022"/>
            <a:chExt cx="2368846" cy="2088356"/>
          </a:xfrm>
          <a:gradFill>
            <a:gsLst>
              <a:gs pos="74000">
                <a:srgbClr val="C20A1C"/>
              </a:gs>
              <a:gs pos="16000">
                <a:srgbClr val="DE30BD"/>
              </a:gs>
            </a:gsLst>
            <a:lin ang="7800000" scaled="0"/>
          </a:gradFill>
          <a:effectLst>
            <a:outerShdw blurRad="50800" dist="38100" dir="8100000" algn="tr" rotWithShape="0">
              <a:prstClr val="black">
                <a:alpha val="40000"/>
              </a:prstClr>
            </a:outerShdw>
          </a:effectLst>
        </p:grpSpPr>
        <p:sp>
          <p:nvSpPr>
            <p:cNvPr id="225" name="Freeform 224"/>
            <p:cNvSpPr/>
            <p:nvPr/>
          </p:nvSpPr>
          <p:spPr>
            <a:xfrm>
              <a:off x="6553200" y="3985022"/>
              <a:ext cx="2368846" cy="208835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74000">
                  <a:srgbClr val="8064A2">
                    <a:lumMod val="75000"/>
                  </a:srgbClr>
                </a:gs>
                <a:gs pos="16000">
                  <a:srgbClr val="8064A2">
                    <a:lumMod val="50000"/>
                  </a:srgbClr>
                </a:gs>
              </a:gsLst>
              <a:lin ang="0" scaled="1"/>
              <a:tileRect/>
            </a:gradFill>
            <a:ln w="25400" cap="flat" cmpd="sng" algn="ctr">
              <a:noFill/>
              <a:prstDash val="solid"/>
            </a:ln>
            <a:effectLst>
              <a:outerShdw blurRad="215900" dist="38100" dir="8100000" algn="tr" rotWithShape="0">
                <a:prstClr val="black">
                  <a:alpha val="8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26" name="Freeform 225"/>
            <p:cNvSpPr/>
            <p:nvPr/>
          </p:nvSpPr>
          <p:spPr>
            <a:xfrm>
              <a:off x="6742366" y="4151790"/>
              <a:ext cx="1990516" cy="1754821"/>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83000">
                  <a:srgbClr val="8064A2">
                    <a:lumMod val="75000"/>
                  </a:srgbClr>
                </a:gs>
                <a:gs pos="13000">
                  <a:srgbClr val="8064A2">
                    <a:lumMod val="50000"/>
                  </a:srgbClr>
                </a:gs>
              </a:gsLst>
              <a:lin ang="5400000" scaled="1"/>
              <a:tileRect/>
            </a:gradFill>
            <a:ln w="25400" cap="flat" cmpd="sng" algn="ctr">
              <a:noFill/>
              <a:prstDash val="solid"/>
            </a:ln>
            <a:effectLst>
              <a:innerShdw blurRad="292100" dist="50800" dir="18900000">
                <a:srgbClr val="8064A2">
                  <a:lumMod val="50000"/>
                  <a:alpha val="97000"/>
                </a:srgb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grpSp>
      <p:grpSp>
        <p:nvGrpSpPr>
          <p:cNvPr id="142" name="Group 141"/>
          <p:cNvGrpSpPr/>
          <p:nvPr/>
        </p:nvGrpSpPr>
        <p:grpSpPr>
          <a:xfrm>
            <a:off x="10138950" y="2359676"/>
            <a:ext cx="749247" cy="660528"/>
            <a:chOff x="6553200" y="3985022"/>
            <a:chExt cx="2368846" cy="2088356"/>
          </a:xfrm>
          <a:gradFill>
            <a:gsLst>
              <a:gs pos="74000">
                <a:srgbClr val="C20A1C"/>
              </a:gs>
              <a:gs pos="16000">
                <a:srgbClr val="DE30BD"/>
              </a:gs>
            </a:gsLst>
            <a:lin ang="7800000" scaled="0"/>
          </a:gradFill>
          <a:effectLst>
            <a:outerShdw blurRad="50800" dist="38100" dir="8100000" algn="tr" rotWithShape="0">
              <a:prstClr val="black">
                <a:alpha val="40000"/>
              </a:prstClr>
            </a:outerShdw>
          </a:effectLst>
        </p:grpSpPr>
        <p:sp>
          <p:nvSpPr>
            <p:cNvPr id="223" name="Freeform 222"/>
            <p:cNvSpPr/>
            <p:nvPr/>
          </p:nvSpPr>
          <p:spPr>
            <a:xfrm>
              <a:off x="6553200" y="3985022"/>
              <a:ext cx="2368846" cy="208835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74000">
                  <a:srgbClr val="C0504D">
                    <a:lumMod val="75000"/>
                  </a:srgbClr>
                </a:gs>
                <a:gs pos="16000">
                  <a:srgbClr val="C0504D">
                    <a:lumMod val="50000"/>
                  </a:srgbClr>
                </a:gs>
              </a:gsLst>
              <a:lin ang="0" scaled="1"/>
              <a:tileRect/>
            </a:gradFill>
            <a:ln w="25400" cap="flat" cmpd="sng" algn="ctr">
              <a:noFill/>
              <a:prstDash val="solid"/>
            </a:ln>
            <a:effectLst>
              <a:outerShdw blurRad="215900" dist="38100" dir="8100000" algn="tr" rotWithShape="0">
                <a:prstClr val="black">
                  <a:alpha val="8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24" name="Freeform 223"/>
            <p:cNvSpPr/>
            <p:nvPr/>
          </p:nvSpPr>
          <p:spPr>
            <a:xfrm>
              <a:off x="6742366" y="4151790"/>
              <a:ext cx="1990516" cy="1754821"/>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83000">
                  <a:srgbClr val="C0504D">
                    <a:lumMod val="75000"/>
                  </a:srgbClr>
                </a:gs>
                <a:gs pos="13000">
                  <a:srgbClr val="C0504D">
                    <a:lumMod val="50000"/>
                  </a:srgbClr>
                </a:gs>
              </a:gsLst>
              <a:lin ang="5400000" scaled="1"/>
              <a:tileRect/>
            </a:gradFill>
            <a:ln w="25400" cap="flat" cmpd="sng" algn="ctr">
              <a:noFill/>
              <a:prstDash val="solid"/>
            </a:ln>
            <a:effectLst>
              <a:innerShdw blurRad="292100" dist="50800" dir="18900000">
                <a:srgbClr val="C0504D">
                  <a:lumMod val="50000"/>
                  <a:alpha val="97000"/>
                </a:srgb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grpSp>
      <p:grpSp>
        <p:nvGrpSpPr>
          <p:cNvPr id="143" name="Group 142"/>
          <p:cNvGrpSpPr/>
          <p:nvPr/>
        </p:nvGrpSpPr>
        <p:grpSpPr>
          <a:xfrm>
            <a:off x="7491459" y="1545580"/>
            <a:ext cx="1805019" cy="467843"/>
            <a:chOff x="5397212" y="1676400"/>
            <a:chExt cx="2045697" cy="530225"/>
          </a:xfrm>
        </p:grpSpPr>
        <p:sp>
          <p:nvSpPr>
            <p:cNvPr id="219" name="Oval 218"/>
            <p:cNvSpPr/>
            <p:nvPr/>
          </p:nvSpPr>
          <p:spPr>
            <a:xfrm>
              <a:off x="7138109" y="1901825"/>
              <a:ext cx="304800" cy="304800"/>
            </a:xfrm>
            <a:prstGeom prst="ellipse">
              <a:avLst/>
            </a:prstGeom>
            <a:solidFill>
              <a:srgbClr val="0E24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220" name="Oval 219"/>
            <p:cNvSpPr/>
            <p:nvPr/>
          </p:nvSpPr>
          <p:spPr>
            <a:xfrm>
              <a:off x="7220659" y="1978025"/>
              <a:ext cx="152400" cy="15240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221" name="Straight Connector 220"/>
            <p:cNvCxnSpPr>
              <a:endCxn id="220" idx="1"/>
            </p:cNvCxnSpPr>
            <p:nvPr/>
          </p:nvCxnSpPr>
          <p:spPr>
            <a:xfrm>
              <a:off x="6858000" y="1676400"/>
              <a:ext cx="384977" cy="323943"/>
            </a:xfrm>
            <a:prstGeom prst="line">
              <a:avLst/>
            </a:prstGeom>
            <a:noFill/>
            <a:ln w="25400" cap="rnd" cmpd="sng" algn="ctr">
              <a:solidFill>
                <a:sysClr val="window" lastClr="FFFFFF"/>
              </a:solidFill>
              <a:prstDash val="solid"/>
            </a:ln>
            <a:effectLst/>
          </p:spPr>
        </p:cxnSp>
        <p:cxnSp>
          <p:nvCxnSpPr>
            <p:cNvPr id="222" name="Straight Connector 221"/>
            <p:cNvCxnSpPr/>
            <p:nvPr/>
          </p:nvCxnSpPr>
          <p:spPr>
            <a:xfrm flipH="1">
              <a:off x="5397212" y="1676400"/>
              <a:ext cx="1460788" cy="0"/>
            </a:xfrm>
            <a:prstGeom prst="line">
              <a:avLst/>
            </a:prstGeom>
            <a:noFill/>
            <a:ln w="25400" cap="rnd" cmpd="sng" algn="ctr">
              <a:solidFill>
                <a:sysClr val="window" lastClr="FFFFFF"/>
              </a:solidFill>
              <a:prstDash val="solid"/>
            </a:ln>
            <a:effectLst/>
          </p:spPr>
        </p:cxnSp>
      </p:grpSp>
      <p:grpSp>
        <p:nvGrpSpPr>
          <p:cNvPr id="144" name="Group 143"/>
          <p:cNvGrpSpPr/>
          <p:nvPr/>
        </p:nvGrpSpPr>
        <p:grpSpPr>
          <a:xfrm>
            <a:off x="4103813" y="2662223"/>
            <a:ext cx="2854477" cy="449307"/>
            <a:chOff x="4197925" y="1676400"/>
            <a:chExt cx="3235088" cy="509217"/>
          </a:xfrm>
        </p:grpSpPr>
        <p:sp>
          <p:nvSpPr>
            <p:cNvPr id="215" name="Oval 214"/>
            <p:cNvSpPr/>
            <p:nvPr/>
          </p:nvSpPr>
          <p:spPr>
            <a:xfrm>
              <a:off x="7170229" y="1922833"/>
              <a:ext cx="262784" cy="262784"/>
            </a:xfrm>
            <a:prstGeom prst="ellipse">
              <a:avLst/>
            </a:prstGeom>
            <a:solidFill>
              <a:srgbClr val="0E24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7225421" y="1978025"/>
              <a:ext cx="152400" cy="15240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217" name="Straight Connector 216"/>
            <p:cNvCxnSpPr>
              <a:endCxn id="216" idx="1"/>
            </p:cNvCxnSpPr>
            <p:nvPr/>
          </p:nvCxnSpPr>
          <p:spPr>
            <a:xfrm>
              <a:off x="6858000" y="1676400"/>
              <a:ext cx="389739" cy="323943"/>
            </a:xfrm>
            <a:prstGeom prst="line">
              <a:avLst/>
            </a:prstGeom>
            <a:noFill/>
            <a:ln w="25400" cap="rnd" cmpd="sng" algn="ctr">
              <a:solidFill>
                <a:sysClr val="window" lastClr="FFFFFF"/>
              </a:solidFill>
              <a:prstDash val="solid"/>
            </a:ln>
            <a:effectLst/>
          </p:spPr>
        </p:cxnSp>
        <p:cxnSp>
          <p:nvCxnSpPr>
            <p:cNvPr id="218" name="Straight Connector 217"/>
            <p:cNvCxnSpPr/>
            <p:nvPr/>
          </p:nvCxnSpPr>
          <p:spPr>
            <a:xfrm flipH="1">
              <a:off x="4197925" y="1676400"/>
              <a:ext cx="2660075" cy="0"/>
            </a:xfrm>
            <a:prstGeom prst="line">
              <a:avLst/>
            </a:prstGeom>
            <a:noFill/>
            <a:ln w="25400" cap="rnd" cmpd="sng" algn="ctr">
              <a:solidFill>
                <a:sysClr val="window" lastClr="FFFFFF"/>
              </a:solidFill>
              <a:prstDash val="solid"/>
            </a:ln>
            <a:effectLst/>
          </p:spPr>
        </p:cxnSp>
      </p:grpSp>
      <p:grpSp>
        <p:nvGrpSpPr>
          <p:cNvPr id="145" name="Group 144"/>
          <p:cNvGrpSpPr/>
          <p:nvPr/>
        </p:nvGrpSpPr>
        <p:grpSpPr>
          <a:xfrm flipH="1" flipV="1">
            <a:off x="7391844" y="4757688"/>
            <a:ext cx="1635692" cy="483015"/>
            <a:chOff x="5714302" y="1676397"/>
            <a:chExt cx="1688608" cy="483883"/>
          </a:xfrm>
        </p:grpSpPr>
        <p:sp>
          <p:nvSpPr>
            <p:cNvPr id="211" name="Oval 210"/>
            <p:cNvSpPr/>
            <p:nvPr/>
          </p:nvSpPr>
          <p:spPr>
            <a:xfrm>
              <a:off x="7190806" y="1948173"/>
              <a:ext cx="212104" cy="212107"/>
            </a:xfrm>
            <a:prstGeom prst="ellipse">
              <a:avLst/>
            </a:prstGeom>
            <a:solidFill>
              <a:srgbClr val="0E24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33893" y="1991260"/>
              <a:ext cx="125931" cy="12593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213" name="Straight Connector 212"/>
            <p:cNvCxnSpPr>
              <a:endCxn id="212" idx="1"/>
            </p:cNvCxnSpPr>
            <p:nvPr/>
          </p:nvCxnSpPr>
          <p:spPr>
            <a:xfrm>
              <a:off x="6858000" y="1676397"/>
              <a:ext cx="394335" cy="333304"/>
            </a:xfrm>
            <a:prstGeom prst="line">
              <a:avLst/>
            </a:prstGeom>
            <a:noFill/>
            <a:ln w="25400" cap="rnd" cmpd="sng" algn="ctr">
              <a:solidFill>
                <a:sysClr val="window" lastClr="FFFFFF"/>
              </a:solidFill>
              <a:prstDash val="solid"/>
            </a:ln>
            <a:effectLst/>
          </p:spPr>
        </p:cxnSp>
        <p:cxnSp>
          <p:nvCxnSpPr>
            <p:cNvPr id="214" name="Straight Connector 213"/>
            <p:cNvCxnSpPr/>
            <p:nvPr/>
          </p:nvCxnSpPr>
          <p:spPr>
            <a:xfrm flipH="1" flipV="1">
              <a:off x="5714302" y="1676400"/>
              <a:ext cx="1143699" cy="0"/>
            </a:xfrm>
            <a:prstGeom prst="line">
              <a:avLst/>
            </a:prstGeom>
            <a:noFill/>
            <a:ln w="25400" cap="rnd" cmpd="sng" algn="ctr">
              <a:solidFill>
                <a:sysClr val="window" lastClr="FFFFFF"/>
              </a:solidFill>
              <a:prstDash val="solid"/>
            </a:ln>
            <a:effectLst/>
          </p:spPr>
        </p:cxnSp>
      </p:grpSp>
      <p:grpSp>
        <p:nvGrpSpPr>
          <p:cNvPr id="146" name="Group 145"/>
          <p:cNvGrpSpPr/>
          <p:nvPr/>
        </p:nvGrpSpPr>
        <p:grpSpPr>
          <a:xfrm>
            <a:off x="7762192" y="3352493"/>
            <a:ext cx="1345044" cy="1185780"/>
            <a:chOff x="4252401" y="977339"/>
            <a:chExt cx="1897188" cy="1672546"/>
          </a:xfrm>
        </p:grpSpPr>
        <p:pic>
          <p:nvPicPr>
            <p:cNvPr id="209" name="Picture 20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95054" y="1002195"/>
              <a:ext cx="1782526" cy="1573012"/>
            </a:xfrm>
            <a:prstGeom prst="rect">
              <a:avLst/>
            </a:prstGeom>
          </p:spPr>
        </p:pic>
        <p:sp>
          <p:nvSpPr>
            <p:cNvPr id="210" name="Freeform 209"/>
            <p:cNvSpPr/>
            <p:nvPr/>
          </p:nvSpPr>
          <p:spPr>
            <a:xfrm>
              <a:off x="4252401" y="977339"/>
              <a:ext cx="1897188" cy="167254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 name="connsiteX0" fmla="*/ 5332458 w 5423898"/>
                <a:gd name="connsiteY0" fmla="*/ 2529840 h 4740592"/>
                <a:gd name="connsiteX1" fmla="*/ 5334839 w 5423898"/>
                <a:gd name="connsiteY1" fmla="*/ 2215515 h 4740592"/>
                <a:gd name="connsiteX2" fmla="*/ 4113734 w 5423898"/>
                <a:gd name="connsiteY2" fmla="*/ 129540 h 4740592"/>
                <a:gd name="connsiteX3" fmla="*/ 3839414 w 5423898"/>
                <a:gd name="connsiteY3" fmla="*/ 0 h 4740592"/>
                <a:gd name="connsiteX4" fmla="*/ 1494836 w 5423898"/>
                <a:gd name="connsiteY4" fmla="*/ 2857 h 4740592"/>
                <a:gd name="connsiteX5" fmla="*/ 1210514 w 5423898"/>
                <a:gd name="connsiteY5" fmla="*/ 190500 h 4740592"/>
                <a:gd name="connsiteX6" fmla="*/ 52750 w 5423898"/>
                <a:gd name="connsiteY6" fmla="*/ 2186940 h 4740592"/>
                <a:gd name="connsiteX7" fmla="*/ 56561 w 5423898"/>
                <a:gd name="connsiteY7" fmla="*/ 2563178 h 4740592"/>
                <a:gd name="connsiteX8" fmla="*/ 1225754 w 5423898"/>
                <a:gd name="connsiteY8" fmla="*/ 4579620 h 4740592"/>
                <a:gd name="connsiteX9" fmla="*/ 1507694 w 5423898"/>
                <a:gd name="connsiteY9" fmla="*/ 4740592 h 4740592"/>
                <a:gd name="connsiteX10" fmla="*/ 3885610 w 5423898"/>
                <a:gd name="connsiteY10" fmla="*/ 4737259 h 4740592"/>
                <a:gd name="connsiteX11" fmla="*/ 4150882 w 5423898"/>
                <a:gd name="connsiteY11" fmla="*/ 4569142 h 4740592"/>
                <a:gd name="connsiteX12" fmla="*/ 5423898 w 5423898"/>
                <a:gd name="connsiteY12" fmla="*/ 26212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946219 w 5377308"/>
                <a:gd name="connsiteY13" fmla="*/ 3265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422344 w 5377308"/>
                <a:gd name="connsiteY14" fmla="*/ 2877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111194 w 5377308"/>
                <a:gd name="connsiteY14" fmla="*/ 343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06394 w 5377308"/>
                <a:gd name="connsiteY14"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806394 w 5377308"/>
                <a:gd name="connsiteY15"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3482544 w 5377308"/>
                <a:gd name="connsiteY16" fmla="*/ 4071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901394 w 5377308"/>
                <a:gd name="connsiteY17" fmla="*/ 4065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1634694 w 5377308"/>
                <a:gd name="connsiteY19" fmla="*/ 388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53644 w 5377308"/>
                <a:gd name="connsiteY20" fmla="*/ 2585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859994 w 5377308"/>
                <a:gd name="connsiteY21"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634694 w 5377308"/>
                <a:gd name="connsiteY22" fmla="*/ 845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1901394 w 5377308"/>
                <a:gd name="connsiteY23"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539694 w 5377308"/>
                <a:gd name="connsiteY24"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3793694 w 5377308"/>
                <a:gd name="connsiteY25" fmla="*/ 896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1983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555694 w 5377308"/>
                <a:gd name="connsiteY27" fmla="*/ 2573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415994 w 5377308"/>
                <a:gd name="connsiteY28" fmla="*/ 2820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14094 w 5377308"/>
                <a:gd name="connsiteY22" fmla="*/ 6934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01394 w 5377308"/>
                <a:gd name="connsiteY22" fmla="*/ 71247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7546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874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603319 w 5377308"/>
                <a:gd name="connsiteY26" fmla="*/ 252222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83462 w 5377308"/>
                <a:gd name="connsiteY26" fmla="*/ 2818289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1627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4008 h 4740592"/>
                <a:gd name="connsiteX27" fmla="*/ 4943044 w 5377308"/>
                <a:gd name="connsiteY27" fmla="*/ 3214370 h 4740592"/>
                <a:gd name="connsiteX28" fmla="*/ 5332458 w 5377308"/>
                <a:gd name="connsiteY28" fmla="*/ 2529840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77308" h="4740592">
                  <a:moveTo>
                    <a:pt x="5332458" y="2529840"/>
                  </a:moveTo>
                  <a:cubicBezTo>
                    <a:pt x="5384846" y="2428241"/>
                    <a:pt x="5398339" y="2336165"/>
                    <a:pt x="5334839" y="2215515"/>
                  </a:cubicBezTo>
                  <a:lnTo>
                    <a:pt x="4113734" y="129540"/>
                  </a:lnTo>
                  <a:cubicBezTo>
                    <a:pt x="4079444" y="62548"/>
                    <a:pt x="3985623" y="2699"/>
                    <a:pt x="3839414" y="0"/>
                  </a:cubicBezTo>
                  <a:lnTo>
                    <a:pt x="1494836" y="2857"/>
                  </a:ln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cubicBezTo>
                    <a:pt x="4544741" y="3889375"/>
                    <a:pt x="4944473" y="3215005"/>
                    <a:pt x="4944473" y="3215005"/>
                  </a:cubicBezTo>
                  <a:lnTo>
                    <a:pt x="4415994" y="2852420"/>
                  </a:lnTo>
                  <a:lnTo>
                    <a:pt x="3822269" y="3887470"/>
                  </a:lnTo>
                  <a:cubicBezTo>
                    <a:pt x="3719611" y="4058920"/>
                    <a:pt x="3531227" y="4079029"/>
                    <a:pt x="3530169" y="4084320"/>
                  </a:cubicBezTo>
                  <a:lnTo>
                    <a:pt x="1888694" y="4084320"/>
                  </a:lnTo>
                  <a:cubicBezTo>
                    <a:pt x="1718302" y="4079028"/>
                    <a:pt x="1637340" y="3918691"/>
                    <a:pt x="1634694" y="3916045"/>
                  </a:cubicBezTo>
                  <a:lnTo>
                    <a:pt x="869519" y="2595245"/>
                  </a:lnTo>
                  <a:cubicBezTo>
                    <a:pt x="740402" y="2376170"/>
                    <a:pt x="852321" y="2206837"/>
                    <a:pt x="853644" y="2201545"/>
                  </a:cubicBezTo>
                  <a:lnTo>
                    <a:pt x="1638662" y="842645"/>
                  </a:lnTo>
                  <a:cubicBezTo>
                    <a:pt x="1723858" y="704268"/>
                    <a:pt x="1890018" y="682837"/>
                    <a:pt x="1884726" y="681514"/>
                  </a:cubicBezTo>
                  <a:lnTo>
                    <a:pt x="3519056" y="679927"/>
                  </a:lnTo>
                  <a:cubicBezTo>
                    <a:pt x="3730723" y="679927"/>
                    <a:pt x="3823327" y="884449"/>
                    <a:pt x="3820681" y="883126"/>
                  </a:cubicBezTo>
                  <a:lnTo>
                    <a:pt x="4577919" y="2192020"/>
                  </a:lnTo>
                  <a:cubicBezTo>
                    <a:pt x="4703861" y="2410037"/>
                    <a:pt x="4575538" y="2590218"/>
                    <a:pt x="4571569" y="2588895"/>
                  </a:cubicBezTo>
                  <a:cubicBezTo>
                    <a:pt x="4504894" y="2709545"/>
                    <a:pt x="4465205" y="2765108"/>
                    <a:pt x="4414405" y="2854008"/>
                  </a:cubicBezTo>
                  <a:lnTo>
                    <a:pt x="4943044" y="3214370"/>
                  </a:lnTo>
                  <a:lnTo>
                    <a:pt x="5332458" y="2529840"/>
                  </a:lnTo>
                  <a:close/>
                </a:path>
              </a:pathLst>
            </a:custGeom>
            <a:gradFill flip="none" rotWithShape="1">
              <a:gsLst>
                <a:gs pos="0">
                  <a:srgbClr val="4F81BD">
                    <a:tint val="66000"/>
                    <a:satMod val="160000"/>
                  </a:srgbClr>
                </a:gs>
                <a:gs pos="6000">
                  <a:srgbClr val="4F81BD">
                    <a:tint val="44500"/>
                    <a:satMod val="160000"/>
                  </a:srgbClr>
                </a:gs>
                <a:gs pos="100000">
                  <a:sysClr val="window" lastClr="FFFFFF"/>
                </a:gs>
              </a:gsLst>
              <a:lin ang="5400000" scaled="1"/>
              <a:tileRect/>
            </a:gradFill>
            <a:ln w="25400" cap="flat" cmpd="sng" algn="ctr">
              <a:noFill/>
              <a:prstDash val="solid"/>
            </a:ln>
            <a:effectLst>
              <a:outerShdw blurRad="279400" dist="38100" dir="8100000" sx="103000" sy="103000" algn="tr" rotWithShape="0">
                <a:prstClr val="black">
                  <a:alpha val="8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sp>
        <p:nvSpPr>
          <p:cNvPr id="149" name="TextBox 148"/>
          <p:cNvSpPr txBox="1"/>
          <p:nvPr/>
        </p:nvSpPr>
        <p:spPr>
          <a:xfrm>
            <a:off x="2717252" y="3223653"/>
            <a:ext cx="1438421" cy="461663"/>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System of Systems Engineering</a:t>
            </a:r>
          </a:p>
        </p:txBody>
      </p:sp>
      <p:sp>
        <p:nvSpPr>
          <p:cNvPr id="150" name="TextBox 149"/>
          <p:cNvSpPr txBox="1"/>
          <p:nvPr/>
        </p:nvSpPr>
        <p:spPr>
          <a:xfrm>
            <a:off x="4127107" y="5888047"/>
            <a:ext cx="3359628" cy="461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rPr>
              <a:t>MDA/O</a:t>
            </a:r>
            <a:r>
              <a:rPr kumimoji="0" lang="en-US" sz="1200" b="0" i="0" u="none" strike="noStrike" kern="0" cap="none" spc="0" normalizeH="0" noProof="0" dirty="0" smtClean="0">
                <a:ln>
                  <a:noFill/>
                </a:ln>
                <a:solidFill>
                  <a:prstClr val="white"/>
                </a:solidFill>
                <a:effectLst/>
                <a:uLnTx/>
                <a:uFillTx/>
              </a:rPr>
              <a:t> enabled by</a:t>
            </a:r>
            <a:r>
              <a:rPr kumimoji="0" lang="en-US" sz="1200" b="0" i="0" u="none" strike="noStrike" kern="0" cap="none" spc="0" normalizeH="0" baseline="0" noProof="0" dirty="0" smtClean="0">
                <a:ln>
                  <a:noFill/>
                </a:ln>
                <a:solidFill>
                  <a:prstClr val="white"/>
                </a:solidFill>
                <a:effectLst/>
                <a:uLnTx/>
                <a:uFillTx/>
              </a:rPr>
              <a:t> Surrogate </a:t>
            </a:r>
            <a:r>
              <a:rPr kumimoji="0" lang="en-US" sz="1200" b="0" i="0" u="none" strike="noStrike" kern="0" cap="none" spc="0" normalizeH="0" baseline="0" noProof="0" dirty="0">
                <a:ln>
                  <a:noFill/>
                </a:ln>
                <a:solidFill>
                  <a:prstClr val="white"/>
                </a:solidFill>
                <a:effectLst/>
                <a:uLnTx/>
                <a:uFillTx/>
              </a:rPr>
              <a:t>Modeling, Adjoint Method, </a:t>
            </a:r>
            <a:r>
              <a:rPr kumimoji="0" lang="en-US" sz="1200" b="0" i="0" u="none" strike="noStrike" kern="0" cap="none" spc="0" normalizeH="0" baseline="0" noProof="0" dirty="0" smtClean="0">
                <a:ln>
                  <a:noFill/>
                </a:ln>
                <a:solidFill>
                  <a:prstClr val="white"/>
                </a:solidFill>
                <a:effectLst/>
                <a:uLnTx/>
                <a:uFillTx/>
              </a:rPr>
              <a:t>and Variable </a:t>
            </a:r>
            <a:r>
              <a:rPr kumimoji="0" lang="en-US" sz="1200" b="0" i="0" u="none" strike="noStrike" kern="0" cap="none" spc="0" normalizeH="0" baseline="0" noProof="0" dirty="0">
                <a:ln>
                  <a:noFill/>
                </a:ln>
                <a:solidFill>
                  <a:prstClr val="white"/>
                </a:solidFill>
                <a:effectLst/>
                <a:uLnTx/>
                <a:uFillTx/>
              </a:rPr>
              <a:t>Fidelity </a:t>
            </a:r>
            <a:r>
              <a:rPr kumimoji="0" lang="en-US" sz="1200" b="0" i="0" u="none" strike="noStrike" kern="0" cap="none" spc="0" normalizeH="0" baseline="0" noProof="0" dirty="0" smtClean="0">
                <a:ln>
                  <a:noFill/>
                </a:ln>
                <a:solidFill>
                  <a:prstClr val="white"/>
                </a:solidFill>
                <a:effectLst/>
                <a:uLnTx/>
                <a:uFillTx/>
              </a:rPr>
              <a:t>Strategies</a:t>
            </a:r>
            <a:endParaRPr kumimoji="0" lang="en-US" sz="1200" b="0" i="0" u="none" strike="noStrike" kern="0" cap="none" spc="0" normalizeH="0" baseline="0" noProof="0" dirty="0">
              <a:ln>
                <a:noFill/>
              </a:ln>
              <a:solidFill>
                <a:prstClr val="white"/>
              </a:solidFill>
              <a:effectLst/>
              <a:uLnTx/>
              <a:uFillTx/>
            </a:endParaRPr>
          </a:p>
        </p:txBody>
      </p:sp>
      <p:sp>
        <p:nvSpPr>
          <p:cNvPr id="151" name="TextBox 150"/>
          <p:cNvSpPr txBox="1"/>
          <p:nvPr/>
        </p:nvSpPr>
        <p:spPr>
          <a:xfrm>
            <a:off x="6338111" y="5384155"/>
            <a:ext cx="2022679" cy="461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Computational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Engineering </a:t>
            </a:r>
          </a:p>
        </p:txBody>
      </p:sp>
      <p:sp>
        <p:nvSpPr>
          <p:cNvPr id="152" name="TextBox 151"/>
          <p:cNvSpPr txBox="1"/>
          <p:nvPr/>
        </p:nvSpPr>
        <p:spPr>
          <a:xfrm>
            <a:off x="3385400" y="2388994"/>
            <a:ext cx="3100370" cy="27699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Operation-Centric, Larger-Scale </a:t>
            </a:r>
            <a:r>
              <a:rPr kumimoji="0" lang="en-US" sz="1200" b="0" i="0" u="none" strike="noStrike" kern="0" cap="none" spc="0" normalizeH="0" baseline="0" noProof="0" dirty="0" err="1">
                <a:ln>
                  <a:noFill/>
                </a:ln>
                <a:solidFill>
                  <a:prstClr val="white"/>
                </a:solidFill>
                <a:effectLst/>
                <a:uLnTx/>
                <a:uFillTx/>
              </a:rPr>
              <a:t>SoS</a:t>
            </a:r>
            <a:endParaRPr kumimoji="0" lang="en-US" sz="1200" b="0" i="0" u="none" strike="noStrike" kern="0" cap="none" spc="0" normalizeH="0" baseline="0" noProof="0" dirty="0">
              <a:ln>
                <a:noFill/>
              </a:ln>
              <a:solidFill>
                <a:prstClr val="white"/>
              </a:solidFill>
              <a:effectLst/>
              <a:uLnTx/>
              <a:uFillTx/>
            </a:endParaRPr>
          </a:p>
        </p:txBody>
      </p:sp>
      <p:sp>
        <p:nvSpPr>
          <p:cNvPr id="153" name="TextBox 152"/>
          <p:cNvSpPr txBox="1"/>
          <p:nvPr/>
        </p:nvSpPr>
        <p:spPr>
          <a:xfrm>
            <a:off x="7823615" y="5249527"/>
            <a:ext cx="1478465" cy="461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Rapid Prototyping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with 3D Printing</a:t>
            </a:r>
          </a:p>
        </p:txBody>
      </p:sp>
      <p:sp>
        <p:nvSpPr>
          <p:cNvPr id="154" name="TextBox 153"/>
          <p:cNvSpPr txBox="1"/>
          <p:nvPr/>
        </p:nvSpPr>
        <p:spPr>
          <a:xfrm>
            <a:off x="9138602" y="4862467"/>
            <a:ext cx="21145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smtClean="0">
                <a:solidFill>
                  <a:prstClr val="white"/>
                </a:solidFill>
              </a:rPr>
              <a:t>Time Dependent </a:t>
            </a:r>
            <a:r>
              <a:rPr kumimoji="0" lang="en-US" sz="1200" b="0" i="0" u="none" strike="noStrike" kern="0" cap="none" spc="0" normalizeH="0" baseline="0" noProof="0" dirty="0" smtClean="0">
                <a:ln>
                  <a:noFill/>
                </a:ln>
                <a:solidFill>
                  <a:prstClr val="white"/>
                </a:solidFill>
                <a:effectLst/>
                <a:uLnTx/>
                <a:uFillTx/>
              </a:rPr>
              <a:t> </a:t>
            </a:r>
            <a:r>
              <a:rPr kumimoji="0" lang="en-US" sz="1200" b="0" i="0" u="none" strike="noStrike" kern="0" cap="none" spc="0" normalizeH="0" baseline="0" noProof="0" dirty="0">
                <a:ln>
                  <a:noFill/>
                </a:ln>
                <a:solidFill>
                  <a:prstClr val="white"/>
                </a:solidFill>
                <a:effectLst/>
                <a:uLnTx/>
                <a:uFillTx/>
              </a:rPr>
              <a:t>Data </a:t>
            </a:r>
            <a:r>
              <a:rPr kumimoji="0" lang="en-US" sz="1200" b="0" i="0" u="none" strike="noStrike" kern="0" cap="none" spc="0" normalizeH="0" baseline="0" noProof="0" dirty="0" smtClean="0">
                <a:ln>
                  <a:noFill/>
                </a:ln>
                <a:solidFill>
                  <a:prstClr val="white"/>
                </a:solidFill>
                <a:effectLst/>
                <a:uLnTx/>
                <a:uFillTx/>
              </a:rPr>
              <a:t>and </a:t>
            </a:r>
            <a:r>
              <a:rPr lang="en-US" sz="1200" kern="0" dirty="0" smtClean="0">
                <a:solidFill>
                  <a:prstClr val="white"/>
                </a:solidFill>
              </a:rPr>
              <a:t>Model- driven </a:t>
            </a:r>
            <a:r>
              <a:rPr kumimoji="0" lang="en-US" sz="1200" b="0" i="0" u="none" strike="noStrike" kern="0" cap="none" spc="0" normalizeH="0" baseline="0" noProof="0" dirty="0" smtClean="0">
                <a:ln>
                  <a:noFill/>
                </a:ln>
                <a:solidFill>
                  <a:prstClr val="white"/>
                </a:solidFill>
                <a:effectLst/>
                <a:uLnTx/>
                <a:uFillTx/>
              </a:rPr>
              <a:t>Analysis of Cyber-physical </a:t>
            </a:r>
            <a:r>
              <a:rPr kumimoji="0" lang="en-US" sz="1200" b="0" i="0" u="none" strike="noStrike" kern="0" cap="none" spc="0" normalizeH="0" baseline="0" noProof="0" dirty="0">
                <a:ln>
                  <a:noFill/>
                </a:ln>
                <a:solidFill>
                  <a:prstClr val="white"/>
                </a:solidFill>
                <a:effectLst/>
                <a:uLnTx/>
                <a:uFillTx/>
              </a:rPr>
              <a:t>Systems</a:t>
            </a:r>
          </a:p>
        </p:txBody>
      </p:sp>
      <p:sp>
        <p:nvSpPr>
          <p:cNvPr id="155" name="TextBox 154"/>
          <p:cNvSpPr txBox="1"/>
          <p:nvPr/>
        </p:nvSpPr>
        <p:spPr>
          <a:xfrm>
            <a:off x="5200189" y="1677248"/>
            <a:ext cx="2488250" cy="27699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rPr>
              <a:t>“</a:t>
            </a:r>
            <a:r>
              <a:rPr lang="en-US" sz="1200" kern="0" dirty="0" smtClean="0">
                <a:solidFill>
                  <a:prstClr val="white"/>
                </a:solidFill>
              </a:rPr>
              <a:t>Digital Thread</a:t>
            </a:r>
            <a:r>
              <a:rPr kumimoji="0" lang="en-US" sz="1200" b="0" i="0" u="none" strike="noStrike" kern="0" cap="none" spc="0" normalizeH="0" baseline="0" noProof="0" dirty="0" smtClean="0">
                <a:ln>
                  <a:noFill/>
                </a:ln>
                <a:solidFill>
                  <a:prstClr val="white"/>
                </a:solidFill>
                <a:effectLst/>
                <a:uLnTx/>
                <a:uFillTx/>
              </a:rPr>
              <a:t>” </a:t>
            </a:r>
            <a:endParaRPr kumimoji="0" lang="en-US" sz="1200" b="0" i="0" u="none" strike="noStrike" kern="0" cap="none" spc="0" normalizeH="0" baseline="0" noProof="0" dirty="0">
              <a:ln>
                <a:noFill/>
              </a:ln>
              <a:solidFill>
                <a:prstClr val="white"/>
              </a:solidFill>
              <a:effectLst/>
              <a:uLnTx/>
              <a:uFillTx/>
            </a:endParaRPr>
          </a:p>
        </p:txBody>
      </p:sp>
      <p:sp>
        <p:nvSpPr>
          <p:cNvPr id="156" name="TextBox 155"/>
          <p:cNvSpPr txBox="1"/>
          <p:nvPr/>
        </p:nvSpPr>
        <p:spPr>
          <a:xfrm>
            <a:off x="6321731" y="870429"/>
            <a:ext cx="2469500" cy="46166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rPr>
              <a:t>Data and Visual Analytics </a:t>
            </a:r>
            <a:r>
              <a:rPr kumimoji="0" lang="en-US" sz="1200" b="0" i="0" u="none" strike="noStrike" kern="0" cap="none" spc="0" normalizeH="0" baseline="0" noProof="0" dirty="0">
                <a:ln>
                  <a:noFill/>
                </a:ln>
                <a:solidFill>
                  <a:prstClr val="white"/>
                </a:solidFill>
                <a:effectLst/>
                <a:uLnTx/>
                <a:uFillTx/>
              </a:rPr>
              <a:t>for Ultra-High Dimensional </a:t>
            </a:r>
            <a:r>
              <a:rPr kumimoji="0" lang="en-US" sz="1200" b="0" i="0" u="none" strike="noStrike" kern="0" cap="none" spc="0" normalizeH="0" baseline="0" noProof="0" dirty="0" smtClean="0">
                <a:ln>
                  <a:noFill/>
                </a:ln>
                <a:solidFill>
                  <a:prstClr val="white"/>
                </a:solidFill>
                <a:effectLst/>
                <a:uLnTx/>
                <a:uFillTx/>
              </a:rPr>
              <a:t>Space</a:t>
            </a:r>
            <a:r>
              <a:rPr kumimoji="0" lang="en-US" sz="1200" b="0" i="0" u="none" strike="noStrike" kern="0" cap="none" spc="0" normalizeH="0" noProof="0" dirty="0" smtClean="0">
                <a:ln>
                  <a:noFill/>
                </a:ln>
                <a:solidFill>
                  <a:prstClr val="white"/>
                </a:solidFill>
                <a:effectLst/>
                <a:uLnTx/>
                <a:uFillTx/>
              </a:rPr>
              <a:t> Exploration</a:t>
            </a:r>
            <a:endParaRPr kumimoji="0" lang="en-US" sz="1200" b="0" i="0" u="none" strike="noStrike" kern="0" cap="none" spc="0" normalizeH="0" baseline="0" noProof="0" dirty="0">
              <a:ln>
                <a:noFill/>
              </a:ln>
              <a:solidFill>
                <a:prstClr val="white"/>
              </a:solidFill>
              <a:effectLst/>
              <a:uLnTx/>
              <a:uFillTx/>
            </a:endParaRPr>
          </a:p>
        </p:txBody>
      </p:sp>
      <p:grpSp>
        <p:nvGrpSpPr>
          <p:cNvPr id="157" name="Group 156"/>
          <p:cNvGrpSpPr/>
          <p:nvPr/>
        </p:nvGrpSpPr>
        <p:grpSpPr>
          <a:xfrm>
            <a:off x="3748062" y="3171402"/>
            <a:ext cx="1318214" cy="455661"/>
            <a:chOff x="5931945" y="1676400"/>
            <a:chExt cx="1493982" cy="516418"/>
          </a:xfrm>
        </p:grpSpPr>
        <p:sp>
          <p:nvSpPr>
            <p:cNvPr id="203" name="Oval 202"/>
            <p:cNvSpPr/>
            <p:nvPr/>
          </p:nvSpPr>
          <p:spPr>
            <a:xfrm>
              <a:off x="7167791" y="1934682"/>
              <a:ext cx="258136" cy="258136"/>
            </a:xfrm>
            <a:prstGeom prst="ellipse">
              <a:avLst/>
            </a:prstGeom>
            <a:solidFill>
              <a:srgbClr val="0E24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20659" y="1987550"/>
              <a:ext cx="152400" cy="15240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205" name="Straight Connector 204"/>
            <p:cNvCxnSpPr>
              <a:endCxn id="204" idx="1"/>
            </p:cNvCxnSpPr>
            <p:nvPr/>
          </p:nvCxnSpPr>
          <p:spPr>
            <a:xfrm>
              <a:off x="6858000" y="1676400"/>
              <a:ext cx="384977" cy="333468"/>
            </a:xfrm>
            <a:prstGeom prst="line">
              <a:avLst/>
            </a:prstGeom>
            <a:noFill/>
            <a:ln w="25400" cap="rnd" cmpd="sng" algn="ctr">
              <a:solidFill>
                <a:sysClr val="window" lastClr="FFFFFF"/>
              </a:solidFill>
              <a:prstDash val="solid"/>
            </a:ln>
            <a:effectLst/>
          </p:spPr>
        </p:cxnSp>
        <p:cxnSp>
          <p:nvCxnSpPr>
            <p:cNvPr id="206" name="Straight Connector 205"/>
            <p:cNvCxnSpPr/>
            <p:nvPr/>
          </p:nvCxnSpPr>
          <p:spPr>
            <a:xfrm flipH="1">
              <a:off x="5931945" y="1676400"/>
              <a:ext cx="926055" cy="0"/>
            </a:xfrm>
            <a:prstGeom prst="line">
              <a:avLst/>
            </a:prstGeom>
            <a:noFill/>
            <a:ln w="25400" cap="rnd" cmpd="sng" algn="ctr">
              <a:solidFill>
                <a:sysClr val="window" lastClr="FFFFFF"/>
              </a:solidFill>
              <a:prstDash val="solid"/>
            </a:ln>
            <a:effectLst/>
          </p:spPr>
        </p:cxnSp>
      </p:grpSp>
      <p:sp>
        <p:nvSpPr>
          <p:cNvPr id="158" name="TextBox 157"/>
          <p:cNvSpPr txBox="1"/>
          <p:nvPr/>
        </p:nvSpPr>
        <p:spPr>
          <a:xfrm>
            <a:off x="3059775" y="2694756"/>
            <a:ext cx="1603090" cy="461663"/>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Robust Design under Uncertainties </a:t>
            </a:r>
          </a:p>
        </p:txBody>
      </p:sp>
      <p:grpSp>
        <p:nvGrpSpPr>
          <p:cNvPr id="160" name="Group 159"/>
          <p:cNvGrpSpPr/>
          <p:nvPr/>
        </p:nvGrpSpPr>
        <p:grpSpPr>
          <a:xfrm flipH="1" flipV="1">
            <a:off x="8661099" y="4354232"/>
            <a:ext cx="1851213" cy="509710"/>
            <a:chOff x="5518552" y="1676398"/>
            <a:chExt cx="1911102" cy="510625"/>
          </a:xfrm>
        </p:grpSpPr>
        <p:sp>
          <p:nvSpPr>
            <p:cNvPr id="195" name="Oval 194"/>
            <p:cNvSpPr/>
            <p:nvPr/>
          </p:nvSpPr>
          <p:spPr>
            <a:xfrm>
              <a:off x="7164063" y="1921429"/>
              <a:ext cx="265591" cy="265594"/>
            </a:xfrm>
            <a:prstGeom prst="ellipse">
              <a:avLst/>
            </a:prstGeom>
            <a:solidFill>
              <a:srgbClr val="0E24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96" name="Oval 195"/>
            <p:cNvSpPr/>
            <p:nvPr/>
          </p:nvSpPr>
          <p:spPr>
            <a:xfrm>
              <a:off x="7230100" y="1987466"/>
              <a:ext cx="133519" cy="13352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197" name="Straight Connector 196"/>
            <p:cNvCxnSpPr>
              <a:endCxn id="196" idx="1"/>
            </p:cNvCxnSpPr>
            <p:nvPr/>
          </p:nvCxnSpPr>
          <p:spPr>
            <a:xfrm>
              <a:off x="6857999" y="1676398"/>
              <a:ext cx="391654" cy="330622"/>
            </a:xfrm>
            <a:prstGeom prst="line">
              <a:avLst/>
            </a:prstGeom>
            <a:noFill/>
            <a:ln w="25400" cap="rnd" cmpd="sng" algn="ctr">
              <a:solidFill>
                <a:sysClr val="window" lastClr="FFFFFF"/>
              </a:solidFill>
              <a:prstDash val="solid"/>
            </a:ln>
            <a:effectLst/>
          </p:spPr>
        </p:cxnSp>
        <p:cxnSp>
          <p:nvCxnSpPr>
            <p:cNvPr id="198" name="Straight Connector 197"/>
            <p:cNvCxnSpPr/>
            <p:nvPr/>
          </p:nvCxnSpPr>
          <p:spPr>
            <a:xfrm flipH="1" flipV="1">
              <a:off x="5518552" y="1676400"/>
              <a:ext cx="1339448" cy="0"/>
            </a:xfrm>
            <a:prstGeom prst="line">
              <a:avLst/>
            </a:prstGeom>
            <a:noFill/>
            <a:ln w="25400" cap="rnd" cmpd="sng" algn="ctr">
              <a:solidFill>
                <a:sysClr val="window" lastClr="FFFFFF"/>
              </a:solidFill>
              <a:prstDash val="solid"/>
            </a:ln>
            <a:effectLst/>
          </p:spPr>
        </p:cxnSp>
      </p:grpSp>
      <p:grpSp>
        <p:nvGrpSpPr>
          <p:cNvPr id="161" name="Group 160"/>
          <p:cNvGrpSpPr/>
          <p:nvPr/>
        </p:nvGrpSpPr>
        <p:grpSpPr>
          <a:xfrm>
            <a:off x="8959618" y="1061208"/>
            <a:ext cx="1413990" cy="450290"/>
            <a:chOff x="5819692" y="1676400"/>
            <a:chExt cx="1602529" cy="510331"/>
          </a:xfrm>
        </p:grpSpPr>
        <p:sp>
          <p:nvSpPr>
            <p:cNvPr id="191" name="Oval 190"/>
            <p:cNvSpPr/>
            <p:nvPr/>
          </p:nvSpPr>
          <p:spPr>
            <a:xfrm>
              <a:off x="7166735" y="1931245"/>
              <a:ext cx="255486" cy="255486"/>
            </a:xfrm>
            <a:prstGeom prst="ellipse">
              <a:avLst/>
            </a:prstGeom>
            <a:solidFill>
              <a:srgbClr val="0E24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92" name="Oval 191"/>
            <p:cNvSpPr/>
            <p:nvPr/>
          </p:nvSpPr>
          <p:spPr>
            <a:xfrm>
              <a:off x="7218278" y="1982788"/>
              <a:ext cx="152400" cy="15240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193" name="Straight Connector 192"/>
            <p:cNvCxnSpPr>
              <a:endCxn id="192" idx="1"/>
            </p:cNvCxnSpPr>
            <p:nvPr/>
          </p:nvCxnSpPr>
          <p:spPr>
            <a:xfrm>
              <a:off x="6858000" y="1676400"/>
              <a:ext cx="382596" cy="328706"/>
            </a:xfrm>
            <a:prstGeom prst="line">
              <a:avLst/>
            </a:prstGeom>
            <a:noFill/>
            <a:ln w="25400" cap="rnd" cmpd="sng" algn="ctr">
              <a:solidFill>
                <a:sysClr val="window" lastClr="FFFFFF"/>
              </a:solidFill>
              <a:prstDash val="solid"/>
            </a:ln>
            <a:effectLst/>
          </p:spPr>
        </p:cxnSp>
        <p:cxnSp>
          <p:nvCxnSpPr>
            <p:cNvPr id="194" name="Straight Connector 193"/>
            <p:cNvCxnSpPr/>
            <p:nvPr/>
          </p:nvCxnSpPr>
          <p:spPr>
            <a:xfrm flipH="1">
              <a:off x="5819692" y="1676400"/>
              <a:ext cx="1038308" cy="0"/>
            </a:xfrm>
            <a:prstGeom prst="line">
              <a:avLst/>
            </a:prstGeom>
            <a:noFill/>
            <a:ln w="25400" cap="rnd" cmpd="sng" algn="ctr">
              <a:solidFill>
                <a:sysClr val="window" lastClr="FFFFFF"/>
              </a:solidFill>
              <a:prstDash val="solid"/>
            </a:ln>
            <a:effectLst/>
          </p:spPr>
        </p:cxnSp>
      </p:grpSp>
      <p:sp>
        <p:nvSpPr>
          <p:cNvPr id="162" name="TextBox 161"/>
          <p:cNvSpPr txBox="1"/>
          <p:nvPr/>
        </p:nvSpPr>
        <p:spPr>
          <a:xfrm>
            <a:off x="8740125" y="407813"/>
            <a:ext cx="1195341" cy="65175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Uncertainty Quantification &amp; Management </a:t>
            </a:r>
          </a:p>
        </p:txBody>
      </p:sp>
      <p:grpSp>
        <p:nvGrpSpPr>
          <p:cNvPr id="163" name="Group 162"/>
          <p:cNvGrpSpPr/>
          <p:nvPr/>
        </p:nvGrpSpPr>
        <p:grpSpPr>
          <a:xfrm>
            <a:off x="2183928" y="4637678"/>
            <a:ext cx="1192714" cy="1051486"/>
            <a:chOff x="12505104" y="5940284"/>
            <a:chExt cx="1519100" cy="1339226"/>
          </a:xfrm>
        </p:grpSpPr>
        <p:pic>
          <p:nvPicPr>
            <p:cNvPr id="189" name="Picture 18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623635" y="5985164"/>
              <a:ext cx="1352302" cy="1294346"/>
            </a:xfrm>
            <a:prstGeom prst="rect">
              <a:avLst/>
            </a:prstGeom>
            <a:effectLst>
              <a:innerShdw blurRad="254000" dist="50800" dir="18900000">
                <a:prstClr val="black">
                  <a:alpha val="80000"/>
                </a:prstClr>
              </a:innerShdw>
            </a:effectLst>
          </p:spPr>
        </p:pic>
        <p:sp>
          <p:nvSpPr>
            <p:cNvPr id="190" name="Freeform 189"/>
            <p:cNvSpPr/>
            <p:nvPr/>
          </p:nvSpPr>
          <p:spPr>
            <a:xfrm>
              <a:off x="12505104" y="5940284"/>
              <a:ext cx="1519100" cy="133922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 name="connsiteX0" fmla="*/ 5332458 w 5423898"/>
                <a:gd name="connsiteY0" fmla="*/ 2529840 h 4740592"/>
                <a:gd name="connsiteX1" fmla="*/ 5334839 w 5423898"/>
                <a:gd name="connsiteY1" fmla="*/ 2215515 h 4740592"/>
                <a:gd name="connsiteX2" fmla="*/ 4113734 w 5423898"/>
                <a:gd name="connsiteY2" fmla="*/ 129540 h 4740592"/>
                <a:gd name="connsiteX3" fmla="*/ 3839414 w 5423898"/>
                <a:gd name="connsiteY3" fmla="*/ 0 h 4740592"/>
                <a:gd name="connsiteX4" fmla="*/ 1494836 w 5423898"/>
                <a:gd name="connsiteY4" fmla="*/ 2857 h 4740592"/>
                <a:gd name="connsiteX5" fmla="*/ 1210514 w 5423898"/>
                <a:gd name="connsiteY5" fmla="*/ 190500 h 4740592"/>
                <a:gd name="connsiteX6" fmla="*/ 52750 w 5423898"/>
                <a:gd name="connsiteY6" fmla="*/ 2186940 h 4740592"/>
                <a:gd name="connsiteX7" fmla="*/ 56561 w 5423898"/>
                <a:gd name="connsiteY7" fmla="*/ 2563178 h 4740592"/>
                <a:gd name="connsiteX8" fmla="*/ 1225754 w 5423898"/>
                <a:gd name="connsiteY8" fmla="*/ 4579620 h 4740592"/>
                <a:gd name="connsiteX9" fmla="*/ 1507694 w 5423898"/>
                <a:gd name="connsiteY9" fmla="*/ 4740592 h 4740592"/>
                <a:gd name="connsiteX10" fmla="*/ 3885610 w 5423898"/>
                <a:gd name="connsiteY10" fmla="*/ 4737259 h 4740592"/>
                <a:gd name="connsiteX11" fmla="*/ 4150882 w 5423898"/>
                <a:gd name="connsiteY11" fmla="*/ 4569142 h 4740592"/>
                <a:gd name="connsiteX12" fmla="*/ 5423898 w 5423898"/>
                <a:gd name="connsiteY12" fmla="*/ 26212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946219 w 5377308"/>
                <a:gd name="connsiteY13" fmla="*/ 3265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422344 w 5377308"/>
                <a:gd name="connsiteY14" fmla="*/ 2877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111194 w 5377308"/>
                <a:gd name="connsiteY14" fmla="*/ 343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06394 w 5377308"/>
                <a:gd name="connsiteY14"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806394 w 5377308"/>
                <a:gd name="connsiteY15"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3482544 w 5377308"/>
                <a:gd name="connsiteY16" fmla="*/ 4071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901394 w 5377308"/>
                <a:gd name="connsiteY17" fmla="*/ 4065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1634694 w 5377308"/>
                <a:gd name="connsiteY19" fmla="*/ 388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53644 w 5377308"/>
                <a:gd name="connsiteY20" fmla="*/ 2585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859994 w 5377308"/>
                <a:gd name="connsiteY21"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634694 w 5377308"/>
                <a:gd name="connsiteY22" fmla="*/ 845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1901394 w 5377308"/>
                <a:gd name="connsiteY23"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539694 w 5377308"/>
                <a:gd name="connsiteY24"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3793694 w 5377308"/>
                <a:gd name="connsiteY25" fmla="*/ 896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1983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555694 w 5377308"/>
                <a:gd name="connsiteY27" fmla="*/ 2573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415994 w 5377308"/>
                <a:gd name="connsiteY28" fmla="*/ 2820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14094 w 5377308"/>
                <a:gd name="connsiteY22" fmla="*/ 6934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01394 w 5377308"/>
                <a:gd name="connsiteY22" fmla="*/ 71247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7546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874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603319 w 5377308"/>
                <a:gd name="connsiteY26" fmla="*/ 252222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83462 w 5377308"/>
                <a:gd name="connsiteY26" fmla="*/ 2818289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1627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4008 h 4740592"/>
                <a:gd name="connsiteX27" fmla="*/ 4943044 w 5377308"/>
                <a:gd name="connsiteY27" fmla="*/ 3214370 h 4740592"/>
                <a:gd name="connsiteX28" fmla="*/ 5332458 w 5377308"/>
                <a:gd name="connsiteY28" fmla="*/ 2529840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77308" h="4740592">
                  <a:moveTo>
                    <a:pt x="5332458" y="2529840"/>
                  </a:moveTo>
                  <a:cubicBezTo>
                    <a:pt x="5384846" y="2428241"/>
                    <a:pt x="5398339" y="2336165"/>
                    <a:pt x="5334839" y="2215515"/>
                  </a:cubicBezTo>
                  <a:lnTo>
                    <a:pt x="4113734" y="129540"/>
                  </a:lnTo>
                  <a:cubicBezTo>
                    <a:pt x="4079444" y="62548"/>
                    <a:pt x="3985623" y="2699"/>
                    <a:pt x="3839414" y="0"/>
                  </a:cubicBezTo>
                  <a:lnTo>
                    <a:pt x="1494836" y="2857"/>
                  </a:ln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cubicBezTo>
                    <a:pt x="4544741" y="3889375"/>
                    <a:pt x="4944473" y="3215005"/>
                    <a:pt x="4944473" y="3215005"/>
                  </a:cubicBezTo>
                  <a:lnTo>
                    <a:pt x="4415994" y="2852420"/>
                  </a:lnTo>
                  <a:lnTo>
                    <a:pt x="3822269" y="3887470"/>
                  </a:lnTo>
                  <a:cubicBezTo>
                    <a:pt x="3719611" y="4058920"/>
                    <a:pt x="3531227" y="4079029"/>
                    <a:pt x="3530169" y="4084320"/>
                  </a:cubicBezTo>
                  <a:lnTo>
                    <a:pt x="1888694" y="4084320"/>
                  </a:lnTo>
                  <a:cubicBezTo>
                    <a:pt x="1718302" y="4079028"/>
                    <a:pt x="1637340" y="3918691"/>
                    <a:pt x="1634694" y="3916045"/>
                  </a:cubicBezTo>
                  <a:lnTo>
                    <a:pt x="869519" y="2595245"/>
                  </a:lnTo>
                  <a:cubicBezTo>
                    <a:pt x="740402" y="2376170"/>
                    <a:pt x="852321" y="2206837"/>
                    <a:pt x="853644" y="2201545"/>
                  </a:cubicBezTo>
                  <a:lnTo>
                    <a:pt x="1638662" y="842645"/>
                  </a:lnTo>
                  <a:cubicBezTo>
                    <a:pt x="1723858" y="704268"/>
                    <a:pt x="1890018" y="682837"/>
                    <a:pt x="1884726" y="681514"/>
                  </a:cubicBezTo>
                  <a:lnTo>
                    <a:pt x="3519056" y="679927"/>
                  </a:lnTo>
                  <a:cubicBezTo>
                    <a:pt x="3730723" y="679927"/>
                    <a:pt x="3823327" y="884449"/>
                    <a:pt x="3820681" y="883126"/>
                  </a:cubicBezTo>
                  <a:lnTo>
                    <a:pt x="4577919" y="2192020"/>
                  </a:lnTo>
                  <a:cubicBezTo>
                    <a:pt x="4703861" y="2410037"/>
                    <a:pt x="4575538" y="2590218"/>
                    <a:pt x="4571569" y="2588895"/>
                  </a:cubicBezTo>
                  <a:cubicBezTo>
                    <a:pt x="4504894" y="2709545"/>
                    <a:pt x="4465205" y="2765108"/>
                    <a:pt x="4414405" y="2854008"/>
                  </a:cubicBezTo>
                  <a:lnTo>
                    <a:pt x="4943044" y="3214370"/>
                  </a:lnTo>
                  <a:lnTo>
                    <a:pt x="5332458" y="2529840"/>
                  </a:lnTo>
                  <a:close/>
                </a:path>
              </a:pathLst>
            </a:custGeom>
            <a:gradFill flip="none" rotWithShape="1">
              <a:gsLst>
                <a:gs pos="0">
                  <a:srgbClr val="4F81BD">
                    <a:tint val="66000"/>
                    <a:satMod val="160000"/>
                  </a:srgbClr>
                </a:gs>
                <a:gs pos="6000">
                  <a:srgbClr val="4F81BD">
                    <a:tint val="44500"/>
                    <a:satMod val="160000"/>
                  </a:srgbClr>
                </a:gs>
                <a:gs pos="100000">
                  <a:sysClr val="window" lastClr="FFFFFF"/>
                </a:gs>
              </a:gsLst>
              <a:lin ang="5400000" scaled="1"/>
              <a:tileRect/>
            </a:gradFill>
            <a:ln w="25400" cap="flat" cmpd="sng" algn="ctr">
              <a:noFill/>
              <a:prstDash val="solid"/>
            </a:ln>
            <a:effectLst>
              <a:outerShdw blurRad="279400" dist="38100" dir="8100000" sx="103000" sy="103000" algn="tr" rotWithShape="0">
                <a:prstClr val="black">
                  <a:alpha val="8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pSp>
        <p:nvGrpSpPr>
          <p:cNvPr id="164" name="Group 163"/>
          <p:cNvGrpSpPr/>
          <p:nvPr/>
        </p:nvGrpSpPr>
        <p:grpSpPr>
          <a:xfrm>
            <a:off x="3101109" y="4113991"/>
            <a:ext cx="1541729" cy="1359176"/>
            <a:chOff x="150912" y="2139413"/>
            <a:chExt cx="1897188" cy="1672546"/>
          </a:xfrm>
        </p:grpSpPr>
        <p:pic>
          <p:nvPicPr>
            <p:cNvPr id="187" name="Picture 1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2334" y="2320342"/>
              <a:ext cx="1520446" cy="1322760"/>
            </a:xfrm>
            <a:prstGeom prst="rect">
              <a:avLst/>
            </a:prstGeom>
          </p:spPr>
        </p:pic>
        <p:sp>
          <p:nvSpPr>
            <p:cNvPr id="188" name="Freeform 187"/>
            <p:cNvSpPr/>
            <p:nvPr/>
          </p:nvSpPr>
          <p:spPr>
            <a:xfrm>
              <a:off x="150912" y="2139413"/>
              <a:ext cx="1897188" cy="167254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 name="connsiteX0" fmla="*/ 5332458 w 5423898"/>
                <a:gd name="connsiteY0" fmla="*/ 2529840 h 4740592"/>
                <a:gd name="connsiteX1" fmla="*/ 5334839 w 5423898"/>
                <a:gd name="connsiteY1" fmla="*/ 2215515 h 4740592"/>
                <a:gd name="connsiteX2" fmla="*/ 4113734 w 5423898"/>
                <a:gd name="connsiteY2" fmla="*/ 129540 h 4740592"/>
                <a:gd name="connsiteX3" fmla="*/ 3839414 w 5423898"/>
                <a:gd name="connsiteY3" fmla="*/ 0 h 4740592"/>
                <a:gd name="connsiteX4" fmla="*/ 1494836 w 5423898"/>
                <a:gd name="connsiteY4" fmla="*/ 2857 h 4740592"/>
                <a:gd name="connsiteX5" fmla="*/ 1210514 w 5423898"/>
                <a:gd name="connsiteY5" fmla="*/ 190500 h 4740592"/>
                <a:gd name="connsiteX6" fmla="*/ 52750 w 5423898"/>
                <a:gd name="connsiteY6" fmla="*/ 2186940 h 4740592"/>
                <a:gd name="connsiteX7" fmla="*/ 56561 w 5423898"/>
                <a:gd name="connsiteY7" fmla="*/ 2563178 h 4740592"/>
                <a:gd name="connsiteX8" fmla="*/ 1225754 w 5423898"/>
                <a:gd name="connsiteY8" fmla="*/ 4579620 h 4740592"/>
                <a:gd name="connsiteX9" fmla="*/ 1507694 w 5423898"/>
                <a:gd name="connsiteY9" fmla="*/ 4740592 h 4740592"/>
                <a:gd name="connsiteX10" fmla="*/ 3885610 w 5423898"/>
                <a:gd name="connsiteY10" fmla="*/ 4737259 h 4740592"/>
                <a:gd name="connsiteX11" fmla="*/ 4150882 w 5423898"/>
                <a:gd name="connsiteY11" fmla="*/ 4569142 h 4740592"/>
                <a:gd name="connsiteX12" fmla="*/ 5423898 w 5423898"/>
                <a:gd name="connsiteY12" fmla="*/ 26212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946219 w 5377308"/>
                <a:gd name="connsiteY13" fmla="*/ 3265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422344 w 5377308"/>
                <a:gd name="connsiteY14" fmla="*/ 2877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111194 w 5377308"/>
                <a:gd name="connsiteY14" fmla="*/ 343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06394 w 5377308"/>
                <a:gd name="connsiteY14"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806394 w 5377308"/>
                <a:gd name="connsiteY15"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3482544 w 5377308"/>
                <a:gd name="connsiteY16" fmla="*/ 4071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901394 w 5377308"/>
                <a:gd name="connsiteY17" fmla="*/ 4065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1634694 w 5377308"/>
                <a:gd name="connsiteY19" fmla="*/ 388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53644 w 5377308"/>
                <a:gd name="connsiteY20" fmla="*/ 2585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859994 w 5377308"/>
                <a:gd name="connsiteY21"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634694 w 5377308"/>
                <a:gd name="connsiteY22" fmla="*/ 845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1901394 w 5377308"/>
                <a:gd name="connsiteY23"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539694 w 5377308"/>
                <a:gd name="connsiteY24"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3793694 w 5377308"/>
                <a:gd name="connsiteY25" fmla="*/ 896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1983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555694 w 5377308"/>
                <a:gd name="connsiteY27" fmla="*/ 2573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415994 w 5377308"/>
                <a:gd name="connsiteY28" fmla="*/ 2820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14094 w 5377308"/>
                <a:gd name="connsiteY22" fmla="*/ 6934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01394 w 5377308"/>
                <a:gd name="connsiteY22" fmla="*/ 71247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7546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874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603319 w 5377308"/>
                <a:gd name="connsiteY26" fmla="*/ 252222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83462 w 5377308"/>
                <a:gd name="connsiteY26" fmla="*/ 2818289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1627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4008 h 4740592"/>
                <a:gd name="connsiteX27" fmla="*/ 4943044 w 5377308"/>
                <a:gd name="connsiteY27" fmla="*/ 3214370 h 4740592"/>
                <a:gd name="connsiteX28" fmla="*/ 5332458 w 5377308"/>
                <a:gd name="connsiteY28" fmla="*/ 2529840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77308" h="4740592">
                  <a:moveTo>
                    <a:pt x="5332458" y="2529840"/>
                  </a:moveTo>
                  <a:cubicBezTo>
                    <a:pt x="5384846" y="2428241"/>
                    <a:pt x="5398339" y="2336165"/>
                    <a:pt x="5334839" y="2215515"/>
                  </a:cubicBezTo>
                  <a:lnTo>
                    <a:pt x="4113734" y="129540"/>
                  </a:lnTo>
                  <a:cubicBezTo>
                    <a:pt x="4079444" y="62548"/>
                    <a:pt x="3985623" y="2699"/>
                    <a:pt x="3839414" y="0"/>
                  </a:cubicBezTo>
                  <a:lnTo>
                    <a:pt x="1494836" y="2857"/>
                  </a:ln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cubicBezTo>
                    <a:pt x="4544741" y="3889375"/>
                    <a:pt x="4944473" y="3215005"/>
                    <a:pt x="4944473" y="3215005"/>
                  </a:cubicBezTo>
                  <a:lnTo>
                    <a:pt x="4415994" y="2852420"/>
                  </a:lnTo>
                  <a:lnTo>
                    <a:pt x="3822269" y="3887470"/>
                  </a:lnTo>
                  <a:cubicBezTo>
                    <a:pt x="3719611" y="4058920"/>
                    <a:pt x="3531227" y="4079029"/>
                    <a:pt x="3530169" y="4084320"/>
                  </a:cubicBezTo>
                  <a:lnTo>
                    <a:pt x="1888694" y="4084320"/>
                  </a:lnTo>
                  <a:cubicBezTo>
                    <a:pt x="1718302" y="4079028"/>
                    <a:pt x="1637340" y="3918691"/>
                    <a:pt x="1634694" y="3916045"/>
                  </a:cubicBezTo>
                  <a:lnTo>
                    <a:pt x="869519" y="2595245"/>
                  </a:lnTo>
                  <a:cubicBezTo>
                    <a:pt x="740402" y="2376170"/>
                    <a:pt x="852321" y="2206837"/>
                    <a:pt x="853644" y="2201545"/>
                  </a:cubicBezTo>
                  <a:lnTo>
                    <a:pt x="1638662" y="842645"/>
                  </a:lnTo>
                  <a:cubicBezTo>
                    <a:pt x="1723858" y="704268"/>
                    <a:pt x="1890018" y="682837"/>
                    <a:pt x="1884726" y="681514"/>
                  </a:cubicBezTo>
                  <a:lnTo>
                    <a:pt x="3519056" y="679927"/>
                  </a:lnTo>
                  <a:cubicBezTo>
                    <a:pt x="3730723" y="679927"/>
                    <a:pt x="3823327" y="884449"/>
                    <a:pt x="3820681" y="883126"/>
                  </a:cubicBezTo>
                  <a:lnTo>
                    <a:pt x="4577919" y="2192020"/>
                  </a:lnTo>
                  <a:cubicBezTo>
                    <a:pt x="4703861" y="2410037"/>
                    <a:pt x="4575538" y="2590218"/>
                    <a:pt x="4571569" y="2588895"/>
                  </a:cubicBezTo>
                  <a:cubicBezTo>
                    <a:pt x="4504894" y="2709545"/>
                    <a:pt x="4465205" y="2765108"/>
                    <a:pt x="4414405" y="2854008"/>
                  </a:cubicBezTo>
                  <a:lnTo>
                    <a:pt x="4943044" y="3214370"/>
                  </a:lnTo>
                  <a:lnTo>
                    <a:pt x="5332458" y="2529840"/>
                  </a:lnTo>
                  <a:close/>
                </a:path>
              </a:pathLst>
            </a:custGeom>
            <a:gradFill flip="none" rotWithShape="1">
              <a:gsLst>
                <a:gs pos="0">
                  <a:sysClr val="window" lastClr="FFFFFF">
                    <a:lumMod val="65000"/>
                  </a:sysClr>
                </a:gs>
                <a:gs pos="6000">
                  <a:sysClr val="window" lastClr="FFFFFF">
                    <a:lumMod val="65000"/>
                  </a:sysClr>
                </a:gs>
                <a:gs pos="100000">
                  <a:srgbClr val="8064A2">
                    <a:lumMod val="50000"/>
                  </a:srgbClr>
                </a:gs>
              </a:gsLst>
              <a:lin ang="5400000" scaled="1"/>
              <a:tileRect/>
            </a:gradFill>
            <a:ln w="25400" cap="flat" cmpd="sng" algn="ctr">
              <a:noFill/>
              <a:prstDash val="solid"/>
            </a:ln>
            <a:effectLst>
              <a:outerShdw blurRad="279400" dist="38100" dir="8100000" sx="103000" sy="103000" algn="tr" rotWithShape="0">
                <a:prstClr val="black">
                  <a:alpha val="8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pSp>
        <p:nvGrpSpPr>
          <p:cNvPr id="166" name="Group 165"/>
          <p:cNvGrpSpPr/>
          <p:nvPr/>
        </p:nvGrpSpPr>
        <p:grpSpPr>
          <a:xfrm flipH="1" flipV="1">
            <a:off x="3614710" y="5375173"/>
            <a:ext cx="3512170" cy="512874"/>
            <a:chOff x="3808732" y="1676398"/>
            <a:chExt cx="3625793" cy="513795"/>
          </a:xfrm>
        </p:grpSpPr>
        <p:sp>
          <p:nvSpPr>
            <p:cNvPr id="183" name="Oval 182"/>
            <p:cNvSpPr/>
            <p:nvPr/>
          </p:nvSpPr>
          <p:spPr>
            <a:xfrm>
              <a:off x="7159194" y="1914860"/>
              <a:ext cx="275331" cy="275333"/>
            </a:xfrm>
            <a:prstGeom prst="ellipse">
              <a:avLst/>
            </a:prstGeom>
            <a:solidFill>
              <a:srgbClr val="0E24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84" name="Oval 183"/>
            <p:cNvSpPr/>
            <p:nvPr/>
          </p:nvSpPr>
          <p:spPr>
            <a:xfrm>
              <a:off x="7220660" y="1976326"/>
              <a:ext cx="152400" cy="15240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185" name="Straight Connector 184"/>
            <p:cNvCxnSpPr>
              <a:endCxn id="184" idx="1"/>
            </p:cNvCxnSpPr>
            <p:nvPr/>
          </p:nvCxnSpPr>
          <p:spPr>
            <a:xfrm>
              <a:off x="6857999" y="1676398"/>
              <a:ext cx="384979" cy="322247"/>
            </a:xfrm>
            <a:prstGeom prst="line">
              <a:avLst/>
            </a:prstGeom>
            <a:noFill/>
            <a:ln w="25400" cap="rnd" cmpd="sng" algn="ctr">
              <a:solidFill>
                <a:sysClr val="window" lastClr="FFFFFF"/>
              </a:solidFill>
              <a:prstDash val="solid"/>
            </a:ln>
            <a:effectLst/>
          </p:spPr>
        </p:cxnSp>
        <p:cxnSp>
          <p:nvCxnSpPr>
            <p:cNvPr id="186" name="Straight Connector 185"/>
            <p:cNvCxnSpPr/>
            <p:nvPr/>
          </p:nvCxnSpPr>
          <p:spPr>
            <a:xfrm flipH="1" flipV="1">
              <a:off x="3808732" y="1676400"/>
              <a:ext cx="3049268" cy="0"/>
            </a:xfrm>
            <a:prstGeom prst="line">
              <a:avLst/>
            </a:prstGeom>
            <a:noFill/>
            <a:ln w="25400" cap="rnd" cmpd="sng" algn="ctr">
              <a:solidFill>
                <a:sysClr val="window" lastClr="FFFFFF"/>
              </a:solidFill>
              <a:prstDash val="solid"/>
            </a:ln>
            <a:effectLst/>
          </p:spPr>
        </p:cxnSp>
      </p:grpSp>
      <p:grpSp>
        <p:nvGrpSpPr>
          <p:cNvPr id="167" name="Group 166"/>
          <p:cNvGrpSpPr/>
          <p:nvPr/>
        </p:nvGrpSpPr>
        <p:grpSpPr>
          <a:xfrm>
            <a:off x="4233099" y="3783074"/>
            <a:ext cx="1229958" cy="1089000"/>
            <a:chOff x="20784946" y="4377857"/>
            <a:chExt cx="1822698" cy="1613813"/>
          </a:xfrm>
        </p:grpSpPr>
        <p:pic>
          <p:nvPicPr>
            <p:cNvPr id="181" name="Picture 18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817212" y="4491496"/>
              <a:ext cx="1758165" cy="1500174"/>
            </a:xfrm>
            <a:prstGeom prst="rect">
              <a:avLst/>
            </a:prstGeom>
          </p:spPr>
        </p:pic>
        <p:sp>
          <p:nvSpPr>
            <p:cNvPr id="182" name="Freeform 181"/>
            <p:cNvSpPr/>
            <p:nvPr/>
          </p:nvSpPr>
          <p:spPr>
            <a:xfrm>
              <a:off x="20784946" y="4377857"/>
              <a:ext cx="1822698" cy="160687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 name="connsiteX0" fmla="*/ 5332458 w 5423898"/>
                <a:gd name="connsiteY0" fmla="*/ 2529840 h 4740592"/>
                <a:gd name="connsiteX1" fmla="*/ 5334839 w 5423898"/>
                <a:gd name="connsiteY1" fmla="*/ 2215515 h 4740592"/>
                <a:gd name="connsiteX2" fmla="*/ 4113734 w 5423898"/>
                <a:gd name="connsiteY2" fmla="*/ 129540 h 4740592"/>
                <a:gd name="connsiteX3" fmla="*/ 3839414 w 5423898"/>
                <a:gd name="connsiteY3" fmla="*/ 0 h 4740592"/>
                <a:gd name="connsiteX4" fmla="*/ 1494836 w 5423898"/>
                <a:gd name="connsiteY4" fmla="*/ 2857 h 4740592"/>
                <a:gd name="connsiteX5" fmla="*/ 1210514 w 5423898"/>
                <a:gd name="connsiteY5" fmla="*/ 190500 h 4740592"/>
                <a:gd name="connsiteX6" fmla="*/ 52750 w 5423898"/>
                <a:gd name="connsiteY6" fmla="*/ 2186940 h 4740592"/>
                <a:gd name="connsiteX7" fmla="*/ 56561 w 5423898"/>
                <a:gd name="connsiteY7" fmla="*/ 2563178 h 4740592"/>
                <a:gd name="connsiteX8" fmla="*/ 1225754 w 5423898"/>
                <a:gd name="connsiteY8" fmla="*/ 4579620 h 4740592"/>
                <a:gd name="connsiteX9" fmla="*/ 1507694 w 5423898"/>
                <a:gd name="connsiteY9" fmla="*/ 4740592 h 4740592"/>
                <a:gd name="connsiteX10" fmla="*/ 3885610 w 5423898"/>
                <a:gd name="connsiteY10" fmla="*/ 4737259 h 4740592"/>
                <a:gd name="connsiteX11" fmla="*/ 4150882 w 5423898"/>
                <a:gd name="connsiteY11" fmla="*/ 4569142 h 4740592"/>
                <a:gd name="connsiteX12" fmla="*/ 5423898 w 5423898"/>
                <a:gd name="connsiteY12" fmla="*/ 26212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946219 w 5377308"/>
                <a:gd name="connsiteY13" fmla="*/ 3265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422344 w 5377308"/>
                <a:gd name="connsiteY14" fmla="*/ 2877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111194 w 5377308"/>
                <a:gd name="connsiteY14" fmla="*/ 343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06394 w 5377308"/>
                <a:gd name="connsiteY14"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806394 w 5377308"/>
                <a:gd name="connsiteY15"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3482544 w 5377308"/>
                <a:gd name="connsiteY16" fmla="*/ 4071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901394 w 5377308"/>
                <a:gd name="connsiteY17" fmla="*/ 4065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1634694 w 5377308"/>
                <a:gd name="connsiteY19" fmla="*/ 388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53644 w 5377308"/>
                <a:gd name="connsiteY20" fmla="*/ 2585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859994 w 5377308"/>
                <a:gd name="connsiteY21"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634694 w 5377308"/>
                <a:gd name="connsiteY22" fmla="*/ 845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1901394 w 5377308"/>
                <a:gd name="connsiteY23"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539694 w 5377308"/>
                <a:gd name="connsiteY24"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3793694 w 5377308"/>
                <a:gd name="connsiteY25" fmla="*/ 896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1983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555694 w 5377308"/>
                <a:gd name="connsiteY27" fmla="*/ 2573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415994 w 5377308"/>
                <a:gd name="connsiteY28" fmla="*/ 2820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14094 w 5377308"/>
                <a:gd name="connsiteY22" fmla="*/ 6934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01394 w 5377308"/>
                <a:gd name="connsiteY22" fmla="*/ 71247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7546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874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603319 w 5377308"/>
                <a:gd name="connsiteY26" fmla="*/ 252222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83462 w 5377308"/>
                <a:gd name="connsiteY26" fmla="*/ 2818289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1627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4008 h 4740592"/>
                <a:gd name="connsiteX27" fmla="*/ 4943044 w 5377308"/>
                <a:gd name="connsiteY27" fmla="*/ 3214370 h 4740592"/>
                <a:gd name="connsiteX28" fmla="*/ 5332458 w 5377308"/>
                <a:gd name="connsiteY28" fmla="*/ 2529840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77308" h="4740592">
                  <a:moveTo>
                    <a:pt x="5332458" y="2529840"/>
                  </a:moveTo>
                  <a:cubicBezTo>
                    <a:pt x="5384846" y="2428241"/>
                    <a:pt x="5398339" y="2336165"/>
                    <a:pt x="5334839" y="2215515"/>
                  </a:cubicBezTo>
                  <a:lnTo>
                    <a:pt x="4113734" y="129540"/>
                  </a:lnTo>
                  <a:cubicBezTo>
                    <a:pt x="4079444" y="62548"/>
                    <a:pt x="3985623" y="2699"/>
                    <a:pt x="3839414" y="0"/>
                  </a:cubicBezTo>
                  <a:lnTo>
                    <a:pt x="1494836" y="2857"/>
                  </a:ln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cubicBezTo>
                    <a:pt x="4544741" y="3889375"/>
                    <a:pt x="4944473" y="3215005"/>
                    <a:pt x="4944473" y="3215005"/>
                  </a:cubicBezTo>
                  <a:lnTo>
                    <a:pt x="4415994" y="2852420"/>
                  </a:lnTo>
                  <a:lnTo>
                    <a:pt x="3822269" y="3887470"/>
                  </a:lnTo>
                  <a:cubicBezTo>
                    <a:pt x="3719611" y="4058920"/>
                    <a:pt x="3531227" y="4079029"/>
                    <a:pt x="3530169" y="4084320"/>
                  </a:cubicBezTo>
                  <a:lnTo>
                    <a:pt x="1888694" y="4084320"/>
                  </a:lnTo>
                  <a:cubicBezTo>
                    <a:pt x="1718302" y="4079028"/>
                    <a:pt x="1637340" y="3918691"/>
                    <a:pt x="1634694" y="3916045"/>
                  </a:cubicBezTo>
                  <a:lnTo>
                    <a:pt x="869519" y="2595245"/>
                  </a:lnTo>
                  <a:cubicBezTo>
                    <a:pt x="740402" y="2376170"/>
                    <a:pt x="852321" y="2206837"/>
                    <a:pt x="853644" y="2201545"/>
                  </a:cubicBezTo>
                  <a:lnTo>
                    <a:pt x="1638662" y="842645"/>
                  </a:lnTo>
                  <a:cubicBezTo>
                    <a:pt x="1723858" y="704268"/>
                    <a:pt x="1890018" y="682837"/>
                    <a:pt x="1884726" y="681514"/>
                  </a:cubicBezTo>
                  <a:lnTo>
                    <a:pt x="3519056" y="679927"/>
                  </a:lnTo>
                  <a:cubicBezTo>
                    <a:pt x="3730723" y="679927"/>
                    <a:pt x="3823327" y="884449"/>
                    <a:pt x="3820681" y="883126"/>
                  </a:cubicBezTo>
                  <a:lnTo>
                    <a:pt x="4577919" y="2192020"/>
                  </a:lnTo>
                  <a:cubicBezTo>
                    <a:pt x="4703861" y="2410037"/>
                    <a:pt x="4575538" y="2590218"/>
                    <a:pt x="4571569" y="2588895"/>
                  </a:cubicBezTo>
                  <a:cubicBezTo>
                    <a:pt x="4504894" y="2709545"/>
                    <a:pt x="4465205" y="2765108"/>
                    <a:pt x="4414405" y="2854008"/>
                  </a:cubicBezTo>
                  <a:lnTo>
                    <a:pt x="4943044" y="3214370"/>
                  </a:lnTo>
                  <a:lnTo>
                    <a:pt x="5332458" y="2529840"/>
                  </a:lnTo>
                  <a:close/>
                </a:path>
              </a:pathLst>
            </a:custGeom>
            <a:gradFill flip="none" rotWithShape="1">
              <a:gsLst>
                <a:gs pos="0">
                  <a:srgbClr val="EEECE1">
                    <a:lumMod val="50000"/>
                  </a:srgbClr>
                </a:gs>
                <a:gs pos="6000">
                  <a:srgbClr val="EEECE1">
                    <a:lumMod val="50000"/>
                  </a:srgbClr>
                </a:gs>
                <a:gs pos="100000">
                  <a:sysClr val="window" lastClr="FFFFFF">
                    <a:lumMod val="95000"/>
                  </a:sysClr>
                </a:gs>
              </a:gsLst>
              <a:lin ang="5400000" scaled="1"/>
              <a:tileRect/>
            </a:gradFill>
            <a:ln w="25400" cap="flat" cmpd="sng" algn="ctr">
              <a:noFill/>
              <a:prstDash val="solid"/>
            </a:ln>
            <a:effectLst>
              <a:outerShdw blurRad="279400" dist="38100" dir="8100000" sx="103000" sy="103000" algn="tr" rotWithShape="0">
                <a:prstClr val="black">
                  <a:alpha val="8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pSp>
        <p:nvGrpSpPr>
          <p:cNvPr id="168" name="Group 167"/>
          <p:cNvGrpSpPr/>
          <p:nvPr/>
        </p:nvGrpSpPr>
        <p:grpSpPr>
          <a:xfrm>
            <a:off x="4949600" y="4568593"/>
            <a:ext cx="1236990" cy="1055240"/>
            <a:chOff x="8554665" y="1770718"/>
            <a:chExt cx="1569885" cy="1339226"/>
          </a:xfrm>
        </p:grpSpPr>
        <p:pic>
          <p:nvPicPr>
            <p:cNvPr id="179" name="Picture 17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60928" y="1812402"/>
              <a:ext cx="1463622" cy="1248462"/>
            </a:xfrm>
            <a:prstGeom prst="rect">
              <a:avLst/>
            </a:prstGeom>
          </p:spPr>
        </p:pic>
        <p:sp>
          <p:nvSpPr>
            <p:cNvPr id="180" name="Freeform 179"/>
            <p:cNvSpPr/>
            <p:nvPr/>
          </p:nvSpPr>
          <p:spPr>
            <a:xfrm>
              <a:off x="8554665" y="1770718"/>
              <a:ext cx="1519100" cy="133922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 name="connsiteX0" fmla="*/ 5332458 w 5423898"/>
                <a:gd name="connsiteY0" fmla="*/ 2529840 h 4740592"/>
                <a:gd name="connsiteX1" fmla="*/ 5334839 w 5423898"/>
                <a:gd name="connsiteY1" fmla="*/ 2215515 h 4740592"/>
                <a:gd name="connsiteX2" fmla="*/ 4113734 w 5423898"/>
                <a:gd name="connsiteY2" fmla="*/ 129540 h 4740592"/>
                <a:gd name="connsiteX3" fmla="*/ 3839414 w 5423898"/>
                <a:gd name="connsiteY3" fmla="*/ 0 h 4740592"/>
                <a:gd name="connsiteX4" fmla="*/ 1494836 w 5423898"/>
                <a:gd name="connsiteY4" fmla="*/ 2857 h 4740592"/>
                <a:gd name="connsiteX5" fmla="*/ 1210514 w 5423898"/>
                <a:gd name="connsiteY5" fmla="*/ 190500 h 4740592"/>
                <a:gd name="connsiteX6" fmla="*/ 52750 w 5423898"/>
                <a:gd name="connsiteY6" fmla="*/ 2186940 h 4740592"/>
                <a:gd name="connsiteX7" fmla="*/ 56561 w 5423898"/>
                <a:gd name="connsiteY7" fmla="*/ 2563178 h 4740592"/>
                <a:gd name="connsiteX8" fmla="*/ 1225754 w 5423898"/>
                <a:gd name="connsiteY8" fmla="*/ 4579620 h 4740592"/>
                <a:gd name="connsiteX9" fmla="*/ 1507694 w 5423898"/>
                <a:gd name="connsiteY9" fmla="*/ 4740592 h 4740592"/>
                <a:gd name="connsiteX10" fmla="*/ 3885610 w 5423898"/>
                <a:gd name="connsiteY10" fmla="*/ 4737259 h 4740592"/>
                <a:gd name="connsiteX11" fmla="*/ 4150882 w 5423898"/>
                <a:gd name="connsiteY11" fmla="*/ 4569142 h 4740592"/>
                <a:gd name="connsiteX12" fmla="*/ 5423898 w 5423898"/>
                <a:gd name="connsiteY12" fmla="*/ 26212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946219 w 5377308"/>
                <a:gd name="connsiteY13" fmla="*/ 3265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422344 w 5377308"/>
                <a:gd name="connsiteY14" fmla="*/ 2877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111194 w 5377308"/>
                <a:gd name="connsiteY14" fmla="*/ 343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06394 w 5377308"/>
                <a:gd name="connsiteY14"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806394 w 5377308"/>
                <a:gd name="connsiteY15"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3482544 w 5377308"/>
                <a:gd name="connsiteY16" fmla="*/ 4071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901394 w 5377308"/>
                <a:gd name="connsiteY17" fmla="*/ 4065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1634694 w 5377308"/>
                <a:gd name="connsiteY19" fmla="*/ 388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53644 w 5377308"/>
                <a:gd name="connsiteY20" fmla="*/ 2585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859994 w 5377308"/>
                <a:gd name="connsiteY21"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634694 w 5377308"/>
                <a:gd name="connsiteY22" fmla="*/ 845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1901394 w 5377308"/>
                <a:gd name="connsiteY23"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539694 w 5377308"/>
                <a:gd name="connsiteY24"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3793694 w 5377308"/>
                <a:gd name="connsiteY25" fmla="*/ 896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1983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555694 w 5377308"/>
                <a:gd name="connsiteY27" fmla="*/ 2573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415994 w 5377308"/>
                <a:gd name="connsiteY28" fmla="*/ 2820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14094 w 5377308"/>
                <a:gd name="connsiteY22" fmla="*/ 6934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01394 w 5377308"/>
                <a:gd name="connsiteY22" fmla="*/ 71247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7546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874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603319 w 5377308"/>
                <a:gd name="connsiteY26" fmla="*/ 252222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83462 w 5377308"/>
                <a:gd name="connsiteY26" fmla="*/ 2818289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1627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4008 h 4740592"/>
                <a:gd name="connsiteX27" fmla="*/ 4943044 w 5377308"/>
                <a:gd name="connsiteY27" fmla="*/ 3214370 h 4740592"/>
                <a:gd name="connsiteX28" fmla="*/ 5332458 w 5377308"/>
                <a:gd name="connsiteY28" fmla="*/ 2529840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77308" h="4740592">
                  <a:moveTo>
                    <a:pt x="5332458" y="2529840"/>
                  </a:moveTo>
                  <a:cubicBezTo>
                    <a:pt x="5384846" y="2428241"/>
                    <a:pt x="5398339" y="2336165"/>
                    <a:pt x="5334839" y="2215515"/>
                  </a:cubicBezTo>
                  <a:lnTo>
                    <a:pt x="4113734" y="129540"/>
                  </a:lnTo>
                  <a:cubicBezTo>
                    <a:pt x="4079444" y="62548"/>
                    <a:pt x="3985623" y="2699"/>
                    <a:pt x="3839414" y="0"/>
                  </a:cubicBezTo>
                  <a:lnTo>
                    <a:pt x="1494836" y="2857"/>
                  </a:ln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cubicBezTo>
                    <a:pt x="4544741" y="3889375"/>
                    <a:pt x="4944473" y="3215005"/>
                    <a:pt x="4944473" y="3215005"/>
                  </a:cubicBezTo>
                  <a:lnTo>
                    <a:pt x="4415994" y="2852420"/>
                  </a:lnTo>
                  <a:lnTo>
                    <a:pt x="3822269" y="3887470"/>
                  </a:lnTo>
                  <a:cubicBezTo>
                    <a:pt x="3719611" y="4058920"/>
                    <a:pt x="3531227" y="4079029"/>
                    <a:pt x="3530169" y="4084320"/>
                  </a:cubicBezTo>
                  <a:lnTo>
                    <a:pt x="1888694" y="4084320"/>
                  </a:lnTo>
                  <a:cubicBezTo>
                    <a:pt x="1718302" y="4079028"/>
                    <a:pt x="1637340" y="3918691"/>
                    <a:pt x="1634694" y="3916045"/>
                  </a:cubicBezTo>
                  <a:lnTo>
                    <a:pt x="869519" y="2595245"/>
                  </a:lnTo>
                  <a:cubicBezTo>
                    <a:pt x="740402" y="2376170"/>
                    <a:pt x="852321" y="2206837"/>
                    <a:pt x="853644" y="2201545"/>
                  </a:cubicBezTo>
                  <a:lnTo>
                    <a:pt x="1638662" y="842645"/>
                  </a:lnTo>
                  <a:cubicBezTo>
                    <a:pt x="1723858" y="704268"/>
                    <a:pt x="1890018" y="682837"/>
                    <a:pt x="1884726" y="681514"/>
                  </a:cubicBezTo>
                  <a:lnTo>
                    <a:pt x="3519056" y="679927"/>
                  </a:lnTo>
                  <a:cubicBezTo>
                    <a:pt x="3730723" y="679927"/>
                    <a:pt x="3823327" y="884449"/>
                    <a:pt x="3820681" y="883126"/>
                  </a:cubicBezTo>
                  <a:lnTo>
                    <a:pt x="4577919" y="2192020"/>
                  </a:lnTo>
                  <a:cubicBezTo>
                    <a:pt x="4703861" y="2410037"/>
                    <a:pt x="4575538" y="2590218"/>
                    <a:pt x="4571569" y="2588895"/>
                  </a:cubicBezTo>
                  <a:cubicBezTo>
                    <a:pt x="4504894" y="2709545"/>
                    <a:pt x="4465205" y="2765108"/>
                    <a:pt x="4414405" y="2854008"/>
                  </a:cubicBezTo>
                  <a:lnTo>
                    <a:pt x="4943044" y="3214370"/>
                  </a:lnTo>
                  <a:lnTo>
                    <a:pt x="5332458" y="2529840"/>
                  </a:lnTo>
                  <a:close/>
                </a:path>
              </a:pathLst>
            </a:custGeom>
            <a:gradFill flip="none" rotWithShape="1">
              <a:gsLst>
                <a:gs pos="0">
                  <a:srgbClr val="F79646"/>
                </a:gs>
                <a:gs pos="6000">
                  <a:srgbClr val="F79646"/>
                </a:gs>
                <a:gs pos="100000">
                  <a:srgbClr val="F79646">
                    <a:lumMod val="75000"/>
                  </a:srgbClr>
                </a:gs>
              </a:gsLst>
              <a:lin ang="5400000" scaled="1"/>
              <a:tileRect/>
            </a:gradFill>
            <a:ln w="25400" cap="flat" cmpd="sng" algn="ctr">
              <a:noFill/>
              <a:prstDash val="solid"/>
            </a:ln>
            <a:effectLst>
              <a:outerShdw blurRad="279400" dist="38100" dir="8100000" sx="103000" sy="103000" algn="tr" rotWithShape="0">
                <a:prstClr val="black">
                  <a:alpha val="8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pSp>
        <p:nvGrpSpPr>
          <p:cNvPr id="169" name="Group 168"/>
          <p:cNvGrpSpPr/>
          <p:nvPr/>
        </p:nvGrpSpPr>
        <p:grpSpPr>
          <a:xfrm flipH="1" flipV="1">
            <a:off x="6007564" y="5038999"/>
            <a:ext cx="1409812" cy="357868"/>
            <a:chOff x="5963912" y="1818254"/>
            <a:chExt cx="1455422" cy="358510"/>
          </a:xfrm>
        </p:grpSpPr>
        <p:sp>
          <p:nvSpPr>
            <p:cNvPr id="175" name="Oval 174"/>
            <p:cNvSpPr/>
            <p:nvPr/>
          </p:nvSpPr>
          <p:spPr>
            <a:xfrm>
              <a:off x="7170044" y="1927473"/>
              <a:ext cx="249290" cy="249291"/>
            </a:xfrm>
            <a:prstGeom prst="ellipse">
              <a:avLst/>
            </a:prstGeom>
            <a:solidFill>
              <a:srgbClr val="0E24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7218489" y="1975918"/>
              <a:ext cx="152400" cy="15240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177" name="Straight Connector 176"/>
            <p:cNvCxnSpPr>
              <a:endCxn id="176" idx="1"/>
            </p:cNvCxnSpPr>
            <p:nvPr/>
          </p:nvCxnSpPr>
          <p:spPr>
            <a:xfrm>
              <a:off x="7026582" y="1818255"/>
              <a:ext cx="214226" cy="179982"/>
            </a:xfrm>
            <a:prstGeom prst="line">
              <a:avLst/>
            </a:prstGeom>
            <a:noFill/>
            <a:ln w="25400" cap="rnd" cmpd="sng" algn="ctr">
              <a:solidFill>
                <a:sysClr val="window" lastClr="FFFFFF"/>
              </a:solidFill>
              <a:prstDash val="solid"/>
            </a:ln>
            <a:effectLst/>
          </p:spPr>
        </p:cxnSp>
        <p:cxnSp>
          <p:nvCxnSpPr>
            <p:cNvPr id="178" name="Straight Connector 177"/>
            <p:cNvCxnSpPr/>
            <p:nvPr/>
          </p:nvCxnSpPr>
          <p:spPr>
            <a:xfrm flipH="1">
              <a:off x="5963912" y="1818254"/>
              <a:ext cx="1062670" cy="1"/>
            </a:xfrm>
            <a:prstGeom prst="line">
              <a:avLst/>
            </a:prstGeom>
            <a:noFill/>
            <a:ln w="25400" cap="rnd" cmpd="sng" algn="ctr">
              <a:solidFill>
                <a:sysClr val="window" lastClr="FFFFFF"/>
              </a:solidFill>
              <a:prstDash val="solid"/>
            </a:ln>
            <a:effectLst/>
          </p:spPr>
        </p:cxnSp>
      </p:grpSp>
      <p:grpSp>
        <p:nvGrpSpPr>
          <p:cNvPr id="170" name="Group 169"/>
          <p:cNvGrpSpPr/>
          <p:nvPr/>
        </p:nvGrpSpPr>
        <p:grpSpPr>
          <a:xfrm>
            <a:off x="3301229" y="3718465"/>
            <a:ext cx="1260784" cy="446478"/>
            <a:chOff x="5989800" y="1676400"/>
            <a:chExt cx="1428895" cy="506011"/>
          </a:xfrm>
        </p:grpSpPr>
        <p:sp>
          <p:nvSpPr>
            <p:cNvPr id="171" name="Oval 170"/>
            <p:cNvSpPr/>
            <p:nvPr/>
          </p:nvSpPr>
          <p:spPr>
            <a:xfrm>
              <a:off x="7168673" y="1932389"/>
              <a:ext cx="250022" cy="250022"/>
            </a:xfrm>
            <a:prstGeom prst="ellipse">
              <a:avLst/>
            </a:prstGeom>
            <a:solidFill>
              <a:srgbClr val="0E24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7217484" y="1981200"/>
              <a:ext cx="152400" cy="15240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173" name="Straight Connector 172"/>
            <p:cNvCxnSpPr>
              <a:endCxn id="172" idx="1"/>
            </p:cNvCxnSpPr>
            <p:nvPr/>
          </p:nvCxnSpPr>
          <p:spPr>
            <a:xfrm>
              <a:off x="6858000" y="1676400"/>
              <a:ext cx="381802" cy="327118"/>
            </a:xfrm>
            <a:prstGeom prst="line">
              <a:avLst/>
            </a:prstGeom>
            <a:noFill/>
            <a:ln w="25400" cap="rnd" cmpd="sng" algn="ctr">
              <a:solidFill>
                <a:sysClr val="window" lastClr="FFFFFF"/>
              </a:solidFill>
              <a:prstDash val="solid"/>
            </a:ln>
            <a:effectLst/>
          </p:spPr>
        </p:cxnSp>
        <p:cxnSp>
          <p:nvCxnSpPr>
            <p:cNvPr id="174" name="Straight Connector 173"/>
            <p:cNvCxnSpPr/>
            <p:nvPr/>
          </p:nvCxnSpPr>
          <p:spPr>
            <a:xfrm flipH="1">
              <a:off x="5989800" y="1676400"/>
              <a:ext cx="868201" cy="0"/>
            </a:xfrm>
            <a:prstGeom prst="line">
              <a:avLst/>
            </a:prstGeom>
            <a:noFill/>
            <a:ln w="25400" cap="rnd" cmpd="sng" algn="ctr">
              <a:solidFill>
                <a:sysClr val="window" lastClr="FFFFFF"/>
              </a:solidFill>
              <a:prstDash val="solid"/>
            </a:ln>
            <a:effectLst/>
          </p:spPr>
        </p:cxnSp>
      </p:grpSp>
      <p:pic>
        <p:nvPicPr>
          <p:cNvPr id="250" name="Picture 249"/>
          <p:cNvPicPr>
            <a:picLocks noChangeAspect="1"/>
          </p:cNvPicPr>
          <p:nvPr/>
        </p:nvPicPr>
        <p:blipFill>
          <a:blip r:embed="rId18"/>
          <a:stretch>
            <a:fillRect/>
          </a:stretch>
        </p:blipFill>
        <p:spPr>
          <a:xfrm>
            <a:off x="7854281" y="2291163"/>
            <a:ext cx="1235142" cy="1076196"/>
          </a:xfrm>
          <a:prstGeom prst="rect">
            <a:avLst/>
          </a:prstGeom>
          <a:effectLst>
            <a:outerShdw blurRad="800100" algn="ctr" rotWithShape="0">
              <a:srgbClr val="043C71"/>
            </a:outerShdw>
          </a:effectLst>
        </p:spPr>
      </p:pic>
      <p:sp>
        <p:nvSpPr>
          <p:cNvPr id="208" name="Freeform 207"/>
          <p:cNvSpPr/>
          <p:nvPr/>
        </p:nvSpPr>
        <p:spPr>
          <a:xfrm>
            <a:off x="7795431" y="2226955"/>
            <a:ext cx="1355122" cy="1194663"/>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 name="connsiteX0" fmla="*/ 5332458 w 5423898"/>
              <a:gd name="connsiteY0" fmla="*/ 2529840 h 4740592"/>
              <a:gd name="connsiteX1" fmla="*/ 5334839 w 5423898"/>
              <a:gd name="connsiteY1" fmla="*/ 2215515 h 4740592"/>
              <a:gd name="connsiteX2" fmla="*/ 4113734 w 5423898"/>
              <a:gd name="connsiteY2" fmla="*/ 129540 h 4740592"/>
              <a:gd name="connsiteX3" fmla="*/ 3839414 w 5423898"/>
              <a:gd name="connsiteY3" fmla="*/ 0 h 4740592"/>
              <a:gd name="connsiteX4" fmla="*/ 1494836 w 5423898"/>
              <a:gd name="connsiteY4" fmla="*/ 2857 h 4740592"/>
              <a:gd name="connsiteX5" fmla="*/ 1210514 w 5423898"/>
              <a:gd name="connsiteY5" fmla="*/ 190500 h 4740592"/>
              <a:gd name="connsiteX6" fmla="*/ 52750 w 5423898"/>
              <a:gd name="connsiteY6" fmla="*/ 2186940 h 4740592"/>
              <a:gd name="connsiteX7" fmla="*/ 56561 w 5423898"/>
              <a:gd name="connsiteY7" fmla="*/ 2563178 h 4740592"/>
              <a:gd name="connsiteX8" fmla="*/ 1225754 w 5423898"/>
              <a:gd name="connsiteY8" fmla="*/ 4579620 h 4740592"/>
              <a:gd name="connsiteX9" fmla="*/ 1507694 w 5423898"/>
              <a:gd name="connsiteY9" fmla="*/ 4740592 h 4740592"/>
              <a:gd name="connsiteX10" fmla="*/ 3885610 w 5423898"/>
              <a:gd name="connsiteY10" fmla="*/ 4737259 h 4740592"/>
              <a:gd name="connsiteX11" fmla="*/ 4150882 w 5423898"/>
              <a:gd name="connsiteY11" fmla="*/ 4569142 h 4740592"/>
              <a:gd name="connsiteX12" fmla="*/ 5423898 w 5423898"/>
              <a:gd name="connsiteY12" fmla="*/ 26212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946219 w 5377308"/>
              <a:gd name="connsiteY13" fmla="*/ 3265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422344 w 5377308"/>
              <a:gd name="connsiteY14" fmla="*/ 2877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4111194 w 5377308"/>
              <a:gd name="connsiteY14" fmla="*/ 343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06394 w 5377308"/>
              <a:gd name="connsiteY14"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806394 w 5377308"/>
              <a:gd name="connsiteY15" fmla="*/ 39128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3482544 w 5377308"/>
              <a:gd name="connsiteY16" fmla="*/ 4071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901394 w 5377308"/>
              <a:gd name="connsiteY17" fmla="*/ 4065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1634694 w 5377308"/>
              <a:gd name="connsiteY19" fmla="*/ 388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53644 w 5377308"/>
              <a:gd name="connsiteY20" fmla="*/ 2585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859994 w 5377308"/>
              <a:gd name="connsiteY21"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634694 w 5377308"/>
              <a:gd name="connsiteY22" fmla="*/ 8458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1901394 w 5377308"/>
              <a:gd name="connsiteY23"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539694 w 5377308"/>
              <a:gd name="connsiteY24" fmla="*/ 680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3793694 w 5377308"/>
              <a:gd name="connsiteY25" fmla="*/ 8966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1983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555694 w 5377308"/>
              <a:gd name="connsiteY27" fmla="*/ 2573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415994 w 5377308"/>
              <a:gd name="connsiteY28" fmla="*/ 2820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26794 w 5377308"/>
              <a:gd name="connsiteY22" fmla="*/ 6807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14094 w 5377308"/>
              <a:gd name="connsiteY22" fmla="*/ 69342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901394 w 5377308"/>
              <a:gd name="connsiteY22" fmla="*/ 712470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52394 w 5377308"/>
              <a:gd name="connsiteY23" fmla="*/ 687070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60094 w 5377308"/>
              <a:gd name="connsiteY21" fmla="*/ 852170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40487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7546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06394 w 5377308"/>
              <a:gd name="connsiteY24" fmla="*/ 890270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81094 w 5377308"/>
              <a:gd name="connsiteY25" fmla="*/ 22047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620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69845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87444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603319 w 5377308"/>
              <a:gd name="connsiteY26" fmla="*/ 252222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5994 w 5377308"/>
              <a:gd name="connsiteY27" fmla="*/ 2827020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7919 w 5377308"/>
              <a:gd name="connsiteY26" fmla="*/ 2566670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23994 w 5377308"/>
              <a:gd name="connsiteY28" fmla="*/ 32016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19073 w 5377308"/>
              <a:gd name="connsiteY12" fmla="*/ 3268980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22344 w 5377308"/>
              <a:gd name="connsiteY13" fmla="*/ 288417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5559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495244 w 5377308"/>
              <a:gd name="connsiteY15" fmla="*/ 407797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12744 w 5377308"/>
              <a:gd name="connsiteY14" fmla="*/ 388112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914094 w 5377308"/>
              <a:gd name="connsiteY16" fmla="*/ 407797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1628344 w 5377308"/>
              <a:gd name="connsiteY18" fmla="*/ 3900170 h 4740592"/>
              <a:gd name="connsiteX19" fmla="*/ 847294 w 5377308"/>
              <a:gd name="connsiteY19" fmla="*/ 2611120 h 4740592"/>
              <a:gd name="connsiteX20" fmla="*/ 866344 w 5377308"/>
              <a:gd name="connsiteY20" fmla="*/ 2204720 h 4740592"/>
              <a:gd name="connsiteX21" fmla="*/ 1638662 w 5377308"/>
              <a:gd name="connsiteY21" fmla="*/ 842645 h 4740592"/>
              <a:gd name="connsiteX22" fmla="*/ 1884726 w 5377308"/>
              <a:gd name="connsiteY22" fmla="*/ 681514 h 4740592"/>
              <a:gd name="connsiteX23" fmla="*/ 3519056 w 5377308"/>
              <a:gd name="connsiteY23" fmla="*/ 679927 h 4740592"/>
              <a:gd name="connsiteX24" fmla="*/ 3820681 w 5377308"/>
              <a:gd name="connsiteY24" fmla="*/ 883126 h 4740592"/>
              <a:gd name="connsiteX25" fmla="*/ 4577919 w 5377308"/>
              <a:gd name="connsiteY25" fmla="*/ 2192020 h 4740592"/>
              <a:gd name="connsiteX26" fmla="*/ 4571569 w 5377308"/>
              <a:gd name="connsiteY26" fmla="*/ 2588895 h 4740592"/>
              <a:gd name="connsiteX27" fmla="*/ 4419169 w 5377308"/>
              <a:gd name="connsiteY27" fmla="*/ 2849245 h 4740592"/>
              <a:gd name="connsiteX28" fmla="*/ 4943044 w 5377308"/>
              <a:gd name="connsiteY28" fmla="*/ 3214370 h 4740592"/>
              <a:gd name="connsiteX29" fmla="*/ 5332458 w 5377308"/>
              <a:gd name="connsiteY29"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28344 w 5377308"/>
              <a:gd name="connsiteY17" fmla="*/ 3893820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47294 w 5377308"/>
              <a:gd name="connsiteY18" fmla="*/ 2611120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66344 w 5377308"/>
              <a:gd name="connsiteY19" fmla="*/ 2204720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9169 w 5377308"/>
              <a:gd name="connsiteY26" fmla="*/ 2849245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83462 w 5377308"/>
              <a:gd name="connsiteY26" fmla="*/ 2818289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1627 h 4740592"/>
              <a:gd name="connsiteX27" fmla="*/ 4943044 w 5377308"/>
              <a:gd name="connsiteY27" fmla="*/ 3214370 h 4740592"/>
              <a:gd name="connsiteX28" fmla="*/ 5332458 w 5377308"/>
              <a:gd name="connsiteY28" fmla="*/ 2529840 h 4740592"/>
              <a:gd name="connsiteX0" fmla="*/ 5332458 w 5377308"/>
              <a:gd name="connsiteY0" fmla="*/ 2529840 h 4740592"/>
              <a:gd name="connsiteX1" fmla="*/ 5334839 w 5377308"/>
              <a:gd name="connsiteY1" fmla="*/ 2215515 h 4740592"/>
              <a:gd name="connsiteX2" fmla="*/ 4113734 w 5377308"/>
              <a:gd name="connsiteY2" fmla="*/ 129540 h 4740592"/>
              <a:gd name="connsiteX3" fmla="*/ 3839414 w 5377308"/>
              <a:gd name="connsiteY3" fmla="*/ 0 h 4740592"/>
              <a:gd name="connsiteX4" fmla="*/ 1494836 w 5377308"/>
              <a:gd name="connsiteY4" fmla="*/ 2857 h 4740592"/>
              <a:gd name="connsiteX5" fmla="*/ 1210514 w 5377308"/>
              <a:gd name="connsiteY5" fmla="*/ 190500 h 4740592"/>
              <a:gd name="connsiteX6" fmla="*/ 52750 w 5377308"/>
              <a:gd name="connsiteY6" fmla="*/ 2186940 h 4740592"/>
              <a:gd name="connsiteX7" fmla="*/ 56561 w 5377308"/>
              <a:gd name="connsiteY7" fmla="*/ 2563178 h 4740592"/>
              <a:gd name="connsiteX8" fmla="*/ 1225754 w 5377308"/>
              <a:gd name="connsiteY8" fmla="*/ 4579620 h 4740592"/>
              <a:gd name="connsiteX9" fmla="*/ 1507694 w 5377308"/>
              <a:gd name="connsiteY9" fmla="*/ 4740592 h 4740592"/>
              <a:gd name="connsiteX10" fmla="*/ 3885610 w 5377308"/>
              <a:gd name="connsiteY10" fmla="*/ 4737259 h 4740592"/>
              <a:gd name="connsiteX11" fmla="*/ 4150882 w 5377308"/>
              <a:gd name="connsiteY11" fmla="*/ 4569142 h 4740592"/>
              <a:gd name="connsiteX12" fmla="*/ 4944473 w 5377308"/>
              <a:gd name="connsiteY12" fmla="*/ 3215005 h 4740592"/>
              <a:gd name="connsiteX13" fmla="*/ 4415994 w 5377308"/>
              <a:gd name="connsiteY13" fmla="*/ 2852420 h 4740592"/>
              <a:gd name="connsiteX14" fmla="*/ 3822269 w 5377308"/>
              <a:gd name="connsiteY14" fmla="*/ 3887470 h 4740592"/>
              <a:gd name="connsiteX15" fmla="*/ 3530169 w 5377308"/>
              <a:gd name="connsiteY15" fmla="*/ 4084320 h 4740592"/>
              <a:gd name="connsiteX16" fmla="*/ 1888694 w 5377308"/>
              <a:gd name="connsiteY16" fmla="*/ 4084320 h 4740592"/>
              <a:gd name="connsiteX17" fmla="*/ 1634694 w 5377308"/>
              <a:gd name="connsiteY17" fmla="*/ 3916045 h 4740592"/>
              <a:gd name="connsiteX18" fmla="*/ 869519 w 5377308"/>
              <a:gd name="connsiteY18" fmla="*/ 2595245 h 4740592"/>
              <a:gd name="connsiteX19" fmla="*/ 853644 w 5377308"/>
              <a:gd name="connsiteY19" fmla="*/ 2201545 h 4740592"/>
              <a:gd name="connsiteX20" fmla="*/ 1638662 w 5377308"/>
              <a:gd name="connsiteY20" fmla="*/ 842645 h 4740592"/>
              <a:gd name="connsiteX21" fmla="*/ 1884726 w 5377308"/>
              <a:gd name="connsiteY21" fmla="*/ 681514 h 4740592"/>
              <a:gd name="connsiteX22" fmla="*/ 3519056 w 5377308"/>
              <a:gd name="connsiteY22" fmla="*/ 679927 h 4740592"/>
              <a:gd name="connsiteX23" fmla="*/ 3820681 w 5377308"/>
              <a:gd name="connsiteY23" fmla="*/ 883126 h 4740592"/>
              <a:gd name="connsiteX24" fmla="*/ 4577919 w 5377308"/>
              <a:gd name="connsiteY24" fmla="*/ 2192020 h 4740592"/>
              <a:gd name="connsiteX25" fmla="*/ 4571569 w 5377308"/>
              <a:gd name="connsiteY25" fmla="*/ 2588895 h 4740592"/>
              <a:gd name="connsiteX26" fmla="*/ 4414405 w 5377308"/>
              <a:gd name="connsiteY26" fmla="*/ 2854008 h 4740592"/>
              <a:gd name="connsiteX27" fmla="*/ 4943044 w 5377308"/>
              <a:gd name="connsiteY27" fmla="*/ 3214370 h 4740592"/>
              <a:gd name="connsiteX28" fmla="*/ 5332458 w 5377308"/>
              <a:gd name="connsiteY28" fmla="*/ 2529840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77308" h="4740592">
                <a:moveTo>
                  <a:pt x="5332458" y="2529840"/>
                </a:moveTo>
                <a:cubicBezTo>
                  <a:pt x="5384846" y="2428241"/>
                  <a:pt x="5398339" y="2336165"/>
                  <a:pt x="5334839" y="2215515"/>
                </a:cubicBezTo>
                <a:lnTo>
                  <a:pt x="4113734" y="129540"/>
                </a:lnTo>
                <a:cubicBezTo>
                  <a:pt x="4079444" y="62548"/>
                  <a:pt x="3985623" y="2699"/>
                  <a:pt x="3839414" y="0"/>
                </a:cubicBezTo>
                <a:lnTo>
                  <a:pt x="1494836" y="2857"/>
                </a:ln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cubicBezTo>
                  <a:pt x="4544741" y="3889375"/>
                  <a:pt x="4944473" y="3215005"/>
                  <a:pt x="4944473" y="3215005"/>
                </a:cubicBezTo>
                <a:lnTo>
                  <a:pt x="4415994" y="2852420"/>
                </a:lnTo>
                <a:lnTo>
                  <a:pt x="3822269" y="3887470"/>
                </a:lnTo>
                <a:cubicBezTo>
                  <a:pt x="3719611" y="4058920"/>
                  <a:pt x="3531227" y="4079029"/>
                  <a:pt x="3530169" y="4084320"/>
                </a:cubicBezTo>
                <a:lnTo>
                  <a:pt x="1888694" y="4084320"/>
                </a:lnTo>
                <a:cubicBezTo>
                  <a:pt x="1718302" y="4079028"/>
                  <a:pt x="1637340" y="3918691"/>
                  <a:pt x="1634694" y="3916045"/>
                </a:cubicBezTo>
                <a:lnTo>
                  <a:pt x="869519" y="2595245"/>
                </a:lnTo>
                <a:cubicBezTo>
                  <a:pt x="740402" y="2376170"/>
                  <a:pt x="852321" y="2206837"/>
                  <a:pt x="853644" y="2201545"/>
                </a:cubicBezTo>
                <a:lnTo>
                  <a:pt x="1638662" y="842645"/>
                </a:lnTo>
                <a:cubicBezTo>
                  <a:pt x="1723858" y="704268"/>
                  <a:pt x="1890018" y="682837"/>
                  <a:pt x="1884726" y="681514"/>
                </a:cubicBezTo>
                <a:lnTo>
                  <a:pt x="3519056" y="679927"/>
                </a:lnTo>
                <a:cubicBezTo>
                  <a:pt x="3730723" y="679927"/>
                  <a:pt x="3823327" y="884449"/>
                  <a:pt x="3820681" y="883126"/>
                </a:cubicBezTo>
                <a:lnTo>
                  <a:pt x="4577919" y="2192020"/>
                </a:lnTo>
                <a:cubicBezTo>
                  <a:pt x="4703861" y="2410037"/>
                  <a:pt x="4575538" y="2590218"/>
                  <a:pt x="4571569" y="2588895"/>
                </a:cubicBezTo>
                <a:cubicBezTo>
                  <a:pt x="4504894" y="2709545"/>
                  <a:pt x="4465205" y="2765108"/>
                  <a:pt x="4414405" y="2854008"/>
                </a:cubicBezTo>
                <a:lnTo>
                  <a:pt x="4943044" y="3214370"/>
                </a:lnTo>
                <a:lnTo>
                  <a:pt x="5332458" y="2529840"/>
                </a:lnTo>
                <a:close/>
              </a:path>
            </a:pathLst>
          </a:custGeom>
          <a:gradFill flip="none" rotWithShape="1">
            <a:gsLst>
              <a:gs pos="0">
                <a:srgbClr val="9BBB59"/>
              </a:gs>
              <a:gs pos="6000">
                <a:srgbClr val="9BBB59"/>
              </a:gs>
              <a:gs pos="100000">
                <a:srgbClr val="9BBB59">
                  <a:lumMod val="50000"/>
                </a:srgbClr>
              </a:gs>
            </a:gsLst>
            <a:lin ang="5400000" scaled="1"/>
            <a:tileRect/>
          </a:gradFill>
          <a:ln w="25400" cap="flat" cmpd="sng" algn="ctr">
            <a:noFill/>
            <a:prstDash val="solid"/>
          </a:ln>
          <a:effectLst>
            <a:outerShdw blurRad="279400" dist="38100" dir="8100000" sx="103000" sy="103000" algn="tr" rotWithShape="0">
              <a:prstClr val="black">
                <a:alpha val="8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nvGrpSpPr>
          <p:cNvPr id="159" name="Group 158"/>
          <p:cNvGrpSpPr/>
          <p:nvPr/>
        </p:nvGrpSpPr>
        <p:grpSpPr>
          <a:xfrm>
            <a:off x="6321731" y="2176962"/>
            <a:ext cx="1803737" cy="460959"/>
            <a:chOff x="5397212" y="1676400"/>
            <a:chExt cx="2044244" cy="522422"/>
          </a:xfrm>
        </p:grpSpPr>
        <p:sp>
          <p:nvSpPr>
            <p:cNvPr id="199" name="Oval 198"/>
            <p:cNvSpPr/>
            <p:nvPr/>
          </p:nvSpPr>
          <p:spPr>
            <a:xfrm>
              <a:off x="7152262" y="1909628"/>
              <a:ext cx="289194" cy="289194"/>
            </a:xfrm>
            <a:prstGeom prst="ellipse">
              <a:avLst/>
            </a:prstGeom>
            <a:solidFill>
              <a:srgbClr val="0E24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200" name="Oval 199"/>
            <p:cNvSpPr/>
            <p:nvPr/>
          </p:nvSpPr>
          <p:spPr>
            <a:xfrm>
              <a:off x="7220659" y="1978025"/>
              <a:ext cx="152400" cy="15240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201" name="Straight Connector 200"/>
            <p:cNvCxnSpPr>
              <a:endCxn id="200" idx="1"/>
            </p:cNvCxnSpPr>
            <p:nvPr/>
          </p:nvCxnSpPr>
          <p:spPr>
            <a:xfrm>
              <a:off x="6858000" y="1676400"/>
              <a:ext cx="384977" cy="323943"/>
            </a:xfrm>
            <a:prstGeom prst="line">
              <a:avLst/>
            </a:prstGeom>
            <a:noFill/>
            <a:ln w="25400" cap="rnd" cmpd="sng" algn="ctr">
              <a:solidFill>
                <a:sysClr val="window" lastClr="FFFFFF"/>
              </a:solidFill>
              <a:prstDash val="solid"/>
            </a:ln>
            <a:effectLst/>
          </p:spPr>
        </p:cxnSp>
        <p:cxnSp>
          <p:nvCxnSpPr>
            <p:cNvPr id="202" name="Straight Connector 201"/>
            <p:cNvCxnSpPr/>
            <p:nvPr/>
          </p:nvCxnSpPr>
          <p:spPr>
            <a:xfrm flipH="1">
              <a:off x="5397212" y="1676400"/>
              <a:ext cx="1460788" cy="0"/>
            </a:xfrm>
            <a:prstGeom prst="line">
              <a:avLst/>
            </a:prstGeom>
            <a:noFill/>
            <a:ln w="25400" cap="rnd" cmpd="sng" algn="ctr">
              <a:solidFill>
                <a:sysClr val="window" lastClr="FFFFFF"/>
              </a:solidFill>
              <a:prstDash val="solid"/>
            </a:ln>
            <a:effectLst/>
          </p:spPr>
        </p:cxnSp>
      </p:grpSp>
      <p:pic>
        <p:nvPicPr>
          <p:cNvPr id="251" name="Picture 25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12689" y="2524325"/>
            <a:ext cx="2036425" cy="1949815"/>
          </a:xfrm>
          <a:prstGeom prst="rect">
            <a:avLst/>
          </a:prstGeom>
          <a:effectLst>
            <a:outerShdw blurRad="228600" sx="102000" sy="102000" algn="ctr" rotWithShape="0">
              <a:srgbClr val="00B0F0">
                <a:alpha val="96000"/>
              </a:srgbClr>
            </a:outerShdw>
          </a:effectLst>
        </p:spPr>
      </p:pic>
      <p:sp>
        <p:nvSpPr>
          <p:cNvPr id="4" name="Slide Number Placeholder 3"/>
          <p:cNvSpPr>
            <a:spLocks noGrp="1"/>
          </p:cNvSpPr>
          <p:nvPr>
            <p:ph type="sldNum" sz="quarter" idx="12"/>
          </p:nvPr>
        </p:nvSpPr>
        <p:spPr>
          <a:xfrm>
            <a:off x="5991402" y="6492876"/>
            <a:ext cx="1016000" cy="365125"/>
          </a:xfrm>
          <a:prstGeom prst="rect">
            <a:avLst/>
          </a:prstGeom>
        </p:spPr>
        <p:txBody>
          <a:bodyPr/>
          <a:lstStyle/>
          <a:p>
            <a:pPr algn="ctr"/>
            <a:fld id="{ECF66201-A8DA-4E42-8B53-B4C3BA332DEC}" type="slidenum">
              <a:rPr lang="en-US" smtClean="0">
                <a:solidFill>
                  <a:schemeClr val="bg1"/>
                </a:solidFill>
              </a:rPr>
              <a:pPr algn="ctr"/>
              <a:t>3</a:t>
            </a:fld>
            <a:endParaRPr lang="en-US" dirty="0">
              <a:solidFill>
                <a:schemeClr val="bg1"/>
              </a:solidFill>
            </a:endParaRPr>
          </a:p>
        </p:txBody>
      </p:sp>
      <p:grpSp>
        <p:nvGrpSpPr>
          <p:cNvPr id="126" name="Group 125"/>
          <p:cNvGrpSpPr/>
          <p:nvPr/>
        </p:nvGrpSpPr>
        <p:grpSpPr>
          <a:xfrm>
            <a:off x="2387222" y="4815513"/>
            <a:ext cx="806462" cy="710967"/>
            <a:chOff x="6553200" y="3985022"/>
            <a:chExt cx="2368846" cy="2088356"/>
          </a:xfrm>
          <a:gradFill>
            <a:gsLst>
              <a:gs pos="74000">
                <a:srgbClr val="C20A1C"/>
              </a:gs>
              <a:gs pos="16000">
                <a:srgbClr val="DE30BD"/>
              </a:gs>
            </a:gsLst>
            <a:lin ang="7800000" scaled="0"/>
          </a:gradFill>
          <a:effectLst>
            <a:outerShdw blurRad="50800" dist="38100" dir="8100000" algn="tr" rotWithShape="0">
              <a:prstClr val="black">
                <a:alpha val="40000"/>
              </a:prstClr>
            </a:outerShdw>
          </a:effectLst>
        </p:grpSpPr>
        <p:sp>
          <p:nvSpPr>
            <p:cNvPr id="128" name="Freeform 127"/>
            <p:cNvSpPr/>
            <p:nvPr/>
          </p:nvSpPr>
          <p:spPr>
            <a:xfrm>
              <a:off x="6553200" y="3985022"/>
              <a:ext cx="2368846" cy="2088356"/>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74000">
                  <a:srgbClr val="4F81BD">
                    <a:lumMod val="75000"/>
                  </a:srgbClr>
                </a:gs>
                <a:gs pos="16000">
                  <a:srgbClr val="4F81BD">
                    <a:lumMod val="50000"/>
                  </a:srgbClr>
                </a:gs>
              </a:gsLst>
              <a:lin ang="0" scaled="1"/>
              <a:tileRect/>
            </a:gradFill>
            <a:ln w="25400" cap="flat" cmpd="sng" algn="ctr">
              <a:noFill/>
              <a:prstDash val="solid"/>
            </a:ln>
            <a:effectLst>
              <a:outerShdw blurRad="215900" dist="38100" dir="8100000" algn="tr" rotWithShape="0">
                <a:prstClr val="black">
                  <a:alpha val="8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47" name="Freeform 146"/>
            <p:cNvSpPr/>
            <p:nvPr/>
          </p:nvSpPr>
          <p:spPr>
            <a:xfrm>
              <a:off x="6742366" y="4151790"/>
              <a:ext cx="1990516" cy="1754821"/>
            </a:xfrm>
            <a:custGeom>
              <a:avLst/>
              <a:gdLst>
                <a:gd name="connsiteX0" fmla="*/ 1447800 w 5280660"/>
                <a:gd name="connsiteY0" fmla="*/ 7620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47800 w 5280660"/>
                <a:gd name="connsiteY12" fmla="*/ 7620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280660"/>
                <a:gd name="connsiteY0" fmla="*/ 2857 h 4754880"/>
                <a:gd name="connsiteX1" fmla="*/ 1165860 w 5280660"/>
                <a:gd name="connsiteY1" fmla="*/ 190500 h 4754880"/>
                <a:gd name="connsiteX2" fmla="*/ 15240 w 5280660"/>
                <a:gd name="connsiteY2" fmla="*/ 2186940 h 4754880"/>
                <a:gd name="connsiteX3" fmla="*/ 0 w 5280660"/>
                <a:gd name="connsiteY3" fmla="*/ 2567940 h 4754880"/>
                <a:gd name="connsiteX4" fmla="*/ 1181100 w 5280660"/>
                <a:gd name="connsiteY4" fmla="*/ 4579620 h 4754880"/>
                <a:gd name="connsiteX5" fmla="*/ 1463040 w 5280660"/>
                <a:gd name="connsiteY5" fmla="*/ 4754880 h 4754880"/>
                <a:gd name="connsiteX6" fmla="*/ 3848100 w 5280660"/>
                <a:gd name="connsiteY6" fmla="*/ 4739640 h 4754880"/>
                <a:gd name="connsiteX7" fmla="*/ 4130040 w 5280660"/>
                <a:gd name="connsiteY7" fmla="*/ 4526280 h 4754880"/>
                <a:gd name="connsiteX8" fmla="*/ 5280660 w 5280660"/>
                <a:gd name="connsiteY8" fmla="*/ 2529840 h 4754880"/>
                <a:gd name="connsiteX9" fmla="*/ 5280660 w 5280660"/>
                <a:gd name="connsiteY9" fmla="*/ 2225040 h 4754880"/>
                <a:gd name="connsiteX10" fmla="*/ 4069080 w 5280660"/>
                <a:gd name="connsiteY10" fmla="*/ 129540 h 4754880"/>
                <a:gd name="connsiteX11" fmla="*/ 3794760 w 5280660"/>
                <a:gd name="connsiteY11" fmla="*/ 0 h 4754880"/>
                <a:gd name="connsiteX12" fmla="*/ 1450182 w 5280660"/>
                <a:gd name="connsiteY12" fmla="*/ 2857 h 4754880"/>
                <a:gd name="connsiteX0" fmla="*/ 1450182 w 5308882"/>
                <a:gd name="connsiteY0" fmla="*/ 2857 h 4754880"/>
                <a:gd name="connsiteX1" fmla="*/ 1165860 w 5308882"/>
                <a:gd name="connsiteY1" fmla="*/ 190500 h 4754880"/>
                <a:gd name="connsiteX2" fmla="*/ 15240 w 5308882"/>
                <a:gd name="connsiteY2" fmla="*/ 2186940 h 4754880"/>
                <a:gd name="connsiteX3" fmla="*/ 0 w 5308882"/>
                <a:gd name="connsiteY3" fmla="*/ 2567940 h 4754880"/>
                <a:gd name="connsiteX4" fmla="*/ 1181100 w 5308882"/>
                <a:gd name="connsiteY4" fmla="*/ 4579620 h 4754880"/>
                <a:gd name="connsiteX5" fmla="*/ 1463040 w 5308882"/>
                <a:gd name="connsiteY5" fmla="*/ 4754880 h 4754880"/>
                <a:gd name="connsiteX6" fmla="*/ 3848100 w 5308882"/>
                <a:gd name="connsiteY6" fmla="*/ 4739640 h 4754880"/>
                <a:gd name="connsiteX7" fmla="*/ 4130040 w 5308882"/>
                <a:gd name="connsiteY7" fmla="*/ 4526280 h 4754880"/>
                <a:gd name="connsiteX8" fmla="*/ 5280660 w 5308882"/>
                <a:gd name="connsiteY8" fmla="*/ 2529840 h 4754880"/>
                <a:gd name="connsiteX9" fmla="*/ 5280660 w 5308882"/>
                <a:gd name="connsiteY9" fmla="*/ 2225040 h 4754880"/>
                <a:gd name="connsiteX10" fmla="*/ 4069080 w 5308882"/>
                <a:gd name="connsiteY10" fmla="*/ 129540 h 4754880"/>
                <a:gd name="connsiteX11" fmla="*/ 3794760 w 5308882"/>
                <a:gd name="connsiteY11" fmla="*/ 0 h 4754880"/>
                <a:gd name="connsiteX12" fmla="*/ 1450182 w 5308882"/>
                <a:gd name="connsiteY12" fmla="*/ 2857 h 4754880"/>
                <a:gd name="connsiteX0" fmla="*/ 1450182 w 5324217"/>
                <a:gd name="connsiteY0" fmla="*/ 2857 h 4754880"/>
                <a:gd name="connsiteX1" fmla="*/ 1165860 w 5324217"/>
                <a:gd name="connsiteY1" fmla="*/ 190500 h 4754880"/>
                <a:gd name="connsiteX2" fmla="*/ 15240 w 5324217"/>
                <a:gd name="connsiteY2" fmla="*/ 2186940 h 4754880"/>
                <a:gd name="connsiteX3" fmla="*/ 0 w 5324217"/>
                <a:gd name="connsiteY3" fmla="*/ 2567940 h 4754880"/>
                <a:gd name="connsiteX4" fmla="*/ 1181100 w 5324217"/>
                <a:gd name="connsiteY4" fmla="*/ 4579620 h 4754880"/>
                <a:gd name="connsiteX5" fmla="*/ 1463040 w 5324217"/>
                <a:gd name="connsiteY5" fmla="*/ 4754880 h 4754880"/>
                <a:gd name="connsiteX6" fmla="*/ 3848100 w 5324217"/>
                <a:gd name="connsiteY6" fmla="*/ 4739640 h 4754880"/>
                <a:gd name="connsiteX7" fmla="*/ 4130040 w 5324217"/>
                <a:gd name="connsiteY7" fmla="*/ 4526280 h 4754880"/>
                <a:gd name="connsiteX8" fmla="*/ 5280660 w 5324217"/>
                <a:gd name="connsiteY8" fmla="*/ 2529840 h 4754880"/>
                <a:gd name="connsiteX9" fmla="*/ 5280660 w 5324217"/>
                <a:gd name="connsiteY9" fmla="*/ 2225040 h 4754880"/>
                <a:gd name="connsiteX10" fmla="*/ 4069080 w 5324217"/>
                <a:gd name="connsiteY10" fmla="*/ 129540 h 4754880"/>
                <a:gd name="connsiteX11" fmla="*/ 3794760 w 5324217"/>
                <a:gd name="connsiteY11" fmla="*/ 0 h 4754880"/>
                <a:gd name="connsiteX12" fmla="*/ 1450182 w 5324217"/>
                <a:gd name="connsiteY12" fmla="*/ 2857 h 4754880"/>
                <a:gd name="connsiteX0" fmla="*/ 1450182 w 5329602"/>
                <a:gd name="connsiteY0" fmla="*/ 2857 h 4754880"/>
                <a:gd name="connsiteX1" fmla="*/ 1165860 w 5329602"/>
                <a:gd name="connsiteY1" fmla="*/ 190500 h 4754880"/>
                <a:gd name="connsiteX2" fmla="*/ 15240 w 5329602"/>
                <a:gd name="connsiteY2" fmla="*/ 2186940 h 4754880"/>
                <a:gd name="connsiteX3" fmla="*/ 0 w 5329602"/>
                <a:gd name="connsiteY3" fmla="*/ 2567940 h 4754880"/>
                <a:gd name="connsiteX4" fmla="*/ 1181100 w 5329602"/>
                <a:gd name="connsiteY4" fmla="*/ 4579620 h 4754880"/>
                <a:gd name="connsiteX5" fmla="*/ 1463040 w 5329602"/>
                <a:gd name="connsiteY5" fmla="*/ 4754880 h 4754880"/>
                <a:gd name="connsiteX6" fmla="*/ 3848100 w 5329602"/>
                <a:gd name="connsiteY6" fmla="*/ 4739640 h 4754880"/>
                <a:gd name="connsiteX7" fmla="*/ 4130040 w 5329602"/>
                <a:gd name="connsiteY7" fmla="*/ 4526280 h 4754880"/>
                <a:gd name="connsiteX8" fmla="*/ 5280660 w 5329602"/>
                <a:gd name="connsiteY8" fmla="*/ 2529840 h 4754880"/>
                <a:gd name="connsiteX9" fmla="*/ 5290185 w 5329602"/>
                <a:gd name="connsiteY9" fmla="*/ 2215515 h 4754880"/>
                <a:gd name="connsiteX10" fmla="*/ 4069080 w 5329602"/>
                <a:gd name="connsiteY10" fmla="*/ 129540 h 4754880"/>
                <a:gd name="connsiteX11" fmla="*/ 3794760 w 5329602"/>
                <a:gd name="connsiteY11" fmla="*/ 0 h 4754880"/>
                <a:gd name="connsiteX12" fmla="*/ 1450182 w 5329602"/>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30040 w 5332654"/>
                <a:gd name="connsiteY7" fmla="*/ 4526280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8100 w 5332654"/>
                <a:gd name="connsiteY6" fmla="*/ 4739640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54880"/>
                <a:gd name="connsiteX1" fmla="*/ 1165860 w 5332654"/>
                <a:gd name="connsiteY1" fmla="*/ 190500 h 4754880"/>
                <a:gd name="connsiteX2" fmla="*/ 15240 w 5332654"/>
                <a:gd name="connsiteY2" fmla="*/ 2186940 h 4754880"/>
                <a:gd name="connsiteX3" fmla="*/ 0 w 5332654"/>
                <a:gd name="connsiteY3" fmla="*/ 2567940 h 4754880"/>
                <a:gd name="connsiteX4" fmla="*/ 1181100 w 5332654"/>
                <a:gd name="connsiteY4" fmla="*/ 4579620 h 4754880"/>
                <a:gd name="connsiteX5" fmla="*/ 1463040 w 5332654"/>
                <a:gd name="connsiteY5" fmla="*/ 4754880 h 4754880"/>
                <a:gd name="connsiteX6" fmla="*/ 3840956 w 5332654"/>
                <a:gd name="connsiteY6" fmla="*/ 4737259 h 4754880"/>
                <a:gd name="connsiteX7" fmla="*/ 4106228 w 5332654"/>
                <a:gd name="connsiteY7" fmla="*/ 4569142 h 4754880"/>
                <a:gd name="connsiteX8" fmla="*/ 5287804 w 5332654"/>
                <a:gd name="connsiteY8" fmla="*/ 2529840 h 4754880"/>
                <a:gd name="connsiteX9" fmla="*/ 5290185 w 5332654"/>
                <a:gd name="connsiteY9" fmla="*/ 2215515 h 4754880"/>
                <a:gd name="connsiteX10" fmla="*/ 4069080 w 5332654"/>
                <a:gd name="connsiteY10" fmla="*/ 129540 h 4754880"/>
                <a:gd name="connsiteX11" fmla="*/ 3794760 w 5332654"/>
                <a:gd name="connsiteY11" fmla="*/ 0 h 4754880"/>
                <a:gd name="connsiteX12" fmla="*/ 1450182 w 5332654"/>
                <a:gd name="connsiteY12" fmla="*/ 2857 h 4754880"/>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50182 w 5332654"/>
                <a:gd name="connsiteY0" fmla="*/ 2857 h 4740592"/>
                <a:gd name="connsiteX1" fmla="*/ 1165860 w 5332654"/>
                <a:gd name="connsiteY1" fmla="*/ 190500 h 4740592"/>
                <a:gd name="connsiteX2" fmla="*/ 15240 w 5332654"/>
                <a:gd name="connsiteY2" fmla="*/ 2186940 h 4740592"/>
                <a:gd name="connsiteX3" fmla="*/ 0 w 5332654"/>
                <a:gd name="connsiteY3" fmla="*/ 2567940 h 4740592"/>
                <a:gd name="connsiteX4" fmla="*/ 1181100 w 5332654"/>
                <a:gd name="connsiteY4" fmla="*/ 4579620 h 4740592"/>
                <a:gd name="connsiteX5" fmla="*/ 1463040 w 5332654"/>
                <a:gd name="connsiteY5" fmla="*/ 4740592 h 4740592"/>
                <a:gd name="connsiteX6" fmla="*/ 3840956 w 5332654"/>
                <a:gd name="connsiteY6" fmla="*/ 4737259 h 4740592"/>
                <a:gd name="connsiteX7" fmla="*/ 4106228 w 5332654"/>
                <a:gd name="connsiteY7" fmla="*/ 4569142 h 4740592"/>
                <a:gd name="connsiteX8" fmla="*/ 5287804 w 5332654"/>
                <a:gd name="connsiteY8" fmla="*/ 2529840 h 4740592"/>
                <a:gd name="connsiteX9" fmla="*/ 5290185 w 5332654"/>
                <a:gd name="connsiteY9" fmla="*/ 2215515 h 4740592"/>
                <a:gd name="connsiteX10" fmla="*/ 4069080 w 5332654"/>
                <a:gd name="connsiteY10" fmla="*/ 129540 h 4740592"/>
                <a:gd name="connsiteX11" fmla="*/ 3794760 w 5332654"/>
                <a:gd name="connsiteY11" fmla="*/ 0 h 4740592"/>
                <a:gd name="connsiteX12" fmla="*/ 1450182 w 5332654"/>
                <a:gd name="connsiteY12" fmla="*/ 2857 h 4740592"/>
                <a:gd name="connsiteX0" fmla="*/ 1438275 w 5320747"/>
                <a:gd name="connsiteY0" fmla="*/ 2857 h 4740592"/>
                <a:gd name="connsiteX1" fmla="*/ 1153953 w 5320747"/>
                <a:gd name="connsiteY1" fmla="*/ 190500 h 4740592"/>
                <a:gd name="connsiteX2" fmla="*/ 3333 w 5320747"/>
                <a:gd name="connsiteY2" fmla="*/ 2186940 h 4740592"/>
                <a:gd name="connsiteX3" fmla="*/ 0 w 5320747"/>
                <a:gd name="connsiteY3" fmla="*/ 2563178 h 4740592"/>
                <a:gd name="connsiteX4" fmla="*/ 1169193 w 5320747"/>
                <a:gd name="connsiteY4" fmla="*/ 4579620 h 4740592"/>
                <a:gd name="connsiteX5" fmla="*/ 1451133 w 5320747"/>
                <a:gd name="connsiteY5" fmla="*/ 4740592 h 4740592"/>
                <a:gd name="connsiteX6" fmla="*/ 3829049 w 5320747"/>
                <a:gd name="connsiteY6" fmla="*/ 4737259 h 4740592"/>
                <a:gd name="connsiteX7" fmla="*/ 4094321 w 5320747"/>
                <a:gd name="connsiteY7" fmla="*/ 4569142 h 4740592"/>
                <a:gd name="connsiteX8" fmla="*/ 5275897 w 5320747"/>
                <a:gd name="connsiteY8" fmla="*/ 2529840 h 4740592"/>
                <a:gd name="connsiteX9" fmla="*/ 5278278 w 5320747"/>
                <a:gd name="connsiteY9" fmla="*/ 2215515 h 4740592"/>
                <a:gd name="connsiteX10" fmla="*/ 4057173 w 5320747"/>
                <a:gd name="connsiteY10" fmla="*/ 129540 h 4740592"/>
                <a:gd name="connsiteX11" fmla="*/ 3782853 w 5320747"/>
                <a:gd name="connsiteY11" fmla="*/ 0 h 4740592"/>
                <a:gd name="connsiteX12" fmla="*/ 1438275 w 5320747"/>
                <a:gd name="connsiteY12" fmla="*/ 2857 h 4740592"/>
                <a:gd name="connsiteX0" fmla="*/ 1467868 w 5350340"/>
                <a:gd name="connsiteY0" fmla="*/ 2857 h 4740592"/>
                <a:gd name="connsiteX1" fmla="*/ 1183546 w 5350340"/>
                <a:gd name="connsiteY1" fmla="*/ 190500 h 4740592"/>
                <a:gd name="connsiteX2" fmla="*/ 32926 w 5350340"/>
                <a:gd name="connsiteY2" fmla="*/ 2186940 h 4740592"/>
                <a:gd name="connsiteX3" fmla="*/ 29593 w 5350340"/>
                <a:gd name="connsiteY3" fmla="*/ 2563178 h 4740592"/>
                <a:gd name="connsiteX4" fmla="*/ 1198786 w 5350340"/>
                <a:gd name="connsiteY4" fmla="*/ 4579620 h 4740592"/>
                <a:gd name="connsiteX5" fmla="*/ 1480726 w 5350340"/>
                <a:gd name="connsiteY5" fmla="*/ 4740592 h 4740592"/>
                <a:gd name="connsiteX6" fmla="*/ 3858642 w 5350340"/>
                <a:gd name="connsiteY6" fmla="*/ 4737259 h 4740592"/>
                <a:gd name="connsiteX7" fmla="*/ 4123914 w 5350340"/>
                <a:gd name="connsiteY7" fmla="*/ 4569142 h 4740592"/>
                <a:gd name="connsiteX8" fmla="*/ 5305490 w 5350340"/>
                <a:gd name="connsiteY8" fmla="*/ 2529840 h 4740592"/>
                <a:gd name="connsiteX9" fmla="*/ 5307871 w 5350340"/>
                <a:gd name="connsiteY9" fmla="*/ 2215515 h 4740592"/>
                <a:gd name="connsiteX10" fmla="*/ 4086766 w 5350340"/>
                <a:gd name="connsiteY10" fmla="*/ 129540 h 4740592"/>
                <a:gd name="connsiteX11" fmla="*/ 3812446 w 5350340"/>
                <a:gd name="connsiteY11" fmla="*/ 0 h 4740592"/>
                <a:gd name="connsiteX12" fmla="*/ 1467868 w 5350340"/>
                <a:gd name="connsiteY12" fmla="*/ 2857 h 4740592"/>
                <a:gd name="connsiteX0" fmla="*/ 1490186 w 5372658"/>
                <a:gd name="connsiteY0" fmla="*/ 2857 h 4740592"/>
                <a:gd name="connsiteX1" fmla="*/ 1205864 w 5372658"/>
                <a:gd name="connsiteY1" fmla="*/ 190500 h 4740592"/>
                <a:gd name="connsiteX2" fmla="*/ 55244 w 5372658"/>
                <a:gd name="connsiteY2" fmla="*/ 2186940 h 4740592"/>
                <a:gd name="connsiteX3" fmla="*/ 51911 w 5372658"/>
                <a:gd name="connsiteY3" fmla="*/ 2563178 h 4740592"/>
                <a:gd name="connsiteX4" fmla="*/ 1221104 w 5372658"/>
                <a:gd name="connsiteY4" fmla="*/ 4579620 h 4740592"/>
                <a:gd name="connsiteX5" fmla="*/ 1503044 w 5372658"/>
                <a:gd name="connsiteY5" fmla="*/ 4740592 h 4740592"/>
                <a:gd name="connsiteX6" fmla="*/ 3880960 w 5372658"/>
                <a:gd name="connsiteY6" fmla="*/ 4737259 h 4740592"/>
                <a:gd name="connsiteX7" fmla="*/ 4146232 w 5372658"/>
                <a:gd name="connsiteY7" fmla="*/ 4569142 h 4740592"/>
                <a:gd name="connsiteX8" fmla="*/ 5327808 w 5372658"/>
                <a:gd name="connsiteY8" fmla="*/ 2529840 h 4740592"/>
                <a:gd name="connsiteX9" fmla="*/ 5330189 w 5372658"/>
                <a:gd name="connsiteY9" fmla="*/ 2215515 h 4740592"/>
                <a:gd name="connsiteX10" fmla="*/ 4109084 w 5372658"/>
                <a:gd name="connsiteY10" fmla="*/ 129540 h 4740592"/>
                <a:gd name="connsiteX11" fmla="*/ 3834764 w 5372658"/>
                <a:gd name="connsiteY11" fmla="*/ 0 h 4740592"/>
                <a:gd name="connsiteX12" fmla="*/ 1490186 w 5372658"/>
                <a:gd name="connsiteY12" fmla="*/ 2857 h 4740592"/>
                <a:gd name="connsiteX0" fmla="*/ 1493897 w 5376369"/>
                <a:gd name="connsiteY0" fmla="*/ 2857 h 4740592"/>
                <a:gd name="connsiteX1" fmla="*/ 1209575 w 5376369"/>
                <a:gd name="connsiteY1" fmla="*/ 190500 h 4740592"/>
                <a:gd name="connsiteX2" fmla="*/ 51811 w 5376369"/>
                <a:gd name="connsiteY2" fmla="*/ 2186940 h 4740592"/>
                <a:gd name="connsiteX3" fmla="*/ 55622 w 5376369"/>
                <a:gd name="connsiteY3" fmla="*/ 2563178 h 4740592"/>
                <a:gd name="connsiteX4" fmla="*/ 1224815 w 5376369"/>
                <a:gd name="connsiteY4" fmla="*/ 4579620 h 4740592"/>
                <a:gd name="connsiteX5" fmla="*/ 1506755 w 5376369"/>
                <a:gd name="connsiteY5" fmla="*/ 4740592 h 4740592"/>
                <a:gd name="connsiteX6" fmla="*/ 3884671 w 5376369"/>
                <a:gd name="connsiteY6" fmla="*/ 4737259 h 4740592"/>
                <a:gd name="connsiteX7" fmla="*/ 4149943 w 5376369"/>
                <a:gd name="connsiteY7" fmla="*/ 4569142 h 4740592"/>
                <a:gd name="connsiteX8" fmla="*/ 5331519 w 5376369"/>
                <a:gd name="connsiteY8" fmla="*/ 2529840 h 4740592"/>
                <a:gd name="connsiteX9" fmla="*/ 5333900 w 5376369"/>
                <a:gd name="connsiteY9" fmla="*/ 2215515 h 4740592"/>
                <a:gd name="connsiteX10" fmla="*/ 4112795 w 5376369"/>
                <a:gd name="connsiteY10" fmla="*/ 129540 h 4740592"/>
                <a:gd name="connsiteX11" fmla="*/ 3838475 w 5376369"/>
                <a:gd name="connsiteY11" fmla="*/ 0 h 4740592"/>
                <a:gd name="connsiteX12" fmla="*/ 1493897 w 5376369"/>
                <a:gd name="connsiteY12" fmla="*/ 2857 h 4740592"/>
                <a:gd name="connsiteX0" fmla="*/ 1494836 w 5377308"/>
                <a:gd name="connsiteY0" fmla="*/ 2857 h 4740592"/>
                <a:gd name="connsiteX1" fmla="*/ 1210514 w 5377308"/>
                <a:gd name="connsiteY1" fmla="*/ 190500 h 4740592"/>
                <a:gd name="connsiteX2" fmla="*/ 52750 w 5377308"/>
                <a:gd name="connsiteY2" fmla="*/ 2186940 h 4740592"/>
                <a:gd name="connsiteX3" fmla="*/ 56561 w 5377308"/>
                <a:gd name="connsiteY3" fmla="*/ 2563178 h 4740592"/>
                <a:gd name="connsiteX4" fmla="*/ 1225754 w 5377308"/>
                <a:gd name="connsiteY4" fmla="*/ 4579620 h 4740592"/>
                <a:gd name="connsiteX5" fmla="*/ 1507694 w 5377308"/>
                <a:gd name="connsiteY5" fmla="*/ 4740592 h 4740592"/>
                <a:gd name="connsiteX6" fmla="*/ 3885610 w 5377308"/>
                <a:gd name="connsiteY6" fmla="*/ 4737259 h 4740592"/>
                <a:gd name="connsiteX7" fmla="*/ 4150882 w 5377308"/>
                <a:gd name="connsiteY7" fmla="*/ 4569142 h 4740592"/>
                <a:gd name="connsiteX8" fmla="*/ 5332458 w 5377308"/>
                <a:gd name="connsiteY8" fmla="*/ 2529840 h 4740592"/>
                <a:gd name="connsiteX9" fmla="*/ 5334839 w 5377308"/>
                <a:gd name="connsiteY9" fmla="*/ 2215515 h 4740592"/>
                <a:gd name="connsiteX10" fmla="*/ 4113734 w 5377308"/>
                <a:gd name="connsiteY10" fmla="*/ 129540 h 4740592"/>
                <a:gd name="connsiteX11" fmla="*/ 3839414 w 5377308"/>
                <a:gd name="connsiteY11" fmla="*/ 0 h 4740592"/>
                <a:gd name="connsiteX12" fmla="*/ 1494836 w 5377308"/>
                <a:gd name="connsiteY12" fmla="*/ 2857 h 47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7308" h="4740592">
                  <a:moveTo>
                    <a:pt x="1494836" y="2857"/>
                  </a:moveTo>
                  <a:cubicBezTo>
                    <a:pt x="1316718" y="5874"/>
                    <a:pt x="1281475" y="68421"/>
                    <a:pt x="1210514" y="190500"/>
                  </a:cubicBezTo>
                  <a:lnTo>
                    <a:pt x="52750" y="2186940"/>
                  </a:lnTo>
                  <a:cubicBezTo>
                    <a:pt x="-24560" y="2329021"/>
                    <a:pt x="-11384" y="2435384"/>
                    <a:pt x="56561" y="2563178"/>
                  </a:cubicBezTo>
                  <a:lnTo>
                    <a:pt x="1225754" y="4579620"/>
                  </a:lnTo>
                  <a:cubicBezTo>
                    <a:pt x="1291159" y="4688045"/>
                    <a:pt x="1385139" y="4736942"/>
                    <a:pt x="1507694" y="4740592"/>
                  </a:cubicBezTo>
                  <a:lnTo>
                    <a:pt x="3885610" y="4737259"/>
                  </a:lnTo>
                  <a:cubicBezTo>
                    <a:pt x="4028803" y="4735195"/>
                    <a:pt x="4088652" y="4678363"/>
                    <a:pt x="4150882" y="4569142"/>
                  </a:cubicBezTo>
                  <a:lnTo>
                    <a:pt x="5332458" y="2529840"/>
                  </a:lnTo>
                  <a:cubicBezTo>
                    <a:pt x="5384846" y="2428241"/>
                    <a:pt x="5398339" y="2336165"/>
                    <a:pt x="5334839" y="2215515"/>
                  </a:cubicBezTo>
                  <a:lnTo>
                    <a:pt x="4113734" y="129540"/>
                  </a:lnTo>
                  <a:cubicBezTo>
                    <a:pt x="4079444" y="62548"/>
                    <a:pt x="3985623" y="2699"/>
                    <a:pt x="3839414" y="0"/>
                  </a:cubicBezTo>
                  <a:lnTo>
                    <a:pt x="1494836" y="2857"/>
                  </a:lnTo>
                  <a:close/>
                </a:path>
              </a:pathLst>
            </a:custGeom>
            <a:gradFill flip="none" rotWithShape="1">
              <a:gsLst>
                <a:gs pos="83000">
                  <a:srgbClr val="4F81BD">
                    <a:lumMod val="75000"/>
                  </a:srgbClr>
                </a:gs>
                <a:gs pos="13000">
                  <a:srgbClr val="4F81BD">
                    <a:lumMod val="50000"/>
                  </a:srgbClr>
                </a:gs>
              </a:gsLst>
              <a:lin ang="5400000" scaled="1"/>
              <a:tileRect/>
            </a:gradFill>
            <a:ln w="25400" cap="flat" cmpd="sng" algn="ctr">
              <a:noFill/>
              <a:prstDash val="solid"/>
            </a:ln>
            <a:effectLst>
              <a:innerShdw blurRad="292100" dist="50800" dir="18900000">
                <a:srgbClr val="4F81BD">
                  <a:lumMod val="50000"/>
                  <a:alpha val="97000"/>
                </a:srgb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pic>
        <p:nvPicPr>
          <p:cNvPr id="148" name="Picture 2" descr="https://upload.wikimedia.org/wikipedia/en/8/8f/GeorgiaTechYellowJackets.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10864" y="3793494"/>
            <a:ext cx="1121476" cy="1121476"/>
          </a:xfrm>
          <a:prstGeom prst="rect">
            <a:avLst/>
          </a:prstGeom>
          <a:noFill/>
          <a:effectLst>
            <a:glow rad="38100">
              <a:schemeClr val="bg1">
                <a:alpha val="56000"/>
              </a:schemeClr>
            </a:glow>
          </a:effectLst>
          <a:extLst>
            <a:ext uri="{909E8E84-426E-40DD-AFC4-6F175D3DCCD1}">
              <a14:hiddenFill xmlns:a14="http://schemas.microsoft.com/office/drawing/2010/main">
                <a:solidFill>
                  <a:srgbClr val="FFFFFF"/>
                </a:solidFill>
              </a14:hiddenFill>
            </a:ext>
          </a:extLst>
        </p:spPr>
      </p:pic>
      <p:sp>
        <p:nvSpPr>
          <p:cNvPr id="165" name="TextBox 164"/>
          <p:cNvSpPr txBox="1"/>
          <p:nvPr/>
        </p:nvSpPr>
        <p:spPr>
          <a:xfrm>
            <a:off x="847032" y="4474140"/>
            <a:ext cx="1438421" cy="27699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Disciplinary Analysis</a:t>
            </a:r>
          </a:p>
        </p:txBody>
      </p:sp>
      <p:grpSp>
        <p:nvGrpSpPr>
          <p:cNvPr id="207" name="Group 206"/>
          <p:cNvGrpSpPr/>
          <p:nvPr/>
        </p:nvGrpSpPr>
        <p:grpSpPr>
          <a:xfrm>
            <a:off x="1451891" y="4785011"/>
            <a:ext cx="1260784" cy="446478"/>
            <a:chOff x="5989800" y="1676400"/>
            <a:chExt cx="1428895" cy="506011"/>
          </a:xfrm>
        </p:grpSpPr>
        <p:sp>
          <p:nvSpPr>
            <p:cNvPr id="252" name="Oval 251"/>
            <p:cNvSpPr/>
            <p:nvPr/>
          </p:nvSpPr>
          <p:spPr>
            <a:xfrm>
              <a:off x="7168673" y="1932389"/>
              <a:ext cx="250022" cy="250022"/>
            </a:xfrm>
            <a:prstGeom prst="ellipse">
              <a:avLst/>
            </a:prstGeom>
            <a:solidFill>
              <a:srgbClr val="0E24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7217484" y="1981200"/>
              <a:ext cx="152400" cy="15240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254" name="Straight Connector 253"/>
            <p:cNvCxnSpPr>
              <a:endCxn id="253" idx="1"/>
            </p:cNvCxnSpPr>
            <p:nvPr/>
          </p:nvCxnSpPr>
          <p:spPr>
            <a:xfrm>
              <a:off x="6858000" y="1676400"/>
              <a:ext cx="381802" cy="327118"/>
            </a:xfrm>
            <a:prstGeom prst="line">
              <a:avLst/>
            </a:prstGeom>
            <a:noFill/>
            <a:ln w="25400" cap="rnd" cmpd="sng" algn="ctr">
              <a:solidFill>
                <a:sysClr val="window" lastClr="FFFFFF"/>
              </a:solidFill>
              <a:prstDash val="solid"/>
            </a:ln>
            <a:effectLst/>
          </p:spPr>
        </p:cxnSp>
        <p:cxnSp>
          <p:nvCxnSpPr>
            <p:cNvPr id="255" name="Straight Connector 254"/>
            <p:cNvCxnSpPr/>
            <p:nvPr/>
          </p:nvCxnSpPr>
          <p:spPr>
            <a:xfrm flipH="1">
              <a:off x="5989800" y="1676400"/>
              <a:ext cx="868201" cy="0"/>
            </a:xfrm>
            <a:prstGeom prst="line">
              <a:avLst/>
            </a:prstGeom>
            <a:noFill/>
            <a:ln w="25400" cap="rnd" cmpd="sng" algn="ctr">
              <a:solidFill>
                <a:sysClr val="window" lastClr="FFFFFF"/>
              </a:solidFill>
              <a:prstDash val="solid"/>
            </a:ln>
            <a:effectLst/>
          </p:spPr>
        </p:cxnSp>
      </p:grpSp>
    </p:spTree>
    <p:extLst>
      <p:ext uri="{BB962C8B-B14F-4D97-AF65-F5344CB8AC3E}">
        <p14:creationId xmlns:p14="http://schemas.microsoft.com/office/powerpoint/2010/main" val="3176190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Deep Learning for Building Energy Consumption</a:t>
            </a:r>
          </a:p>
        </p:txBody>
      </p:sp>
      <p:pic>
        <p:nvPicPr>
          <p:cNvPr id="20" name="Picture 19"/>
          <p:cNvPicPr>
            <a:picLocks noChangeAspect="1"/>
          </p:cNvPicPr>
          <p:nvPr/>
        </p:nvPicPr>
        <p:blipFill>
          <a:blip r:embed="rId2"/>
          <a:stretch>
            <a:fillRect/>
          </a:stretch>
        </p:blipFill>
        <p:spPr>
          <a:xfrm>
            <a:off x="4558075" y="1541248"/>
            <a:ext cx="3433400" cy="2129655"/>
          </a:xfrm>
          <a:prstGeom prst="rect">
            <a:avLst/>
          </a:prstGeom>
        </p:spPr>
      </p:pic>
      <p:pic>
        <p:nvPicPr>
          <p:cNvPr id="21" name="Picture 20"/>
          <p:cNvPicPr>
            <a:picLocks noChangeAspect="1"/>
          </p:cNvPicPr>
          <p:nvPr/>
        </p:nvPicPr>
        <p:blipFill>
          <a:blip r:embed="rId3">
            <a:clrChange>
              <a:clrFrom>
                <a:srgbClr val="000000"/>
              </a:clrFrom>
              <a:clrTo>
                <a:srgbClr val="000000">
                  <a:alpha val="0"/>
                </a:srgbClr>
              </a:clrTo>
            </a:clrChange>
          </a:blip>
          <a:stretch>
            <a:fillRect/>
          </a:stretch>
        </p:blipFill>
        <p:spPr>
          <a:xfrm>
            <a:off x="552450" y="1550730"/>
            <a:ext cx="3733800" cy="2120173"/>
          </a:xfrm>
          <a:prstGeom prst="rect">
            <a:avLst/>
          </a:prstGeom>
        </p:spPr>
      </p:pic>
      <p:pic>
        <p:nvPicPr>
          <p:cNvPr id="22" name="Picture 21"/>
          <p:cNvPicPr>
            <a:picLocks noChangeAspect="1"/>
          </p:cNvPicPr>
          <p:nvPr/>
        </p:nvPicPr>
        <p:blipFill>
          <a:blip r:embed="rId4"/>
          <a:stretch>
            <a:fillRect/>
          </a:stretch>
        </p:blipFill>
        <p:spPr>
          <a:xfrm>
            <a:off x="8867415" y="1655177"/>
            <a:ext cx="2401020" cy="1901795"/>
          </a:xfrm>
          <a:prstGeom prst="rect">
            <a:avLst/>
          </a:prstGeom>
        </p:spPr>
      </p:pic>
      <p:pic>
        <p:nvPicPr>
          <p:cNvPr id="23" name="Picture 22"/>
          <p:cNvPicPr>
            <a:picLocks noChangeAspect="1"/>
          </p:cNvPicPr>
          <p:nvPr/>
        </p:nvPicPr>
        <p:blipFill>
          <a:blip r:embed="rId5">
            <a:clrChange>
              <a:clrFrom>
                <a:srgbClr val="000000"/>
              </a:clrFrom>
              <a:clrTo>
                <a:srgbClr val="000000">
                  <a:alpha val="0"/>
                </a:srgbClr>
              </a:clrTo>
            </a:clrChange>
          </a:blip>
          <a:stretch>
            <a:fillRect/>
          </a:stretch>
        </p:blipFill>
        <p:spPr>
          <a:xfrm>
            <a:off x="948205" y="3804253"/>
            <a:ext cx="4792808" cy="2695955"/>
          </a:xfrm>
          <a:prstGeom prst="rect">
            <a:avLst/>
          </a:prstGeom>
        </p:spPr>
      </p:pic>
      <p:pic>
        <p:nvPicPr>
          <p:cNvPr id="24" name="Picture 23"/>
          <p:cNvPicPr>
            <a:picLocks noChangeAspect="1"/>
          </p:cNvPicPr>
          <p:nvPr/>
        </p:nvPicPr>
        <p:blipFill>
          <a:blip r:embed="rId6">
            <a:clrChange>
              <a:clrFrom>
                <a:srgbClr val="000000"/>
              </a:clrFrom>
              <a:clrTo>
                <a:srgbClr val="000000">
                  <a:alpha val="0"/>
                </a:srgbClr>
              </a:clrTo>
            </a:clrChange>
          </a:blip>
          <a:stretch>
            <a:fillRect/>
          </a:stretch>
        </p:blipFill>
        <p:spPr>
          <a:xfrm>
            <a:off x="6386017" y="4184600"/>
            <a:ext cx="4476270" cy="2382283"/>
          </a:xfrm>
          <a:prstGeom prst="rect">
            <a:avLst/>
          </a:prstGeom>
        </p:spPr>
      </p:pic>
      <p:sp>
        <p:nvSpPr>
          <p:cNvPr id="25" name="TextBox 24"/>
          <p:cNvSpPr txBox="1"/>
          <p:nvPr/>
        </p:nvSpPr>
        <p:spPr>
          <a:xfrm>
            <a:off x="230556" y="1141495"/>
            <a:ext cx="27412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rPr>
              <a:t>1. Raw Data</a:t>
            </a:r>
          </a:p>
        </p:txBody>
      </p:sp>
      <p:sp>
        <p:nvSpPr>
          <p:cNvPr id="26" name="TextBox 25"/>
          <p:cNvSpPr txBox="1"/>
          <p:nvPr/>
        </p:nvSpPr>
        <p:spPr>
          <a:xfrm>
            <a:off x="4202481" y="1141495"/>
            <a:ext cx="27412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rPr>
              <a:t>2. Annual Trend Extraction</a:t>
            </a:r>
          </a:p>
        </p:txBody>
      </p:sp>
      <p:sp>
        <p:nvSpPr>
          <p:cNvPr id="27" name="TextBox 26"/>
          <p:cNvSpPr txBox="1"/>
          <p:nvPr/>
        </p:nvSpPr>
        <p:spPr>
          <a:xfrm>
            <a:off x="8174406" y="1141495"/>
            <a:ext cx="378703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rPr>
              <a:t>3. Daily Usage Pattern Identification</a:t>
            </a:r>
          </a:p>
        </p:txBody>
      </p:sp>
      <p:sp>
        <p:nvSpPr>
          <p:cNvPr id="28" name="TextBox 27"/>
          <p:cNvSpPr txBox="1"/>
          <p:nvPr/>
        </p:nvSpPr>
        <p:spPr>
          <a:xfrm>
            <a:off x="1451090" y="3782249"/>
            <a:ext cx="378703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rPr>
              <a:t>Useful Preprocessing Logic Developed</a:t>
            </a:r>
          </a:p>
        </p:txBody>
      </p:sp>
      <p:sp>
        <p:nvSpPr>
          <p:cNvPr id="29" name="TextBox 28"/>
          <p:cNvSpPr txBox="1"/>
          <p:nvPr/>
        </p:nvSpPr>
        <p:spPr>
          <a:xfrm>
            <a:off x="6096000" y="3782249"/>
            <a:ext cx="5715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rPr>
              <a:t>Each building has a </a:t>
            </a:r>
            <a:r>
              <a:rPr kumimoji="0" lang="en-US" sz="1800" b="0" i="1" u="none" strike="noStrike" kern="0" cap="none" spc="0" normalizeH="0" baseline="0" noProof="0" dirty="0" smtClean="0">
                <a:ln>
                  <a:noFill/>
                </a:ln>
                <a:solidFill>
                  <a:prstClr val="white"/>
                </a:solidFill>
                <a:effectLst/>
                <a:uLnTx/>
                <a:uFillTx/>
              </a:rPr>
              <a:t>unique signature </a:t>
            </a:r>
            <a:r>
              <a:rPr kumimoji="0" lang="en-US" sz="1800" b="0" i="1" u="none" strike="noStrike" kern="0" cap="none" spc="0" normalizeH="0" baseline="0" noProof="0" dirty="0">
                <a:ln>
                  <a:noFill/>
                </a:ln>
                <a:solidFill>
                  <a:prstClr val="white"/>
                </a:solidFill>
                <a:effectLst/>
                <a:uLnTx/>
                <a:uFillTx/>
              </a:rPr>
              <a:t>energy usage pattern</a:t>
            </a:r>
          </a:p>
        </p:txBody>
      </p:sp>
      <p:sp>
        <p:nvSpPr>
          <p:cNvPr id="30" name="Right Arrow 29"/>
          <p:cNvSpPr/>
          <p:nvPr/>
        </p:nvSpPr>
        <p:spPr>
          <a:xfrm>
            <a:off x="4286250" y="1962191"/>
            <a:ext cx="476250" cy="952500"/>
          </a:xfrm>
          <a:prstGeom prst="rightArrow">
            <a:avLst/>
          </a:prstGeom>
          <a:solidFill>
            <a:srgbClr val="5B9BD5">
              <a:alpha val="36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ight Arrow 30"/>
          <p:cNvSpPr/>
          <p:nvPr/>
        </p:nvSpPr>
        <p:spPr>
          <a:xfrm>
            <a:off x="7991475" y="1962191"/>
            <a:ext cx="771525" cy="952500"/>
          </a:xfrm>
          <a:prstGeom prst="rightArrow">
            <a:avLst/>
          </a:prstGeom>
          <a:solidFill>
            <a:srgbClr val="5B9BD5">
              <a:alpha val="36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ight Arrow 31"/>
          <p:cNvSpPr/>
          <p:nvPr/>
        </p:nvSpPr>
        <p:spPr>
          <a:xfrm>
            <a:off x="11372850" y="1962191"/>
            <a:ext cx="771525" cy="952500"/>
          </a:xfrm>
          <a:prstGeom prst="rightArrow">
            <a:avLst/>
          </a:prstGeom>
          <a:solidFill>
            <a:srgbClr val="5B9BD5">
              <a:alpha val="36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ight Arrow 32"/>
          <p:cNvSpPr/>
          <p:nvPr/>
        </p:nvSpPr>
        <p:spPr>
          <a:xfrm>
            <a:off x="0" y="1962191"/>
            <a:ext cx="552450" cy="952500"/>
          </a:xfrm>
          <a:prstGeom prst="rightArrow">
            <a:avLst/>
          </a:prstGeom>
          <a:solidFill>
            <a:srgbClr val="5B9BD5">
              <a:alpha val="36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p:cNvSpPr txBox="1"/>
          <p:nvPr/>
        </p:nvSpPr>
        <p:spPr>
          <a:xfrm>
            <a:off x="-72288" y="2993771"/>
            <a:ext cx="91048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rPr>
              <a:t>ION Database</a:t>
            </a:r>
          </a:p>
        </p:txBody>
      </p:sp>
      <p:sp>
        <p:nvSpPr>
          <p:cNvPr id="35" name="TextBox 34"/>
          <p:cNvSpPr txBox="1"/>
          <p:nvPr/>
        </p:nvSpPr>
        <p:spPr>
          <a:xfrm>
            <a:off x="10429875" y="2947710"/>
            <a:ext cx="1787941"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Decoupled Modeling for Usage Pattern and Quantities</a:t>
            </a:r>
          </a:p>
        </p:txBody>
      </p:sp>
      <p:sp>
        <p:nvSpPr>
          <p:cNvPr id="19"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30</a:t>
            </a:fld>
            <a:endParaRPr lang="en-US"/>
          </a:p>
        </p:txBody>
      </p:sp>
    </p:spTree>
    <p:extLst>
      <p:ext uri="{BB962C8B-B14F-4D97-AF65-F5344CB8AC3E}">
        <p14:creationId xmlns:p14="http://schemas.microsoft.com/office/powerpoint/2010/main" val="12715537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Production Planning &amp; Control towards Smart Factory</a:t>
            </a:r>
          </a:p>
        </p:txBody>
      </p:sp>
      <p:sp>
        <p:nvSpPr>
          <p:cNvPr id="7" name="Content Placeholder 6"/>
          <p:cNvSpPr>
            <a:spLocks noGrp="1"/>
          </p:cNvSpPr>
          <p:nvPr>
            <p:ph sz="half" idx="2"/>
          </p:nvPr>
        </p:nvSpPr>
        <p:spPr>
          <a:xfrm>
            <a:off x="762000" y="1125916"/>
            <a:ext cx="8763000" cy="2002620"/>
          </a:xfrm>
        </p:spPr>
        <p:txBody>
          <a:bodyPr>
            <a:noAutofit/>
          </a:bodyPr>
          <a:lstStyle/>
          <a:p>
            <a:r>
              <a:rPr lang="en-US" sz="1800" dirty="0"/>
              <a:t>Research objective: Support schedule recovery by identifying reactive scheduling strategies that mitigate the impact of delays and disruptions</a:t>
            </a:r>
          </a:p>
          <a:p>
            <a:r>
              <a:rPr lang="en-US" sz="1800" dirty="0"/>
              <a:t>Requires to</a:t>
            </a:r>
          </a:p>
          <a:p>
            <a:pPr lvl="1"/>
            <a:r>
              <a:rPr lang="en-US" sz="1600" dirty="0"/>
              <a:t>Generate a more realistic predictive schedule (include disruptions)</a:t>
            </a:r>
          </a:p>
          <a:p>
            <a:pPr lvl="1"/>
            <a:r>
              <a:rPr lang="en-US" sz="1600" dirty="0"/>
              <a:t>Identify the system-wide impact of selecting a specific plan, encountering a disruption, and/or implementing a mitigation strategy</a:t>
            </a:r>
          </a:p>
        </p:txBody>
      </p:sp>
      <p:pic>
        <p:nvPicPr>
          <p:cNvPr id="103" name="Picture 102"/>
          <p:cNvPicPr>
            <a:picLocks noChangeAspect="1"/>
          </p:cNvPicPr>
          <p:nvPr/>
        </p:nvPicPr>
        <p:blipFill>
          <a:blip r:embed="rId3"/>
          <a:stretch>
            <a:fillRect/>
          </a:stretch>
        </p:blipFill>
        <p:spPr>
          <a:xfrm>
            <a:off x="620353" y="3318314"/>
            <a:ext cx="5558856" cy="2350871"/>
          </a:xfrm>
          <a:prstGeom prst="rect">
            <a:avLst/>
          </a:prstGeom>
        </p:spPr>
      </p:pic>
      <p:grpSp>
        <p:nvGrpSpPr>
          <p:cNvPr id="123" name="Group 122"/>
          <p:cNvGrpSpPr/>
          <p:nvPr/>
        </p:nvGrpSpPr>
        <p:grpSpPr>
          <a:xfrm>
            <a:off x="6324600" y="3141880"/>
            <a:ext cx="5347650" cy="3012638"/>
            <a:chOff x="559506" y="2819400"/>
            <a:chExt cx="6298494" cy="3548304"/>
          </a:xfrm>
        </p:grpSpPr>
        <p:grpSp>
          <p:nvGrpSpPr>
            <p:cNvPr id="124" name="Group 123"/>
            <p:cNvGrpSpPr/>
            <p:nvPr/>
          </p:nvGrpSpPr>
          <p:grpSpPr>
            <a:xfrm>
              <a:off x="559506" y="2819400"/>
              <a:ext cx="3200400" cy="3548304"/>
              <a:chOff x="364275" y="2812205"/>
              <a:chExt cx="3200400" cy="3548304"/>
            </a:xfrm>
          </p:grpSpPr>
          <p:sp>
            <p:nvSpPr>
              <p:cNvPr id="135" name="Rectangle 134"/>
              <p:cNvSpPr/>
              <p:nvPr/>
            </p:nvSpPr>
            <p:spPr>
              <a:xfrm>
                <a:off x="401553" y="2812205"/>
                <a:ext cx="3125844" cy="351239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36" name="Group 135"/>
              <p:cNvGrpSpPr/>
              <p:nvPr/>
            </p:nvGrpSpPr>
            <p:grpSpPr>
              <a:xfrm>
                <a:off x="364275" y="2819400"/>
                <a:ext cx="3200400" cy="3541109"/>
                <a:chOff x="545939" y="2495006"/>
                <a:chExt cx="13238300" cy="4259872"/>
              </a:xfrm>
            </p:grpSpPr>
            <p:sp>
              <p:nvSpPr>
                <p:cNvPr id="137" name="TextBox 136"/>
                <p:cNvSpPr txBox="1"/>
                <p:nvPr/>
              </p:nvSpPr>
              <p:spPr>
                <a:xfrm>
                  <a:off x="545939" y="2495006"/>
                  <a:ext cx="5187224" cy="370668"/>
                </a:xfrm>
                <a:prstGeom prst="rect">
                  <a:avLst/>
                </a:prstGeom>
                <a:noFill/>
              </p:spPr>
              <p:txBody>
                <a:bodyPr wrap="none" rtlCol="0">
                  <a:spAutoFit/>
                </a:bodyPr>
                <a:lstStyle/>
                <a:p>
                  <a:pPr defTabSz="1216225">
                    <a:defRPr/>
                  </a:pPr>
                  <a:r>
                    <a:rPr lang="en-US" sz="1050" b="1" kern="0" dirty="0">
                      <a:solidFill>
                        <a:schemeClr val="bg1"/>
                      </a:solidFill>
                    </a:rPr>
                    <a:t>Drilling System</a:t>
                  </a:r>
                </a:p>
              </p:txBody>
            </p:sp>
            <p:sp>
              <p:nvSpPr>
                <p:cNvPr id="138" name="Rectangle 137"/>
                <p:cNvSpPr/>
                <p:nvPr/>
              </p:nvSpPr>
              <p:spPr>
                <a:xfrm>
                  <a:off x="1033128" y="2917370"/>
                  <a:ext cx="12751111" cy="3837508"/>
                </a:xfrm>
                <a:prstGeom prst="rect">
                  <a:avLst/>
                </a:prstGeom>
              </p:spPr>
              <p:txBody>
                <a:bodyPr wrap="square">
                  <a:spAutoFit/>
                </a:bodyPr>
                <a:lstStyle/>
                <a:p>
                  <a:pPr defTabSz="1216225">
                    <a:defRPr/>
                  </a:pPr>
                  <a:r>
                    <a:rPr lang="en-US" sz="1000" b="1" kern="0" dirty="0">
                      <a:solidFill>
                        <a:schemeClr val="bg1"/>
                      </a:solidFill>
                    </a:rPr>
                    <a:t>Cycle time prediction</a:t>
                  </a:r>
                </a:p>
                <a:p>
                  <a:pPr marL="285053" indent="-285053" defTabSz="1216225">
                    <a:buFont typeface="Arial" panose="020B0604020202020204" pitchFamily="34" charset="0"/>
                    <a:buChar char="•"/>
                    <a:defRPr/>
                  </a:pPr>
                  <a:r>
                    <a:rPr lang="en-US" sz="1000" kern="0" dirty="0">
                      <a:solidFill>
                        <a:schemeClr val="bg1"/>
                      </a:solidFill>
                    </a:rPr>
                    <a:t>Analyze data to further identify relevant parameters driving </a:t>
                  </a:r>
                  <a:r>
                    <a:rPr lang="en-US" sz="1000" i="1" kern="0" dirty="0">
                      <a:solidFill>
                        <a:schemeClr val="bg1"/>
                      </a:solidFill>
                    </a:rPr>
                    <a:t>cycle time</a:t>
                  </a:r>
                </a:p>
                <a:p>
                  <a:pPr marL="285053" indent="-285053" defTabSz="1216225">
                    <a:buFont typeface="Arial" panose="020B0604020202020204" pitchFamily="34" charset="0"/>
                    <a:buChar char="•"/>
                    <a:defRPr/>
                  </a:pPr>
                  <a:r>
                    <a:rPr lang="en-US" sz="1000" kern="0" dirty="0">
                      <a:solidFill>
                        <a:schemeClr val="bg1"/>
                      </a:solidFill>
                    </a:rPr>
                    <a:t>Identify appropriate sample size and samples</a:t>
                  </a:r>
                </a:p>
                <a:p>
                  <a:pPr marL="285053" indent="-285053" defTabSz="1216225">
                    <a:buFont typeface="Arial" panose="020B0604020202020204" pitchFamily="34" charset="0"/>
                    <a:buChar char="•"/>
                    <a:defRPr/>
                  </a:pPr>
                  <a:r>
                    <a:rPr lang="en-US" sz="1000" kern="0" dirty="0">
                      <a:solidFill>
                        <a:schemeClr val="bg1"/>
                      </a:solidFill>
                    </a:rPr>
                    <a:t>Apply a variety of nonlinear/adaptive models to fit </a:t>
                  </a:r>
                  <a:r>
                    <a:rPr lang="en-US" sz="1000" i="1" kern="0" dirty="0">
                      <a:solidFill>
                        <a:schemeClr val="bg1"/>
                      </a:solidFill>
                    </a:rPr>
                    <a:t>cycle time </a:t>
                  </a:r>
                </a:p>
                <a:p>
                  <a:pPr marL="285053" indent="-285053" defTabSz="1216225">
                    <a:buFont typeface="Arial" panose="020B0604020202020204" pitchFamily="34" charset="0"/>
                    <a:buChar char="•"/>
                    <a:defRPr/>
                  </a:pPr>
                  <a:r>
                    <a:rPr lang="en-US" sz="1000" kern="0" dirty="0">
                      <a:solidFill>
                        <a:schemeClr val="bg1"/>
                      </a:solidFill>
                    </a:rPr>
                    <a:t>Conduct a comprehensive trade study to finalize prediction model and procedure</a:t>
                  </a:r>
                </a:p>
                <a:p>
                  <a:pPr marL="285053" indent="-285053" defTabSz="1216225">
                    <a:buFont typeface="Arial" panose="020B0604020202020204" pitchFamily="34" charset="0"/>
                    <a:buChar char="•"/>
                    <a:defRPr/>
                  </a:pPr>
                  <a:r>
                    <a:rPr lang="en-US" sz="1000" kern="0" dirty="0">
                      <a:solidFill>
                        <a:schemeClr val="bg1"/>
                      </a:solidFill>
                    </a:rPr>
                    <a:t>Improve reliability and accuracy in 'cycle time' prediction</a:t>
                  </a:r>
                </a:p>
                <a:p>
                  <a:pPr defTabSz="1216225">
                    <a:defRPr/>
                  </a:pPr>
                  <a:r>
                    <a:rPr lang="en-US" sz="1000" b="1" kern="0" dirty="0">
                      <a:solidFill>
                        <a:schemeClr val="bg1"/>
                      </a:solidFill>
                    </a:rPr>
                    <a:t>Disruptions prediction</a:t>
                  </a:r>
                </a:p>
                <a:p>
                  <a:pPr marL="285053" lvl="1" indent="-285053" defTabSz="1216225">
                    <a:buFont typeface="Arial" panose="020B0604020202020204" pitchFamily="34" charset="0"/>
                    <a:buChar char="•"/>
                    <a:defRPr/>
                  </a:pPr>
                  <a:r>
                    <a:rPr lang="en-US" altLang="en-US" sz="1000" kern="0" dirty="0">
                      <a:solidFill>
                        <a:schemeClr val="bg1"/>
                      </a:solidFill>
                    </a:rPr>
                    <a:t>Identify where issues in the automated drilling sequence lead to increases in cycle time</a:t>
                  </a:r>
                </a:p>
                <a:p>
                  <a:pPr marL="285053" indent="-285053" defTabSz="1216225">
                    <a:buFont typeface="Arial" panose="020B0604020202020204" pitchFamily="34" charset="0"/>
                    <a:buChar char="•"/>
                    <a:defRPr/>
                  </a:pPr>
                  <a:r>
                    <a:rPr lang="en-US" sz="1000" kern="0" dirty="0">
                      <a:solidFill>
                        <a:schemeClr val="bg1"/>
                      </a:solidFill>
                    </a:rPr>
                    <a:t>Develop disruption prediction model</a:t>
                  </a:r>
                </a:p>
                <a:p>
                  <a:pPr marL="285053" indent="-285053" defTabSz="1216225">
                    <a:buFont typeface="Arial" panose="020B0604020202020204" pitchFamily="34" charset="0"/>
                    <a:buChar char="•"/>
                    <a:defRPr/>
                  </a:pPr>
                  <a:endParaRPr lang="en-US" sz="1000" kern="0" dirty="0">
                    <a:solidFill>
                      <a:schemeClr val="bg1"/>
                    </a:solidFill>
                  </a:endParaRPr>
                </a:p>
              </p:txBody>
            </p:sp>
          </p:grpSp>
        </p:grpSp>
        <p:grpSp>
          <p:nvGrpSpPr>
            <p:cNvPr id="125" name="Group 124"/>
            <p:cNvGrpSpPr/>
            <p:nvPr/>
          </p:nvGrpSpPr>
          <p:grpSpPr>
            <a:xfrm>
              <a:off x="3840408" y="2819400"/>
              <a:ext cx="3017592" cy="1900725"/>
              <a:chOff x="4000359" y="2819400"/>
              <a:chExt cx="3298938" cy="1900725"/>
            </a:xfrm>
          </p:grpSpPr>
          <p:sp>
            <p:nvSpPr>
              <p:cNvPr id="131" name="Rectangle 130"/>
              <p:cNvSpPr/>
              <p:nvPr/>
            </p:nvSpPr>
            <p:spPr>
              <a:xfrm>
                <a:off x="4000359" y="2819400"/>
                <a:ext cx="3298938" cy="182304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32" name="Group 131"/>
              <p:cNvGrpSpPr/>
              <p:nvPr/>
            </p:nvGrpSpPr>
            <p:grpSpPr>
              <a:xfrm>
                <a:off x="4011528" y="2819401"/>
                <a:ext cx="3276600" cy="1900724"/>
                <a:chOff x="545939" y="2495006"/>
                <a:chExt cx="14596074" cy="2286525"/>
              </a:xfrm>
            </p:grpSpPr>
            <p:sp>
              <p:nvSpPr>
                <p:cNvPr id="133" name="TextBox 132"/>
                <p:cNvSpPr txBox="1"/>
                <p:nvPr/>
              </p:nvSpPr>
              <p:spPr>
                <a:xfrm>
                  <a:off x="545939" y="2495006"/>
                  <a:ext cx="14596074" cy="610512"/>
                </a:xfrm>
                <a:prstGeom prst="rect">
                  <a:avLst/>
                </a:prstGeom>
                <a:noFill/>
              </p:spPr>
              <p:txBody>
                <a:bodyPr wrap="square" rtlCol="0">
                  <a:spAutoFit/>
                </a:bodyPr>
                <a:lstStyle/>
                <a:p>
                  <a:pPr defTabSz="1216225"/>
                  <a:r>
                    <a:rPr lang="en-US" sz="1050" b="1" dirty="0">
                      <a:solidFill>
                        <a:schemeClr val="bg1"/>
                      </a:solidFill>
                    </a:rPr>
                    <a:t>Simulation at System (cell) and System of Systems (building) Levels</a:t>
                  </a:r>
                </a:p>
              </p:txBody>
            </p:sp>
            <p:sp>
              <p:nvSpPr>
                <p:cNvPr id="134" name="Rectangle 133"/>
                <p:cNvSpPr/>
                <p:nvPr/>
              </p:nvSpPr>
              <p:spPr>
                <a:xfrm>
                  <a:off x="1033133" y="3124426"/>
                  <a:ext cx="12751106" cy="1657105"/>
                </a:xfrm>
                <a:prstGeom prst="rect">
                  <a:avLst/>
                </a:prstGeom>
              </p:spPr>
              <p:txBody>
                <a:bodyPr wrap="square">
                  <a:spAutoFit/>
                </a:bodyPr>
                <a:lstStyle/>
                <a:p>
                  <a:pPr marL="285053" indent="-285053" defTabSz="1216225">
                    <a:buFont typeface="Arial" panose="020B0604020202020204" pitchFamily="34" charset="0"/>
                    <a:buChar char="•"/>
                  </a:pPr>
                  <a:r>
                    <a:rPr lang="en-US" sz="1000" dirty="0">
                      <a:solidFill>
                        <a:schemeClr val="bg1"/>
                      </a:solidFill>
                    </a:rPr>
                    <a:t>Develop a physics-based model that integrates the data-driven model generated for the drilling operations</a:t>
                  </a:r>
                </a:p>
                <a:p>
                  <a:pPr marL="285053" indent="-285053" defTabSz="1216225">
                    <a:buFont typeface="Arial" panose="020B0604020202020204" pitchFamily="34" charset="0"/>
                    <a:buChar char="•"/>
                  </a:pPr>
                  <a:r>
                    <a:rPr lang="en-US" sz="1000" dirty="0">
                      <a:solidFill>
                        <a:schemeClr val="bg1"/>
                      </a:solidFill>
                    </a:rPr>
                    <a:t>Calibrate, verify, and validate model(s) using historical data</a:t>
                  </a:r>
                </a:p>
                <a:p>
                  <a:pPr marL="285053" indent="-285053" defTabSz="1216225">
                    <a:buFont typeface="Arial" panose="020B0604020202020204" pitchFamily="34" charset="0"/>
                    <a:buChar char="•"/>
                  </a:pPr>
                  <a:endParaRPr lang="en-US" sz="1000" dirty="0">
                    <a:solidFill>
                      <a:schemeClr val="bg1"/>
                    </a:solidFill>
                  </a:endParaRPr>
                </a:p>
              </p:txBody>
            </p:sp>
          </p:grpSp>
        </p:grpSp>
        <p:grpSp>
          <p:nvGrpSpPr>
            <p:cNvPr id="126" name="Group 125"/>
            <p:cNvGrpSpPr/>
            <p:nvPr/>
          </p:nvGrpSpPr>
          <p:grpSpPr>
            <a:xfrm>
              <a:off x="3840408" y="4800599"/>
              <a:ext cx="3007376" cy="1531196"/>
              <a:chOff x="7809536" y="2819398"/>
              <a:chExt cx="3287769" cy="1786778"/>
            </a:xfrm>
          </p:grpSpPr>
          <p:sp>
            <p:nvSpPr>
              <p:cNvPr id="127" name="Rectangle 126"/>
              <p:cNvSpPr/>
              <p:nvPr/>
            </p:nvSpPr>
            <p:spPr>
              <a:xfrm>
                <a:off x="7809536" y="2819400"/>
                <a:ext cx="3287769" cy="178677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28" name="Group 127"/>
              <p:cNvGrpSpPr/>
              <p:nvPr/>
            </p:nvGrpSpPr>
            <p:grpSpPr>
              <a:xfrm>
                <a:off x="7838112" y="2819398"/>
                <a:ext cx="3141417" cy="1535524"/>
                <a:chOff x="545939" y="2495006"/>
                <a:chExt cx="10793324" cy="1847200"/>
              </a:xfrm>
            </p:grpSpPr>
            <p:sp>
              <p:nvSpPr>
                <p:cNvPr id="129" name="TextBox 128"/>
                <p:cNvSpPr txBox="1"/>
                <p:nvPr/>
              </p:nvSpPr>
              <p:spPr>
                <a:xfrm>
                  <a:off x="545939" y="2495006"/>
                  <a:ext cx="9114272" cy="419818"/>
                </a:xfrm>
                <a:prstGeom prst="rect">
                  <a:avLst/>
                </a:prstGeom>
                <a:noFill/>
              </p:spPr>
              <p:txBody>
                <a:bodyPr wrap="none" rtlCol="0">
                  <a:spAutoFit/>
                </a:bodyPr>
                <a:lstStyle/>
                <a:p>
                  <a:pPr defTabSz="1216225"/>
                  <a:r>
                    <a:rPr lang="en-US" sz="1050" b="1" dirty="0">
                      <a:solidFill>
                        <a:schemeClr val="bg1"/>
                      </a:solidFill>
                    </a:rPr>
                    <a:t>Forecasting &amp; Impact Assessment</a:t>
                  </a:r>
                </a:p>
              </p:txBody>
            </p:sp>
            <p:sp>
              <p:nvSpPr>
                <p:cNvPr id="130" name="Rectangle 129"/>
                <p:cNvSpPr/>
                <p:nvPr/>
              </p:nvSpPr>
              <p:spPr>
                <a:xfrm>
                  <a:off x="1033134" y="2917372"/>
                  <a:ext cx="10306129" cy="1424834"/>
                </a:xfrm>
                <a:prstGeom prst="rect">
                  <a:avLst/>
                </a:prstGeom>
              </p:spPr>
              <p:txBody>
                <a:bodyPr wrap="square">
                  <a:spAutoFit/>
                </a:bodyPr>
                <a:lstStyle/>
                <a:p>
                  <a:pPr marL="285053" indent="-285053" defTabSz="1216225">
                    <a:buFont typeface="Arial" panose="020B0604020202020204" pitchFamily="34" charset="0"/>
                    <a:buChar char="•"/>
                  </a:pPr>
                  <a:r>
                    <a:rPr lang="en-US" sz="1000" dirty="0">
                      <a:solidFill>
                        <a:schemeClr val="bg1"/>
                      </a:solidFill>
                    </a:rPr>
                    <a:t>Provide the user with a set of recovery scheduling strategies that minimize the impact on metrics of interest (Flow time, etc.) and risk (schedule variation)</a:t>
                  </a:r>
                </a:p>
              </p:txBody>
            </p:sp>
          </p:grpSp>
        </p:grpSp>
      </p:grpSp>
      <p:sp>
        <p:nvSpPr>
          <p:cNvPr id="2" name="Slide Number Placeholder 1"/>
          <p:cNvSpPr>
            <a:spLocks noGrp="1"/>
          </p:cNvSpPr>
          <p:nvPr>
            <p:ph type="sldNum" sz="quarter" idx="12"/>
          </p:nvPr>
        </p:nvSpPr>
        <p:spPr/>
        <p:txBody>
          <a:bodyPr/>
          <a:lstStyle/>
          <a:p>
            <a:fld id="{ECF66201-A8DA-4E42-8B53-B4C3BA332DEC}" type="slidenum">
              <a:rPr lang="en-US" smtClean="0"/>
              <a:pPr/>
              <a:t>31</a:t>
            </a:fld>
            <a:endParaRPr lang="en-US"/>
          </a:p>
        </p:txBody>
      </p:sp>
    </p:spTree>
    <p:extLst>
      <p:ext uri="{BB962C8B-B14F-4D97-AF65-F5344CB8AC3E}">
        <p14:creationId xmlns:p14="http://schemas.microsoft.com/office/powerpoint/2010/main" val="3220207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23378" y="1371600"/>
            <a:ext cx="5512184" cy="4461428"/>
            <a:chOff x="-658438" y="76391"/>
            <a:chExt cx="7880502" cy="6378287"/>
          </a:xfrm>
        </p:grpSpPr>
        <p:grpSp>
          <p:nvGrpSpPr>
            <p:cNvPr id="331" name="Group 330"/>
            <p:cNvGrpSpPr/>
            <p:nvPr/>
          </p:nvGrpSpPr>
          <p:grpSpPr>
            <a:xfrm>
              <a:off x="490235" y="4828731"/>
              <a:ext cx="5489825" cy="1625947"/>
              <a:chOff x="133350" y="1885950"/>
              <a:chExt cx="12468225" cy="2878534"/>
            </a:xfrm>
            <a:effectLst>
              <a:outerShdw blurRad="342900" dist="38100" dir="5400000" algn="t" rotWithShape="0">
                <a:prstClr val="black">
                  <a:alpha val="80000"/>
                </a:prstClr>
              </a:outerShdw>
            </a:effectLst>
            <a:scene3d>
              <a:camera prst="perspectiveRelaxedModerately" fov="5100000"/>
              <a:lightRig rig="balanced" dir="t"/>
            </a:scene3d>
          </p:grpSpPr>
          <p:pic>
            <p:nvPicPr>
              <p:cNvPr id="332" name="Picture 2" descr="http://seattletimes.nwsource.com/art/news/business/boeing/787/everet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0" y="1885950"/>
                <a:ext cx="3933825" cy="287853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33" name="Picture 20" descr="http://787updates.newairplane.com/Boeing787Updates/media/Boeing787Updates/787%20Suppliers/supply-chain-large.jpg?width=940&amp;height=705&amp;ex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54" t="5916" r="4954"/>
              <a:stretch/>
            </p:blipFill>
            <p:spPr bwMode="auto">
              <a:xfrm>
                <a:off x="4067175" y="1885950"/>
                <a:ext cx="4600575" cy="2878534"/>
              </a:xfrm>
              <a:prstGeom prst="rect">
                <a:avLst/>
              </a:prstGeom>
              <a:noFill/>
              <a:effectLst/>
              <a:sp3d prstMaterial="plastic"/>
              <a:extLst>
                <a:ext uri="{909E8E84-426E-40DD-AFC4-6F175D3DCCD1}">
                  <a14:hiddenFill xmlns:a14="http://schemas.microsoft.com/office/drawing/2010/main">
                    <a:solidFill>
                      <a:srgbClr val="FFFFFF"/>
                    </a:solidFill>
                  </a14:hiddenFill>
                </a:ext>
              </a:extLst>
            </p:spPr>
          </p:pic>
          <p:pic>
            <p:nvPicPr>
              <p:cNvPr id="334" name="Picture 10" descr="http://www.boeingimages.com/Docs/BOE/Media/TR3_WATERMARKED/5/b/b/a/BI4485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97" t="21030" r="3381"/>
              <a:stretch/>
            </p:blipFill>
            <p:spPr bwMode="auto">
              <a:xfrm>
                <a:off x="8667750" y="1885950"/>
                <a:ext cx="3933825" cy="2878534"/>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399" name="Group 398"/>
            <p:cNvGrpSpPr/>
            <p:nvPr/>
          </p:nvGrpSpPr>
          <p:grpSpPr>
            <a:xfrm>
              <a:off x="-612380" y="2956125"/>
              <a:ext cx="6793529" cy="2585772"/>
              <a:chOff x="-191258" y="2933433"/>
              <a:chExt cx="6793529" cy="2585772"/>
            </a:xfrm>
          </p:grpSpPr>
          <p:grpSp>
            <p:nvGrpSpPr>
              <p:cNvPr id="400" name="Group 399"/>
              <p:cNvGrpSpPr/>
              <p:nvPr/>
            </p:nvGrpSpPr>
            <p:grpSpPr>
              <a:xfrm>
                <a:off x="1180320" y="3766397"/>
                <a:ext cx="4968890" cy="1752808"/>
                <a:chOff x="890760" y="3926417"/>
                <a:chExt cx="4968890" cy="1752808"/>
              </a:xfrm>
            </p:grpSpPr>
            <p:sp>
              <p:nvSpPr>
                <p:cNvPr id="466" name="Freeform 465"/>
                <p:cNvSpPr/>
                <p:nvPr/>
              </p:nvSpPr>
              <p:spPr>
                <a:xfrm>
                  <a:off x="1114425" y="3962400"/>
                  <a:ext cx="4424363" cy="1443038"/>
                </a:xfrm>
                <a:custGeom>
                  <a:avLst/>
                  <a:gdLst>
                    <a:gd name="connsiteX0" fmla="*/ 190500 w 4424363"/>
                    <a:gd name="connsiteY0" fmla="*/ 19050 h 1443038"/>
                    <a:gd name="connsiteX1" fmla="*/ 171450 w 4424363"/>
                    <a:gd name="connsiteY1" fmla="*/ 114300 h 1443038"/>
                    <a:gd name="connsiteX2" fmla="*/ 0 w 4424363"/>
                    <a:gd name="connsiteY2" fmla="*/ 347663 h 1443038"/>
                    <a:gd name="connsiteX3" fmla="*/ 0 w 4424363"/>
                    <a:gd name="connsiteY3" fmla="*/ 447675 h 1443038"/>
                    <a:gd name="connsiteX4" fmla="*/ 566738 w 4424363"/>
                    <a:gd name="connsiteY4" fmla="*/ 1109663 h 1443038"/>
                    <a:gd name="connsiteX5" fmla="*/ 1076325 w 4424363"/>
                    <a:gd name="connsiteY5" fmla="*/ 1266825 h 1443038"/>
                    <a:gd name="connsiteX6" fmla="*/ 2595563 w 4424363"/>
                    <a:gd name="connsiteY6" fmla="*/ 1423988 h 1443038"/>
                    <a:gd name="connsiteX7" fmla="*/ 2928938 w 4424363"/>
                    <a:gd name="connsiteY7" fmla="*/ 1443038 h 1443038"/>
                    <a:gd name="connsiteX8" fmla="*/ 3043238 w 4424363"/>
                    <a:gd name="connsiteY8" fmla="*/ 1385888 h 1443038"/>
                    <a:gd name="connsiteX9" fmla="*/ 3290888 w 4424363"/>
                    <a:gd name="connsiteY9" fmla="*/ 1376363 h 1443038"/>
                    <a:gd name="connsiteX10" fmla="*/ 3448050 w 4424363"/>
                    <a:gd name="connsiteY10" fmla="*/ 1381125 h 1443038"/>
                    <a:gd name="connsiteX11" fmla="*/ 3748088 w 4424363"/>
                    <a:gd name="connsiteY11" fmla="*/ 1376363 h 1443038"/>
                    <a:gd name="connsiteX12" fmla="*/ 3757613 w 4424363"/>
                    <a:gd name="connsiteY12" fmla="*/ 1219200 h 1443038"/>
                    <a:gd name="connsiteX13" fmla="*/ 3933825 w 4424363"/>
                    <a:gd name="connsiteY13" fmla="*/ 1100138 h 1443038"/>
                    <a:gd name="connsiteX14" fmla="*/ 4133850 w 4424363"/>
                    <a:gd name="connsiteY14" fmla="*/ 1000125 h 1443038"/>
                    <a:gd name="connsiteX15" fmla="*/ 4152900 w 4424363"/>
                    <a:gd name="connsiteY15" fmla="*/ 976313 h 1443038"/>
                    <a:gd name="connsiteX16" fmla="*/ 4105275 w 4424363"/>
                    <a:gd name="connsiteY16" fmla="*/ 819150 h 1443038"/>
                    <a:gd name="connsiteX17" fmla="*/ 4019550 w 4424363"/>
                    <a:gd name="connsiteY17" fmla="*/ 766763 h 1443038"/>
                    <a:gd name="connsiteX18" fmla="*/ 4133850 w 4424363"/>
                    <a:gd name="connsiteY18" fmla="*/ 719138 h 1443038"/>
                    <a:gd name="connsiteX19" fmla="*/ 4248150 w 4424363"/>
                    <a:gd name="connsiteY19" fmla="*/ 542925 h 1443038"/>
                    <a:gd name="connsiteX20" fmla="*/ 4424363 w 4424363"/>
                    <a:gd name="connsiteY20" fmla="*/ 485775 h 1443038"/>
                    <a:gd name="connsiteX21" fmla="*/ 4362450 w 4424363"/>
                    <a:gd name="connsiteY21" fmla="*/ 200025 h 1443038"/>
                    <a:gd name="connsiteX22" fmla="*/ 4057650 w 4424363"/>
                    <a:gd name="connsiteY22" fmla="*/ 261938 h 1443038"/>
                    <a:gd name="connsiteX23" fmla="*/ 3905250 w 4424363"/>
                    <a:gd name="connsiteY23" fmla="*/ 428625 h 1443038"/>
                    <a:gd name="connsiteX24" fmla="*/ 3729038 w 4424363"/>
                    <a:gd name="connsiteY24" fmla="*/ 466725 h 1443038"/>
                    <a:gd name="connsiteX25" fmla="*/ 3514725 w 4424363"/>
                    <a:gd name="connsiteY25" fmla="*/ 557213 h 1443038"/>
                    <a:gd name="connsiteX26" fmla="*/ 3429000 w 4424363"/>
                    <a:gd name="connsiteY26" fmla="*/ 595313 h 1443038"/>
                    <a:gd name="connsiteX27" fmla="*/ 3333750 w 4424363"/>
                    <a:gd name="connsiteY27" fmla="*/ 528638 h 1443038"/>
                    <a:gd name="connsiteX28" fmla="*/ 3138488 w 4424363"/>
                    <a:gd name="connsiteY28" fmla="*/ 519113 h 1443038"/>
                    <a:gd name="connsiteX29" fmla="*/ 3052763 w 4424363"/>
                    <a:gd name="connsiteY29" fmla="*/ 590550 h 1443038"/>
                    <a:gd name="connsiteX30" fmla="*/ 2981325 w 4424363"/>
                    <a:gd name="connsiteY30" fmla="*/ 557213 h 1443038"/>
                    <a:gd name="connsiteX31" fmla="*/ 2990850 w 4424363"/>
                    <a:gd name="connsiteY31" fmla="*/ 419100 h 1443038"/>
                    <a:gd name="connsiteX32" fmla="*/ 2990850 w 4424363"/>
                    <a:gd name="connsiteY32" fmla="*/ 371475 h 1443038"/>
                    <a:gd name="connsiteX33" fmla="*/ 2952750 w 4424363"/>
                    <a:gd name="connsiteY33" fmla="*/ 285750 h 1443038"/>
                    <a:gd name="connsiteX34" fmla="*/ 2562225 w 4424363"/>
                    <a:gd name="connsiteY34" fmla="*/ 223838 h 1443038"/>
                    <a:gd name="connsiteX35" fmla="*/ 2252663 w 4424363"/>
                    <a:gd name="connsiteY35" fmla="*/ 114300 h 1443038"/>
                    <a:gd name="connsiteX36" fmla="*/ 1576388 w 4424363"/>
                    <a:gd name="connsiteY36" fmla="*/ 90488 h 1443038"/>
                    <a:gd name="connsiteX37" fmla="*/ 652463 w 4424363"/>
                    <a:gd name="connsiteY37" fmla="*/ 0 h 1443038"/>
                    <a:gd name="connsiteX38" fmla="*/ 190500 w 4424363"/>
                    <a:gd name="connsiteY38" fmla="*/ 19050 h 1443038"/>
                    <a:gd name="connsiteX0" fmla="*/ 190500 w 4424363"/>
                    <a:gd name="connsiteY0" fmla="*/ 19050 h 1443038"/>
                    <a:gd name="connsiteX1" fmla="*/ 171450 w 4424363"/>
                    <a:gd name="connsiteY1" fmla="*/ 114300 h 1443038"/>
                    <a:gd name="connsiteX2" fmla="*/ 0 w 4424363"/>
                    <a:gd name="connsiteY2" fmla="*/ 347663 h 1443038"/>
                    <a:gd name="connsiteX3" fmla="*/ 0 w 4424363"/>
                    <a:gd name="connsiteY3" fmla="*/ 447675 h 1443038"/>
                    <a:gd name="connsiteX4" fmla="*/ 566738 w 4424363"/>
                    <a:gd name="connsiteY4" fmla="*/ 1109663 h 1443038"/>
                    <a:gd name="connsiteX5" fmla="*/ 1076325 w 4424363"/>
                    <a:gd name="connsiteY5" fmla="*/ 1266825 h 1443038"/>
                    <a:gd name="connsiteX6" fmla="*/ 2595563 w 4424363"/>
                    <a:gd name="connsiteY6" fmla="*/ 1423988 h 1443038"/>
                    <a:gd name="connsiteX7" fmla="*/ 2928938 w 4424363"/>
                    <a:gd name="connsiteY7" fmla="*/ 1443038 h 1443038"/>
                    <a:gd name="connsiteX8" fmla="*/ 3043238 w 4424363"/>
                    <a:gd name="connsiteY8" fmla="*/ 1385888 h 1443038"/>
                    <a:gd name="connsiteX9" fmla="*/ 3290888 w 4424363"/>
                    <a:gd name="connsiteY9" fmla="*/ 1376363 h 1443038"/>
                    <a:gd name="connsiteX10" fmla="*/ 3448050 w 4424363"/>
                    <a:gd name="connsiteY10" fmla="*/ 1381125 h 1443038"/>
                    <a:gd name="connsiteX11" fmla="*/ 3748088 w 4424363"/>
                    <a:gd name="connsiteY11" fmla="*/ 1376363 h 1443038"/>
                    <a:gd name="connsiteX12" fmla="*/ 3757613 w 4424363"/>
                    <a:gd name="connsiteY12" fmla="*/ 1219200 h 1443038"/>
                    <a:gd name="connsiteX13" fmla="*/ 3933825 w 4424363"/>
                    <a:gd name="connsiteY13" fmla="*/ 1100138 h 1443038"/>
                    <a:gd name="connsiteX14" fmla="*/ 4133850 w 4424363"/>
                    <a:gd name="connsiteY14" fmla="*/ 1000125 h 1443038"/>
                    <a:gd name="connsiteX15" fmla="*/ 4152900 w 4424363"/>
                    <a:gd name="connsiteY15" fmla="*/ 976313 h 1443038"/>
                    <a:gd name="connsiteX16" fmla="*/ 4105275 w 4424363"/>
                    <a:gd name="connsiteY16" fmla="*/ 819150 h 1443038"/>
                    <a:gd name="connsiteX17" fmla="*/ 4019550 w 4424363"/>
                    <a:gd name="connsiteY17" fmla="*/ 766763 h 1443038"/>
                    <a:gd name="connsiteX18" fmla="*/ 4133850 w 4424363"/>
                    <a:gd name="connsiteY18" fmla="*/ 719138 h 1443038"/>
                    <a:gd name="connsiteX19" fmla="*/ 4248150 w 4424363"/>
                    <a:gd name="connsiteY19" fmla="*/ 542925 h 1443038"/>
                    <a:gd name="connsiteX20" fmla="*/ 4424363 w 4424363"/>
                    <a:gd name="connsiteY20" fmla="*/ 485775 h 1443038"/>
                    <a:gd name="connsiteX21" fmla="*/ 4362450 w 4424363"/>
                    <a:gd name="connsiteY21" fmla="*/ 200025 h 1443038"/>
                    <a:gd name="connsiteX22" fmla="*/ 4057650 w 4424363"/>
                    <a:gd name="connsiteY22" fmla="*/ 261938 h 1443038"/>
                    <a:gd name="connsiteX23" fmla="*/ 3905250 w 4424363"/>
                    <a:gd name="connsiteY23" fmla="*/ 428625 h 1443038"/>
                    <a:gd name="connsiteX24" fmla="*/ 3729038 w 4424363"/>
                    <a:gd name="connsiteY24" fmla="*/ 466725 h 1443038"/>
                    <a:gd name="connsiteX25" fmla="*/ 3514725 w 4424363"/>
                    <a:gd name="connsiteY25" fmla="*/ 557213 h 1443038"/>
                    <a:gd name="connsiteX26" fmla="*/ 3429000 w 4424363"/>
                    <a:gd name="connsiteY26" fmla="*/ 595313 h 1443038"/>
                    <a:gd name="connsiteX27" fmla="*/ 3333750 w 4424363"/>
                    <a:gd name="connsiteY27" fmla="*/ 528638 h 1443038"/>
                    <a:gd name="connsiteX28" fmla="*/ 3138488 w 4424363"/>
                    <a:gd name="connsiteY28" fmla="*/ 519113 h 1443038"/>
                    <a:gd name="connsiteX29" fmla="*/ 3052763 w 4424363"/>
                    <a:gd name="connsiteY29" fmla="*/ 590550 h 1443038"/>
                    <a:gd name="connsiteX30" fmla="*/ 2981325 w 4424363"/>
                    <a:gd name="connsiteY30" fmla="*/ 557213 h 1443038"/>
                    <a:gd name="connsiteX31" fmla="*/ 2990850 w 4424363"/>
                    <a:gd name="connsiteY31" fmla="*/ 419100 h 1443038"/>
                    <a:gd name="connsiteX32" fmla="*/ 2990850 w 4424363"/>
                    <a:gd name="connsiteY32" fmla="*/ 371475 h 1443038"/>
                    <a:gd name="connsiteX33" fmla="*/ 2952750 w 4424363"/>
                    <a:gd name="connsiteY33" fmla="*/ 285750 h 1443038"/>
                    <a:gd name="connsiteX34" fmla="*/ 2562225 w 4424363"/>
                    <a:gd name="connsiteY34" fmla="*/ 223838 h 1443038"/>
                    <a:gd name="connsiteX35" fmla="*/ 2252663 w 4424363"/>
                    <a:gd name="connsiteY35" fmla="*/ 114300 h 1443038"/>
                    <a:gd name="connsiteX36" fmla="*/ 1576388 w 4424363"/>
                    <a:gd name="connsiteY36" fmla="*/ 90488 h 1443038"/>
                    <a:gd name="connsiteX37" fmla="*/ 652463 w 4424363"/>
                    <a:gd name="connsiteY37" fmla="*/ 0 h 1443038"/>
                    <a:gd name="connsiteX38" fmla="*/ 190500 w 4424363"/>
                    <a:gd name="connsiteY38" fmla="*/ 19050 h 1443038"/>
                    <a:gd name="connsiteX0" fmla="*/ 190500 w 4424363"/>
                    <a:gd name="connsiteY0" fmla="*/ 19050 h 1443038"/>
                    <a:gd name="connsiteX1" fmla="*/ 171450 w 4424363"/>
                    <a:gd name="connsiteY1" fmla="*/ 114300 h 1443038"/>
                    <a:gd name="connsiteX2" fmla="*/ 0 w 4424363"/>
                    <a:gd name="connsiteY2" fmla="*/ 347663 h 1443038"/>
                    <a:gd name="connsiteX3" fmla="*/ 0 w 4424363"/>
                    <a:gd name="connsiteY3" fmla="*/ 447675 h 1443038"/>
                    <a:gd name="connsiteX4" fmla="*/ 566738 w 4424363"/>
                    <a:gd name="connsiteY4" fmla="*/ 1109663 h 1443038"/>
                    <a:gd name="connsiteX5" fmla="*/ 1076325 w 4424363"/>
                    <a:gd name="connsiteY5" fmla="*/ 1266825 h 1443038"/>
                    <a:gd name="connsiteX6" fmla="*/ 2595563 w 4424363"/>
                    <a:gd name="connsiteY6" fmla="*/ 1423988 h 1443038"/>
                    <a:gd name="connsiteX7" fmla="*/ 2928938 w 4424363"/>
                    <a:gd name="connsiteY7" fmla="*/ 1443038 h 1443038"/>
                    <a:gd name="connsiteX8" fmla="*/ 3043238 w 4424363"/>
                    <a:gd name="connsiteY8" fmla="*/ 1385888 h 1443038"/>
                    <a:gd name="connsiteX9" fmla="*/ 3290888 w 4424363"/>
                    <a:gd name="connsiteY9" fmla="*/ 1376363 h 1443038"/>
                    <a:gd name="connsiteX10" fmla="*/ 3448050 w 4424363"/>
                    <a:gd name="connsiteY10" fmla="*/ 1381125 h 1443038"/>
                    <a:gd name="connsiteX11" fmla="*/ 3748088 w 4424363"/>
                    <a:gd name="connsiteY11" fmla="*/ 1376363 h 1443038"/>
                    <a:gd name="connsiteX12" fmla="*/ 3757613 w 4424363"/>
                    <a:gd name="connsiteY12" fmla="*/ 1219200 h 1443038"/>
                    <a:gd name="connsiteX13" fmla="*/ 3933825 w 4424363"/>
                    <a:gd name="connsiteY13" fmla="*/ 1100138 h 1443038"/>
                    <a:gd name="connsiteX14" fmla="*/ 4133850 w 4424363"/>
                    <a:gd name="connsiteY14" fmla="*/ 1000125 h 1443038"/>
                    <a:gd name="connsiteX15" fmla="*/ 4152900 w 4424363"/>
                    <a:gd name="connsiteY15" fmla="*/ 976313 h 1443038"/>
                    <a:gd name="connsiteX16" fmla="*/ 4105275 w 4424363"/>
                    <a:gd name="connsiteY16" fmla="*/ 819150 h 1443038"/>
                    <a:gd name="connsiteX17" fmla="*/ 4019550 w 4424363"/>
                    <a:gd name="connsiteY17" fmla="*/ 766763 h 1443038"/>
                    <a:gd name="connsiteX18" fmla="*/ 4133850 w 4424363"/>
                    <a:gd name="connsiteY18" fmla="*/ 719138 h 1443038"/>
                    <a:gd name="connsiteX19" fmla="*/ 4248150 w 4424363"/>
                    <a:gd name="connsiteY19" fmla="*/ 542925 h 1443038"/>
                    <a:gd name="connsiteX20" fmla="*/ 4424363 w 4424363"/>
                    <a:gd name="connsiteY20" fmla="*/ 485775 h 1443038"/>
                    <a:gd name="connsiteX21" fmla="*/ 4362450 w 4424363"/>
                    <a:gd name="connsiteY21" fmla="*/ 200025 h 1443038"/>
                    <a:gd name="connsiteX22" fmla="*/ 4057650 w 4424363"/>
                    <a:gd name="connsiteY22" fmla="*/ 261938 h 1443038"/>
                    <a:gd name="connsiteX23" fmla="*/ 3905250 w 4424363"/>
                    <a:gd name="connsiteY23" fmla="*/ 428625 h 1443038"/>
                    <a:gd name="connsiteX24" fmla="*/ 3729038 w 4424363"/>
                    <a:gd name="connsiteY24" fmla="*/ 466725 h 1443038"/>
                    <a:gd name="connsiteX25" fmla="*/ 3514725 w 4424363"/>
                    <a:gd name="connsiteY25" fmla="*/ 557213 h 1443038"/>
                    <a:gd name="connsiteX26" fmla="*/ 3429000 w 4424363"/>
                    <a:gd name="connsiteY26" fmla="*/ 595313 h 1443038"/>
                    <a:gd name="connsiteX27" fmla="*/ 3333750 w 4424363"/>
                    <a:gd name="connsiteY27" fmla="*/ 528638 h 1443038"/>
                    <a:gd name="connsiteX28" fmla="*/ 3138488 w 4424363"/>
                    <a:gd name="connsiteY28" fmla="*/ 519113 h 1443038"/>
                    <a:gd name="connsiteX29" fmla="*/ 3052763 w 4424363"/>
                    <a:gd name="connsiteY29" fmla="*/ 590550 h 1443038"/>
                    <a:gd name="connsiteX30" fmla="*/ 2981325 w 4424363"/>
                    <a:gd name="connsiteY30" fmla="*/ 557213 h 1443038"/>
                    <a:gd name="connsiteX31" fmla="*/ 2990850 w 4424363"/>
                    <a:gd name="connsiteY31" fmla="*/ 419100 h 1443038"/>
                    <a:gd name="connsiteX32" fmla="*/ 2990850 w 4424363"/>
                    <a:gd name="connsiteY32" fmla="*/ 371475 h 1443038"/>
                    <a:gd name="connsiteX33" fmla="*/ 2952750 w 4424363"/>
                    <a:gd name="connsiteY33" fmla="*/ 285750 h 1443038"/>
                    <a:gd name="connsiteX34" fmla="*/ 2562225 w 4424363"/>
                    <a:gd name="connsiteY34" fmla="*/ 223838 h 1443038"/>
                    <a:gd name="connsiteX35" fmla="*/ 2252663 w 4424363"/>
                    <a:gd name="connsiteY35" fmla="*/ 114300 h 1443038"/>
                    <a:gd name="connsiteX36" fmla="*/ 1576388 w 4424363"/>
                    <a:gd name="connsiteY36" fmla="*/ 90488 h 1443038"/>
                    <a:gd name="connsiteX37" fmla="*/ 652463 w 4424363"/>
                    <a:gd name="connsiteY37" fmla="*/ 0 h 1443038"/>
                    <a:gd name="connsiteX38" fmla="*/ 190500 w 4424363"/>
                    <a:gd name="connsiteY38" fmla="*/ 19050 h 1443038"/>
                    <a:gd name="connsiteX0" fmla="*/ 190500 w 4424363"/>
                    <a:gd name="connsiteY0" fmla="*/ 19050 h 1443038"/>
                    <a:gd name="connsiteX1" fmla="*/ 171450 w 4424363"/>
                    <a:gd name="connsiteY1" fmla="*/ 114300 h 1443038"/>
                    <a:gd name="connsiteX2" fmla="*/ 0 w 4424363"/>
                    <a:gd name="connsiteY2" fmla="*/ 347663 h 1443038"/>
                    <a:gd name="connsiteX3" fmla="*/ 0 w 4424363"/>
                    <a:gd name="connsiteY3" fmla="*/ 447675 h 1443038"/>
                    <a:gd name="connsiteX4" fmla="*/ 566738 w 4424363"/>
                    <a:gd name="connsiteY4" fmla="*/ 1109663 h 1443038"/>
                    <a:gd name="connsiteX5" fmla="*/ 1076325 w 4424363"/>
                    <a:gd name="connsiteY5" fmla="*/ 1266825 h 1443038"/>
                    <a:gd name="connsiteX6" fmla="*/ 2595563 w 4424363"/>
                    <a:gd name="connsiteY6" fmla="*/ 1423988 h 1443038"/>
                    <a:gd name="connsiteX7" fmla="*/ 2928938 w 4424363"/>
                    <a:gd name="connsiteY7" fmla="*/ 1443038 h 1443038"/>
                    <a:gd name="connsiteX8" fmla="*/ 3043238 w 4424363"/>
                    <a:gd name="connsiteY8" fmla="*/ 1385888 h 1443038"/>
                    <a:gd name="connsiteX9" fmla="*/ 3290888 w 4424363"/>
                    <a:gd name="connsiteY9" fmla="*/ 1376363 h 1443038"/>
                    <a:gd name="connsiteX10" fmla="*/ 3448050 w 4424363"/>
                    <a:gd name="connsiteY10" fmla="*/ 1381125 h 1443038"/>
                    <a:gd name="connsiteX11" fmla="*/ 3748088 w 4424363"/>
                    <a:gd name="connsiteY11" fmla="*/ 1376363 h 1443038"/>
                    <a:gd name="connsiteX12" fmla="*/ 3757613 w 4424363"/>
                    <a:gd name="connsiteY12" fmla="*/ 1219200 h 1443038"/>
                    <a:gd name="connsiteX13" fmla="*/ 3933825 w 4424363"/>
                    <a:gd name="connsiteY13" fmla="*/ 1100138 h 1443038"/>
                    <a:gd name="connsiteX14" fmla="*/ 4133850 w 4424363"/>
                    <a:gd name="connsiteY14" fmla="*/ 1000125 h 1443038"/>
                    <a:gd name="connsiteX15" fmla="*/ 4152900 w 4424363"/>
                    <a:gd name="connsiteY15" fmla="*/ 976313 h 1443038"/>
                    <a:gd name="connsiteX16" fmla="*/ 4105275 w 4424363"/>
                    <a:gd name="connsiteY16" fmla="*/ 819150 h 1443038"/>
                    <a:gd name="connsiteX17" fmla="*/ 4019550 w 4424363"/>
                    <a:gd name="connsiteY17" fmla="*/ 766763 h 1443038"/>
                    <a:gd name="connsiteX18" fmla="*/ 4133850 w 4424363"/>
                    <a:gd name="connsiteY18" fmla="*/ 719138 h 1443038"/>
                    <a:gd name="connsiteX19" fmla="*/ 4248150 w 4424363"/>
                    <a:gd name="connsiteY19" fmla="*/ 542925 h 1443038"/>
                    <a:gd name="connsiteX20" fmla="*/ 4424363 w 4424363"/>
                    <a:gd name="connsiteY20" fmla="*/ 485775 h 1443038"/>
                    <a:gd name="connsiteX21" fmla="*/ 4362450 w 4424363"/>
                    <a:gd name="connsiteY21" fmla="*/ 200025 h 1443038"/>
                    <a:gd name="connsiteX22" fmla="*/ 4057650 w 4424363"/>
                    <a:gd name="connsiteY22" fmla="*/ 261938 h 1443038"/>
                    <a:gd name="connsiteX23" fmla="*/ 3905250 w 4424363"/>
                    <a:gd name="connsiteY23" fmla="*/ 428625 h 1443038"/>
                    <a:gd name="connsiteX24" fmla="*/ 3729038 w 4424363"/>
                    <a:gd name="connsiteY24" fmla="*/ 466725 h 1443038"/>
                    <a:gd name="connsiteX25" fmla="*/ 3514725 w 4424363"/>
                    <a:gd name="connsiteY25" fmla="*/ 557213 h 1443038"/>
                    <a:gd name="connsiteX26" fmla="*/ 3429000 w 4424363"/>
                    <a:gd name="connsiteY26" fmla="*/ 595313 h 1443038"/>
                    <a:gd name="connsiteX27" fmla="*/ 3333750 w 4424363"/>
                    <a:gd name="connsiteY27" fmla="*/ 528638 h 1443038"/>
                    <a:gd name="connsiteX28" fmla="*/ 3138488 w 4424363"/>
                    <a:gd name="connsiteY28" fmla="*/ 519113 h 1443038"/>
                    <a:gd name="connsiteX29" fmla="*/ 3052763 w 4424363"/>
                    <a:gd name="connsiteY29" fmla="*/ 590550 h 1443038"/>
                    <a:gd name="connsiteX30" fmla="*/ 2981325 w 4424363"/>
                    <a:gd name="connsiteY30" fmla="*/ 557213 h 1443038"/>
                    <a:gd name="connsiteX31" fmla="*/ 2990850 w 4424363"/>
                    <a:gd name="connsiteY31" fmla="*/ 419100 h 1443038"/>
                    <a:gd name="connsiteX32" fmla="*/ 2990850 w 4424363"/>
                    <a:gd name="connsiteY32" fmla="*/ 371475 h 1443038"/>
                    <a:gd name="connsiteX33" fmla="*/ 2952750 w 4424363"/>
                    <a:gd name="connsiteY33" fmla="*/ 285750 h 1443038"/>
                    <a:gd name="connsiteX34" fmla="*/ 2562225 w 4424363"/>
                    <a:gd name="connsiteY34" fmla="*/ 223838 h 1443038"/>
                    <a:gd name="connsiteX35" fmla="*/ 2252663 w 4424363"/>
                    <a:gd name="connsiteY35" fmla="*/ 114300 h 1443038"/>
                    <a:gd name="connsiteX36" fmla="*/ 1576388 w 4424363"/>
                    <a:gd name="connsiteY36" fmla="*/ 90488 h 1443038"/>
                    <a:gd name="connsiteX37" fmla="*/ 652463 w 4424363"/>
                    <a:gd name="connsiteY37" fmla="*/ 0 h 1443038"/>
                    <a:gd name="connsiteX38" fmla="*/ 190500 w 4424363"/>
                    <a:gd name="connsiteY38" fmla="*/ 19050 h 1443038"/>
                    <a:gd name="connsiteX0" fmla="*/ 190500 w 4424363"/>
                    <a:gd name="connsiteY0" fmla="*/ 19050 h 1443038"/>
                    <a:gd name="connsiteX1" fmla="*/ 171450 w 4424363"/>
                    <a:gd name="connsiteY1" fmla="*/ 114300 h 1443038"/>
                    <a:gd name="connsiteX2" fmla="*/ 0 w 4424363"/>
                    <a:gd name="connsiteY2" fmla="*/ 347663 h 1443038"/>
                    <a:gd name="connsiteX3" fmla="*/ 0 w 4424363"/>
                    <a:gd name="connsiteY3" fmla="*/ 447675 h 1443038"/>
                    <a:gd name="connsiteX4" fmla="*/ 566738 w 4424363"/>
                    <a:gd name="connsiteY4" fmla="*/ 1109663 h 1443038"/>
                    <a:gd name="connsiteX5" fmla="*/ 1076325 w 4424363"/>
                    <a:gd name="connsiteY5" fmla="*/ 1266825 h 1443038"/>
                    <a:gd name="connsiteX6" fmla="*/ 2595563 w 4424363"/>
                    <a:gd name="connsiteY6" fmla="*/ 1423988 h 1443038"/>
                    <a:gd name="connsiteX7" fmla="*/ 2928938 w 4424363"/>
                    <a:gd name="connsiteY7" fmla="*/ 1443038 h 1443038"/>
                    <a:gd name="connsiteX8" fmla="*/ 3043238 w 4424363"/>
                    <a:gd name="connsiteY8" fmla="*/ 1385888 h 1443038"/>
                    <a:gd name="connsiteX9" fmla="*/ 3290888 w 4424363"/>
                    <a:gd name="connsiteY9" fmla="*/ 1376363 h 1443038"/>
                    <a:gd name="connsiteX10" fmla="*/ 3448050 w 4424363"/>
                    <a:gd name="connsiteY10" fmla="*/ 1381125 h 1443038"/>
                    <a:gd name="connsiteX11" fmla="*/ 3748088 w 4424363"/>
                    <a:gd name="connsiteY11" fmla="*/ 1376363 h 1443038"/>
                    <a:gd name="connsiteX12" fmla="*/ 3757613 w 4424363"/>
                    <a:gd name="connsiteY12" fmla="*/ 1219200 h 1443038"/>
                    <a:gd name="connsiteX13" fmla="*/ 3933825 w 4424363"/>
                    <a:gd name="connsiteY13" fmla="*/ 1100138 h 1443038"/>
                    <a:gd name="connsiteX14" fmla="*/ 4133850 w 4424363"/>
                    <a:gd name="connsiteY14" fmla="*/ 1000125 h 1443038"/>
                    <a:gd name="connsiteX15" fmla="*/ 4152900 w 4424363"/>
                    <a:gd name="connsiteY15" fmla="*/ 976313 h 1443038"/>
                    <a:gd name="connsiteX16" fmla="*/ 4105275 w 4424363"/>
                    <a:gd name="connsiteY16" fmla="*/ 819150 h 1443038"/>
                    <a:gd name="connsiteX17" fmla="*/ 4019550 w 4424363"/>
                    <a:gd name="connsiteY17" fmla="*/ 766763 h 1443038"/>
                    <a:gd name="connsiteX18" fmla="*/ 4133850 w 4424363"/>
                    <a:gd name="connsiteY18" fmla="*/ 719138 h 1443038"/>
                    <a:gd name="connsiteX19" fmla="*/ 4248150 w 4424363"/>
                    <a:gd name="connsiteY19" fmla="*/ 542925 h 1443038"/>
                    <a:gd name="connsiteX20" fmla="*/ 4424363 w 4424363"/>
                    <a:gd name="connsiteY20" fmla="*/ 485775 h 1443038"/>
                    <a:gd name="connsiteX21" fmla="*/ 4362450 w 4424363"/>
                    <a:gd name="connsiteY21" fmla="*/ 200025 h 1443038"/>
                    <a:gd name="connsiteX22" fmla="*/ 4057650 w 4424363"/>
                    <a:gd name="connsiteY22" fmla="*/ 261938 h 1443038"/>
                    <a:gd name="connsiteX23" fmla="*/ 3905250 w 4424363"/>
                    <a:gd name="connsiteY23" fmla="*/ 428625 h 1443038"/>
                    <a:gd name="connsiteX24" fmla="*/ 3729038 w 4424363"/>
                    <a:gd name="connsiteY24" fmla="*/ 466725 h 1443038"/>
                    <a:gd name="connsiteX25" fmla="*/ 3514725 w 4424363"/>
                    <a:gd name="connsiteY25" fmla="*/ 557213 h 1443038"/>
                    <a:gd name="connsiteX26" fmla="*/ 3429000 w 4424363"/>
                    <a:gd name="connsiteY26" fmla="*/ 595313 h 1443038"/>
                    <a:gd name="connsiteX27" fmla="*/ 3333750 w 4424363"/>
                    <a:gd name="connsiteY27" fmla="*/ 528638 h 1443038"/>
                    <a:gd name="connsiteX28" fmla="*/ 3138488 w 4424363"/>
                    <a:gd name="connsiteY28" fmla="*/ 519113 h 1443038"/>
                    <a:gd name="connsiteX29" fmla="*/ 3052763 w 4424363"/>
                    <a:gd name="connsiteY29" fmla="*/ 590550 h 1443038"/>
                    <a:gd name="connsiteX30" fmla="*/ 2981325 w 4424363"/>
                    <a:gd name="connsiteY30" fmla="*/ 557213 h 1443038"/>
                    <a:gd name="connsiteX31" fmla="*/ 2990850 w 4424363"/>
                    <a:gd name="connsiteY31" fmla="*/ 419100 h 1443038"/>
                    <a:gd name="connsiteX32" fmla="*/ 2990850 w 4424363"/>
                    <a:gd name="connsiteY32" fmla="*/ 371475 h 1443038"/>
                    <a:gd name="connsiteX33" fmla="*/ 2952750 w 4424363"/>
                    <a:gd name="connsiteY33" fmla="*/ 285750 h 1443038"/>
                    <a:gd name="connsiteX34" fmla="*/ 2562225 w 4424363"/>
                    <a:gd name="connsiteY34" fmla="*/ 223838 h 1443038"/>
                    <a:gd name="connsiteX35" fmla="*/ 2252663 w 4424363"/>
                    <a:gd name="connsiteY35" fmla="*/ 114300 h 1443038"/>
                    <a:gd name="connsiteX36" fmla="*/ 1576388 w 4424363"/>
                    <a:gd name="connsiteY36" fmla="*/ 90488 h 1443038"/>
                    <a:gd name="connsiteX37" fmla="*/ 652463 w 4424363"/>
                    <a:gd name="connsiteY37" fmla="*/ 0 h 1443038"/>
                    <a:gd name="connsiteX38" fmla="*/ 190500 w 4424363"/>
                    <a:gd name="connsiteY38" fmla="*/ 19050 h 1443038"/>
                    <a:gd name="connsiteX0" fmla="*/ 190500 w 4424363"/>
                    <a:gd name="connsiteY0" fmla="*/ 19050 h 1443038"/>
                    <a:gd name="connsiteX1" fmla="*/ 171450 w 4424363"/>
                    <a:gd name="connsiteY1" fmla="*/ 114300 h 1443038"/>
                    <a:gd name="connsiteX2" fmla="*/ 0 w 4424363"/>
                    <a:gd name="connsiteY2" fmla="*/ 347663 h 1443038"/>
                    <a:gd name="connsiteX3" fmla="*/ 0 w 4424363"/>
                    <a:gd name="connsiteY3" fmla="*/ 447675 h 1443038"/>
                    <a:gd name="connsiteX4" fmla="*/ 566738 w 4424363"/>
                    <a:gd name="connsiteY4" fmla="*/ 1109663 h 1443038"/>
                    <a:gd name="connsiteX5" fmla="*/ 1076325 w 4424363"/>
                    <a:gd name="connsiteY5" fmla="*/ 1266825 h 1443038"/>
                    <a:gd name="connsiteX6" fmla="*/ 2595563 w 4424363"/>
                    <a:gd name="connsiteY6" fmla="*/ 1423988 h 1443038"/>
                    <a:gd name="connsiteX7" fmla="*/ 2928938 w 4424363"/>
                    <a:gd name="connsiteY7" fmla="*/ 1443038 h 1443038"/>
                    <a:gd name="connsiteX8" fmla="*/ 3043238 w 4424363"/>
                    <a:gd name="connsiteY8" fmla="*/ 1385888 h 1443038"/>
                    <a:gd name="connsiteX9" fmla="*/ 3290888 w 4424363"/>
                    <a:gd name="connsiteY9" fmla="*/ 1376363 h 1443038"/>
                    <a:gd name="connsiteX10" fmla="*/ 3448050 w 4424363"/>
                    <a:gd name="connsiteY10" fmla="*/ 1381125 h 1443038"/>
                    <a:gd name="connsiteX11" fmla="*/ 3748088 w 4424363"/>
                    <a:gd name="connsiteY11" fmla="*/ 1376363 h 1443038"/>
                    <a:gd name="connsiteX12" fmla="*/ 3757613 w 4424363"/>
                    <a:gd name="connsiteY12" fmla="*/ 1219200 h 1443038"/>
                    <a:gd name="connsiteX13" fmla="*/ 3933825 w 4424363"/>
                    <a:gd name="connsiteY13" fmla="*/ 1100138 h 1443038"/>
                    <a:gd name="connsiteX14" fmla="*/ 4133850 w 4424363"/>
                    <a:gd name="connsiteY14" fmla="*/ 1000125 h 1443038"/>
                    <a:gd name="connsiteX15" fmla="*/ 4152900 w 4424363"/>
                    <a:gd name="connsiteY15" fmla="*/ 976313 h 1443038"/>
                    <a:gd name="connsiteX16" fmla="*/ 4105275 w 4424363"/>
                    <a:gd name="connsiteY16" fmla="*/ 819150 h 1443038"/>
                    <a:gd name="connsiteX17" fmla="*/ 4019550 w 4424363"/>
                    <a:gd name="connsiteY17" fmla="*/ 766763 h 1443038"/>
                    <a:gd name="connsiteX18" fmla="*/ 4133850 w 4424363"/>
                    <a:gd name="connsiteY18" fmla="*/ 719138 h 1443038"/>
                    <a:gd name="connsiteX19" fmla="*/ 4248150 w 4424363"/>
                    <a:gd name="connsiteY19" fmla="*/ 542925 h 1443038"/>
                    <a:gd name="connsiteX20" fmla="*/ 4424363 w 4424363"/>
                    <a:gd name="connsiteY20" fmla="*/ 485775 h 1443038"/>
                    <a:gd name="connsiteX21" fmla="*/ 4362450 w 4424363"/>
                    <a:gd name="connsiteY21" fmla="*/ 200025 h 1443038"/>
                    <a:gd name="connsiteX22" fmla="*/ 4057650 w 4424363"/>
                    <a:gd name="connsiteY22" fmla="*/ 261938 h 1443038"/>
                    <a:gd name="connsiteX23" fmla="*/ 3905250 w 4424363"/>
                    <a:gd name="connsiteY23" fmla="*/ 428625 h 1443038"/>
                    <a:gd name="connsiteX24" fmla="*/ 3729038 w 4424363"/>
                    <a:gd name="connsiteY24" fmla="*/ 466725 h 1443038"/>
                    <a:gd name="connsiteX25" fmla="*/ 3514725 w 4424363"/>
                    <a:gd name="connsiteY25" fmla="*/ 557213 h 1443038"/>
                    <a:gd name="connsiteX26" fmla="*/ 3429000 w 4424363"/>
                    <a:gd name="connsiteY26" fmla="*/ 595313 h 1443038"/>
                    <a:gd name="connsiteX27" fmla="*/ 3333750 w 4424363"/>
                    <a:gd name="connsiteY27" fmla="*/ 528638 h 1443038"/>
                    <a:gd name="connsiteX28" fmla="*/ 3138488 w 4424363"/>
                    <a:gd name="connsiteY28" fmla="*/ 519113 h 1443038"/>
                    <a:gd name="connsiteX29" fmla="*/ 3052763 w 4424363"/>
                    <a:gd name="connsiteY29" fmla="*/ 590550 h 1443038"/>
                    <a:gd name="connsiteX30" fmla="*/ 2981325 w 4424363"/>
                    <a:gd name="connsiteY30" fmla="*/ 557213 h 1443038"/>
                    <a:gd name="connsiteX31" fmla="*/ 2990850 w 4424363"/>
                    <a:gd name="connsiteY31" fmla="*/ 419100 h 1443038"/>
                    <a:gd name="connsiteX32" fmla="*/ 2990850 w 4424363"/>
                    <a:gd name="connsiteY32" fmla="*/ 371475 h 1443038"/>
                    <a:gd name="connsiteX33" fmla="*/ 2952750 w 4424363"/>
                    <a:gd name="connsiteY33" fmla="*/ 285750 h 1443038"/>
                    <a:gd name="connsiteX34" fmla="*/ 2562225 w 4424363"/>
                    <a:gd name="connsiteY34" fmla="*/ 223838 h 1443038"/>
                    <a:gd name="connsiteX35" fmla="*/ 2252663 w 4424363"/>
                    <a:gd name="connsiteY35" fmla="*/ 114300 h 1443038"/>
                    <a:gd name="connsiteX36" fmla="*/ 1576388 w 4424363"/>
                    <a:gd name="connsiteY36" fmla="*/ 90488 h 1443038"/>
                    <a:gd name="connsiteX37" fmla="*/ 652463 w 4424363"/>
                    <a:gd name="connsiteY37" fmla="*/ 0 h 1443038"/>
                    <a:gd name="connsiteX38" fmla="*/ 190500 w 4424363"/>
                    <a:gd name="connsiteY38" fmla="*/ 19050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24363" h="1443038">
                      <a:moveTo>
                        <a:pt x="190500" y="19050"/>
                      </a:moveTo>
                      <a:lnTo>
                        <a:pt x="171450" y="114300"/>
                      </a:lnTo>
                      <a:lnTo>
                        <a:pt x="0" y="347663"/>
                      </a:lnTo>
                      <a:lnTo>
                        <a:pt x="0" y="447675"/>
                      </a:lnTo>
                      <a:lnTo>
                        <a:pt x="566738" y="1109663"/>
                      </a:lnTo>
                      <a:lnTo>
                        <a:pt x="1076325" y="1266825"/>
                      </a:lnTo>
                      <a:lnTo>
                        <a:pt x="2595563" y="1423988"/>
                      </a:lnTo>
                      <a:lnTo>
                        <a:pt x="2928938" y="1443038"/>
                      </a:lnTo>
                      <a:lnTo>
                        <a:pt x="3043238" y="1385888"/>
                      </a:lnTo>
                      <a:lnTo>
                        <a:pt x="3290888" y="1376363"/>
                      </a:lnTo>
                      <a:lnTo>
                        <a:pt x="3448050" y="1381125"/>
                      </a:lnTo>
                      <a:lnTo>
                        <a:pt x="3748088" y="1376363"/>
                      </a:lnTo>
                      <a:lnTo>
                        <a:pt x="3757613" y="1219200"/>
                      </a:lnTo>
                      <a:lnTo>
                        <a:pt x="3933825" y="1100138"/>
                      </a:lnTo>
                      <a:lnTo>
                        <a:pt x="4133850" y="1000125"/>
                      </a:lnTo>
                      <a:lnTo>
                        <a:pt x="4152900" y="976313"/>
                      </a:lnTo>
                      <a:lnTo>
                        <a:pt x="4105275" y="819150"/>
                      </a:lnTo>
                      <a:lnTo>
                        <a:pt x="4019550" y="766763"/>
                      </a:lnTo>
                      <a:lnTo>
                        <a:pt x="4133850" y="719138"/>
                      </a:lnTo>
                      <a:lnTo>
                        <a:pt x="4248150" y="542925"/>
                      </a:lnTo>
                      <a:lnTo>
                        <a:pt x="4424363" y="485775"/>
                      </a:lnTo>
                      <a:lnTo>
                        <a:pt x="4362450" y="200025"/>
                      </a:lnTo>
                      <a:lnTo>
                        <a:pt x="4057650" y="261938"/>
                      </a:lnTo>
                      <a:lnTo>
                        <a:pt x="3905250" y="428625"/>
                      </a:lnTo>
                      <a:lnTo>
                        <a:pt x="3729038" y="466725"/>
                      </a:lnTo>
                      <a:lnTo>
                        <a:pt x="3514725" y="557213"/>
                      </a:lnTo>
                      <a:lnTo>
                        <a:pt x="3429000" y="595313"/>
                      </a:lnTo>
                      <a:lnTo>
                        <a:pt x="3333750" y="528638"/>
                      </a:lnTo>
                      <a:lnTo>
                        <a:pt x="3138488" y="519113"/>
                      </a:lnTo>
                      <a:lnTo>
                        <a:pt x="3052763" y="590550"/>
                      </a:lnTo>
                      <a:lnTo>
                        <a:pt x="2981325" y="557213"/>
                      </a:lnTo>
                      <a:lnTo>
                        <a:pt x="2990850" y="419100"/>
                      </a:lnTo>
                      <a:lnTo>
                        <a:pt x="2990850" y="371475"/>
                      </a:lnTo>
                      <a:lnTo>
                        <a:pt x="2952750" y="285750"/>
                      </a:lnTo>
                      <a:lnTo>
                        <a:pt x="2562225" y="223838"/>
                      </a:lnTo>
                      <a:lnTo>
                        <a:pt x="2252663" y="114300"/>
                      </a:lnTo>
                      <a:cubicBezTo>
                        <a:pt x="1996282" y="134938"/>
                        <a:pt x="1804194" y="117475"/>
                        <a:pt x="1576388" y="90488"/>
                      </a:cubicBezTo>
                      <a:cubicBezTo>
                        <a:pt x="1256506" y="98425"/>
                        <a:pt x="981869" y="42069"/>
                        <a:pt x="652463" y="0"/>
                      </a:cubicBezTo>
                      <a:lnTo>
                        <a:pt x="190500" y="19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7" name="Picture 2" descr="http://www.spectrumclean.com/uploads/1/9/1/5/19158575/8773359.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760" y="3926417"/>
                  <a:ext cx="4968890" cy="17528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1" name="Group 400"/>
              <p:cNvGrpSpPr/>
              <p:nvPr/>
            </p:nvGrpSpPr>
            <p:grpSpPr>
              <a:xfrm>
                <a:off x="-191258" y="2933433"/>
                <a:ext cx="6793529" cy="2290975"/>
                <a:chOff x="-191258" y="2933433"/>
                <a:chExt cx="6793529" cy="2290975"/>
              </a:xfrm>
            </p:grpSpPr>
            <p:sp>
              <p:nvSpPr>
                <p:cNvPr id="427" name="Freeform 426"/>
                <p:cNvSpPr/>
                <p:nvPr/>
              </p:nvSpPr>
              <p:spPr>
                <a:xfrm>
                  <a:off x="1930400" y="3732442"/>
                  <a:ext cx="1130300" cy="464907"/>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Lst>
                  <a:ahLst/>
                  <a:cxnLst>
                    <a:cxn ang="0">
                      <a:pos x="connsiteX0" y="connsiteY0"/>
                    </a:cxn>
                    <a:cxn ang="0">
                      <a:pos x="connsiteX1" y="connsiteY1"/>
                    </a:cxn>
                  </a:cxnLst>
                  <a:rect l="l" t="t" r="r" b="b"/>
                  <a:pathLst>
                    <a:path w="1130300" h="464907">
                      <a:moveTo>
                        <a:pt x="0" y="166457"/>
                      </a:moveTo>
                      <a:cubicBezTo>
                        <a:pt x="268817" y="-153160"/>
                        <a:pt x="709083" y="9824"/>
                        <a:pt x="1130300" y="464907"/>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Freeform 427"/>
                <p:cNvSpPr/>
                <p:nvPr/>
              </p:nvSpPr>
              <p:spPr>
                <a:xfrm>
                  <a:off x="1485286" y="4410347"/>
                  <a:ext cx="939417" cy="464907"/>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Lst>
                  <a:ahLst/>
                  <a:cxnLst>
                    <a:cxn ang="0">
                      <a:pos x="connsiteX0" y="connsiteY0"/>
                    </a:cxn>
                    <a:cxn ang="0">
                      <a:pos x="connsiteX1" y="connsiteY1"/>
                    </a:cxn>
                  </a:cxnLst>
                  <a:rect l="l" t="t" r="r" b="b"/>
                  <a:pathLst>
                    <a:path w="1130300" h="464907">
                      <a:moveTo>
                        <a:pt x="0" y="166457"/>
                      </a:moveTo>
                      <a:cubicBezTo>
                        <a:pt x="268817" y="-153160"/>
                        <a:pt x="709083" y="9824"/>
                        <a:pt x="1130300" y="464907"/>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Freeform 428"/>
                <p:cNvSpPr/>
                <p:nvPr/>
              </p:nvSpPr>
              <p:spPr>
                <a:xfrm>
                  <a:off x="1494457" y="4342124"/>
                  <a:ext cx="1264396" cy="311198"/>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30300"/>
                    <a:gd name="connsiteY0" fmla="*/ 412022 h 710472"/>
                    <a:gd name="connsiteX1" fmla="*/ 1130300 w 1130300"/>
                    <a:gd name="connsiteY1" fmla="*/ 710472 h 710472"/>
                    <a:gd name="connsiteX0" fmla="*/ 0 w 1130300"/>
                    <a:gd name="connsiteY0" fmla="*/ 476365 h 774815"/>
                    <a:gd name="connsiteX1" fmla="*/ 1130300 w 1130300"/>
                    <a:gd name="connsiteY1" fmla="*/ 774815 h 774815"/>
                  </a:gdLst>
                  <a:ahLst/>
                  <a:cxnLst>
                    <a:cxn ang="0">
                      <a:pos x="connsiteX0" y="connsiteY0"/>
                    </a:cxn>
                    <a:cxn ang="0">
                      <a:pos x="connsiteX1" y="connsiteY1"/>
                    </a:cxn>
                  </a:cxnLst>
                  <a:rect l="l" t="t" r="r" b="b"/>
                  <a:pathLst>
                    <a:path w="1130300" h="774815">
                      <a:moveTo>
                        <a:pt x="0" y="476365"/>
                      </a:moveTo>
                      <a:cubicBezTo>
                        <a:pt x="268817" y="-396605"/>
                        <a:pt x="811261" y="66771"/>
                        <a:pt x="1130300" y="774815"/>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Freeform 429"/>
                <p:cNvSpPr/>
                <p:nvPr/>
              </p:nvSpPr>
              <p:spPr>
                <a:xfrm>
                  <a:off x="1923828" y="3584297"/>
                  <a:ext cx="2646938" cy="919348"/>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Lst>
                  <a:ahLst/>
                  <a:cxnLst>
                    <a:cxn ang="0">
                      <a:pos x="connsiteX0" y="connsiteY0"/>
                    </a:cxn>
                    <a:cxn ang="0">
                      <a:pos x="connsiteX1" y="connsiteY1"/>
                    </a:cxn>
                  </a:cxnLst>
                  <a:rect l="l" t="t" r="r" b="b"/>
                  <a:pathLst>
                    <a:path w="1163804" h="919348">
                      <a:moveTo>
                        <a:pt x="0" y="341498"/>
                      </a:moveTo>
                      <a:cubicBezTo>
                        <a:pt x="154346" y="-321019"/>
                        <a:pt x="851474" y="38815"/>
                        <a:pt x="1163804" y="919348"/>
                      </a:cubicBezTo>
                    </a:path>
                  </a:pathLst>
                </a:custGeom>
                <a:noFill/>
                <a:ln w="6667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Freeform 430"/>
                <p:cNvSpPr/>
                <p:nvPr/>
              </p:nvSpPr>
              <p:spPr>
                <a:xfrm>
                  <a:off x="2774110" y="4083508"/>
                  <a:ext cx="2551689" cy="607870"/>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Lst>
                  <a:ahLst/>
                  <a:cxnLst>
                    <a:cxn ang="0">
                      <a:pos x="connsiteX0" y="connsiteY0"/>
                    </a:cxn>
                    <a:cxn ang="0">
                      <a:pos x="connsiteX1" y="connsiteY1"/>
                    </a:cxn>
                  </a:cxnLst>
                  <a:rect l="l" t="t" r="r" b="b"/>
                  <a:pathLst>
                    <a:path w="1121925" h="607870">
                      <a:moveTo>
                        <a:pt x="0" y="550720"/>
                      </a:moveTo>
                      <a:cubicBezTo>
                        <a:pt x="154346" y="-111797"/>
                        <a:pt x="809595" y="-272663"/>
                        <a:pt x="1121925" y="607870"/>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Freeform 431"/>
                <p:cNvSpPr/>
                <p:nvPr/>
              </p:nvSpPr>
              <p:spPr>
                <a:xfrm>
                  <a:off x="3702935" y="4362545"/>
                  <a:ext cx="1533350" cy="643773"/>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 name="connsiteX0" fmla="*/ 0 w 1150512"/>
                    <a:gd name="connsiteY0" fmla="*/ 643773 h 643773"/>
                    <a:gd name="connsiteX1" fmla="*/ 1150512 w 1150512"/>
                    <a:gd name="connsiteY1" fmla="*/ 535823 h 643773"/>
                  </a:gdLst>
                  <a:ahLst/>
                  <a:cxnLst>
                    <a:cxn ang="0">
                      <a:pos x="connsiteX0" y="connsiteY0"/>
                    </a:cxn>
                    <a:cxn ang="0">
                      <a:pos x="connsiteX1" y="connsiteY1"/>
                    </a:cxn>
                  </a:cxnLst>
                  <a:rect l="l" t="t" r="r" b="b"/>
                  <a:pathLst>
                    <a:path w="1150512" h="643773">
                      <a:moveTo>
                        <a:pt x="0" y="643773"/>
                      </a:moveTo>
                      <a:cubicBezTo>
                        <a:pt x="154346" y="-18744"/>
                        <a:pt x="838182" y="-344710"/>
                        <a:pt x="1150512" y="535823"/>
                      </a:cubicBezTo>
                    </a:path>
                  </a:pathLst>
                </a:custGeom>
                <a:noFill/>
                <a:ln w="50800">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Freeform 432"/>
                <p:cNvSpPr/>
                <p:nvPr/>
              </p:nvSpPr>
              <p:spPr>
                <a:xfrm>
                  <a:off x="4531431" y="4557949"/>
                  <a:ext cx="701501" cy="461069"/>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 name="connsiteX0" fmla="*/ 0 w 1150512"/>
                    <a:gd name="connsiteY0" fmla="*/ 643773 h 643773"/>
                    <a:gd name="connsiteX1" fmla="*/ 1150512 w 1150512"/>
                    <a:gd name="connsiteY1" fmla="*/ 535823 h 643773"/>
                    <a:gd name="connsiteX0" fmla="*/ 0 w 526354"/>
                    <a:gd name="connsiteY0" fmla="*/ 651440 h 651440"/>
                    <a:gd name="connsiteX1" fmla="*/ 526354 w 526354"/>
                    <a:gd name="connsiteY1" fmla="*/ 530790 h 651440"/>
                    <a:gd name="connsiteX0" fmla="*/ 0 w 526354"/>
                    <a:gd name="connsiteY0" fmla="*/ 558905 h 558905"/>
                    <a:gd name="connsiteX1" fmla="*/ 526354 w 526354"/>
                    <a:gd name="connsiteY1" fmla="*/ 438255 h 558905"/>
                    <a:gd name="connsiteX0" fmla="*/ 0 w 526354"/>
                    <a:gd name="connsiteY0" fmla="*/ 461069 h 461069"/>
                    <a:gd name="connsiteX1" fmla="*/ 526354 w 526354"/>
                    <a:gd name="connsiteY1" fmla="*/ 340419 h 461069"/>
                  </a:gdLst>
                  <a:ahLst/>
                  <a:cxnLst>
                    <a:cxn ang="0">
                      <a:pos x="connsiteX0" y="connsiteY0"/>
                    </a:cxn>
                    <a:cxn ang="0">
                      <a:pos x="connsiteX1" y="connsiteY1"/>
                    </a:cxn>
                  </a:cxnLst>
                  <a:rect l="l" t="t" r="r" b="b"/>
                  <a:pathLst>
                    <a:path w="526354" h="461069">
                      <a:moveTo>
                        <a:pt x="0" y="461069"/>
                      </a:moveTo>
                      <a:cubicBezTo>
                        <a:pt x="11409" y="122402"/>
                        <a:pt x="433194" y="-317864"/>
                        <a:pt x="526354" y="340419"/>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Freeform 433"/>
                <p:cNvSpPr/>
                <p:nvPr/>
              </p:nvSpPr>
              <p:spPr>
                <a:xfrm>
                  <a:off x="3305510" y="4181502"/>
                  <a:ext cx="1948766" cy="835393"/>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 name="connsiteX0" fmla="*/ 0 w 1150512"/>
                    <a:gd name="connsiteY0" fmla="*/ 643773 h 643773"/>
                    <a:gd name="connsiteX1" fmla="*/ 1150512 w 1150512"/>
                    <a:gd name="connsiteY1" fmla="*/ 535823 h 643773"/>
                    <a:gd name="connsiteX0" fmla="*/ 0 w 526354"/>
                    <a:gd name="connsiteY0" fmla="*/ 651440 h 651440"/>
                    <a:gd name="connsiteX1" fmla="*/ 526354 w 526354"/>
                    <a:gd name="connsiteY1" fmla="*/ 530790 h 651440"/>
                    <a:gd name="connsiteX0" fmla="*/ 0 w 526354"/>
                    <a:gd name="connsiteY0" fmla="*/ 558905 h 558905"/>
                    <a:gd name="connsiteX1" fmla="*/ 526354 w 526354"/>
                    <a:gd name="connsiteY1" fmla="*/ 438255 h 558905"/>
                    <a:gd name="connsiteX0" fmla="*/ 0 w 526354"/>
                    <a:gd name="connsiteY0" fmla="*/ 461069 h 461069"/>
                    <a:gd name="connsiteX1" fmla="*/ 526354 w 526354"/>
                    <a:gd name="connsiteY1" fmla="*/ 340419 h 461069"/>
                    <a:gd name="connsiteX0" fmla="*/ 0 w 585497"/>
                    <a:gd name="connsiteY0" fmla="*/ 765558 h 765558"/>
                    <a:gd name="connsiteX1" fmla="*/ 585497 w 585497"/>
                    <a:gd name="connsiteY1" fmla="*/ 244858 h 765558"/>
                    <a:gd name="connsiteX0" fmla="*/ 0 w 585497"/>
                    <a:gd name="connsiteY0" fmla="*/ 835393 h 835393"/>
                    <a:gd name="connsiteX1" fmla="*/ 585497 w 585497"/>
                    <a:gd name="connsiteY1" fmla="*/ 314693 h 835393"/>
                  </a:gdLst>
                  <a:ahLst/>
                  <a:cxnLst>
                    <a:cxn ang="0">
                      <a:pos x="connsiteX0" y="connsiteY0"/>
                    </a:cxn>
                    <a:cxn ang="0">
                      <a:pos x="connsiteX1" y="connsiteY1"/>
                    </a:cxn>
                  </a:cxnLst>
                  <a:rect l="l" t="t" r="r" b="b"/>
                  <a:pathLst>
                    <a:path w="585497" h="835393">
                      <a:moveTo>
                        <a:pt x="0" y="835393"/>
                      </a:moveTo>
                      <a:cubicBezTo>
                        <a:pt x="-38" y="128426"/>
                        <a:pt x="492337" y="-343590"/>
                        <a:pt x="585497" y="314693"/>
                      </a:cubicBezTo>
                    </a:path>
                  </a:pathLst>
                </a:custGeom>
                <a:noFill/>
                <a:ln w="50800">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Freeform 434"/>
                <p:cNvSpPr/>
                <p:nvPr/>
              </p:nvSpPr>
              <p:spPr>
                <a:xfrm>
                  <a:off x="2423506" y="3923679"/>
                  <a:ext cx="610076" cy="946651"/>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 name="connsiteX0" fmla="*/ 0 w 1150512"/>
                    <a:gd name="connsiteY0" fmla="*/ 643773 h 643773"/>
                    <a:gd name="connsiteX1" fmla="*/ 1150512 w 1150512"/>
                    <a:gd name="connsiteY1" fmla="*/ 535823 h 643773"/>
                    <a:gd name="connsiteX0" fmla="*/ 0 w 526354"/>
                    <a:gd name="connsiteY0" fmla="*/ 651440 h 651440"/>
                    <a:gd name="connsiteX1" fmla="*/ 526354 w 526354"/>
                    <a:gd name="connsiteY1" fmla="*/ 530790 h 651440"/>
                    <a:gd name="connsiteX0" fmla="*/ 0 w 526354"/>
                    <a:gd name="connsiteY0" fmla="*/ 558905 h 558905"/>
                    <a:gd name="connsiteX1" fmla="*/ 526354 w 526354"/>
                    <a:gd name="connsiteY1" fmla="*/ 438255 h 558905"/>
                    <a:gd name="connsiteX0" fmla="*/ 0 w 526354"/>
                    <a:gd name="connsiteY0" fmla="*/ 461069 h 461069"/>
                    <a:gd name="connsiteX1" fmla="*/ 526354 w 526354"/>
                    <a:gd name="connsiteY1" fmla="*/ 340419 h 461069"/>
                    <a:gd name="connsiteX0" fmla="*/ 0 w 585497"/>
                    <a:gd name="connsiteY0" fmla="*/ 765558 h 765558"/>
                    <a:gd name="connsiteX1" fmla="*/ 585497 w 585497"/>
                    <a:gd name="connsiteY1" fmla="*/ 244858 h 765558"/>
                    <a:gd name="connsiteX0" fmla="*/ 0 w 585497"/>
                    <a:gd name="connsiteY0" fmla="*/ 835393 h 835393"/>
                    <a:gd name="connsiteX1" fmla="*/ 585497 w 585497"/>
                    <a:gd name="connsiteY1" fmla="*/ 314693 h 835393"/>
                    <a:gd name="connsiteX0" fmla="*/ 0 w 702487"/>
                    <a:gd name="connsiteY0" fmla="*/ 946651 h 946651"/>
                    <a:gd name="connsiteX1" fmla="*/ 702487 w 702487"/>
                    <a:gd name="connsiteY1" fmla="*/ 279901 h 946651"/>
                  </a:gdLst>
                  <a:ahLst/>
                  <a:cxnLst>
                    <a:cxn ang="0">
                      <a:pos x="connsiteX0" y="connsiteY0"/>
                    </a:cxn>
                    <a:cxn ang="0">
                      <a:pos x="connsiteX1" y="connsiteY1"/>
                    </a:cxn>
                  </a:cxnLst>
                  <a:rect l="l" t="t" r="r" b="b"/>
                  <a:pathLst>
                    <a:path w="702487" h="946651">
                      <a:moveTo>
                        <a:pt x="0" y="946651"/>
                      </a:moveTo>
                      <a:cubicBezTo>
                        <a:pt x="-38" y="239684"/>
                        <a:pt x="609327" y="-378382"/>
                        <a:pt x="702487" y="279901"/>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Freeform 435"/>
                <p:cNvSpPr/>
                <p:nvPr/>
              </p:nvSpPr>
              <p:spPr>
                <a:xfrm>
                  <a:off x="1916842" y="4370914"/>
                  <a:ext cx="438626" cy="447876"/>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 name="connsiteX0" fmla="*/ 0 w 1150512"/>
                    <a:gd name="connsiteY0" fmla="*/ 643773 h 643773"/>
                    <a:gd name="connsiteX1" fmla="*/ 1150512 w 1150512"/>
                    <a:gd name="connsiteY1" fmla="*/ 535823 h 643773"/>
                    <a:gd name="connsiteX0" fmla="*/ 0 w 526354"/>
                    <a:gd name="connsiteY0" fmla="*/ 651440 h 651440"/>
                    <a:gd name="connsiteX1" fmla="*/ 526354 w 526354"/>
                    <a:gd name="connsiteY1" fmla="*/ 530790 h 651440"/>
                    <a:gd name="connsiteX0" fmla="*/ 0 w 526354"/>
                    <a:gd name="connsiteY0" fmla="*/ 558905 h 558905"/>
                    <a:gd name="connsiteX1" fmla="*/ 526354 w 526354"/>
                    <a:gd name="connsiteY1" fmla="*/ 438255 h 558905"/>
                    <a:gd name="connsiteX0" fmla="*/ 0 w 526354"/>
                    <a:gd name="connsiteY0" fmla="*/ 461069 h 461069"/>
                    <a:gd name="connsiteX1" fmla="*/ 526354 w 526354"/>
                    <a:gd name="connsiteY1" fmla="*/ 340419 h 461069"/>
                    <a:gd name="connsiteX0" fmla="*/ 0 w 585497"/>
                    <a:gd name="connsiteY0" fmla="*/ 765558 h 765558"/>
                    <a:gd name="connsiteX1" fmla="*/ 585497 w 585497"/>
                    <a:gd name="connsiteY1" fmla="*/ 244858 h 765558"/>
                    <a:gd name="connsiteX0" fmla="*/ 0 w 585497"/>
                    <a:gd name="connsiteY0" fmla="*/ 835393 h 835393"/>
                    <a:gd name="connsiteX1" fmla="*/ 585497 w 585497"/>
                    <a:gd name="connsiteY1" fmla="*/ 314693 h 835393"/>
                    <a:gd name="connsiteX0" fmla="*/ 0 w 702487"/>
                    <a:gd name="connsiteY0" fmla="*/ 946651 h 946651"/>
                    <a:gd name="connsiteX1" fmla="*/ 702487 w 702487"/>
                    <a:gd name="connsiteY1" fmla="*/ 279901 h 946651"/>
                    <a:gd name="connsiteX0" fmla="*/ 0 w 505067"/>
                    <a:gd name="connsiteY0" fmla="*/ 581901 h 581901"/>
                    <a:gd name="connsiteX1" fmla="*/ 505067 w 505067"/>
                    <a:gd name="connsiteY1" fmla="*/ 448551 h 581901"/>
                    <a:gd name="connsiteX0" fmla="*/ 0 w 505067"/>
                    <a:gd name="connsiteY0" fmla="*/ 481164 h 481164"/>
                    <a:gd name="connsiteX1" fmla="*/ 505067 w 505067"/>
                    <a:gd name="connsiteY1" fmla="*/ 347814 h 481164"/>
                    <a:gd name="connsiteX0" fmla="*/ 0 w 505067"/>
                    <a:gd name="connsiteY0" fmla="*/ 447876 h 447876"/>
                    <a:gd name="connsiteX1" fmla="*/ 505067 w 505067"/>
                    <a:gd name="connsiteY1" fmla="*/ 314526 h 447876"/>
                  </a:gdLst>
                  <a:ahLst/>
                  <a:cxnLst>
                    <a:cxn ang="0">
                      <a:pos x="connsiteX0" y="connsiteY0"/>
                    </a:cxn>
                    <a:cxn ang="0">
                      <a:pos x="connsiteX1" y="connsiteY1"/>
                    </a:cxn>
                  </a:cxnLst>
                  <a:rect l="l" t="t" r="r" b="b"/>
                  <a:pathLst>
                    <a:path w="505067" h="447876">
                      <a:moveTo>
                        <a:pt x="0" y="447876"/>
                      </a:moveTo>
                      <a:cubicBezTo>
                        <a:pt x="36521" y="-170191"/>
                        <a:pt x="492337" y="-83407"/>
                        <a:pt x="505067" y="314526"/>
                      </a:cubicBezTo>
                    </a:path>
                  </a:pathLst>
                </a:custGeom>
                <a:noFill/>
                <a:ln w="6667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Freeform 436"/>
                <p:cNvSpPr/>
                <p:nvPr/>
              </p:nvSpPr>
              <p:spPr>
                <a:xfrm>
                  <a:off x="2032590" y="4413469"/>
                  <a:ext cx="1518127" cy="662728"/>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 name="connsiteX0" fmla="*/ 0 w 1150512"/>
                    <a:gd name="connsiteY0" fmla="*/ 643773 h 643773"/>
                    <a:gd name="connsiteX1" fmla="*/ 1150512 w 1150512"/>
                    <a:gd name="connsiteY1" fmla="*/ 535823 h 643773"/>
                    <a:gd name="connsiteX0" fmla="*/ 0 w 526354"/>
                    <a:gd name="connsiteY0" fmla="*/ 651440 h 651440"/>
                    <a:gd name="connsiteX1" fmla="*/ 526354 w 526354"/>
                    <a:gd name="connsiteY1" fmla="*/ 530790 h 651440"/>
                    <a:gd name="connsiteX0" fmla="*/ 0 w 526354"/>
                    <a:gd name="connsiteY0" fmla="*/ 558905 h 558905"/>
                    <a:gd name="connsiteX1" fmla="*/ 526354 w 526354"/>
                    <a:gd name="connsiteY1" fmla="*/ 438255 h 558905"/>
                    <a:gd name="connsiteX0" fmla="*/ 0 w 526354"/>
                    <a:gd name="connsiteY0" fmla="*/ 461069 h 461069"/>
                    <a:gd name="connsiteX1" fmla="*/ 526354 w 526354"/>
                    <a:gd name="connsiteY1" fmla="*/ 340419 h 461069"/>
                    <a:gd name="connsiteX0" fmla="*/ 0 w 585497"/>
                    <a:gd name="connsiteY0" fmla="*/ 765558 h 765558"/>
                    <a:gd name="connsiteX1" fmla="*/ 585497 w 585497"/>
                    <a:gd name="connsiteY1" fmla="*/ 244858 h 765558"/>
                    <a:gd name="connsiteX0" fmla="*/ 0 w 585497"/>
                    <a:gd name="connsiteY0" fmla="*/ 835393 h 835393"/>
                    <a:gd name="connsiteX1" fmla="*/ 585497 w 585497"/>
                    <a:gd name="connsiteY1" fmla="*/ 314693 h 835393"/>
                    <a:gd name="connsiteX0" fmla="*/ 0 w 702487"/>
                    <a:gd name="connsiteY0" fmla="*/ 946651 h 946651"/>
                    <a:gd name="connsiteX1" fmla="*/ 702487 w 702487"/>
                    <a:gd name="connsiteY1" fmla="*/ 279901 h 946651"/>
                    <a:gd name="connsiteX0" fmla="*/ 0 w 505067"/>
                    <a:gd name="connsiteY0" fmla="*/ 581901 h 581901"/>
                    <a:gd name="connsiteX1" fmla="*/ 505067 w 505067"/>
                    <a:gd name="connsiteY1" fmla="*/ 448551 h 581901"/>
                    <a:gd name="connsiteX0" fmla="*/ 0 w 505067"/>
                    <a:gd name="connsiteY0" fmla="*/ 481164 h 481164"/>
                    <a:gd name="connsiteX1" fmla="*/ 505067 w 505067"/>
                    <a:gd name="connsiteY1" fmla="*/ 347814 h 481164"/>
                    <a:gd name="connsiteX0" fmla="*/ 0 w 505067"/>
                    <a:gd name="connsiteY0" fmla="*/ 447876 h 447876"/>
                    <a:gd name="connsiteX1" fmla="*/ 505067 w 505067"/>
                    <a:gd name="connsiteY1" fmla="*/ 314526 h 447876"/>
                    <a:gd name="connsiteX0" fmla="*/ 0 w 1748085"/>
                    <a:gd name="connsiteY0" fmla="*/ 273096 h 622346"/>
                    <a:gd name="connsiteX1" fmla="*/ 1748085 w 1748085"/>
                    <a:gd name="connsiteY1" fmla="*/ 622346 h 622346"/>
                    <a:gd name="connsiteX0" fmla="*/ 0 w 1748085"/>
                    <a:gd name="connsiteY0" fmla="*/ 311911 h 661161"/>
                    <a:gd name="connsiteX1" fmla="*/ 1748085 w 1748085"/>
                    <a:gd name="connsiteY1" fmla="*/ 661161 h 661161"/>
                    <a:gd name="connsiteX0" fmla="*/ 0 w 1748086"/>
                    <a:gd name="connsiteY0" fmla="*/ 313478 h 662728"/>
                    <a:gd name="connsiteX1" fmla="*/ 1748085 w 1748086"/>
                    <a:gd name="connsiteY1" fmla="*/ 662728 h 662728"/>
                  </a:gdLst>
                  <a:ahLst/>
                  <a:cxnLst>
                    <a:cxn ang="0">
                      <a:pos x="connsiteX0" y="connsiteY0"/>
                    </a:cxn>
                    <a:cxn ang="0">
                      <a:pos x="connsiteX1" y="connsiteY1"/>
                    </a:cxn>
                  </a:cxnLst>
                  <a:rect l="l" t="t" r="r" b="b"/>
                  <a:pathLst>
                    <a:path w="1748086" h="662728">
                      <a:moveTo>
                        <a:pt x="0" y="313478"/>
                      </a:moveTo>
                      <a:cubicBezTo>
                        <a:pt x="36521" y="-304589"/>
                        <a:pt x="1749979" y="86995"/>
                        <a:pt x="1748085" y="662728"/>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Freeform 437"/>
                <p:cNvSpPr/>
                <p:nvPr/>
              </p:nvSpPr>
              <p:spPr>
                <a:xfrm>
                  <a:off x="4529336" y="4809603"/>
                  <a:ext cx="222726" cy="231497"/>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 name="connsiteX0" fmla="*/ 0 w 1150512"/>
                    <a:gd name="connsiteY0" fmla="*/ 643773 h 643773"/>
                    <a:gd name="connsiteX1" fmla="*/ 1150512 w 1150512"/>
                    <a:gd name="connsiteY1" fmla="*/ 535823 h 643773"/>
                    <a:gd name="connsiteX0" fmla="*/ 0 w 526354"/>
                    <a:gd name="connsiteY0" fmla="*/ 651440 h 651440"/>
                    <a:gd name="connsiteX1" fmla="*/ 526354 w 526354"/>
                    <a:gd name="connsiteY1" fmla="*/ 530790 h 651440"/>
                    <a:gd name="connsiteX0" fmla="*/ 0 w 526354"/>
                    <a:gd name="connsiteY0" fmla="*/ 558905 h 558905"/>
                    <a:gd name="connsiteX1" fmla="*/ 526354 w 526354"/>
                    <a:gd name="connsiteY1" fmla="*/ 438255 h 558905"/>
                    <a:gd name="connsiteX0" fmla="*/ 0 w 526354"/>
                    <a:gd name="connsiteY0" fmla="*/ 461069 h 461069"/>
                    <a:gd name="connsiteX1" fmla="*/ 526354 w 526354"/>
                    <a:gd name="connsiteY1" fmla="*/ 340419 h 461069"/>
                    <a:gd name="connsiteX0" fmla="*/ 0 w 585497"/>
                    <a:gd name="connsiteY0" fmla="*/ 765558 h 765558"/>
                    <a:gd name="connsiteX1" fmla="*/ 585497 w 585497"/>
                    <a:gd name="connsiteY1" fmla="*/ 244858 h 765558"/>
                    <a:gd name="connsiteX0" fmla="*/ 0 w 585497"/>
                    <a:gd name="connsiteY0" fmla="*/ 835393 h 835393"/>
                    <a:gd name="connsiteX1" fmla="*/ 585497 w 585497"/>
                    <a:gd name="connsiteY1" fmla="*/ 314693 h 835393"/>
                    <a:gd name="connsiteX0" fmla="*/ 0 w 702487"/>
                    <a:gd name="connsiteY0" fmla="*/ 946651 h 946651"/>
                    <a:gd name="connsiteX1" fmla="*/ 702487 w 702487"/>
                    <a:gd name="connsiteY1" fmla="*/ 279901 h 946651"/>
                    <a:gd name="connsiteX0" fmla="*/ 0 w 505067"/>
                    <a:gd name="connsiteY0" fmla="*/ 581901 h 581901"/>
                    <a:gd name="connsiteX1" fmla="*/ 505067 w 505067"/>
                    <a:gd name="connsiteY1" fmla="*/ 448551 h 581901"/>
                    <a:gd name="connsiteX0" fmla="*/ 0 w 505067"/>
                    <a:gd name="connsiteY0" fmla="*/ 481164 h 481164"/>
                    <a:gd name="connsiteX1" fmla="*/ 505067 w 505067"/>
                    <a:gd name="connsiteY1" fmla="*/ 347814 h 481164"/>
                    <a:gd name="connsiteX0" fmla="*/ 0 w 505067"/>
                    <a:gd name="connsiteY0" fmla="*/ 447876 h 447876"/>
                    <a:gd name="connsiteX1" fmla="*/ 505067 w 505067"/>
                    <a:gd name="connsiteY1" fmla="*/ 314526 h 447876"/>
                    <a:gd name="connsiteX0" fmla="*/ 0 w 1748085"/>
                    <a:gd name="connsiteY0" fmla="*/ 273096 h 622346"/>
                    <a:gd name="connsiteX1" fmla="*/ 1748085 w 1748085"/>
                    <a:gd name="connsiteY1" fmla="*/ 622346 h 622346"/>
                    <a:gd name="connsiteX0" fmla="*/ 0 w 1748085"/>
                    <a:gd name="connsiteY0" fmla="*/ 311911 h 661161"/>
                    <a:gd name="connsiteX1" fmla="*/ 1748085 w 1748085"/>
                    <a:gd name="connsiteY1" fmla="*/ 661161 h 661161"/>
                    <a:gd name="connsiteX0" fmla="*/ 0 w 1748086"/>
                    <a:gd name="connsiteY0" fmla="*/ 313478 h 662728"/>
                    <a:gd name="connsiteX1" fmla="*/ 1748085 w 1748086"/>
                    <a:gd name="connsiteY1" fmla="*/ 662728 h 662728"/>
                    <a:gd name="connsiteX0" fmla="*/ 0 w 256476"/>
                    <a:gd name="connsiteY0" fmla="*/ 438658 h 457708"/>
                    <a:gd name="connsiteX1" fmla="*/ 256464 w 256476"/>
                    <a:gd name="connsiteY1" fmla="*/ 457708 h 457708"/>
                    <a:gd name="connsiteX0" fmla="*/ 0 w 256474"/>
                    <a:gd name="connsiteY0" fmla="*/ 281042 h 300092"/>
                    <a:gd name="connsiteX1" fmla="*/ 256464 w 256474"/>
                    <a:gd name="connsiteY1" fmla="*/ 300092 h 300092"/>
                    <a:gd name="connsiteX0" fmla="*/ 0 w 256464"/>
                    <a:gd name="connsiteY0" fmla="*/ 212447 h 231497"/>
                    <a:gd name="connsiteX1" fmla="*/ 256464 w 256464"/>
                    <a:gd name="connsiteY1" fmla="*/ 231497 h 231497"/>
                  </a:gdLst>
                  <a:ahLst/>
                  <a:cxnLst>
                    <a:cxn ang="0">
                      <a:pos x="connsiteX0" y="connsiteY0"/>
                    </a:cxn>
                    <a:cxn ang="0">
                      <a:pos x="connsiteX1" y="connsiteY1"/>
                    </a:cxn>
                  </a:cxnLst>
                  <a:rect l="l" t="t" r="r" b="b"/>
                  <a:pathLst>
                    <a:path w="256464" h="231497">
                      <a:moveTo>
                        <a:pt x="0" y="212447"/>
                      </a:moveTo>
                      <a:cubicBezTo>
                        <a:pt x="-38" y="57930"/>
                        <a:pt x="251046" y="-185486"/>
                        <a:pt x="256464" y="231497"/>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Freeform 438"/>
                <p:cNvSpPr/>
                <p:nvPr/>
              </p:nvSpPr>
              <p:spPr>
                <a:xfrm>
                  <a:off x="4529135" y="4639610"/>
                  <a:ext cx="330589" cy="387580"/>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 name="connsiteX0" fmla="*/ 0 w 1150512"/>
                    <a:gd name="connsiteY0" fmla="*/ 643773 h 643773"/>
                    <a:gd name="connsiteX1" fmla="*/ 1150512 w 1150512"/>
                    <a:gd name="connsiteY1" fmla="*/ 535823 h 643773"/>
                    <a:gd name="connsiteX0" fmla="*/ 0 w 526354"/>
                    <a:gd name="connsiteY0" fmla="*/ 651440 h 651440"/>
                    <a:gd name="connsiteX1" fmla="*/ 526354 w 526354"/>
                    <a:gd name="connsiteY1" fmla="*/ 530790 h 651440"/>
                    <a:gd name="connsiteX0" fmla="*/ 0 w 526354"/>
                    <a:gd name="connsiteY0" fmla="*/ 558905 h 558905"/>
                    <a:gd name="connsiteX1" fmla="*/ 526354 w 526354"/>
                    <a:gd name="connsiteY1" fmla="*/ 438255 h 558905"/>
                    <a:gd name="connsiteX0" fmla="*/ 0 w 526354"/>
                    <a:gd name="connsiteY0" fmla="*/ 461069 h 461069"/>
                    <a:gd name="connsiteX1" fmla="*/ 526354 w 526354"/>
                    <a:gd name="connsiteY1" fmla="*/ 340419 h 461069"/>
                    <a:gd name="connsiteX0" fmla="*/ 0 w 585497"/>
                    <a:gd name="connsiteY0" fmla="*/ 765558 h 765558"/>
                    <a:gd name="connsiteX1" fmla="*/ 585497 w 585497"/>
                    <a:gd name="connsiteY1" fmla="*/ 244858 h 765558"/>
                    <a:gd name="connsiteX0" fmla="*/ 0 w 585497"/>
                    <a:gd name="connsiteY0" fmla="*/ 835393 h 835393"/>
                    <a:gd name="connsiteX1" fmla="*/ 585497 w 585497"/>
                    <a:gd name="connsiteY1" fmla="*/ 314693 h 835393"/>
                    <a:gd name="connsiteX0" fmla="*/ 0 w 702487"/>
                    <a:gd name="connsiteY0" fmla="*/ 946651 h 946651"/>
                    <a:gd name="connsiteX1" fmla="*/ 702487 w 702487"/>
                    <a:gd name="connsiteY1" fmla="*/ 279901 h 946651"/>
                    <a:gd name="connsiteX0" fmla="*/ 0 w 505067"/>
                    <a:gd name="connsiteY0" fmla="*/ 581901 h 581901"/>
                    <a:gd name="connsiteX1" fmla="*/ 505067 w 505067"/>
                    <a:gd name="connsiteY1" fmla="*/ 448551 h 581901"/>
                    <a:gd name="connsiteX0" fmla="*/ 0 w 505067"/>
                    <a:gd name="connsiteY0" fmla="*/ 481164 h 481164"/>
                    <a:gd name="connsiteX1" fmla="*/ 505067 w 505067"/>
                    <a:gd name="connsiteY1" fmla="*/ 347814 h 481164"/>
                    <a:gd name="connsiteX0" fmla="*/ 0 w 505067"/>
                    <a:gd name="connsiteY0" fmla="*/ 447876 h 447876"/>
                    <a:gd name="connsiteX1" fmla="*/ 505067 w 505067"/>
                    <a:gd name="connsiteY1" fmla="*/ 314526 h 447876"/>
                    <a:gd name="connsiteX0" fmla="*/ 0 w 1748085"/>
                    <a:gd name="connsiteY0" fmla="*/ 273096 h 622346"/>
                    <a:gd name="connsiteX1" fmla="*/ 1748085 w 1748085"/>
                    <a:gd name="connsiteY1" fmla="*/ 622346 h 622346"/>
                    <a:gd name="connsiteX0" fmla="*/ 0 w 1748085"/>
                    <a:gd name="connsiteY0" fmla="*/ 311911 h 661161"/>
                    <a:gd name="connsiteX1" fmla="*/ 1748085 w 1748085"/>
                    <a:gd name="connsiteY1" fmla="*/ 661161 h 661161"/>
                    <a:gd name="connsiteX0" fmla="*/ 0 w 1748086"/>
                    <a:gd name="connsiteY0" fmla="*/ 313478 h 662728"/>
                    <a:gd name="connsiteX1" fmla="*/ 1748085 w 1748086"/>
                    <a:gd name="connsiteY1" fmla="*/ 662728 h 662728"/>
                    <a:gd name="connsiteX0" fmla="*/ 0 w 256476"/>
                    <a:gd name="connsiteY0" fmla="*/ 438658 h 457708"/>
                    <a:gd name="connsiteX1" fmla="*/ 256464 w 256476"/>
                    <a:gd name="connsiteY1" fmla="*/ 457708 h 457708"/>
                    <a:gd name="connsiteX0" fmla="*/ 0 w 256474"/>
                    <a:gd name="connsiteY0" fmla="*/ 281042 h 300092"/>
                    <a:gd name="connsiteX1" fmla="*/ 256464 w 256474"/>
                    <a:gd name="connsiteY1" fmla="*/ 300092 h 300092"/>
                    <a:gd name="connsiteX0" fmla="*/ 0 w 256464"/>
                    <a:gd name="connsiteY0" fmla="*/ 212447 h 231497"/>
                    <a:gd name="connsiteX1" fmla="*/ 256464 w 256464"/>
                    <a:gd name="connsiteY1" fmla="*/ 231497 h 231497"/>
                    <a:gd name="connsiteX0" fmla="*/ 1 w 242492"/>
                    <a:gd name="connsiteY0" fmla="*/ 387580 h 387580"/>
                    <a:gd name="connsiteX1" fmla="*/ 242492 w 242492"/>
                    <a:gd name="connsiteY1" fmla="*/ 165330 h 387580"/>
                  </a:gdLst>
                  <a:ahLst/>
                  <a:cxnLst>
                    <a:cxn ang="0">
                      <a:pos x="connsiteX0" y="connsiteY0"/>
                    </a:cxn>
                    <a:cxn ang="0">
                      <a:pos x="connsiteX1" y="connsiteY1"/>
                    </a:cxn>
                  </a:cxnLst>
                  <a:rect l="l" t="t" r="r" b="b"/>
                  <a:pathLst>
                    <a:path w="242492" h="387580">
                      <a:moveTo>
                        <a:pt x="1" y="387580"/>
                      </a:moveTo>
                      <a:cubicBezTo>
                        <a:pt x="-37" y="233063"/>
                        <a:pt x="237074" y="-251653"/>
                        <a:pt x="242492" y="165330"/>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Freeform 439"/>
                <p:cNvSpPr/>
                <p:nvPr/>
              </p:nvSpPr>
              <p:spPr>
                <a:xfrm>
                  <a:off x="3552310" y="4776264"/>
                  <a:ext cx="157820" cy="294990"/>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 name="connsiteX0" fmla="*/ 0 w 1150512"/>
                    <a:gd name="connsiteY0" fmla="*/ 643773 h 643773"/>
                    <a:gd name="connsiteX1" fmla="*/ 1150512 w 1150512"/>
                    <a:gd name="connsiteY1" fmla="*/ 535823 h 643773"/>
                    <a:gd name="connsiteX0" fmla="*/ 0 w 526354"/>
                    <a:gd name="connsiteY0" fmla="*/ 651440 h 651440"/>
                    <a:gd name="connsiteX1" fmla="*/ 526354 w 526354"/>
                    <a:gd name="connsiteY1" fmla="*/ 530790 h 651440"/>
                    <a:gd name="connsiteX0" fmla="*/ 0 w 526354"/>
                    <a:gd name="connsiteY0" fmla="*/ 558905 h 558905"/>
                    <a:gd name="connsiteX1" fmla="*/ 526354 w 526354"/>
                    <a:gd name="connsiteY1" fmla="*/ 438255 h 558905"/>
                    <a:gd name="connsiteX0" fmla="*/ 0 w 526354"/>
                    <a:gd name="connsiteY0" fmla="*/ 461069 h 461069"/>
                    <a:gd name="connsiteX1" fmla="*/ 526354 w 526354"/>
                    <a:gd name="connsiteY1" fmla="*/ 340419 h 461069"/>
                    <a:gd name="connsiteX0" fmla="*/ 0 w 585497"/>
                    <a:gd name="connsiteY0" fmla="*/ 765558 h 765558"/>
                    <a:gd name="connsiteX1" fmla="*/ 585497 w 585497"/>
                    <a:gd name="connsiteY1" fmla="*/ 244858 h 765558"/>
                    <a:gd name="connsiteX0" fmla="*/ 0 w 585497"/>
                    <a:gd name="connsiteY0" fmla="*/ 835393 h 835393"/>
                    <a:gd name="connsiteX1" fmla="*/ 585497 w 585497"/>
                    <a:gd name="connsiteY1" fmla="*/ 314693 h 835393"/>
                    <a:gd name="connsiteX0" fmla="*/ 0 w 702487"/>
                    <a:gd name="connsiteY0" fmla="*/ 946651 h 946651"/>
                    <a:gd name="connsiteX1" fmla="*/ 702487 w 702487"/>
                    <a:gd name="connsiteY1" fmla="*/ 279901 h 946651"/>
                    <a:gd name="connsiteX0" fmla="*/ 0 w 505067"/>
                    <a:gd name="connsiteY0" fmla="*/ 581901 h 581901"/>
                    <a:gd name="connsiteX1" fmla="*/ 505067 w 505067"/>
                    <a:gd name="connsiteY1" fmla="*/ 448551 h 581901"/>
                    <a:gd name="connsiteX0" fmla="*/ 0 w 505067"/>
                    <a:gd name="connsiteY0" fmla="*/ 481164 h 481164"/>
                    <a:gd name="connsiteX1" fmla="*/ 505067 w 505067"/>
                    <a:gd name="connsiteY1" fmla="*/ 347814 h 481164"/>
                    <a:gd name="connsiteX0" fmla="*/ 0 w 505067"/>
                    <a:gd name="connsiteY0" fmla="*/ 447876 h 447876"/>
                    <a:gd name="connsiteX1" fmla="*/ 505067 w 505067"/>
                    <a:gd name="connsiteY1" fmla="*/ 314526 h 447876"/>
                    <a:gd name="connsiteX0" fmla="*/ 0 w 1748085"/>
                    <a:gd name="connsiteY0" fmla="*/ 273096 h 622346"/>
                    <a:gd name="connsiteX1" fmla="*/ 1748085 w 1748085"/>
                    <a:gd name="connsiteY1" fmla="*/ 622346 h 622346"/>
                    <a:gd name="connsiteX0" fmla="*/ 0 w 1748085"/>
                    <a:gd name="connsiteY0" fmla="*/ 311911 h 661161"/>
                    <a:gd name="connsiteX1" fmla="*/ 1748085 w 1748085"/>
                    <a:gd name="connsiteY1" fmla="*/ 661161 h 661161"/>
                    <a:gd name="connsiteX0" fmla="*/ 0 w 1748086"/>
                    <a:gd name="connsiteY0" fmla="*/ 313478 h 662728"/>
                    <a:gd name="connsiteX1" fmla="*/ 1748085 w 1748086"/>
                    <a:gd name="connsiteY1" fmla="*/ 662728 h 662728"/>
                    <a:gd name="connsiteX0" fmla="*/ 0 w 256476"/>
                    <a:gd name="connsiteY0" fmla="*/ 438658 h 457708"/>
                    <a:gd name="connsiteX1" fmla="*/ 256464 w 256476"/>
                    <a:gd name="connsiteY1" fmla="*/ 457708 h 457708"/>
                    <a:gd name="connsiteX0" fmla="*/ 0 w 256474"/>
                    <a:gd name="connsiteY0" fmla="*/ 281042 h 300092"/>
                    <a:gd name="connsiteX1" fmla="*/ 256464 w 256474"/>
                    <a:gd name="connsiteY1" fmla="*/ 300092 h 300092"/>
                    <a:gd name="connsiteX0" fmla="*/ 0 w 256464"/>
                    <a:gd name="connsiteY0" fmla="*/ 212447 h 231497"/>
                    <a:gd name="connsiteX1" fmla="*/ 256464 w 256464"/>
                    <a:gd name="connsiteY1" fmla="*/ 231497 h 231497"/>
                    <a:gd name="connsiteX0" fmla="*/ 1 w 242492"/>
                    <a:gd name="connsiteY0" fmla="*/ 387580 h 387580"/>
                    <a:gd name="connsiteX1" fmla="*/ 242492 w 242492"/>
                    <a:gd name="connsiteY1" fmla="*/ 165330 h 387580"/>
                    <a:gd name="connsiteX0" fmla="*/ 1 w 216374"/>
                    <a:gd name="connsiteY0" fmla="*/ 332968 h 332968"/>
                    <a:gd name="connsiteX1" fmla="*/ 216374 w 216374"/>
                    <a:gd name="connsiteY1" fmla="*/ 180568 h 332968"/>
                    <a:gd name="connsiteX0" fmla="*/ 1 w 216374"/>
                    <a:gd name="connsiteY0" fmla="*/ 332968 h 332968"/>
                    <a:gd name="connsiteX1" fmla="*/ 216374 w 216374"/>
                    <a:gd name="connsiteY1" fmla="*/ 180568 h 332968"/>
                    <a:gd name="connsiteX0" fmla="*/ 1 w 216374"/>
                    <a:gd name="connsiteY0" fmla="*/ 294990 h 294990"/>
                    <a:gd name="connsiteX1" fmla="*/ 216374 w 216374"/>
                    <a:gd name="connsiteY1" fmla="*/ 193390 h 294990"/>
                  </a:gdLst>
                  <a:ahLst/>
                  <a:cxnLst>
                    <a:cxn ang="0">
                      <a:pos x="connsiteX0" y="connsiteY0"/>
                    </a:cxn>
                    <a:cxn ang="0">
                      <a:pos x="connsiteX1" y="connsiteY1"/>
                    </a:cxn>
                  </a:cxnLst>
                  <a:rect l="l" t="t" r="r" b="b"/>
                  <a:pathLst>
                    <a:path w="216374" h="294990">
                      <a:moveTo>
                        <a:pt x="1" y="294990"/>
                      </a:moveTo>
                      <a:cubicBezTo>
                        <a:pt x="-37" y="140473"/>
                        <a:pt x="210956" y="-223593"/>
                        <a:pt x="216374" y="193390"/>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Freeform 440"/>
                <p:cNvSpPr/>
                <p:nvPr/>
              </p:nvSpPr>
              <p:spPr>
                <a:xfrm>
                  <a:off x="1935971" y="3662502"/>
                  <a:ext cx="1688169" cy="374408"/>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 name="connsiteX0" fmla="*/ 0 w 1150512"/>
                    <a:gd name="connsiteY0" fmla="*/ 643773 h 643773"/>
                    <a:gd name="connsiteX1" fmla="*/ 1150512 w 1150512"/>
                    <a:gd name="connsiteY1" fmla="*/ 535823 h 643773"/>
                    <a:gd name="connsiteX0" fmla="*/ 0 w 526354"/>
                    <a:gd name="connsiteY0" fmla="*/ 651440 h 651440"/>
                    <a:gd name="connsiteX1" fmla="*/ 526354 w 526354"/>
                    <a:gd name="connsiteY1" fmla="*/ 530790 h 651440"/>
                    <a:gd name="connsiteX0" fmla="*/ 0 w 526354"/>
                    <a:gd name="connsiteY0" fmla="*/ 558905 h 558905"/>
                    <a:gd name="connsiteX1" fmla="*/ 526354 w 526354"/>
                    <a:gd name="connsiteY1" fmla="*/ 438255 h 558905"/>
                    <a:gd name="connsiteX0" fmla="*/ 0 w 526354"/>
                    <a:gd name="connsiteY0" fmla="*/ 461069 h 461069"/>
                    <a:gd name="connsiteX1" fmla="*/ 526354 w 526354"/>
                    <a:gd name="connsiteY1" fmla="*/ 340419 h 461069"/>
                    <a:gd name="connsiteX0" fmla="*/ 0 w 585497"/>
                    <a:gd name="connsiteY0" fmla="*/ 765558 h 765558"/>
                    <a:gd name="connsiteX1" fmla="*/ 585497 w 585497"/>
                    <a:gd name="connsiteY1" fmla="*/ 244858 h 765558"/>
                    <a:gd name="connsiteX0" fmla="*/ 0 w 585497"/>
                    <a:gd name="connsiteY0" fmla="*/ 835393 h 835393"/>
                    <a:gd name="connsiteX1" fmla="*/ 585497 w 585497"/>
                    <a:gd name="connsiteY1" fmla="*/ 314693 h 835393"/>
                    <a:gd name="connsiteX0" fmla="*/ 0 w 702487"/>
                    <a:gd name="connsiteY0" fmla="*/ 946651 h 946651"/>
                    <a:gd name="connsiteX1" fmla="*/ 702487 w 702487"/>
                    <a:gd name="connsiteY1" fmla="*/ 279901 h 946651"/>
                    <a:gd name="connsiteX0" fmla="*/ 0 w 505067"/>
                    <a:gd name="connsiteY0" fmla="*/ 581901 h 581901"/>
                    <a:gd name="connsiteX1" fmla="*/ 505067 w 505067"/>
                    <a:gd name="connsiteY1" fmla="*/ 448551 h 581901"/>
                    <a:gd name="connsiteX0" fmla="*/ 0 w 505067"/>
                    <a:gd name="connsiteY0" fmla="*/ 481164 h 481164"/>
                    <a:gd name="connsiteX1" fmla="*/ 505067 w 505067"/>
                    <a:gd name="connsiteY1" fmla="*/ 347814 h 481164"/>
                    <a:gd name="connsiteX0" fmla="*/ 0 w 505067"/>
                    <a:gd name="connsiteY0" fmla="*/ 447876 h 447876"/>
                    <a:gd name="connsiteX1" fmla="*/ 505067 w 505067"/>
                    <a:gd name="connsiteY1" fmla="*/ 314526 h 447876"/>
                    <a:gd name="connsiteX0" fmla="*/ 0 w 1748085"/>
                    <a:gd name="connsiteY0" fmla="*/ 273096 h 622346"/>
                    <a:gd name="connsiteX1" fmla="*/ 1748085 w 1748085"/>
                    <a:gd name="connsiteY1" fmla="*/ 622346 h 622346"/>
                    <a:gd name="connsiteX0" fmla="*/ 0 w 1748085"/>
                    <a:gd name="connsiteY0" fmla="*/ 311911 h 661161"/>
                    <a:gd name="connsiteX1" fmla="*/ 1748085 w 1748085"/>
                    <a:gd name="connsiteY1" fmla="*/ 661161 h 661161"/>
                    <a:gd name="connsiteX0" fmla="*/ 0 w 1748086"/>
                    <a:gd name="connsiteY0" fmla="*/ 313478 h 662728"/>
                    <a:gd name="connsiteX1" fmla="*/ 1748085 w 1748086"/>
                    <a:gd name="connsiteY1" fmla="*/ 662728 h 662728"/>
                    <a:gd name="connsiteX0" fmla="*/ 0 w 256476"/>
                    <a:gd name="connsiteY0" fmla="*/ 438658 h 457708"/>
                    <a:gd name="connsiteX1" fmla="*/ 256464 w 256476"/>
                    <a:gd name="connsiteY1" fmla="*/ 457708 h 457708"/>
                    <a:gd name="connsiteX0" fmla="*/ 0 w 256474"/>
                    <a:gd name="connsiteY0" fmla="*/ 281042 h 300092"/>
                    <a:gd name="connsiteX1" fmla="*/ 256464 w 256474"/>
                    <a:gd name="connsiteY1" fmla="*/ 300092 h 300092"/>
                    <a:gd name="connsiteX0" fmla="*/ 0 w 256464"/>
                    <a:gd name="connsiteY0" fmla="*/ 212447 h 231497"/>
                    <a:gd name="connsiteX1" fmla="*/ 256464 w 256464"/>
                    <a:gd name="connsiteY1" fmla="*/ 231497 h 231497"/>
                    <a:gd name="connsiteX0" fmla="*/ 1 w 242492"/>
                    <a:gd name="connsiteY0" fmla="*/ 387580 h 387580"/>
                    <a:gd name="connsiteX1" fmla="*/ 242492 w 242492"/>
                    <a:gd name="connsiteY1" fmla="*/ 165330 h 387580"/>
                    <a:gd name="connsiteX0" fmla="*/ 1 w 216374"/>
                    <a:gd name="connsiteY0" fmla="*/ 332968 h 332968"/>
                    <a:gd name="connsiteX1" fmla="*/ 216374 w 216374"/>
                    <a:gd name="connsiteY1" fmla="*/ 180568 h 332968"/>
                    <a:gd name="connsiteX0" fmla="*/ 1 w 216374"/>
                    <a:gd name="connsiteY0" fmla="*/ 332968 h 332968"/>
                    <a:gd name="connsiteX1" fmla="*/ 216374 w 216374"/>
                    <a:gd name="connsiteY1" fmla="*/ 180568 h 332968"/>
                    <a:gd name="connsiteX0" fmla="*/ 1 w 216374"/>
                    <a:gd name="connsiteY0" fmla="*/ 294990 h 294990"/>
                    <a:gd name="connsiteX1" fmla="*/ 216374 w 216374"/>
                    <a:gd name="connsiteY1" fmla="*/ 193390 h 294990"/>
                    <a:gd name="connsiteX0" fmla="*/ 0 w 2314509"/>
                    <a:gd name="connsiteY0" fmla="*/ 154060 h 274710"/>
                    <a:gd name="connsiteX1" fmla="*/ 2314509 w 2314509"/>
                    <a:gd name="connsiteY1" fmla="*/ 274710 h 274710"/>
                    <a:gd name="connsiteX0" fmla="*/ 0 w 2314509"/>
                    <a:gd name="connsiteY0" fmla="*/ 249186 h 369836"/>
                    <a:gd name="connsiteX1" fmla="*/ 2314509 w 2314509"/>
                    <a:gd name="connsiteY1" fmla="*/ 369836 h 369836"/>
                    <a:gd name="connsiteX0" fmla="*/ 25 w 2314534"/>
                    <a:gd name="connsiteY0" fmla="*/ 330240 h 450890"/>
                    <a:gd name="connsiteX1" fmla="*/ 2314534 w 2314534"/>
                    <a:gd name="connsiteY1" fmla="*/ 450890 h 450890"/>
                    <a:gd name="connsiteX0" fmla="*/ 25 w 2314534"/>
                    <a:gd name="connsiteY0" fmla="*/ 270508 h 391158"/>
                    <a:gd name="connsiteX1" fmla="*/ 2314534 w 2314534"/>
                    <a:gd name="connsiteY1" fmla="*/ 391158 h 391158"/>
                    <a:gd name="connsiteX0" fmla="*/ 0 w 2314509"/>
                    <a:gd name="connsiteY0" fmla="*/ 260316 h 380966"/>
                    <a:gd name="connsiteX1" fmla="*/ 2314509 w 2314509"/>
                    <a:gd name="connsiteY1" fmla="*/ 380966 h 380966"/>
                    <a:gd name="connsiteX0" fmla="*/ 0 w 2314509"/>
                    <a:gd name="connsiteY0" fmla="*/ 253758 h 374408"/>
                    <a:gd name="connsiteX1" fmla="*/ 2314509 w 2314509"/>
                    <a:gd name="connsiteY1" fmla="*/ 374408 h 374408"/>
                  </a:gdLst>
                  <a:ahLst/>
                  <a:cxnLst>
                    <a:cxn ang="0">
                      <a:pos x="connsiteX0" y="connsiteY0"/>
                    </a:cxn>
                    <a:cxn ang="0">
                      <a:pos x="connsiteX1" y="connsiteY1"/>
                    </a:cxn>
                  </a:cxnLst>
                  <a:rect l="l" t="t" r="r" b="b"/>
                  <a:pathLst>
                    <a:path w="2314509" h="374408">
                      <a:moveTo>
                        <a:pt x="0" y="253758"/>
                      </a:moveTo>
                      <a:cubicBezTo>
                        <a:pt x="78315" y="-110309"/>
                        <a:pt x="2204619" y="-93375"/>
                        <a:pt x="2314509" y="374408"/>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Freeform 441"/>
                <p:cNvSpPr/>
                <p:nvPr/>
              </p:nvSpPr>
              <p:spPr>
                <a:xfrm>
                  <a:off x="2352122" y="4234241"/>
                  <a:ext cx="2424880" cy="467644"/>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 name="connsiteX0" fmla="*/ 0 w 1150512"/>
                    <a:gd name="connsiteY0" fmla="*/ 643773 h 643773"/>
                    <a:gd name="connsiteX1" fmla="*/ 1150512 w 1150512"/>
                    <a:gd name="connsiteY1" fmla="*/ 535823 h 643773"/>
                    <a:gd name="connsiteX0" fmla="*/ 0 w 526354"/>
                    <a:gd name="connsiteY0" fmla="*/ 651440 h 651440"/>
                    <a:gd name="connsiteX1" fmla="*/ 526354 w 526354"/>
                    <a:gd name="connsiteY1" fmla="*/ 530790 h 651440"/>
                    <a:gd name="connsiteX0" fmla="*/ 0 w 526354"/>
                    <a:gd name="connsiteY0" fmla="*/ 558905 h 558905"/>
                    <a:gd name="connsiteX1" fmla="*/ 526354 w 526354"/>
                    <a:gd name="connsiteY1" fmla="*/ 438255 h 558905"/>
                    <a:gd name="connsiteX0" fmla="*/ 0 w 526354"/>
                    <a:gd name="connsiteY0" fmla="*/ 461069 h 461069"/>
                    <a:gd name="connsiteX1" fmla="*/ 526354 w 526354"/>
                    <a:gd name="connsiteY1" fmla="*/ 340419 h 461069"/>
                    <a:gd name="connsiteX0" fmla="*/ 0 w 585497"/>
                    <a:gd name="connsiteY0" fmla="*/ 765558 h 765558"/>
                    <a:gd name="connsiteX1" fmla="*/ 585497 w 585497"/>
                    <a:gd name="connsiteY1" fmla="*/ 244858 h 765558"/>
                    <a:gd name="connsiteX0" fmla="*/ 0 w 585497"/>
                    <a:gd name="connsiteY0" fmla="*/ 835393 h 835393"/>
                    <a:gd name="connsiteX1" fmla="*/ 585497 w 585497"/>
                    <a:gd name="connsiteY1" fmla="*/ 314693 h 835393"/>
                    <a:gd name="connsiteX0" fmla="*/ 0 w 702487"/>
                    <a:gd name="connsiteY0" fmla="*/ 946651 h 946651"/>
                    <a:gd name="connsiteX1" fmla="*/ 702487 w 702487"/>
                    <a:gd name="connsiteY1" fmla="*/ 279901 h 946651"/>
                    <a:gd name="connsiteX0" fmla="*/ 0 w 505067"/>
                    <a:gd name="connsiteY0" fmla="*/ 581901 h 581901"/>
                    <a:gd name="connsiteX1" fmla="*/ 505067 w 505067"/>
                    <a:gd name="connsiteY1" fmla="*/ 448551 h 581901"/>
                    <a:gd name="connsiteX0" fmla="*/ 0 w 505067"/>
                    <a:gd name="connsiteY0" fmla="*/ 481164 h 481164"/>
                    <a:gd name="connsiteX1" fmla="*/ 505067 w 505067"/>
                    <a:gd name="connsiteY1" fmla="*/ 347814 h 481164"/>
                    <a:gd name="connsiteX0" fmla="*/ 0 w 505067"/>
                    <a:gd name="connsiteY0" fmla="*/ 447876 h 447876"/>
                    <a:gd name="connsiteX1" fmla="*/ 505067 w 505067"/>
                    <a:gd name="connsiteY1" fmla="*/ 314526 h 447876"/>
                    <a:gd name="connsiteX0" fmla="*/ 0 w 1748085"/>
                    <a:gd name="connsiteY0" fmla="*/ 273096 h 622346"/>
                    <a:gd name="connsiteX1" fmla="*/ 1748085 w 1748085"/>
                    <a:gd name="connsiteY1" fmla="*/ 622346 h 622346"/>
                    <a:gd name="connsiteX0" fmla="*/ 0 w 1748085"/>
                    <a:gd name="connsiteY0" fmla="*/ 311911 h 661161"/>
                    <a:gd name="connsiteX1" fmla="*/ 1748085 w 1748085"/>
                    <a:gd name="connsiteY1" fmla="*/ 661161 h 661161"/>
                    <a:gd name="connsiteX0" fmla="*/ 0 w 1748086"/>
                    <a:gd name="connsiteY0" fmla="*/ 313478 h 662728"/>
                    <a:gd name="connsiteX1" fmla="*/ 1748085 w 1748086"/>
                    <a:gd name="connsiteY1" fmla="*/ 662728 h 662728"/>
                    <a:gd name="connsiteX0" fmla="*/ 0 w 256476"/>
                    <a:gd name="connsiteY0" fmla="*/ 438658 h 457708"/>
                    <a:gd name="connsiteX1" fmla="*/ 256464 w 256476"/>
                    <a:gd name="connsiteY1" fmla="*/ 457708 h 457708"/>
                    <a:gd name="connsiteX0" fmla="*/ 0 w 256474"/>
                    <a:gd name="connsiteY0" fmla="*/ 281042 h 300092"/>
                    <a:gd name="connsiteX1" fmla="*/ 256464 w 256474"/>
                    <a:gd name="connsiteY1" fmla="*/ 300092 h 300092"/>
                    <a:gd name="connsiteX0" fmla="*/ 0 w 256464"/>
                    <a:gd name="connsiteY0" fmla="*/ 212447 h 231497"/>
                    <a:gd name="connsiteX1" fmla="*/ 256464 w 256464"/>
                    <a:gd name="connsiteY1" fmla="*/ 231497 h 231497"/>
                    <a:gd name="connsiteX0" fmla="*/ 1 w 242492"/>
                    <a:gd name="connsiteY0" fmla="*/ 387580 h 387580"/>
                    <a:gd name="connsiteX1" fmla="*/ 242492 w 242492"/>
                    <a:gd name="connsiteY1" fmla="*/ 165330 h 387580"/>
                    <a:gd name="connsiteX0" fmla="*/ 1 w 216374"/>
                    <a:gd name="connsiteY0" fmla="*/ 332968 h 332968"/>
                    <a:gd name="connsiteX1" fmla="*/ 216374 w 216374"/>
                    <a:gd name="connsiteY1" fmla="*/ 180568 h 332968"/>
                    <a:gd name="connsiteX0" fmla="*/ 1 w 216374"/>
                    <a:gd name="connsiteY0" fmla="*/ 332968 h 332968"/>
                    <a:gd name="connsiteX1" fmla="*/ 216374 w 216374"/>
                    <a:gd name="connsiteY1" fmla="*/ 180568 h 332968"/>
                    <a:gd name="connsiteX0" fmla="*/ 1 w 216374"/>
                    <a:gd name="connsiteY0" fmla="*/ 294990 h 294990"/>
                    <a:gd name="connsiteX1" fmla="*/ 216374 w 216374"/>
                    <a:gd name="connsiteY1" fmla="*/ 193390 h 294990"/>
                    <a:gd name="connsiteX0" fmla="*/ 0 w 2314509"/>
                    <a:gd name="connsiteY0" fmla="*/ 154060 h 274710"/>
                    <a:gd name="connsiteX1" fmla="*/ 2314509 w 2314509"/>
                    <a:gd name="connsiteY1" fmla="*/ 274710 h 274710"/>
                    <a:gd name="connsiteX0" fmla="*/ 0 w 2314509"/>
                    <a:gd name="connsiteY0" fmla="*/ 249186 h 369836"/>
                    <a:gd name="connsiteX1" fmla="*/ 2314509 w 2314509"/>
                    <a:gd name="connsiteY1" fmla="*/ 369836 h 369836"/>
                    <a:gd name="connsiteX0" fmla="*/ 25 w 2314534"/>
                    <a:gd name="connsiteY0" fmla="*/ 330240 h 450890"/>
                    <a:gd name="connsiteX1" fmla="*/ 2314534 w 2314534"/>
                    <a:gd name="connsiteY1" fmla="*/ 450890 h 450890"/>
                    <a:gd name="connsiteX0" fmla="*/ 25 w 2314534"/>
                    <a:gd name="connsiteY0" fmla="*/ 270508 h 391158"/>
                    <a:gd name="connsiteX1" fmla="*/ 2314534 w 2314534"/>
                    <a:gd name="connsiteY1" fmla="*/ 391158 h 391158"/>
                    <a:gd name="connsiteX0" fmla="*/ 0 w 2314509"/>
                    <a:gd name="connsiteY0" fmla="*/ 260316 h 380966"/>
                    <a:gd name="connsiteX1" fmla="*/ 2314509 w 2314509"/>
                    <a:gd name="connsiteY1" fmla="*/ 380966 h 380966"/>
                    <a:gd name="connsiteX0" fmla="*/ 0 w 2314509"/>
                    <a:gd name="connsiteY0" fmla="*/ 253758 h 374408"/>
                    <a:gd name="connsiteX1" fmla="*/ 2314509 w 2314509"/>
                    <a:gd name="connsiteY1" fmla="*/ 374408 h 374408"/>
                    <a:gd name="connsiteX0" fmla="*/ 0 w 3324400"/>
                    <a:gd name="connsiteY0" fmla="*/ 467823 h 467823"/>
                    <a:gd name="connsiteX1" fmla="*/ 3324400 w 3324400"/>
                    <a:gd name="connsiteY1" fmla="*/ 226523 h 467823"/>
                    <a:gd name="connsiteX0" fmla="*/ 158 w 3324558"/>
                    <a:gd name="connsiteY0" fmla="*/ 489956 h 489956"/>
                    <a:gd name="connsiteX1" fmla="*/ 3324558 w 3324558"/>
                    <a:gd name="connsiteY1" fmla="*/ 248656 h 489956"/>
                    <a:gd name="connsiteX0" fmla="*/ 153 w 3324553"/>
                    <a:gd name="connsiteY0" fmla="*/ 467644 h 467644"/>
                    <a:gd name="connsiteX1" fmla="*/ 3324553 w 3324553"/>
                    <a:gd name="connsiteY1" fmla="*/ 226344 h 467644"/>
                  </a:gdLst>
                  <a:ahLst/>
                  <a:cxnLst>
                    <a:cxn ang="0">
                      <a:pos x="connsiteX0" y="connsiteY0"/>
                    </a:cxn>
                    <a:cxn ang="0">
                      <a:pos x="connsiteX1" y="connsiteY1"/>
                    </a:cxn>
                  </a:cxnLst>
                  <a:rect l="l" t="t" r="r" b="b"/>
                  <a:pathLst>
                    <a:path w="3324553" h="467644">
                      <a:moveTo>
                        <a:pt x="153" y="467644"/>
                      </a:moveTo>
                      <a:cubicBezTo>
                        <a:pt x="-26003" y="14677"/>
                        <a:pt x="3310429" y="-190639"/>
                        <a:pt x="3324553" y="226344"/>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Freeform 442"/>
                <p:cNvSpPr/>
                <p:nvPr/>
              </p:nvSpPr>
              <p:spPr>
                <a:xfrm>
                  <a:off x="4858145" y="4455255"/>
                  <a:ext cx="248805" cy="349789"/>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21925"/>
                    <a:gd name="connsiteY0" fmla="*/ 550720 h 607870"/>
                    <a:gd name="connsiteX1" fmla="*/ 1121925 w 1121925"/>
                    <a:gd name="connsiteY1" fmla="*/ 607870 h 607870"/>
                    <a:gd name="connsiteX0" fmla="*/ 0 w 1150512"/>
                    <a:gd name="connsiteY0" fmla="*/ 643773 h 643773"/>
                    <a:gd name="connsiteX1" fmla="*/ 1150512 w 1150512"/>
                    <a:gd name="connsiteY1" fmla="*/ 535823 h 643773"/>
                    <a:gd name="connsiteX0" fmla="*/ 0 w 526354"/>
                    <a:gd name="connsiteY0" fmla="*/ 651440 h 651440"/>
                    <a:gd name="connsiteX1" fmla="*/ 526354 w 526354"/>
                    <a:gd name="connsiteY1" fmla="*/ 530790 h 651440"/>
                    <a:gd name="connsiteX0" fmla="*/ 0 w 526354"/>
                    <a:gd name="connsiteY0" fmla="*/ 558905 h 558905"/>
                    <a:gd name="connsiteX1" fmla="*/ 526354 w 526354"/>
                    <a:gd name="connsiteY1" fmla="*/ 438255 h 558905"/>
                    <a:gd name="connsiteX0" fmla="*/ 0 w 526354"/>
                    <a:gd name="connsiteY0" fmla="*/ 461069 h 461069"/>
                    <a:gd name="connsiteX1" fmla="*/ 526354 w 526354"/>
                    <a:gd name="connsiteY1" fmla="*/ 340419 h 461069"/>
                    <a:gd name="connsiteX0" fmla="*/ 0 w 585497"/>
                    <a:gd name="connsiteY0" fmla="*/ 765558 h 765558"/>
                    <a:gd name="connsiteX1" fmla="*/ 585497 w 585497"/>
                    <a:gd name="connsiteY1" fmla="*/ 244858 h 765558"/>
                    <a:gd name="connsiteX0" fmla="*/ 0 w 585497"/>
                    <a:gd name="connsiteY0" fmla="*/ 835393 h 835393"/>
                    <a:gd name="connsiteX1" fmla="*/ 585497 w 585497"/>
                    <a:gd name="connsiteY1" fmla="*/ 314693 h 835393"/>
                    <a:gd name="connsiteX0" fmla="*/ 0 w 702487"/>
                    <a:gd name="connsiteY0" fmla="*/ 946651 h 946651"/>
                    <a:gd name="connsiteX1" fmla="*/ 702487 w 702487"/>
                    <a:gd name="connsiteY1" fmla="*/ 279901 h 946651"/>
                    <a:gd name="connsiteX0" fmla="*/ 0 w 505067"/>
                    <a:gd name="connsiteY0" fmla="*/ 581901 h 581901"/>
                    <a:gd name="connsiteX1" fmla="*/ 505067 w 505067"/>
                    <a:gd name="connsiteY1" fmla="*/ 448551 h 581901"/>
                    <a:gd name="connsiteX0" fmla="*/ 0 w 505067"/>
                    <a:gd name="connsiteY0" fmla="*/ 481164 h 481164"/>
                    <a:gd name="connsiteX1" fmla="*/ 505067 w 505067"/>
                    <a:gd name="connsiteY1" fmla="*/ 347814 h 481164"/>
                    <a:gd name="connsiteX0" fmla="*/ 0 w 505067"/>
                    <a:gd name="connsiteY0" fmla="*/ 447876 h 447876"/>
                    <a:gd name="connsiteX1" fmla="*/ 505067 w 505067"/>
                    <a:gd name="connsiteY1" fmla="*/ 314526 h 447876"/>
                    <a:gd name="connsiteX0" fmla="*/ 0 w 1748085"/>
                    <a:gd name="connsiteY0" fmla="*/ 273096 h 622346"/>
                    <a:gd name="connsiteX1" fmla="*/ 1748085 w 1748085"/>
                    <a:gd name="connsiteY1" fmla="*/ 622346 h 622346"/>
                    <a:gd name="connsiteX0" fmla="*/ 0 w 1748085"/>
                    <a:gd name="connsiteY0" fmla="*/ 311911 h 661161"/>
                    <a:gd name="connsiteX1" fmla="*/ 1748085 w 1748085"/>
                    <a:gd name="connsiteY1" fmla="*/ 661161 h 661161"/>
                    <a:gd name="connsiteX0" fmla="*/ 0 w 1748086"/>
                    <a:gd name="connsiteY0" fmla="*/ 313478 h 662728"/>
                    <a:gd name="connsiteX1" fmla="*/ 1748085 w 1748086"/>
                    <a:gd name="connsiteY1" fmla="*/ 662728 h 662728"/>
                    <a:gd name="connsiteX0" fmla="*/ 0 w 256476"/>
                    <a:gd name="connsiteY0" fmla="*/ 438658 h 457708"/>
                    <a:gd name="connsiteX1" fmla="*/ 256464 w 256476"/>
                    <a:gd name="connsiteY1" fmla="*/ 457708 h 457708"/>
                    <a:gd name="connsiteX0" fmla="*/ 0 w 256474"/>
                    <a:gd name="connsiteY0" fmla="*/ 281042 h 300092"/>
                    <a:gd name="connsiteX1" fmla="*/ 256464 w 256474"/>
                    <a:gd name="connsiteY1" fmla="*/ 300092 h 300092"/>
                    <a:gd name="connsiteX0" fmla="*/ 0 w 256464"/>
                    <a:gd name="connsiteY0" fmla="*/ 212447 h 231497"/>
                    <a:gd name="connsiteX1" fmla="*/ 256464 w 256464"/>
                    <a:gd name="connsiteY1" fmla="*/ 231497 h 231497"/>
                    <a:gd name="connsiteX0" fmla="*/ 1 w 243962"/>
                    <a:gd name="connsiteY0" fmla="*/ 323325 h 323325"/>
                    <a:gd name="connsiteX1" fmla="*/ 243962 w 243962"/>
                    <a:gd name="connsiteY1" fmla="*/ 183625 h 323325"/>
                    <a:gd name="connsiteX0" fmla="*/ 981 w 244942"/>
                    <a:gd name="connsiteY0" fmla="*/ 349789 h 349789"/>
                    <a:gd name="connsiteX1" fmla="*/ 244942 w 244942"/>
                    <a:gd name="connsiteY1" fmla="*/ 210089 h 349789"/>
                  </a:gdLst>
                  <a:ahLst/>
                  <a:cxnLst>
                    <a:cxn ang="0">
                      <a:pos x="connsiteX0" y="connsiteY0"/>
                    </a:cxn>
                    <a:cxn ang="0">
                      <a:pos x="connsiteX1" y="connsiteY1"/>
                    </a:cxn>
                  </a:cxnLst>
                  <a:rect l="l" t="t" r="r" b="b"/>
                  <a:pathLst>
                    <a:path w="244942" h="349789">
                      <a:moveTo>
                        <a:pt x="981" y="349789"/>
                      </a:moveTo>
                      <a:cubicBezTo>
                        <a:pt x="-17812" y="80972"/>
                        <a:pt x="239524" y="-206894"/>
                        <a:pt x="244942" y="210089"/>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Freeform 443"/>
                <p:cNvSpPr/>
                <p:nvPr/>
              </p:nvSpPr>
              <p:spPr>
                <a:xfrm>
                  <a:off x="1943647" y="3819141"/>
                  <a:ext cx="819150" cy="827955"/>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831850"/>
                    <a:gd name="connsiteY0" fmla="*/ 90491 h 820741"/>
                    <a:gd name="connsiteX1" fmla="*/ 831850 w 831850"/>
                    <a:gd name="connsiteY1" fmla="*/ 820741 h 820741"/>
                    <a:gd name="connsiteX0" fmla="*/ 0 w 831850"/>
                    <a:gd name="connsiteY0" fmla="*/ 100245 h 830495"/>
                    <a:gd name="connsiteX1" fmla="*/ 831850 w 831850"/>
                    <a:gd name="connsiteY1" fmla="*/ 830495 h 830495"/>
                    <a:gd name="connsiteX0" fmla="*/ 0 w 831850"/>
                    <a:gd name="connsiteY0" fmla="*/ 114156 h 844406"/>
                    <a:gd name="connsiteX1" fmla="*/ 831850 w 831850"/>
                    <a:gd name="connsiteY1" fmla="*/ 844406 h 844406"/>
                    <a:gd name="connsiteX0" fmla="*/ 0 w 819150"/>
                    <a:gd name="connsiteY0" fmla="*/ 116755 h 827955"/>
                    <a:gd name="connsiteX1" fmla="*/ 819150 w 819150"/>
                    <a:gd name="connsiteY1" fmla="*/ 827955 h 827955"/>
                  </a:gdLst>
                  <a:ahLst/>
                  <a:cxnLst>
                    <a:cxn ang="0">
                      <a:pos x="connsiteX0" y="connsiteY0"/>
                    </a:cxn>
                    <a:cxn ang="0">
                      <a:pos x="connsiteX1" y="connsiteY1"/>
                    </a:cxn>
                  </a:cxnLst>
                  <a:rect l="l" t="t" r="r" b="b"/>
                  <a:pathLst>
                    <a:path w="819150" h="827955">
                      <a:moveTo>
                        <a:pt x="0" y="116755"/>
                      </a:moveTo>
                      <a:cubicBezTo>
                        <a:pt x="14817" y="-228262"/>
                        <a:pt x="810683" y="245872"/>
                        <a:pt x="819150" y="827955"/>
                      </a:cubicBezTo>
                    </a:path>
                  </a:pathLst>
                </a:custGeom>
                <a:noFill/>
                <a:ln w="50800">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Freeform 444"/>
                <p:cNvSpPr/>
                <p:nvPr/>
              </p:nvSpPr>
              <p:spPr>
                <a:xfrm>
                  <a:off x="3296744" y="4800769"/>
                  <a:ext cx="247650" cy="301328"/>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831850"/>
                    <a:gd name="connsiteY0" fmla="*/ 90491 h 820741"/>
                    <a:gd name="connsiteX1" fmla="*/ 831850 w 831850"/>
                    <a:gd name="connsiteY1" fmla="*/ 820741 h 820741"/>
                    <a:gd name="connsiteX0" fmla="*/ 0 w 831850"/>
                    <a:gd name="connsiteY0" fmla="*/ 100245 h 830495"/>
                    <a:gd name="connsiteX1" fmla="*/ 831850 w 831850"/>
                    <a:gd name="connsiteY1" fmla="*/ 830495 h 830495"/>
                    <a:gd name="connsiteX0" fmla="*/ 0 w 831850"/>
                    <a:gd name="connsiteY0" fmla="*/ 114156 h 844406"/>
                    <a:gd name="connsiteX1" fmla="*/ 831850 w 831850"/>
                    <a:gd name="connsiteY1" fmla="*/ 844406 h 844406"/>
                    <a:gd name="connsiteX0" fmla="*/ 0 w 819150"/>
                    <a:gd name="connsiteY0" fmla="*/ 116755 h 827955"/>
                    <a:gd name="connsiteX1" fmla="*/ 819150 w 819150"/>
                    <a:gd name="connsiteY1" fmla="*/ 827955 h 827955"/>
                    <a:gd name="connsiteX0" fmla="*/ 0 w 1587500"/>
                    <a:gd name="connsiteY0" fmla="*/ 80346 h 1159846"/>
                    <a:gd name="connsiteX1" fmla="*/ 1587500 w 1587500"/>
                    <a:gd name="connsiteY1" fmla="*/ 1159846 h 1159846"/>
                    <a:gd name="connsiteX0" fmla="*/ 0 w 247650"/>
                    <a:gd name="connsiteY0" fmla="*/ 300256 h 395506"/>
                    <a:gd name="connsiteX1" fmla="*/ 247650 w 247650"/>
                    <a:gd name="connsiteY1" fmla="*/ 395506 h 395506"/>
                    <a:gd name="connsiteX0" fmla="*/ 0 w 247650"/>
                    <a:gd name="connsiteY0" fmla="*/ 247447 h 342697"/>
                    <a:gd name="connsiteX1" fmla="*/ 247650 w 247650"/>
                    <a:gd name="connsiteY1" fmla="*/ 342697 h 342697"/>
                    <a:gd name="connsiteX0" fmla="*/ 0 w 247650"/>
                    <a:gd name="connsiteY0" fmla="*/ 206078 h 301328"/>
                    <a:gd name="connsiteX1" fmla="*/ 247650 w 247650"/>
                    <a:gd name="connsiteY1" fmla="*/ 301328 h 301328"/>
                  </a:gdLst>
                  <a:ahLst/>
                  <a:cxnLst>
                    <a:cxn ang="0">
                      <a:pos x="connsiteX0" y="connsiteY0"/>
                    </a:cxn>
                    <a:cxn ang="0">
                      <a:pos x="connsiteX1" y="connsiteY1"/>
                    </a:cxn>
                  </a:cxnLst>
                  <a:rect l="l" t="t" r="r" b="b"/>
                  <a:pathLst>
                    <a:path w="247650" h="301328">
                      <a:moveTo>
                        <a:pt x="0" y="206078"/>
                      </a:moveTo>
                      <a:cubicBezTo>
                        <a:pt x="8467" y="13461"/>
                        <a:pt x="239183" y="-179155"/>
                        <a:pt x="247650" y="301328"/>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Freeform 445"/>
                <p:cNvSpPr/>
                <p:nvPr/>
              </p:nvSpPr>
              <p:spPr>
                <a:xfrm flipH="1">
                  <a:off x="3295807" y="4841929"/>
                  <a:ext cx="376259" cy="382479"/>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831850"/>
                    <a:gd name="connsiteY0" fmla="*/ 90491 h 820741"/>
                    <a:gd name="connsiteX1" fmla="*/ 831850 w 831850"/>
                    <a:gd name="connsiteY1" fmla="*/ 820741 h 820741"/>
                    <a:gd name="connsiteX0" fmla="*/ 0 w 831850"/>
                    <a:gd name="connsiteY0" fmla="*/ 100245 h 830495"/>
                    <a:gd name="connsiteX1" fmla="*/ 831850 w 831850"/>
                    <a:gd name="connsiteY1" fmla="*/ 830495 h 830495"/>
                    <a:gd name="connsiteX0" fmla="*/ 0 w 831850"/>
                    <a:gd name="connsiteY0" fmla="*/ 114156 h 844406"/>
                    <a:gd name="connsiteX1" fmla="*/ 831850 w 831850"/>
                    <a:gd name="connsiteY1" fmla="*/ 844406 h 844406"/>
                    <a:gd name="connsiteX0" fmla="*/ 0 w 819150"/>
                    <a:gd name="connsiteY0" fmla="*/ 116755 h 827955"/>
                    <a:gd name="connsiteX1" fmla="*/ 819150 w 819150"/>
                    <a:gd name="connsiteY1" fmla="*/ 827955 h 827955"/>
                    <a:gd name="connsiteX0" fmla="*/ 0 w 1587500"/>
                    <a:gd name="connsiteY0" fmla="*/ 80346 h 1159846"/>
                    <a:gd name="connsiteX1" fmla="*/ 1587500 w 1587500"/>
                    <a:gd name="connsiteY1" fmla="*/ 1159846 h 1159846"/>
                    <a:gd name="connsiteX0" fmla="*/ 0 w 247650"/>
                    <a:gd name="connsiteY0" fmla="*/ 300256 h 395506"/>
                    <a:gd name="connsiteX1" fmla="*/ 247650 w 247650"/>
                    <a:gd name="connsiteY1" fmla="*/ 395506 h 395506"/>
                    <a:gd name="connsiteX0" fmla="*/ 0 w 247650"/>
                    <a:gd name="connsiteY0" fmla="*/ 247447 h 342697"/>
                    <a:gd name="connsiteX1" fmla="*/ 247650 w 247650"/>
                    <a:gd name="connsiteY1" fmla="*/ 342697 h 342697"/>
                    <a:gd name="connsiteX0" fmla="*/ 0 w 247650"/>
                    <a:gd name="connsiteY0" fmla="*/ 206078 h 301328"/>
                    <a:gd name="connsiteX1" fmla="*/ 247650 w 247650"/>
                    <a:gd name="connsiteY1" fmla="*/ 301328 h 301328"/>
                    <a:gd name="connsiteX0" fmla="*/ 0 w 251901"/>
                    <a:gd name="connsiteY0" fmla="*/ 417616 h 417616"/>
                    <a:gd name="connsiteX1" fmla="*/ 251901 w 251901"/>
                    <a:gd name="connsiteY1" fmla="*/ 201716 h 417616"/>
                    <a:gd name="connsiteX0" fmla="*/ 0 w 251901"/>
                    <a:gd name="connsiteY0" fmla="*/ 367161 h 367161"/>
                    <a:gd name="connsiteX1" fmla="*/ 251901 w 251901"/>
                    <a:gd name="connsiteY1" fmla="*/ 151261 h 367161"/>
                    <a:gd name="connsiteX0" fmla="*/ 0 w 251901"/>
                    <a:gd name="connsiteY0" fmla="*/ 382479 h 382479"/>
                    <a:gd name="connsiteX1" fmla="*/ 251901 w 251901"/>
                    <a:gd name="connsiteY1" fmla="*/ 166579 h 382479"/>
                  </a:gdLst>
                  <a:ahLst/>
                  <a:cxnLst>
                    <a:cxn ang="0">
                      <a:pos x="connsiteX0" y="connsiteY0"/>
                    </a:cxn>
                    <a:cxn ang="0">
                      <a:pos x="connsiteX1" y="connsiteY1"/>
                    </a:cxn>
                  </a:cxnLst>
                  <a:rect l="l" t="t" r="r" b="b"/>
                  <a:pathLst>
                    <a:path w="251901" h="382479">
                      <a:moveTo>
                        <a:pt x="0" y="382479"/>
                      </a:moveTo>
                      <a:cubicBezTo>
                        <a:pt x="12718" y="113662"/>
                        <a:pt x="243434" y="-199604"/>
                        <a:pt x="251901" y="166579"/>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Freeform 446"/>
                <p:cNvSpPr/>
                <p:nvPr/>
              </p:nvSpPr>
              <p:spPr>
                <a:xfrm>
                  <a:off x="1921402" y="4601230"/>
                  <a:ext cx="502665" cy="282587"/>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831850"/>
                    <a:gd name="connsiteY0" fmla="*/ 90491 h 820741"/>
                    <a:gd name="connsiteX1" fmla="*/ 831850 w 831850"/>
                    <a:gd name="connsiteY1" fmla="*/ 820741 h 820741"/>
                    <a:gd name="connsiteX0" fmla="*/ 0 w 831850"/>
                    <a:gd name="connsiteY0" fmla="*/ 100245 h 830495"/>
                    <a:gd name="connsiteX1" fmla="*/ 831850 w 831850"/>
                    <a:gd name="connsiteY1" fmla="*/ 830495 h 830495"/>
                    <a:gd name="connsiteX0" fmla="*/ 0 w 831850"/>
                    <a:gd name="connsiteY0" fmla="*/ 114156 h 844406"/>
                    <a:gd name="connsiteX1" fmla="*/ 831850 w 831850"/>
                    <a:gd name="connsiteY1" fmla="*/ 844406 h 844406"/>
                    <a:gd name="connsiteX0" fmla="*/ 0 w 819150"/>
                    <a:gd name="connsiteY0" fmla="*/ 116755 h 827955"/>
                    <a:gd name="connsiteX1" fmla="*/ 819150 w 819150"/>
                    <a:gd name="connsiteY1" fmla="*/ 827955 h 827955"/>
                    <a:gd name="connsiteX0" fmla="*/ 0 w 1587500"/>
                    <a:gd name="connsiteY0" fmla="*/ 80346 h 1159846"/>
                    <a:gd name="connsiteX1" fmla="*/ 1587500 w 1587500"/>
                    <a:gd name="connsiteY1" fmla="*/ 1159846 h 1159846"/>
                    <a:gd name="connsiteX0" fmla="*/ 0 w 247650"/>
                    <a:gd name="connsiteY0" fmla="*/ 300256 h 395506"/>
                    <a:gd name="connsiteX1" fmla="*/ 247650 w 247650"/>
                    <a:gd name="connsiteY1" fmla="*/ 395506 h 395506"/>
                    <a:gd name="connsiteX0" fmla="*/ 0 w 247650"/>
                    <a:gd name="connsiteY0" fmla="*/ 247447 h 342697"/>
                    <a:gd name="connsiteX1" fmla="*/ 247650 w 247650"/>
                    <a:gd name="connsiteY1" fmla="*/ 342697 h 342697"/>
                    <a:gd name="connsiteX0" fmla="*/ 0 w 247650"/>
                    <a:gd name="connsiteY0" fmla="*/ 206078 h 301328"/>
                    <a:gd name="connsiteX1" fmla="*/ 247650 w 247650"/>
                    <a:gd name="connsiteY1" fmla="*/ 301328 h 301328"/>
                    <a:gd name="connsiteX0" fmla="*/ 0 w 251901"/>
                    <a:gd name="connsiteY0" fmla="*/ 417616 h 417616"/>
                    <a:gd name="connsiteX1" fmla="*/ 251901 w 251901"/>
                    <a:gd name="connsiteY1" fmla="*/ 201716 h 417616"/>
                    <a:gd name="connsiteX0" fmla="*/ 0 w 251901"/>
                    <a:gd name="connsiteY0" fmla="*/ 367161 h 367161"/>
                    <a:gd name="connsiteX1" fmla="*/ 251901 w 251901"/>
                    <a:gd name="connsiteY1" fmla="*/ 151261 h 367161"/>
                    <a:gd name="connsiteX0" fmla="*/ 0 w 251901"/>
                    <a:gd name="connsiteY0" fmla="*/ 382479 h 382479"/>
                    <a:gd name="connsiteX1" fmla="*/ 251901 w 251901"/>
                    <a:gd name="connsiteY1" fmla="*/ 166579 h 382479"/>
                    <a:gd name="connsiteX0" fmla="*/ 0 w 251901"/>
                    <a:gd name="connsiteY0" fmla="*/ 232533 h 245233"/>
                    <a:gd name="connsiteX1" fmla="*/ 251901 w 251901"/>
                    <a:gd name="connsiteY1" fmla="*/ 245233 h 245233"/>
                    <a:gd name="connsiteX0" fmla="*/ 23 w 251924"/>
                    <a:gd name="connsiteY0" fmla="*/ 234781 h 247481"/>
                    <a:gd name="connsiteX1" fmla="*/ 251924 w 251924"/>
                    <a:gd name="connsiteY1" fmla="*/ 247481 h 247481"/>
                    <a:gd name="connsiteX0" fmla="*/ 24 w 245717"/>
                    <a:gd name="connsiteY0" fmla="*/ 200037 h 282587"/>
                    <a:gd name="connsiteX1" fmla="*/ 245717 w 245717"/>
                    <a:gd name="connsiteY1" fmla="*/ 282587 h 282587"/>
                  </a:gdLst>
                  <a:ahLst/>
                  <a:cxnLst>
                    <a:cxn ang="0">
                      <a:pos x="connsiteX0" y="connsiteY0"/>
                    </a:cxn>
                    <a:cxn ang="0">
                      <a:pos x="connsiteX1" y="connsiteY1"/>
                    </a:cxn>
                  </a:cxnLst>
                  <a:rect l="l" t="t" r="r" b="b"/>
                  <a:pathLst>
                    <a:path w="245717" h="282587">
                      <a:moveTo>
                        <a:pt x="24" y="200037"/>
                      </a:moveTo>
                      <a:cubicBezTo>
                        <a:pt x="-2778" y="-75130"/>
                        <a:pt x="237250" y="-83596"/>
                        <a:pt x="245717" y="282587"/>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Freeform 447"/>
                <p:cNvSpPr/>
                <p:nvPr/>
              </p:nvSpPr>
              <p:spPr>
                <a:xfrm>
                  <a:off x="1599133" y="3677709"/>
                  <a:ext cx="321741" cy="890795"/>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831850"/>
                    <a:gd name="connsiteY0" fmla="*/ 90491 h 820741"/>
                    <a:gd name="connsiteX1" fmla="*/ 831850 w 831850"/>
                    <a:gd name="connsiteY1" fmla="*/ 820741 h 820741"/>
                    <a:gd name="connsiteX0" fmla="*/ 0 w 831850"/>
                    <a:gd name="connsiteY0" fmla="*/ 100245 h 830495"/>
                    <a:gd name="connsiteX1" fmla="*/ 831850 w 831850"/>
                    <a:gd name="connsiteY1" fmla="*/ 830495 h 830495"/>
                    <a:gd name="connsiteX0" fmla="*/ 0 w 831850"/>
                    <a:gd name="connsiteY0" fmla="*/ 114156 h 844406"/>
                    <a:gd name="connsiteX1" fmla="*/ 831850 w 831850"/>
                    <a:gd name="connsiteY1" fmla="*/ 844406 h 844406"/>
                    <a:gd name="connsiteX0" fmla="*/ 0 w 819150"/>
                    <a:gd name="connsiteY0" fmla="*/ 116755 h 827955"/>
                    <a:gd name="connsiteX1" fmla="*/ 819150 w 819150"/>
                    <a:gd name="connsiteY1" fmla="*/ 827955 h 827955"/>
                    <a:gd name="connsiteX0" fmla="*/ 0 w 1587500"/>
                    <a:gd name="connsiteY0" fmla="*/ 80346 h 1159846"/>
                    <a:gd name="connsiteX1" fmla="*/ 1587500 w 1587500"/>
                    <a:gd name="connsiteY1" fmla="*/ 1159846 h 1159846"/>
                    <a:gd name="connsiteX0" fmla="*/ 0 w 247650"/>
                    <a:gd name="connsiteY0" fmla="*/ 300256 h 395506"/>
                    <a:gd name="connsiteX1" fmla="*/ 247650 w 247650"/>
                    <a:gd name="connsiteY1" fmla="*/ 395506 h 395506"/>
                    <a:gd name="connsiteX0" fmla="*/ 0 w 247650"/>
                    <a:gd name="connsiteY0" fmla="*/ 247447 h 342697"/>
                    <a:gd name="connsiteX1" fmla="*/ 247650 w 247650"/>
                    <a:gd name="connsiteY1" fmla="*/ 342697 h 342697"/>
                    <a:gd name="connsiteX0" fmla="*/ 0 w 247650"/>
                    <a:gd name="connsiteY0" fmla="*/ 206078 h 301328"/>
                    <a:gd name="connsiteX1" fmla="*/ 247650 w 247650"/>
                    <a:gd name="connsiteY1" fmla="*/ 301328 h 301328"/>
                    <a:gd name="connsiteX0" fmla="*/ 0 w 251901"/>
                    <a:gd name="connsiteY0" fmla="*/ 417616 h 417616"/>
                    <a:gd name="connsiteX1" fmla="*/ 251901 w 251901"/>
                    <a:gd name="connsiteY1" fmla="*/ 201716 h 417616"/>
                    <a:gd name="connsiteX0" fmla="*/ 0 w 251901"/>
                    <a:gd name="connsiteY0" fmla="*/ 367161 h 367161"/>
                    <a:gd name="connsiteX1" fmla="*/ 251901 w 251901"/>
                    <a:gd name="connsiteY1" fmla="*/ 151261 h 367161"/>
                    <a:gd name="connsiteX0" fmla="*/ 0 w 251901"/>
                    <a:gd name="connsiteY0" fmla="*/ 382479 h 382479"/>
                    <a:gd name="connsiteX1" fmla="*/ 251901 w 251901"/>
                    <a:gd name="connsiteY1" fmla="*/ 166579 h 382479"/>
                    <a:gd name="connsiteX0" fmla="*/ 0 w 251901"/>
                    <a:gd name="connsiteY0" fmla="*/ 232533 h 245233"/>
                    <a:gd name="connsiteX1" fmla="*/ 251901 w 251901"/>
                    <a:gd name="connsiteY1" fmla="*/ 245233 h 245233"/>
                    <a:gd name="connsiteX0" fmla="*/ 23 w 251924"/>
                    <a:gd name="connsiteY0" fmla="*/ 234781 h 247481"/>
                    <a:gd name="connsiteX1" fmla="*/ 251924 w 251924"/>
                    <a:gd name="connsiteY1" fmla="*/ 247481 h 247481"/>
                    <a:gd name="connsiteX0" fmla="*/ 24 w 245717"/>
                    <a:gd name="connsiteY0" fmla="*/ 200037 h 282587"/>
                    <a:gd name="connsiteX1" fmla="*/ 245717 w 245717"/>
                    <a:gd name="connsiteY1" fmla="*/ 282587 h 282587"/>
                    <a:gd name="connsiteX0" fmla="*/ 38 w 161921"/>
                    <a:gd name="connsiteY0" fmla="*/ 724635 h 724635"/>
                    <a:gd name="connsiteX1" fmla="*/ 161921 w 161921"/>
                    <a:gd name="connsiteY1" fmla="*/ 102335 h 724635"/>
                    <a:gd name="connsiteX0" fmla="*/ 38 w 161921"/>
                    <a:gd name="connsiteY0" fmla="*/ 732872 h 732872"/>
                    <a:gd name="connsiteX1" fmla="*/ 161921 w 161921"/>
                    <a:gd name="connsiteY1" fmla="*/ 110572 h 732872"/>
                    <a:gd name="connsiteX0" fmla="*/ 37 w 161920"/>
                    <a:gd name="connsiteY0" fmla="*/ 763422 h 763422"/>
                    <a:gd name="connsiteX1" fmla="*/ 161920 w 161920"/>
                    <a:gd name="connsiteY1" fmla="*/ 141122 h 763422"/>
                    <a:gd name="connsiteX0" fmla="*/ 37 w 157264"/>
                    <a:gd name="connsiteY0" fmla="*/ 805113 h 805113"/>
                    <a:gd name="connsiteX1" fmla="*/ 157264 w 157264"/>
                    <a:gd name="connsiteY1" fmla="*/ 135188 h 805113"/>
                    <a:gd name="connsiteX0" fmla="*/ 38 w 157265"/>
                    <a:gd name="connsiteY0" fmla="*/ 890795 h 890795"/>
                    <a:gd name="connsiteX1" fmla="*/ 157265 w 157265"/>
                    <a:gd name="connsiteY1" fmla="*/ 220870 h 890795"/>
                    <a:gd name="connsiteX0" fmla="*/ 49 w 157276"/>
                    <a:gd name="connsiteY0" fmla="*/ 890795 h 890795"/>
                    <a:gd name="connsiteX1" fmla="*/ 157276 w 157276"/>
                    <a:gd name="connsiteY1" fmla="*/ 220870 h 890795"/>
                  </a:gdLst>
                  <a:ahLst/>
                  <a:cxnLst>
                    <a:cxn ang="0">
                      <a:pos x="connsiteX0" y="connsiteY0"/>
                    </a:cxn>
                    <a:cxn ang="0">
                      <a:pos x="connsiteX1" y="connsiteY1"/>
                    </a:cxn>
                  </a:cxnLst>
                  <a:rect l="l" t="t" r="r" b="b"/>
                  <a:pathLst>
                    <a:path w="157276" h="890795">
                      <a:moveTo>
                        <a:pt x="49" y="890795"/>
                      </a:moveTo>
                      <a:cubicBezTo>
                        <a:pt x="-2753" y="533078"/>
                        <a:pt x="114664" y="-431063"/>
                        <a:pt x="157276" y="220870"/>
                      </a:cubicBezTo>
                    </a:path>
                  </a:pathLst>
                </a:custGeom>
                <a:noFill/>
                <a:ln w="22225">
                  <a:solidFill>
                    <a:srgbClr val="F1B30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Freeform 448"/>
                <p:cNvSpPr/>
                <p:nvPr/>
              </p:nvSpPr>
              <p:spPr>
                <a:xfrm>
                  <a:off x="5230456" y="3923679"/>
                  <a:ext cx="1362149" cy="1038527"/>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75124"/>
                    <a:gd name="connsiteY0" fmla="*/ 325605 h 960605"/>
                    <a:gd name="connsiteX1" fmla="*/ 1175124 w 1175124"/>
                    <a:gd name="connsiteY1" fmla="*/ 960605 h 960605"/>
                    <a:gd name="connsiteX0" fmla="*/ 0 w 1175124"/>
                    <a:gd name="connsiteY0" fmla="*/ 389090 h 1024090"/>
                    <a:gd name="connsiteX1" fmla="*/ 1175124 w 1175124"/>
                    <a:gd name="connsiteY1" fmla="*/ 1024090 h 1024090"/>
                    <a:gd name="connsiteX0" fmla="*/ 0 w 1175124"/>
                    <a:gd name="connsiteY0" fmla="*/ 643056 h 1278056"/>
                    <a:gd name="connsiteX1" fmla="*/ 1175124 w 1175124"/>
                    <a:gd name="connsiteY1" fmla="*/ 1278056 h 1278056"/>
                    <a:gd name="connsiteX0" fmla="*/ 0 w 1218969"/>
                    <a:gd name="connsiteY0" fmla="*/ 1134444 h 1134444"/>
                    <a:gd name="connsiteX1" fmla="*/ 1218969 w 1218969"/>
                    <a:gd name="connsiteY1" fmla="*/ 588344 h 1134444"/>
                    <a:gd name="connsiteX0" fmla="*/ 0 w 1218969"/>
                    <a:gd name="connsiteY0" fmla="*/ 919773 h 919773"/>
                    <a:gd name="connsiteX1" fmla="*/ 1218969 w 1218969"/>
                    <a:gd name="connsiteY1" fmla="*/ 373673 h 919773"/>
                    <a:gd name="connsiteX0" fmla="*/ 0 w 1236507"/>
                    <a:gd name="connsiteY0" fmla="*/ 910066 h 910066"/>
                    <a:gd name="connsiteX1" fmla="*/ 1236507 w 1236507"/>
                    <a:gd name="connsiteY1" fmla="*/ 383016 h 910066"/>
                    <a:gd name="connsiteX0" fmla="*/ 0 w 1236507"/>
                    <a:gd name="connsiteY0" fmla="*/ 718187 h 718187"/>
                    <a:gd name="connsiteX1" fmla="*/ 1236507 w 1236507"/>
                    <a:gd name="connsiteY1" fmla="*/ 191137 h 718187"/>
                    <a:gd name="connsiteX0" fmla="*/ 0 w 1254045"/>
                    <a:gd name="connsiteY0" fmla="*/ 886194 h 886194"/>
                    <a:gd name="connsiteX1" fmla="*/ 1254045 w 1254045"/>
                    <a:gd name="connsiteY1" fmla="*/ 140069 h 886194"/>
                    <a:gd name="connsiteX0" fmla="*/ 0 w 1254045"/>
                    <a:gd name="connsiteY0" fmla="*/ 746125 h 746125"/>
                    <a:gd name="connsiteX1" fmla="*/ 1254045 w 1254045"/>
                    <a:gd name="connsiteY1" fmla="*/ 0 h 746125"/>
                    <a:gd name="connsiteX0" fmla="*/ 0 w 1254045"/>
                    <a:gd name="connsiteY0" fmla="*/ 746125 h 746125"/>
                    <a:gd name="connsiteX1" fmla="*/ 1254045 w 1254045"/>
                    <a:gd name="connsiteY1" fmla="*/ 0 h 746125"/>
                  </a:gdLst>
                  <a:ahLst/>
                  <a:cxnLst>
                    <a:cxn ang="0">
                      <a:pos x="connsiteX0" y="connsiteY0"/>
                    </a:cxn>
                    <a:cxn ang="0">
                      <a:pos x="connsiteX1" y="connsiteY1"/>
                    </a:cxn>
                  </a:cxnLst>
                  <a:rect l="l" t="t" r="r" b="b"/>
                  <a:pathLst>
                    <a:path w="1254045" h="746125">
                      <a:moveTo>
                        <a:pt x="0" y="746125"/>
                      </a:moveTo>
                      <a:cubicBezTo>
                        <a:pt x="121" y="255058"/>
                        <a:pt x="652336" y="14817"/>
                        <a:pt x="1254045" y="0"/>
                      </a:cubicBezTo>
                    </a:path>
                  </a:pathLst>
                </a:custGeom>
                <a:noFill/>
                <a:ln w="38100">
                  <a:gradFill flip="none" rotWithShape="1">
                    <a:gsLst>
                      <a:gs pos="0">
                        <a:srgbClr val="F1B30A">
                          <a:alpha val="0"/>
                        </a:srgbClr>
                      </a:gs>
                      <a:gs pos="74000">
                        <a:srgbClr val="F1B30A"/>
                      </a:gs>
                      <a:gs pos="83000">
                        <a:srgbClr val="F1B30A"/>
                      </a:gs>
                      <a:gs pos="100000">
                        <a:srgbClr val="F1B30A"/>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Freeform 461"/>
                <p:cNvSpPr/>
                <p:nvPr/>
              </p:nvSpPr>
              <p:spPr>
                <a:xfrm>
                  <a:off x="5240122" y="4234241"/>
                  <a:ext cx="1362149" cy="757265"/>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75124"/>
                    <a:gd name="connsiteY0" fmla="*/ 325605 h 960605"/>
                    <a:gd name="connsiteX1" fmla="*/ 1175124 w 1175124"/>
                    <a:gd name="connsiteY1" fmla="*/ 960605 h 960605"/>
                    <a:gd name="connsiteX0" fmla="*/ 0 w 1175124"/>
                    <a:gd name="connsiteY0" fmla="*/ 389090 h 1024090"/>
                    <a:gd name="connsiteX1" fmla="*/ 1175124 w 1175124"/>
                    <a:gd name="connsiteY1" fmla="*/ 1024090 h 1024090"/>
                    <a:gd name="connsiteX0" fmla="*/ 0 w 1175124"/>
                    <a:gd name="connsiteY0" fmla="*/ 643056 h 1278056"/>
                    <a:gd name="connsiteX1" fmla="*/ 1175124 w 1175124"/>
                    <a:gd name="connsiteY1" fmla="*/ 1278056 h 1278056"/>
                    <a:gd name="connsiteX0" fmla="*/ 0 w 1218969"/>
                    <a:gd name="connsiteY0" fmla="*/ 1134444 h 1134444"/>
                    <a:gd name="connsiteX1" fmla="*/ 1218969 w 1218969"/>
                    <a:gd name="connsiteY1" fmla="*/ 588344 h 1134444"/>
                    <a:gd name="connsiteX0" fmla="*/ 0 w 1218969"/>
                    <a:gd name="connsiteY0" fmla="*/ 919773 h 919773"/>
                    <a:gd name="connsiteX1" fmla="*/ 1218969 w 1218969"/>
                    <a:gd name="connsiteY1" fmla="*/ 373673 h 919773"/>
                    <a:gd name="connsiteX0" fmla="*/ 0 w 1236507"/>
                    <a:gd name="connsiteY0" fmla="*/ 910066 h 910066"/>
                    <a:gd name="connsiteX1" fmla="*/ 1236507 w 1236507"/>
                    <a:gd name="connsiteY1" fmla="*/ 383016 h 910066"/>
                    <a:gd name="connsiteX0" fmla="*/ 0 w 1236507"/>
                    <a:gd name="connsiteY0" fmla="*/ 718187 h 718187"/>
                    <a:gd name="connsiteX1" fmla="*/ 1236507 w 1236507"/>
                    <a:gd name="connsiteY1" fmla="*/ 191137 h 718187"/>
                    <a:gd name="connsiteX0" fmla="*/ 0 w 1254045"/>
                    <a:gd name="connsiteY0" fmla="*/ 886194 h 886194"/>
                    <a:gd name="connsiteX1" fmla="*/ 1254045 w 1254045"/>
                    <a:gd name="connsiteY1" fmla="*/ 140069 h 886194"/>
                    <a:gd name="connsiteX0" fmla="*/ 0 w 1254045"/>
                    <a:gd name="connsiteY0" fmla="*/ 746125 h 746125"/>
                    <a:gd name="connsiteX1" fmla="*/ 1254045 w 1254045"/>
                    <a:gd name="connsiteY1" fmla="*/ 0 h 746125"/>
                    <a:gd name="connsiteX0" fmla="*/ 0 w 1254045"/>
                    <a:gd name="connsiteY0" fmla="*/ 746125 h 746125"/>
                    <a:gd name="connsiteX1" fmla="*/ 1254045 w 1254045"/>
                    <a:gd name="connsiteY1" fmla="*/ 0 h 746125"/>
                  </a:gdLst>
                  <a:ahLst/>
                  <a:cxnLst>
                    <a:cxn ang="0">
                      <a:pos x="connsiteX0" y="connsiteY0"/>
                    </a:cxn>
                    <a:cxn ang="0">
                      <a:pos x="connsiteX1" y="connsiteY1"/>
                    </a:cxn>
                  </a:cxnLst>
                  <a:rect l="l" t="t" r="r" b="b"/>
                  <a:pathLst>
                    <a:path w="1254045" h="746125">
                      <a:moveTo>
                        <a:pt x="0" y="746125"/>
                      </a:moveTo>
                      <a:cubicBezTo>
                        <a:pt x="121" y="255058"/>
                        <a:pt x="652336" y="14817"/>
                        <a:pt x="1254045" y="0"/>
                      </a:cubicBezTo>
                    </a:path>
                  </a:pathLst>
                </a:custGeom>
                <a:noFill/>
                <a:ln w="38100">
                  <a:gradFill flip="none" rotWithShape="1">
                    <a:gsLst>
                      <a:gs pos="0">
                        <a:srgbClr val="F1B30A">
                          <a:alpha val="0"/>
                        </a:srgbClr>
                      </a:gs>
                      <a:gs pos="74000">
                        <a:srgbClr val="F1B30A"/>
                      </a:gs>
                      <a:gs pos="83000">
                        <a:srgbClr val="F1B30A"/>
                      </a:gs>
                      <a:gs pos="100000">
                        <a:srgbClr val="F1B30A"/>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Freeform 462"/>
                <p:cNvSpPr/>
                <p:nvPr/>
              </p:nvSpPr>
              <p:spPr>
                <a:xfrm flipH="1">
                  <a:off x="-53165" y="2933433"/>
                  <a:ext cx="1986823" cy="1038527"/>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75124"/>
                    <a:gd name="connsiteY0" fmla="*/ 325605 h 960605"/>
                    <a:gd name="connsiteX1" fmla="*/ 1175124 w 1175124"/>
                    <a:gd name="connsiteY1" fmla="*/ 960605 h 960605"/>
                    <a:gd name="connsiteX0" fmla="*/ 0 w 1175124"/>
                    <a:gd name="connsiteY0" fmla="*/ 389090 h 1024090"/>
                    <a:gd name="connsiteX1" fmla="*/ 1175124 w 1175124"/>
                    <a:gd name="connsiteY1" fmla="*/ 1024090 h 1024090"/>
                    <a:gd name="connsiteX0" fmla="*/ 0 w 1175124"/>
                    <a:gd name="connsiteY0" fmla="*/ 643056 h 1278056"/>
                    <a:gd name="connsiteX1" fmla="*/ 1175124 w 1175124"/>
                    <a:gd name="connsiteY1" fmla="*/ 1278056 h 1278056"/>
                    <a:gd name="connsiteX0" fmla="*/ 0 w 1218969"/>
                    <a:gd name="connsiteY0" fmla="*/ 1134444 h 1134444"/>
                    <a:gd name="connsiteX1" fmla="*/ 1218969 w 1218969"/>
                    <a:gd name="connsiteY1" fmla="*/ 588344 h 1134444"/>
                    <a:gd name="connsiteX0" fmla="*/ 0 w 1218969"/>
                    <a:gd name="connsiteY0" fmla="*/ 919773 h 919773"/>
                    <a:gd name="connsiteX1" fmla="*/ 1218969 w 1218969"/>
                    <a:gd name="connsiteY1" fmla="*/ 373673 h 919773"/>
                    <a:gd name="connsiteX0" fmla="*/ 0 w 1236507"/>
                    <a:gd name="connsiteY0" fmla="*/ 910066 h 910066"/>
                    <a:gd name="connsiteX1" fmla="*/ 1236507 w 1236507"/>
                    <a:gd name="connsiteY1" fmla="*/ 383016 h 910066"/>
                    <a:gd name="connsiteX0" fmla="*/ 0 w 1236507"/>
                    <a:gd name="connsiteY0" fmla="*/ 718187 h 718187"/>
                    <a:gd name="connsiteX1" fmla="*/ 1236507 w 1236507"/>
                    <a:gd name="connsiteY1" fmla="*/ 191137 h 718187"/>
                    <a:gd name="connsiteX0" fmla="*/ 0 w 1254045"/>
                    <a:gd name="connsiteY0" fmla="*/ 886194 h 886194"/>
                    <a:gd name="connsiteX1" fmla="*/ 1254045 w 1254045"/>
                    <a:gd name="connsiteY1" fmla="*/ 140069 h 886194"/>
                    <a:gd name="connsiteX0" fmla="*/ 0 w 1254045"/>
                    <a:gd name="connsiteY0" fmla="*/ 746125 h 746125"/>
                    <a:gd name="connsiteX1" fmla="*/ 1254045 w 1254045"/>
                    <a:gd name="connsiteY1" fmla="*/ 0 h 746125"/>
                    <a:gd name="connsiteX0" fmla="*/ 0 w 1254045"/>
                    <a:gd name="connsiteY0" fmla="*/ 746125 h 746125"/>
                    <a:gd name="connsiteX1" fmla="*/ 1254045 w 1254045"/>
                    <a:gd name="connsiteY1" fmla="*/ 0 h 746125"/>
                  </a:gdLst>
                  <a:ahLst/>
                  <a:cxnLst>
                    <a:cxn ang="0">
                      <a:pos x="connsiteX0" y="connsiteY0"/>
                    </a:cxn>
                    <a:cxn ang="0">
                      <a:pos x="connsiteX1" y="connsiteY1"/>
                    </a:cxn>
                  </a:cxnLst>
                  <a:rect l="l" t="t" r="r" b="b"/>
                  <a:pathLst>
                    <a:path w="1254045" h="746125">
                      <a:moveTo>
                        <a:pt x="0" y="746125"/>
                      </a:moveTo>
                      <a:cubicBezTo>
                        <a:pt x="121" y="255058"/>
                        <a:pt x="652336" y="14817"/>
                        <a:pt x="1254045" y="0"/>
                      </a:cubicBezTo>
                    </a:path>
                  </a:pathLst>
                </a:custGeom>
                <a:noFill/>
                <a:ln w="38100">
                  <a:gradFill flip="none" rotWithShape="1">
                    <a:gsLst>
                      <a:gs pos="0">
                        <a:srgbClr val="F1B30A">
                          <a:alpha val="0"/>
                        </a:srgbClr>
                      </a:gs>
                      <a:gs pos="74000">
                        <a:srgbClr val="F1B30A"/>
                      </a:gs>
                      <a:gs pos="83000">
                        <a:srgbClr val="F1B30A"/>
                      </a:gs>
                      <a:gs pos="100000">
                        <a:srgbClr val="F1B30A"/>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Freeform 463"/>
                <p:cNvSpPr/>
                <p:nvPr/>
              </p:nvSpPr>
              <p:spPr>
                <a:xfrm flipH="1">
                  <a:off x="-191258" y="4225431"/>
                  <a:ext cx="5420564" cy="699402"/>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75124"/>
                    <a:gd name="connsiteY0" fmla="*/ 325605 h 960605"/>
                    <a:gd name="connsiteX1" fmla="*/ 1175124 w 1175124"/>
                    <a:gd name="connsiteY1" fmla="*/ 960605 h 960605"/>
                    <a:gd name="connsiteX0" fmla="*/ 0 w 1175124"/>
                    <a:gd name="connsiteY0" fmla="*/ 389090 h 1024090"/>
                    <a:gd name="connsiteX1" fmla="*/ 1175124 w 1175124"/>
                    <a:gd name="connsiteY1" fmla="*/ 1024090 h 1024090"/>
                    <a:gd name="connsiteX0" fmla="*/ 0 w 1175124"/>
                    <a:gd name="connsiteY0" fmla="*/ 643056 h 1278056"/>
                    <a:gd name="connsiteX1" fmla="*/ 1175124 w 1175124"/>
                    <a:gd name="connsiteY1" fmla="*/ 1278056 h 1278056"/>
                    <a:gd name="connsiteX0" fmla="*/ 0 w 1218969"/>
                    <a:gd name="connsiteY0" fmla="*/ 1134444 h 1134444"/>
                    <a:gd name="connsiteX1" fmla="*/ 1218969 w 1218969"/>
                    <a:gd name="connsiteY1" fmla="*/ 588344 h 1134444"/>
                    <a:gd name="connsiteX0" fmla="*/ 0 w 1218969"/>
                    <a:gd name="connsiteY0" fmla="*/ 919773 h 919773"/>
                    <a:gd name="connsiteX1" fmla="*/ 1218969 w 1218969"/>
                    <a:gd name="connsiteY1" fmla="*/ 373673 h 919773"/>
                    <a:gd name="connsiteX0" fmla="*/ 0 w 1236507"/>
                    <a:gd name="connsiteY0" fmla="*/ 910066 h 910066"/>
                    <a:gd name="connsiteX1" fmla="*/ 1236507 w 1236507"/>
                    <a:gd name="connsiteY1" fmla="*/ 383016 h 910066"/>
                    <a:gd name="connsiteX0" fmla="*/ 0 w 1236507"/>
                    <a:gd name="connsiteY0" fmla="*/ 718187 h 718187"/>
                    <a:gd name="connsiteX1" fmla="*/ 1236507 w 1236507"/>
                    <a:gd name="connsiteY1" fmla="*/ 191137 h 718187"/>
                    <a:gd name="connsiteX0" fmla="*/ 0 w 1254045"/>
                    <a:gd name="connsiteY0" fmla="*/ 886194 h 886194"/>
                    <a:gd name="connsiteX1" fmla="*/ 1254045 w 1254045"/>
                    <a:gd name="connsiteY1" fmla="*/ 140069 h 886194"/>
                    <a:gd name="connsiteX0" fmla="*/ 0 w 1254045"/>
                    <a:gd name="connsiteY0" fmla="*/ 746125 h 746125"/>
                    <a:gd name="connsiteX1" fmla="*/ 1254045 w 1254045"/>
                    <a:gd name="connsiteY1" fmla="*/ 0 h 746125"/>
                    <a:gd name="connsiteX0" fmla="*/ 0 w 1254045"/>
                    <a:gd name="connsiteY0" fmla="*/ 746125 h 746125"/>
                    <a:gd name="connsiteX1" fmla="*/ 1254045 w 1254045"/>
                    <a:gd name="connsiteY1" fmla="*/ 0 h 746125"/>
                    <a:gd name="connsiteX0" fmla="*/ 0 w 1265161"/>
                    <a:gd name="connsiteY0" fmla="*/ 224091 h 224091"/>
                    <a:gd name="connsiteX1" fmla="*/ 1265161 w 1265161"/>
                    <a:gd name="connsiteY1" fmla="*/ 189534 h 224091"/>
                    <a:gd name="connsiteX0" fmla="*/ 0 w 1265161"/>
                    <a:gd name="connsiteY0" fmla="*/ 653114 h 653114"/>
                    <a:gd name="connsiteX1" fmla="*/ 1265161 w 1265161"/>
                    <a:gd name="connsiteY1" fmla="*/ 618557 h 653114"/>
                  </a:gdLst>
                  <a:ahLst/>
                  <a:cxnLst>
                    <a:cxn ang="0">
                      <a:pos x="connsiteX0" y="connsiteY0"/>
                    </a:cxn>
                    <a:cxn ang="0">
                      <a:pos x="connsiteX1" y="connsiteY1"/>
                    </a:cxn>
                  </a:cxnLst>
                  <a:rect l="l" t="t" r="r" b="b"/>
                  <a:pathLst>
                    <a:path w="1265161" h="653114">
                      <a:moveTo>
                        <a:pt x="0" y="653114"/>
                      </a:moveTo>
                      <a:cubicBezTo>
                        <a:pt x="121" y="162047"/>
                        <a:pt x="1014708" y="-514031"/>
                        <a:pt x="1265161" y="618557"/>
                      </a:cubicBezTo>
                    </a:path>
                  </a:pathLst>
                </a:custGeom>
                <a:noFill/>
                <a:ln w="69850">
                  <a:gradFill flip="none" rotWithShape="1">
                    <a:gsLst>
                      <a:gs pos="0">
                        <a:srgbClr val="F1B30A">
                          <a:alpha val="0"/>
                        </a:srgbClr>
                      </a:gs>
                      <a:gs pos="74000">
                        <a:srgbClr val="F1B30A"/>
                      </a:gs>
                      <a:gs pos="83000">
                        <a:srgbClr val="F1B30A"/>
                      </a:gs>
                      <a:gs pos="100000">
                        <a:srgbClr val="F1B30A"/>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Freeform 464"/>
                <p:cNvSpPr/>
                <p:nvPr/>
              </p:nvSpPr>
              <p:spPr>
                <a:xfrm flipH="1">
                  <a:off x="-92009" y="3449834"/>
                  <a:ext cx="1986823" cy="493301"/>
                </a:xfrm>
                <a:custGeom>
                  <a:avLst/>
                  <a:gdLst>
                    <a:gd name="connsiteX0" fmla="*/ 0 w 1130300"/>
                    <a:gd name="connsiteY0" fmla="*/ 0 h 298450"/>
                    <a:gd name="connsiteX1" fmla="*/ 1130300 w 1130300"/>
                    <a:gd name="connsiteY1" fmla="*/ 298450 h 298450"/>
                    <a:gd name="connsiteX0" fmla="*/ 0 w 1130300"/>
                    <a:gd name="connsiteY0" fmla="*/ 0 h 298450"/>
                    <a:gd name="connsiteX1" fmla="*/ 1130300 w 1130300"/>
                    <a:gd name="connsiteY1" fmla="*/ 298450 h 298450"/>
                    <a:gd name="connsiteX0" fmla="*/ 0 w 1130300"/>
                    <a:gd name="connsiteY0" fmla="*/ 166457 h 464907"/>
                    <a:gd name="connsiteX1" fmla="*/ 1130300 w 1130300"/>
                    <a:gd name="connsiteY1" fmla="*/ 464907 h 464907"/>
                    <a:gd name="connsiteX0" fmla="*/ 0 w 1163804"/>
                    <a:gd name="connsiteY0" fmla="*/ 108821 h 686671"/>
                    <a:gd name="connsiteX1" fmla="*/ 1163804 w 1163804"/>
                    <a:gd name="connsiteY1" fmla="*/ 686671 h 686671"/>
                    <a:gd name="connsiteX0" fmla="*/ 0 w 1163804"/>
                    <a:gd name="connsiteY0" fmla="*/ 189860 h 767710"/>
                    <a:gd name="connsiteX1" fmla="*/ 1163804 w 1163804"/>
                    <a:gd name="connsiteY1" fmla="*/ 767710 h 767710"/>
                    <a:gd name="connsiteX0" fmla="*/ 0 w 1163804"/>
                    <a:gd name="connsiteY0" fmla="*/ 341498 h 919348"/>
                    <a:gd name="connsiteX1" fmla="*/ 1163804 w 1163804"/>
                    <a:gd name="connsiteY1" fmla="*/ 919348 h 919348"/>
                    <a:gd name="connsiteX0" fmla="*/ 0 w 1175124"/>
                    <a:gd name="connsiteY0" fmla="*/ 325605 h 960605"/>
                    <a:gd name="connsiteX1" fmla="*/ 1175124 w 1175124"/>
                    <a:gd name="connsiteY1" fmla="*/ 960605 h 960605"/>
                    <a:gd name="connsiteX0" fmla="*/ 0 w 1175124"/>
                    <a:gd name="connsiteY0" fmla="*/ 389090 h 1024090"/>
                    <a:gd name="connsiteX1" fmla="*/ 1175124 w 1175124"/>
                    <a:gd name="connsiteY1" fmla="*/ 1024090 h 1024090"/>
                    <a:gd name="connsiteX0" fmla="*/ 0 w 1175124"/>
                    <a:gd name="connsiteY0" fmla="*/ 643056 h 1278056"/>
                    <a:gd name="connsiteX1" fmla="*/ 1175124 w 1175124"/>
                    <a:gd name="connsiteY1" fmla="*/ 1278056 h 1278056"/>
                    <a:gd name="connsiteX0" fmla="*/ 0 w 1218969"/>
                    <a:gd name="connsiteY0" fmla="*/ 1134444 h 1134444"/>
                    <a:gd name="connsiteX1" fmla="*/ 1218969 w 1218969"/>
                    <a:gd name="connsiteY1" fmla="*/ 588344 h 1134444"/>
                    <a:gd name="connsiteX0" fmla="*/ 0 w 1218969"/>
                    <a:gd name="connsiteY0" fmla="*/ 919773 h 919773"/>
                    <a:gd name="connsiteX1" fmla="*/ 1218969 w 1218969"/>
                    <a:gd name="connsiteY1" fmla="*/ 373673 h 919773"/>
                    <a:gd name="connsiteX0" fmla="*/ 0 w 1236507"/>
                    <a:gd name="connsiteY0" fmla="*/ 910066 h 910066"/>
                    <a:gd name="connsiteX1" fmla="*/ 1236507 w 1236507"/>
                    <a:gd name="connsiteY1" fmla="*/ 383016 h 910066"/>
                    <a:gd name="connsiteX0" fmla="*/ 0 w 1236507"/>
                    <a:gd name="connsiteY0" fmla="*/ 718187 h 718187"/>
                    <a:gd name="connsiteX1" fmla="*/ 1236507 w 1236507"/>
                    <a:gd name="connsiteY1" fmla="*/ 191137 h 718187"/>
                    <a:gd name="connsiteX0" fmla="*/ 0 w 1254045"/>
                    <a:gd name="connsiteY0" fmla="*/ 886194 h 886194"/>
                    <a:gd name="connsiteX1" fmla="*/ 1254045 w 1254045"/>
                    <a:gd name="connsiteY1" fmla="*/ 140069 h 886194"/>
                    <a:gd name="connsiteX0" fmla="*/ 0 w 1254045"/>
                    <a:gd name="connsiteY0" fmla="*/ 746125 h 746125"/>
                    <a:gd name="connsiteX1" fmla="*/ 1254045 w 1254045"/>
                    <a:gd name="connsiteY1" fmla="*/ 0 h 746125"/>
                    <a:gd name="connsiteX0" fmla="*/ 0 w 1254045"/>
                    <a:gd name="connsiteY0" fmla="*/ 746125 h 746125"/>
                    <a:gd name="connsiteX1" fmla="*/ 1254045 w 1254045"/>
                    <a:gd name="connsiteY1" fmla="*/ 0 h 746125"/>
                  </a:gdLst>
                  <a:ahLst/>
                  <a:cxnLst>
                    <a:cxn ang="0">
                      <a:pos x="connsiteX0" y="connsiteY0"/>
                    </a:cxn>
                    <a:cxn ang="0">
                      <a:pos x="connsiteX1" y="connsiteY1"/>
                    </a:cxn>
                  </a:cxnLst>
                  <a:rect l="l" t="t" r="r" b="b"/>
                  <a:pathLst>
                    <a:path w="1254045" h="746125">
                      <a:moveTo>
                        <a:pt x="0" y="746125"/>
                      </a:moveTo>
                      <a:cubicBezTo>
                        <a:pt x="121" y="255058"/>
                        <a:pt x="652336" y="14817"/>
                        <a:pt x="1254045" y="0"/>
                      </a:cubicBezTo>
                    </a:path>
                  </a:pathLst>
                </a:custGeom>
                <a:noFill/>
                <a:ln w="38100">
                  <a:gradFill flip="none" rotWithShape="1">
                    <a:gsLst>
                      <a:gs pos="0">
                        <a:srgbClr val="F1B30A">
                          <a:alpha val="0"/>
                        </a:srgbClr>
                      </a:gs>
                      <a:gs pos="74000">
                        <a:srgbClr val="F1B30A"/>
                      </a:gs>
                      <a:gs pos="83000">
                        <a:srgbClr val="F1B30A"/>
                      </a:gs>
                      <a:gs pos="100000">
                        <a:srgbClr val="F1B30A"/>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 name="Group 401"/>
              <p:cNvGrpSpPr/>
              <p:nvPr/>
            </p:nvGrpSpPr>
            <p:grpSpPr>
              <a:xfrm>
                <a:off x="1437321" y="3807622"/>
                <a:ext cx="3953727" cy="1473779"/>
                <a:chOff x="1437321" y="3807622"/>
                <a:chExt cx="3953727" cy="1473779"/>
              </a:xfrm>
            </p:grpSpPr>
            <p:sp>
              <p:nvSpPr>
                <p:cNvPr id="403" name="Oval 402"/>
                <p:cNvSpPr/>
                <p:nvPr/>
              </p:nvSpPr>
              <p:spPr>
                <a:xfrm>
                  <a:off x="1437321" y="4501991"/>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p:cNvSpPr/>
                <p:nvPr/>
              </p:nvSpPr>
              <p:spPr>
                <a:xfrm>
                  <a:off x="1522089" y="4473176"/>
                  <a:ext cx="173362" cy="173360"/>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p:cNvSpPr/>
                <p:nvPr/>
              </p:nvSpPr>
              <p:spPr>
                <a:xfrm>
                  <a:off x="1872996" y="4746218"/>
                  <a:ext cx="100194" cy="100192"/>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p:cNvSpPr/>
                <p:nvPr/>
              </p:nvSpPr>
              <p:spPr>
                <a:xfrm>
                  <a:off x="1975388" y="4659065"/>
                  <a:ext cx="100194" cy="100192"/>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p:cNvSpPr/>
                <p:nvPr/>
              </p:nvSpPr>
              <p:spPr>
                <a:xfrm>
                  <a:off x="3585300" y="4000501"/>
                  <a:ext cx="77684" cy="77682"/>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p:cNvSpPr/>
                <p:nvPr/>
              </p:nvSpPr>
              <p:spPr>
                <a:xfrm>
                  <a:off x="5187692" y="4421742"/>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p:cNvSpPr/>
                <p:nvPr/>
              </p:nvSpPr>
              <p:spPr>
                <a:xfrm>
                  <a:off x="5252935" y="4627692"/>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p:cNvSpPr/>
                <p:nvPr/>
              </p:nvSpPr>
              <p:spPr>
                <a:xfrm>
                  <a:off x="5038710" y="4589144"/>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p:cNvSpPr/>
                <p:nvPr/>
              </p:nvSpPr>
              <p:spPr>
                <a:xfrm>
                  <a:off x="4780672" y="4733448"/>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p:cNvSpPr/>
                <p:nvPr/>
              </p:nvSpPr>
              <p:spPr>
                <a:xfrm>
                  <a:off x="5119425" y="4790721"/>
                  <a:ext cx="214576" cy="214572"/>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p:cNvSpPr/>
                <p:nvPr/>
              </p:nvSpPr>
              <p:spPr>
                <a:xfrm>
                  <a:off x="4680514" y="4988003"/>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p:cNvSpPr/>
                <p:nvPr/>
              </p:nvSpPr>
              <p:spPr>
                <a:xfrm>
                  <a:off x="4433568" y="4915693"/>
                  <a:ext cx="205108" cy="205106"/>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p:cNvSpPr/>
                <p:nvPr/>
              </p:nvSpPr>
              <p:spPr>
                <a:xfrm>
                  <a:off x="3252607" y="4950044"/>
                  <a:ext cx="100194" cy="100192"/>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p:cNvSpPr/>
                <p:nvPr/>
              </p:nvSpPr>
              <p:spPr>
                <a:xfrm>
                  <a:off x="3595708" y="5143288"/>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p:cNvSpPr/>
                <p:nvPr/>
              </p:nvSpPr>
              <p:spPr>
                <a:xfrm>
                  <a:off x="3478053" y="5018245"/>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p:cNvSpPr/>
                <p:nvPr/>
              </p:nvSpPr>
              <p:spPr>
                <a:xfrm>
                  <a:off x="3638361" y="4929182"/>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p:cNvSpPr/>
                <p:nvPr/>
              </p:nvSpPr>
              <p:spPr>
                <a:xfrm>
                  <a:off x="2708962" y="4576047"/>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p:cNvSpPr/>
                <p:nvPr/>
              </p:nvSpPr>
              <p:spPr>
                <a:xfrm>
                  <a:off x="2305550" y="4646652"/>
                  <a:ext cx="100194" cy="100192"/>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p:cNvSpPr/>
                <p:nvPr/>
              </p:nvSpPr>
              <p:spPr>
                <a:xfrm>
                  <a:off x="2373027" y="4830037"/>
                  <a:ext cx="100194" cy="100192"/>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p:cNvSpPr/>
                <p:nvPr/>
              </p:nvSpPr>
              <p:spPr>
                <a:xfrm>
                  <a:off x="4874029" y="4443400"/>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p:cNvSpPr/>
                <p:nvPr/>
              </p:nvSpPr>
              <p:spPr>
                <a:xfrm>
                  <a:off x="4693140" y="4379425"/>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p:cNvSpPr/>
                <p:nvPr/>
              </p:nvSpPr>
              <p:spPr>
                <a:xfrm>
                  <a:off x="4494565" y="4454842"/>
                  <a:ext cx="138113" cy="138113"/>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p:cNvSpPr/>
                <p:nvPr/>
              </p:nvSpPr>
              <p:spPr>
                <a:xfrm>
                  <a:off x="1824037" y="3807622"/>
                  <a:ext cx="214314" cy="214310"/>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p:cNvSpPr/>
                <p:nvPr/>
              </p:nvSpPr>
              <p:spPr>
                <a:xfrm>
                  <a:off x="2999306" y="4153131"/>
                  <a:ext cx="100194" cy="100192"/>
                </a:xfrm>
                <a:prstGeom prst="ellipse">
                  <a:avLst/>
                </a:prstGeom>
                <a:gradFill flip="none" rotWithShape="1">
                  <a:gsLst>
                    <a:gs pos="0">
                      <a:schemeClr val="accent1">
                        <a:lumMod val="5000"/>
                        <a:lumOff val="95000"/>
                      </a:schemeClr>
                    </a:gs>
                    <a:gs pos="74000">
                      <a:srgbClr val="D7AB1E"/>
                    </a:gs>
                    <a:gs pos="83000">
                      <a:srgbClr val="ECAC10"/>
                    </a:gs>
                    <a:gs pos="100000">
                      <a:srgbClr val="F1B30A"/>
                    </a:gs>
                  </a:gsLst>
                  <a:path path="circle">
                    <a:fillToRect l="100000" b="100000"/>
                  </a:path>
                  <a:tileRect t="-100000" r="-100000"/>
                </a:gradFill>
                <a:ln>
                  <a:solidFill>
                    <a:srgbClr val="0E2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4" name="Picture 93"/>
            <p:cNvPicPr>
              <a:picLocks noChangeAspect="1"/>
            </p:cNvPicPr>
            <p:nvPr/>
          </p:nvPicPr>
          <p:blipFill rotWithShape="1">
            <a:blip r:embed="rId7">
              <a:clrChange>
                <a:clrFrom>
                  <a:srgbClr val="000000"/>
                </a:clrFrom>
                <a:clrTo>
                  <a:srgbClr val="000000">
                    <a:alpha val="0"/>
                  </a:srgbClr>
                </a:clrTo>
              </a:clrChange>
            </a:blip>
            <a:srcRect t="22031" b="8750"/>
            <a:stretch/>
          </p:blipFill>
          <p:spPr>
            <a:xfrm>
              <a:off x="274656" y="76391"/>
              <a:ext cx="5564550" cy="2407320"/>
            </a:xfrm>
            <a:prstGeom prst="rect">
              <a:avLst/>
            </a:prstGeom>
          </p:spPr>
        </p:pic>
        <p:grpSp>
          <p:nvGrpSpPr>
            <p:cNvPr id="500" name="Group 499"/>
            <p:cNvGrpSpPr/>
            <p:nvPr/>
          </p:nvGrpSpPr>
          <p:grpSpPr>
            <a:xfrm>
              <a:off x="-658438" y="1811520"/>
              <a:ext cx="7880502" cy="2763502"/>
              <a:chOff x="176921" y="1345315"/>
              <a:chExt cx="11691890" cy="4100066"/>
            </a:xfrm>
            <a:scene3d>
              <a:camera prst="perspectiveRelaxedModerately" fov="4500000"/>
              <a:lightRig rig="twoPt" dir="t"/>
            </a:scene3d>
          </p:grpSpPr>
          <p:pic>
            <p:nvPicPr>
              <p:cNvPr id="501" name="Picture 50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4125" y="1412619"/>
                <a:ext cx="7143750" cy="4032762"/>
              </a:xfrm>
              <a:prstGeom prst="rect">
                <a:avLst/>
              </a:prstGeom>
            </p:spPr>
          </p:pic>
          <p:pic>
            <p:nvPicPr>
              <p:cNvPr id="502" name="Picture 12" descr="http://static.seattletimes.com/wp-content/uploads/2012/04/2018080099-1020x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28913" y="3228975"/>
                <a:ext cx="2939898" cy="1735117"/>
              </a:xfrm>
              <a:prstGeom prst="rect">
                <a:avLst/>
              </a:prstGeom>
              <a:noFill/>
              <a:extLst>
                <a:ext uri="{909E8E84-426E-40DD-AFC4-6F175D3DCCD1}">
                  <a14:hiddenFill xmlns:a14="http://schemas.microsoft.com/office/drawing/2010/main">
                    <a:solidFill>
                      <a:srgbClr val="FFFFFF"/>
                    </a:solidFill>
                  </a14:hiddenFill>
                </a:ext>
              </a:extLst>
            </p:spPr>
          </p:pic>
          <p:pic>
            <p:nvPicPr>
              <p:cNvPr id="503" name="Picture 18" descr="http://modernairliners.com/wp-content/uploads/2015/07/boeing_737-assembly.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921" y="3228975"/>
                <a:ext cx="2490079" cy="1731453"/>
              </a:xfrm>
              <a:prstGeom prst="rect">
                <a:avLst/>
              </a:prstGeom>
              <a:noFill/>
              <a:extLst>
                <a:ext uri="{909E8E84-426E-40DD-AFC4-6F175D3DCCD1}">
                  <a14:hiddenFill xmlns:a14="http://schemas.microsoft.com/office/drawing/2010/main">
                    <a:solidFill>
                      <a:srgbClr val="FFFFFF"/>
                    </a:solidFill>
                  </a14:hiddenFill>
                </a:ext>
              </a:extLst>
            </p:spPr>
          </p:pic>
          <p:pic>
            <p:nvPicPr>
              <p:cNvPr id="504" name="Picture 14" descr="http://www.boeing.com/resources/boeingdotcom/company/about_bca/images/everett_hero_new.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922" y="1345315"/>
                <a:ext cx="2347203" cy="1712657"/>
              </a:xfrm>
              <a:prstGeom prst="rect">
                <a:avLst/>
              </a:prstGeom>
              <a:noFill/>
              <a:extLst>
                <a:ext uri="{909E8E84-426E-40DD-AFC4-6F175D3DCCD1}">
                  <a14:hiddenFill xmlns:a14="http://schemas.microsoft.com/office/drawing/2010/main">
                    <a:solidFill>
                      <a:srgbClr val="FFFFFF"/>
                    </a:solidFill>
                  </a14:hiddenFill>
                </a:ext>
              </a:extLst>
            </p:spPr>
          </p:pic>
          <p:pic>
            <p:nvPicPr>
              <p:cNvPr id="505" name="Picture 24" descr="http://airchive.com/blog/wp-content/uploads/2013/08/Boeing-787-Factory-ProductionFlow.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98887" y="1577900"/>
                <a:ext cx="2469924" cy="148579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94" name="Group 493"/>
          <p:cNvGrpSpPr/>
          <p:nvPr/>
        </p:nvGrpSpPr>
        <p:grpSpPr>
          <a:xfrm>
            <a:off x="6460785" y="1506125"/>
            <a:ext cx="4891954" cy="3934412"/>
            <a:chOff x="5817159" y="838200"/>
            <a:chExt cx="6181329" cy="4971408"/>
          </a:xfrm>
        </p:grpSpPr>
        <p:grpSp>
          <p:nvGrpSpPr>
            <p:cNvPr id="2056" name="Group 2055"/>
            <p:cNvGrpSpPr/>
            <p:nvPr/>
          </p:nvGrpSpPr>
          <p:grpSpPr>
            <a:xfrm>
              <a:off x="5817159" y="838200"/>
              <a:ext cx="6181329" cy="4957701"/>
              <a:chOff x="5817159" y="838200"/>
              <a:chExt cx="6181329" cy="4957701"/>
            </a:xfrm>
          </p:grpSpPr>
          <p:sp>
            <p:nvSpPr>
              <p:cNvPr id="2055" name="Rounded Rectangle 2054"/>
              <p:cNvSpPr/>
              <p:nvPr/>
            </p:nvSpPr>
            <p:spPr>
              <a:xfrm>
                <a:off x="6104460" y="838200"/>
                <a:ext cx="5894028" cy="4957701"/>
              </a:xfrm>
              <a:prstGeom prst="roundRect">
                <a:avLst>
                  <a:gd name="adj" fmla="val 6571"/>
                </a:avLst>
              </a:prstGeom>
              <a:solidFill>
                <a:srgbClr val="0E2339">
                  <a:alpha val="79000"/>
                </a:srgb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48" name="Group 547"/>
              <p:cNvGrpSpPr/>
              <p:nvPr/>
            </p:nvGrpSpPr>
            <p:grpSpPr>
              <a:xfrm>
                <a:off x="5817159" y="2335890"/>
                <a:ext cx="5999766" cy="2930712"/>
                <a:chOff x="121906" y="810349"/>
                <a:chExt cx="11023853" cy="2930712"/>
              </a:xfrm>
            </p:grpSpPr>
            <p:grpSp>
              <p:nvGrpSpPr>
                <p:cNvPr id="549" name="Group 548"/>
                <p:cNvGrpSpPr/>
                <p:nvPr/>
              </p:nvGrpSpPr>
              <p:grpSpPr>
                <a:xfrm>
                  <a:off x="2814557" y="810349"/>
                  <a:ext cx="8331202" cy="511333"/>
                  <a:chOff x="2814557" y="675728"/>
                  <a:chExt cx="8331202" cy="511333"/>
                </a:xfrm>
              </p:grpSpPr>
              <p:sp>
                <p:nvSpPr>
                  <p:cNvPr id="565" name="Round Diagonal Corner Rectangle 564"/>
                  <p:cNvSpPr/>
                  <p:nvPr/>
                </p:nvSpPr>
                <p:spPr>
                  <a:xfrm>
                    <a:off x="2814557" y="675728"/>
                    <a:ext cx="2728424" cy="511333"/>
                  </a:xfrm>
                  <a:prstGeom prst="round2DiagRect">
                    <a:avLst/>
                  </a:prstGeom>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50" b="1" dirty="0"/>
                      <a:t>Sequential Flow Analysis</a:t>
                    </a:r>
                  </a:p>
                </p:txBody>
              </p:sp>
              <p:sp>
                <p:nvSpPr>
                  <p:cNvPr id="566" name="Round Diagonal Corner Rectangle 565"/>
                  <p:cNvSpPr/>
                  <p:nvPr/>
                </p:nvSpPr>
                <p:spPr>
                  <a:xfrm>
                    <a:off x="5615946" y="675728"/>
                    <a:ext cx="2728424" cy="511333"/>
                  </a:xfrm>
                  <a:prstGeom prst="round2DiagRect">
                    <a:avLst/>
                  </a:prstGeom>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050" b="1" dirty="0"/>
                      <a:t>Anomaly Detection</a:t>
                    </a:r>
                  </a:p>
                </p:txBody>
              </p:sp>
              <p:sp>
                <p:nvSpPr>
                  <p:cNvPr id="567" name="Round Diagonal Corner Rectangle 566"/>
                  <p:cNvSpPr/>
                  <p:nvPr/>
                </p:nvSpPr>
                <p:spPr>
                  <a:xfrm>
                    <a:off x="8417335" y="675728"/>
                    <a:ext cx="2728424" cy="511333"/>
                  </a:xfrm>
                  <a:prstGeom prst="round2DiagRect">
                    <a:avLst/>
                  </a:prstGeom>
                  <a:ln w="1270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b="1" dirty="0"/>
                      <a:t>Decision Support</a:t>
                    </a:r>
                  </a:p>
                </p:txBody>
              </p:sp>
            </p:grpSp>
            <p:grpSp>
              <p:nvGrpSpPr>
                <p:cNvPr id="550" name="Group 549"/>
                <p:cNvGrpSpPr/>
                <p:nvPr/>
              </p:nvGrpSpPr>
              <p:grpSpPr>
                <a:xfrm>
                  <a:off x="121906" y="1667695"/>
                  <a:ext cx="11023853" cy="472949"/>
                  <a:chOff x="121906" y="1667695"/>
                  <a:chExt cx="11023853" cy="472949"/>
                </a:xfrm>
              </p:grpSpPr>
              <p:sp>
                <p:nvSpPr>
                  <p:cNvPr id="561" name="TextBox 560"/>
                  <p:cNvSpPr txBox="1"/>
                  <p:nvPr/>
                </p:nvSpPr>
                <p:spPr>
                  <a:xfrm>
                    <a:off x="121906" y="1734892"/>
                    <a:ext cx="2664028" cy="291672"/>
                  </a:xfrm>
                  <a:prstGeom prst="rect">
                    <a:avLst/>
                  </a:prstGeom>
                  <a:noFill/>
                </p:spPr>
                <p:txBody>
                  <a:bodyPr wrap="square" rtlCol="0">
                    <a:spAutoFit/>
                  </a:bodyPr>
                  <a:lstStyle/>
                  <a:p>
                    <a:pPr algn="r"/>
                    <a:r>
                      <a:rPr lang="en-US" sz="900" i="1" dirty="0">
                        <a:solidFill>
                          <a:schemeClr val="bg1"/>
                        </a:solidFill>
                      </a:rPr>
                      <a:t>Process Layer</a:t>
                    </a:r>
                  </a:p>
                </p:txBody>
              </p:sp>
              <p:sp>
                <p:nvSpPr>
                  <p:cNvPr id="562" name="Rectangle 561"/>
                  <p:cNvSpPr/>
                  <p:nvPr/>
                </p:nvSpPr>
                <p:spPr>
                  <a:xfrm>
                    <a:off x="8417335" y="1667695"/>
                    <a:ext cx="2728424" cy="472949"/>
                  </a:xfrm>
                  <a:prstGeom prst="rect">
                    <a:avLst/>
                  </a:prstGeom>
                  <a:solidFill>
                    <a:schemeClr val="accent5">
                      <a:alpha val="25000"/>
                    </a:schemeClr>
                  </a:solidFill>
                  <a:ln w="317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i="1" dirty="0"/>
                      <a:t>Manufacturing Scheduling</a:t>
                    </a:r>
                  </a:p>
                </p:txBody>
              </p:sp>
              <p:sp>
                <p:nvSpPr>
                  <p:cNvPr id="563" name="Rectangle 562"/>
                  <p:cNvSpPr/>
                  <p:nvPr/>
                </p:nvSpPr>
                <p:spPr>
                  <a:xfrm>
                    <a:off x="5615946" y="1667695"/>
                    <a:ext cx="2728424" cy="472949"/>
                  </a:xfrm>
                  <a:prstGeom prst="rect">
                    <a:avLst/>
                  </a:prstGeom>
                  <a:solidFill>
                    <a:schemeClr val="accent2">
                      <a:alpha val="25000"/>
                    </a:schemeClr>
                  </a:solidFill>
                  <a:ln w="3175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i="1" dirty="0"/>
                      <a:t>Process Monitoring</a:t>
                    </a:r>
                  </a:p>
                </p:txBody>
              </p:sp>
              <p:sp>
                <p:nvSpPr>
                  <p:cNvPr id="564" name="Rectangle 563"/>
                  <p:cNvSpPr/>
                  <p:nvPr/>
                </p:nvSpPr>
                <p:spPr>
                  <a:xfrm>
                    <a:off x="2808644" y="1667695"/>
                    <a:ext cx="2728424" cy="472949"/>
                  </a:xfrm>
                  <a:prstGeom prst="rect">
                    <a:avLst/>
                  </a:prstGeom>
                  <a:solidFill>
                    <a:schemeClr val="accent6">
                      <a:alpha val="25000"/>
                    </a:schemeClr>
                  </a:solidFill>
                  <a:ln w="3175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i="1" dirty="0"/>
                      <a:t>Process Feature Analysis</a:t>
                    </a:r>
                  </a:p>
                </p:txBody>
              </p:sp>
            </p:grpSp>
            <p:grpSp>
              <p:nvGrpSpPr>
                <p:cNvPr id="551" name="Group 550"/>
                <p:cNvGrpSpPr/>
                <p:nvPr/>
              </p:nvGrpSpPr>
              <p:grpSpPr>
                <a:xfrm>
                  <a:off x="144616" y="2437441"/>
                  <a:ext cx="11001143" cy="472949"/>
                  <a:chOff x="144616" y="2432571"/>
                  <a:chExt cx="11001143" cy="472949"/>
                </a:xfrm>
              </p:grpSpPr>
              <p:sp>
                <p:nvSpPr>
                  <p:cNvPr id="557" name="TextBox 556"/>
                  <p:cNvSpPr txBox="1"/>
                  <p:nvPr/>
                </p:nvSpPr>
                <p:spPr>
                  <a:xfrm>
                    <a:off x="144616" y="2499768"/>
                    <a:ext cx="2664028" cy="291672"/>
                  </a:xfrm>
                  <a:prstGeom prst="rect">
                    <a:avLst/>
                  </a:prstGeom>
                  <a:noFill/>
                </p:spPr>
                <p:txBody>
                  <a:bodyPr wrap="square" rtlCol="0">
                    <a:spAutoFit/>
                  </a:bodyPr>
                  <a:lstStyle/>
                  <a:p>
                    <a:pPr algn="r"/>
                    <a:r>
                      <a:rPr lang="en-US" sz="900" i="1" dirty="0">
                        <a:solidFill>
                          <a:schemeClr val="bg1"/>
                        </a:solidFill>
                      </a:rPr>
                      <a:t>Energy Layer</a:t>
                    </a:r>
                  </a:p>
                </p:txBody>
              </p:sp>
              <p:sp>
                <p:nvSpPr>
                  <p:cNvPr id="558" name="Rectangle 557"/>
                  <p:cNvSpPr/>
                  <p:nvPr/>
                </p:nvSpPr>
                <p:spPr>
                  <a:xfrm>
                    <a:off x="8417335" y="2432571"/>
                    <a:ext cx="2728424" cy="472949"/>
                  </a:xfrm>
                  <a:prstGeom prst="rect">
                    <a:avLst/>
                  </a:prstGeom>
                  <a:solidFill>
                    <a:schemeClr val="accent5">
                      <a:alpha val="25000"/>
                    </a:schemeClr>
                  </a:solidFill>
                  <a:ln w="317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i="1" dirty="0"/>
                      <a:t>Consumption Minimization</a:t>
                    </a:r>
                  </a:p>
                </p:txBody>
              </p:sp>
              <p:sp>
                <p:nvSpPr>
                  <p:cNvPr id="559" name="Rectangle 558"/>
                  <p:cNvSpPr/>
                  <p:nvPr/>
                </p:nvSpPr>
                <p:spPr>
                  <a:xfrm>
                    <a:off x="5615946" y="2432571"/>
                    <a:ext cx="2728424" cy="472949"/>
                  </a:xfrm>
                  <a:prstGeom prst="rect">
                    <a:avLst/>
                  </a:prstGeom>
                  <a:solidFill>
                    <a:schemeClr val="accent2">
                      <a:alpha val="25000"/>
                    </a:schemeClr>
                  </a:solidFill>
                  <a:ln w="3175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i="1" dirty="0"/>
                      <a:t>Energy Usage Monitoring</a:t>
                    </a:r>
                  </a:p>
                </p:txBody>
              </p:sp>
              <p:sp>
                <p:nvSpPr>
                  <p:cNvPr id="560" name="Rectangle 559"/>
                  <p:cNvSpPr/>
                  <p:nvPr/>
                </p:nvSpPr>
                <p:spPr>
                  <a:xfrm>
                    <a:off x="2808644" y="2432571"/>
                    <a:ext cx="2728424" cy="472949"/>
                  </a:xfrm>
                  <a:prstGeom prst="rect">
                    <a:avLst/>
                  </a:prstGeom>
                  <a:solidFill>
                    <a:schemeClr val="accent6">
                      <a:alpha val="25000"/>
                    </a:schemeClr>
                  </a:solidFill>
                  <a:ln w="3175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i="1" dirty="0"/>
                      <a:t>Demand Modeling</a:t>
                    </a:r>
                  </a:p>
                </p:txBody>
              </p:sp>
            </p:grpSp>
            <p:grpSp>
              <p:nvGrpSpPr>
                <p:cNvPr id="552" name="Group 551"/>
                <p:cNvGrpSpPr/>
                <p:nvPr/>
              </p:nvGrpSpPr>
              <p:grpSpPr>
                <a:xfrm>
                  <a:off x="139245" y="3207187"/>
                  <a:ext cx="11006514" cy="533874"/>
                  <a:chOff x="139245" y="3207187"/>
                  <a:chExt cx="11006514" cy="533874"/>
                </a:xfrm>
              </p:grpSpPr>
              <p:sp>
                <p:nvSpPr>
                  <p:cNvPr id="553" name="TextBox 552"/>
                  <p:cNvSpPr txBox="1"/>
                  <p:nvPr/>
                </p:nvSpPr>
                <p:spPr>
                  <a:xfrm>
                    <a:off x="139245" y="3274384"/>
                    <a:ext cx="2664028" cy="466677"/>
                  </a:xfrm>
                  <a:prstGeom prst="rect">
                    <a:avLst/>
                  </a:prstGeom>
                  <a:noFill/>
                </p:spPr>
                <p:txBody>
                  <a:bodyPr wrap="square" rtlCol="0">
                    <a:spAutoFit/>
                  </a:bodyPr>
                  <a:lstStyle/>
                  <a:p>
                    <a:pPr algn="r"/>
                    <a:r>
                      <a:rPr lang="en-US" sz="900" i="1" dirty="0">
                        <a:solidFill>
                          <a:schemeClr val="bg1"/>
                        </a:solidFill>
                      </a:rPr>
                      <a:t>Logistics / Supply Chain Layer</a:t>
                    </a:r>
                  </a:p>
                </p:txBody>
              </p:sp>
              <p:sp>
                <p:nvSpPr>
                  <p:cNvPr id="554" name="Rectangle 553"/>
                  <p:cNvSpPr/>
                  <p:nvPr/>
                </p:nvSpPr>
                <p:spPr>
                  <a:xfrm>
                    <a:off x="8417335" y="3207187"/>
                    <a:ext cx="2728424" cy="472949"/>
                  </a:xfrm>
                  <a:prstGeom prst="rect">
                    <a:avLst/>
                  </a:prstGeom>
                  <a:solidFill>
                    <a:schemeClr val="accent5">
                      <a:alpha val="25000"/>
                    </a:schemeClr>
                  </a:solidFill>
                  <a:ln w="317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i="1" dirty="0"/>
                      <a:t>Material Control System</a:t>
                    </a:r>
                  </a:p>
                </p:txBody>
              </p:sp>
              <p:sp>
                <p:nvSpPr>
                  <p:cNvPr id="555" name="Rectangle 554"/>
                  <p:cNvSpPr/>
                  <p:nvPr/>
                </p:nvSpPr>
                <p:spPr>
                  <a:xfrm>
                    <a:off x="5615946" y="3207187"/>
                    <a:ext cx="2728424" cy="472949"/>
                  </a:xfrm>
                  <a:prstGeom prst="rect">
                    <a:avLst/>
                  </a:prstGeom>
                  <a:solidFill>
                    <a:schemeClr val="accent2">
                      <a:alpha val="25000"/>
                    </a:schemeClr>
                  </a:solidFill>
                  <a:ln w="3175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i="1" dirty="0"/>
                      <a:t>Delay Analysis</a:t>
                    </a:r>
                  </a:p>
                </p:txBody>
              </p:sp>
              <p:sp>
                <p:nvSpPr>
                  <p:cNvPr id="556" name="Rectangle 555"/>
                  <p:cNvSpPr/>
                  <p:nvPr/>
                </p:nvSpPr>
                <p:spPr>
                  <a:xfrm>
                    <a:off x="2808644" y="3207187"/>
                    <a:ext cx="2728424" cy="472949"/>
                  </a:xfrm>
                  <a:prstGeom prst="rect">
                    <a:avLst/>
                  </a:prstGeom>
                  <a:solidFill>
                    <a:schemeClr val="accent6">
                      <a:alpha val="25000"/>
                    </a:schemeClr>
                  </a:solidFill>
                  <a:ln w="3175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i="1" dirty="0"/>
                      <a:t>Agent-Based Supply Chain Modeling</a:t>
                    </a:r>
                  </a:p>
                </p:txBody>
              </p:sp>
            </p:grpSp>
          </p:grpSp>
        </p:grpSp>
        <p:grpSp>
          <p:nvGrpSpPr>
            <p:cNvPr id="583" name="Group 582"/>
            <p:cNvGrpSpPr/>
            <p:nvPr/>
          </p:nvGrpSpPr>
          <p:grpSpPr>
            <a:xfrm>
              <a:off x="6104459" y="838200"/>
              <a:ext cx="5894028" cy="1247775"/>
              <a:chOff x="6104459" y="838200"/>
              <a:chExt cx="5894028" cy="1247775"/>
            </a:xfrm>
          </p:grpSpPr>
          <p:sp>
            <p:nvSpPr>
              <p:cNvPr id="584" name="Rounded Rectangle 583"/>
              <p:cNvSpPr/>
              <p:nvPr/>
            </p:nvSpPr>
            <p:spPr>
              <a:xfrm>
                <a:off x="6104459" y="838200"/>
                <a:ext cx="5894028" cy="1151678"/>
              </a:xfrm>
              <a:prstGeom prst="roundRect">
                <a:avLst>
                  <a:gd name="adj" fmla="val 280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5" name="Rectangle 584"/>
              <p:cNvSpPr/>
              <p:nvPr/>
            </p:nvSpPr>
            <p:spPr>
              <a:xfrm>
                <a:off x="6119813" y="1588903"/>
                <a:ext cx="5867400" cy="497072"/>
              </a:xfrm>
              <a:prstGeom prst="rect">
                <a:avLst/>
              </a:prstGeom>
              <a:solidFill>
                <a:srgbClr val="0D2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86" name="TextBox 585"/>
            <p:cNvSpPr txBox="1"/>
            <p:nvPr/>
          </p:nvSpPr>
          <p:spPr>
            <a:xfrm>
              <a:off x="6093142" y="902774"/>
              <a:ext cx="5871980" cy="661125"/>
            </a:xfrm>
            <a:prstGeom prst="rect">
              <a:avLst/>
            </a:prstGeom>
            <a:noFill/>
          </p:spPr>
          <p:txBody>
            <a:bodyPr wrap="square" rtlCol="0">
              <a:spAutoFit/>
            </a:bodyPr>
            <a:lstStyle/>
            <a:p>
              <a:pPr algn="ctr"/>
              <a:r>
                <a:rPr lang="en-US" sz="1400" b="1" dirty="0">
                  <a:solidFill>
                    <a:schemeClr val="tx2">
                      <a:lumMod val="50000"/>
                    </a:schemeClr>
                  </a:solidFill>
                </a:rPr>
                <a:t>Potential Applications of Data Analytics Towards Implementation of the Digital Factory   </a:t>
              </a:r>
            </a:p>
          </p:txBody>
        </p:sp>
        <p:sp>
          <p:nvSpPr>
            <p:cNvPr id="2079" name="TextBox 2078"/>
            <p:cNvSpPr txBox="1"/>
            <p:nvPr/>
          </p:nvSpPr>
          <p:spPr>
            <a:xfrm>
              <a:off x="6093947" y="5479045"/>
              <a:ext cx="5893267" cy="330563"/>
            </a:xfrm>
            <a:prstGeom prst="rect">
              <a:avLst/>
            </a:prstGeom>
            <a:noFill/>
          </p:spPr>
          <p:txBody>
            <a:bodyPr wrap="square" rtlCol="0">
              <a:spAutoFit/>
            </a:bodyPr>
            <a:lstStyle/>
            <a:p>
              <a:pPr algn="ctr"/>
              <a:r>
                <a:rPr lang="en-US" sz="1050" i="1" u="sng" dirty="0">
                  <a:solidFill>
                    <a:schemeClr val="bg1"/>
                  </a:solidFill>
                </a:rPr>
                <a:t>*All task elements are interrelated.</a:t>
              </a:r>
            </a:p>
          </p:txBody>
        </p:sp>
      </p:grpSp>
      <p:sp>
        <p:nvSpPr>
          <p:cNvPr id="3" name="Title 2"/>
          <p:cNvSpPr>
            <a:spLocks noGrp="1"/>
          </p:cNvSpPr>
          <p:nvPr>
            <p:ph type="title"/>
          </p:nvPr>
        </p:nvSpPr>
        <p:spPr>
          <a:xfrm>
            <a:off x="228600" y="71750"/>
            <a:ext cx="11645762" cy="945187"/>
          </a:xfrm>
        </p:spPr>
        <p:txBody>
          <a:bodyPr/>
          <a:lstStyle/>
          <a:p>
            <a:r>
              <a:rPr lang="en-US" sz="3200" dirty="0"/>
              <a:t>Production Planning &amp; Control towards </a:t>
            </a:r>
            <a:r>
              <a:rPr lang="en-US" sz="3200" dirty="0" smtClean="0"/>
              <a:t>Digital Factory of the Future</a:t>
            </a:r>
            <a:endParaRPr lang="en-US" sz="3200"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32</a:t>
            </a:fld>
            <a:endParaRPr lang="en-US"/>
          </a:p>
        </p:txBody>
      </p:sp>
    </p:spTree>
    <p:extLst>
      <p:ext uri="{BB962C8B-B14F-4D97-AF65-F5344CB8AC3E}">
        <p14:creationId xmlns:p14="http://schemas.microsoft.com/office/powerpoint/2010/main" val="17679022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Vision of Data-Driven Airspace Operation</a:t>
            </a:r>
          </a:p>
        </p:txBody>
      </p:sp>
      <p:sp>
        <p:nvSpPr>
          <p:cNvPr id="368" name="TextBox 367"/>
          <p:cNvSpPr txBox="1"/>
          <p:nvPr/>
        </p:nvSpPr>
        <p:spPr>
          <a:xfrm>
            <a:off x="632460" y="805190"/>
            <a:ext cx="10949940" cy="400110"/>
          </a:xfrm>
          <a:prstGeom prst="rect">
            <a:avLst/>
          </a:prstGeom>
          <a:noFill/>
        </p:spPr>
        <p:txBody>
          <a:bodyPr wrap="square" rtlCol="0">
            <a:spAutoFit/>
          </a:bodyPr>
          <a:lstStyle/>
          <a:p>
            <a:r>
              <a:rPr lang="en-US" sz="2000" b="1" i="1" dirty="0">
                <a:solidFill>
                  <a:srgbClr val="FFC000"/>
                </a:solidFill>
              </a:rPr>
              <a:t>Dynamic Case-Based Reasoning system for integrated diagnosis of the National Airspace System</a:t>
            </a:r>
          </a:p>
        </p:txBody>
      </p:sp>
      <p:pic>
        <p:nvPicPr>
          <p:cNvPr id="370" name="Picture 369"/>
          <p:cNvPicPr>
            <a:picLocks noChangeAspect="1"/>
          </p:cNvPicPr>
          <p:nvPr/>
        </p:nvPicPr>
        <p:blipFill>
          <a:blip r:embed="rId2">
            <a:clrChange>
              <a:clrFrom>
                <a:srgbClr val="000000"/>
              </a:clrFrom>
              <a:clrTo>
                <a:srgbClr val="000000">
                  <a:alpha val="0"/>
                </a:srgbClr>
              </a:clrTo>
            </a:clrChange>
          </a:blip>
          <a:stretch>
            <a:fillRect/>
          </a:stretch>
        </p:blipFill>
        <p:spPr>
          <a:xfrm>
            <a:off x="1600200" y="1143000"/>
            <a:ext cx="8991600" cy="5092802"/>
          </a:xfrm>
          <a:prstGeom prst="rect">
            <a:avLst/>
          </a:prstGeom>
        </p:spPr>
      </p:pic>
      <p:sp>
        <p:nvSpPr>
          <p:cNvPr id="7"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33</a:t>
            </a:fld>
            <a:endParaRPr lang="en-US"/>
          </a:p>
        </p:txBody>
      </p:sp>
    </p:spTree>
    <p:extLst>
      <p:ext uri="{BB962C8B-B14F-4D97-AF65-F5344CB8AC3E}">
        <p14:creationId xmlns:p14="http://schemas.microsoft.com/office/powerpoint/2010/main" val="40246918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Closing Remarks: </a:t>
            </a:r>
            <a:br>
              <a:rPr lang="en-US" sz="3600" dirty="0" smtClean="0"/>
            </a:br>
            <a:r>
              <a:rPr lang="en-US" sz="3600" dirty="0" smtClean="0"/>
              <a:t>The Vision for the Future -Virtual Experimentation</a:t>
            </a:r>
            <a:endParaRPr lang="en-US" sz="3600" dirty="0"/>
          </a:p>
        </p:txBody>
      </p:sp>
      <p:sp>
        <p:nvSpPr>
          <p:cNvPr id="5" name="Slide Number Placeholder 4"/>
          <p:cNvSpPr>
            <a:spLocks noGrp="1"/>
          </p:cNvSpPr>
          <p:nvPr>
            <p:ph type="sldNum" sz="quarter" idx="4294967295"/>
          </p:nvPr>
        </p:nvSpPr>
        <p:spPr>
          <a:xfrm>
            <a:off x="5715000" y="6511019"/>
            <a:ext cx="762000" cy="365125"/>
          </a:xfrm>
        </p:spPr>
        <p:txBody>
          <a:bodyPr/>
          <a:lstStyle/>
          <a:p>
            <a:fld id="{ECF66201-A8DA-4E42-8B53-B4C3BA332DEC}" type="slidenum">
              <a:rPr lang="en-US" smtClean="0"/>
              <a:pPr/>
              <a:t>34</a:t>
            </a:fld>
            <a:endParaRPr lang="en-US" dirty="0"/>
          </a:p>
        </p:txBody>
      </p:sp>
      <p:sp>
        <p:nvSpPr>
          <p:cNvPr id="32" name="Content Placeholder 2"/>
          <p:cNvSpPr>
            <a:spLocks noGrp="1"/>
          </p:cNvSpPr>
          <p:nvPr>
            <p:ph idx="1"/>
          </p:nvPr>
        </p:nvSpPr>
        <p:spPr>
          <a:xfrm>
            <a:off x="1752600" y="1419251"/>
            <a:ext cx="8686800" cy="834389"/>
          </a:xfrm>
          <a:prstGeom prst="rect">
            <a:avLst/>
          </a:prstGeom>
        </p:spPr>
        <p:txBody>
          <a:bodyPr>
            <a:normAutofit/>
          </a:bodyPr>
          <a:lstStyle/>
          <a:p>
            <a:pPr marL="0" indent="0" algn="ctr">
              <a:spcBef>
                <a:spcPts val="0"/>
              </a:spcBef>
              <a:buNone/>
              <a:defRPr/>
            </a:pPr>
            <a:r>
              <a:rPr lang="en-US" sz="2400" kern="0" dirty="0">
                <a:solidFill>
                  <a:schemeClr val="bg1">
                    <a:lumMod val="95000"/>
                  </a:schemeClr>
                </a:solidFill>
              </a:rPr>
              <a:t>A game-changing, cyber-physical initiative that will enable the capability to seamlessly integrate and deploy</a:t>
            </a:r>
          </a:p>
        </p:txBody>
      </p:sp>
      <p:sp>
        <p:nvSpPr>
          <p:cNvPr id="33" name="TextBox 32"/>
          <p:cNvSpPr txBox="1"/>
          <p:nvPr/>
        </p:nvSpPr>
        <p:spPr>
          <a:xfrm>
            <a:off x="2262554" y="4463440"/>
            <a:ext cx="7666892" cy="870561"/>
          </a:xfrm>
          <a:prstGeom prst="rect">
            <a:avLst/>
          </a:prstGeom>
          <a:noFill/>
        </p:spPr>
        <p:txBody>
          <a:bodyPr wrap="square" lIns="130622" tIns="65311" rIns="130622" bIns="65311" rtlCol="0">
            <a:spAutoFit/>
          </a:bodyPr>
          <a:lstStyle/>
          <a:p>
            <a:pPr algn="ctr">
              <a:defRPr/>
            </a:pPr>
            <a:r>
              <a:rPr lang="en-US" sz="2400" kern="0" dirty="0">
                <a:solidFill>
                  <a:schemeClr val="bg1">
                    <a:lumMod val="95000"/>
                  </a:schemeClr>
                </a:solidFill>
              </a:rPr>
              <a:t>technologies into the analysis, design, testing, validation, discovery, and manufacturing processes</a:t>
            </a:r>
          </a:p>
        </p:txBody>
      </p:sp>
      <p:pic>
        <p:nvPicPr>
          <p:cNvPr id="9218" name="Picture 2"/>
          <p:cNvPicPr>
            <a:picLocks noChangeAspect="1" noChangeArrowheads="1"/>
          </p:cNvPicPr>
          <p:nvPr/>
        </p:nvPicPr>
        <p:blipFill>
          <a:blip r:embed="rId2">
            <a:clrChange>
              <a:clrFrom>
                <a:srgbClr val="10253F"/>
              </a:clrFrom>
              <a:clrTo>
                <a:srgbClr val="10253F">
                  <a:alpha val="0"/>
                </a:srgbClr>
              </a:clrTo>
            </a:clrChange>
            <a:extLst>
              <a:ext uri="{28A0092B-C50C-407E-A947-70E740481C1C}">
                <a14:useLocalDpi xmlns:a14="http://schemas.microsoft.com/office/drawing/2010/main" val="0"/>
              </a:ext>
            </a:extLst>
          </a:blip>
          <a:srcRect/>
          <a:stretch>
            <a:fillRect/>
          </a:stretch>
        </p:blipFill>
        <p:spPr bwMode="auto">
          <a:xfrm>
            <a:off x="1828801" y="2386989"/>
            <a:ext cx="856198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942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Depiction of an Integrated Virtual Experimentation Environment</a:t>
            </a:r>
            <a:endParaRPr lang="en-US" sz="3200" dirty="0"/>
          </a:p>
        </p:txBody>
      </p:sp>
      <p:grpSp>
        <p:nvGrpSpPr>
          <p:cNvPr id="26" name="Group 25"/>
          <p:cNvGrpSpPr/>
          <p:nvPr/>
        </p:nvGrpSpPr>
        <p:grpSpPr>
          <a:xfrm>
            <a:off x="1091793" y="1200544"/>
            <a:ext cx="10358140" cy="5426681"/>
            <a:chOff x="-12477" y="754696"/>
            <a:chExt cx="12318807" cy="6453884"/>
          </a:xfrm>
        </p:grpSpPr>
        <p:pic>
          <p:nvPicPr>
            <p:cNvPr id="16" name="Picture 15"/>
            <p:cNvPicPr>
              <a:picLocks noChangeAspect="1"/>
            </p:cNvPicPr>
            <p:nvPr/>
          </p:nvPicPr>
          <p:blipFill>
            <a:blip r:embed="rId2"/>
            <a:stretch>
              <a:fillRect/>
            </a:stretch>
          </p:blipFill>
          <p:spPr>
            <a:xfrm>
              <a:off x="508193" y="899161"/>
              <a:ext cx="11101387" cy="5029200"/>
            </a:xfrm>
            <a:prstGeom prst="rect">
              <a:avLst/>
            </a:prstGeom>
            <a:effectLst>
              <a:glow rad="101600">
                <a:srgbClr val="DADADA">
                  <a:satMod val="175000"/>
                  <a:alpha val="40000"/>
                </a:srgbClr>
              </a:glow>
            </a:effectLst>
          </p:spPr>
        </p:pic>
        <p:pic>
          <p:nvPicPr>
            <p:cNvPr id="17" name="Picture 16"/>
            <p:cNvPicPr>
              <a:picLocks noChangeAspect="1"/>
            </p:cNvPicPr>
            <p:nvPr/>
          </p:nvPicPr>
          <p:blipFill>
            <a:blip r:embed="rId3">
              <a:grayscl/>
            </a:blip>
            <a:stretch>
              <a:fillRect/>
            </a:stretch>
          </p:blipFill>
          <p:spPr>
            <a:xfrm>
              <a:off x="2268956" y="4384548"/>
              <a:ext cx="2466404" cy="2824032"/>
            </a:xfrm>
            <a:prstGeom prst="rect">
              <a:avLst/>
            </a:prstGeom>
            <a:effectLst>
              <a:glow rad="63500">
                <a:srgbClr val="DADADA">
                  <a:satMod val="175000"/>
                  <a:alpha val="40000"/>
                </a:srgbClr>
              </a:glow>
            </a:effectLst>
          </p:spPr>
        </p:pic>
        <p:sp>
          <p:nvSpPr>
            <p:cNvPr id="18" name="TextBox 17"/>
            <p:cNvSpPr txBox="1"/>
            <p:nvPr/>
          </p:nvSpPr>
          <p:spPr>
            <a:xfrm>
              <a:off x="2222922" y="867507"/>
              <a:ext cx="1631697" cy="768673"/>
            </a:xfrm>
            <a:prstGeom prst="rect">
              <a:avLst/>
            </a:prstGeom>
            <a:noFill/>
          </p:spPr>
          <p:txBody>
            <a:bodyPr wrap="square" rtlCol="0">
              <a:spAutoFit/>
            </a:bodyPr>
            <a:lstStyle/>
            <a:p>
              <a:pPr fontAlgn="base">
                <a:spcBef>
                  <a:spcPct val="0"/>
                </a:spcBef>
                <a:spcAft>
                  <a:spcPct val="0"/>
                </a:spcAft>
              </a:pPr>
              <a:r>
                <a:rPr lang="en-US" sz="1200" b="1" i="1" dirty="0" smtClean="0">
                  <a:solidFill>
                    <a:srgbClr val="002B54">
                      <a:lumMod val="25000"/>
                      <a:lumOff val="75000"/>
                    </a:srgbClr>
                  </a:solidFill>
                  <a:latin typeface="Arial" charset="0"/>
                  <a:ea typeface="ＭＳ Ｐゴシック" pitchFamily="34" charset="-128"/>
                </a:rPr>
                <a:t>‘Selection’ </a:t>
              </a:r>
              <a:r>
                <a:rPr lang="en-US" sz="1200" b="1" i="1" dirty="0">
                  <a:solidFill>
                    <a:srgbClr val="002B54">
                      <a:lumMod val="25000"/>
                      <a:lumOff val="75000"/>
                    </a:srgbClr>
                  </a:solidFill>
                  <a:latin typeface="Arial" charset="0"/>
                  <a:ea typeface="ＭＳ Ｐゴシック" pitchFamily="34" charset="-128"/>
                </a:rPr>
                <a:t>of </a:t>
              </a:r>
              <a:r>
                <a:rPr lang="en-US" sz="1200" b="1" i="1" dirty="0" smtClean="0">
                  <a:solidFill>
                    <a:srgbClr val="002B54">
                      <a:lumMod val="25000"/>
                      <a:lumOff val="75000"/>
                    </a:srgbClr>
                  </a:solidFill>
                  <a:latin typeface="Arial" charset="0"/>
                  <a:ea typeface="ＭＳ Ｐゴシック" pitchFamily="34" charset="-128"/>
                </a:rPr>
                <a:t>suitable Codes </a:t>
              </a:r>
              <a:r>
                <a:rPr lang="en-US" sz="1200" b="1" i="1" dirty="0">
                  <a:solidFill>
                    <a:srgbClr val="002B54">
                      <a:lumMod val="25000"/>
                      <a:lumOff val="75000"/>
                    </a:srgbClr>
                  </a:solidFill>
                  <a:latin typeface="Arial" charset="0"/>
                  <a:ea typeface="ＭＳ Ｐゴシック" pitchFamily="34" charset="-128"/>
                </a:rPr>
                <a:t>&amp; Tools</a:t>
              </a:r>
            </a:p>
          </p:txBody>
        </p:sp>
        <p:sp>
          <p:nvSpPr>
            <p:cNvPr id="19" name="TextBox 18"/>
            <p:cNvSpPr txBox="1"/>
            <p:nvPr/>
          </p:nvSpPr>
          <p:spPr>
            <a:xfrm>
              <a:off x="-12477" y="5957359"/>
              <a:ext cx="2023319" cy="549052"/>
            </a:xfrm>
            <a:prstGeom prst="rect">
              <a:avLst/>
            </a:prstGeom>
            <a:noFill/>
          </p:spPr>
          <p:txBody>
            <a:bodyPr wrap="square" rtlCol="0">
              <a:spAutoFit/>
            </a:bodyPr>
            <a:lstStyle/>
            <a:p>
              <a:pPr fontAlgn="base">
                <a:spcBef>
                  <a:spcPct val="0"/>
                </a:spcBef>
                <a:spcAft>
                  <a:spcPct val="0"/>
                </a:spcAft>
              </a:pPr>
              <a:r>
                <a:rPr lang="en-US" sz="1200" b="1" i="1" dirty="0">
                  <a:solidFill>
                    <a:srgbClr val="002B54">
                      <a:lumMod val="25000"/>
                      <a:lumOff val="75000"/>
                    </a:srgbClr>
                  </a:solidFill>
                  <a:latin typeface="Arial" charset="0"/>
                  <a:ea typeface="ＭＳ Ｐゴシック" pitchFamily="34" charset="-128"/>
                </a:rPr>
                <a:t>Instant Construction of ‘Virtual Facilities’</a:t>
              </a:r>
            </a:p>
          </p:txBody>
        </p:sp>
        <p:sp>
          <p:nvSpPr>
            <p:cNvPr id="20" name="TextBox 19"/>
            <p:cNvSpPr txBox="1"/>
            <p:nvPr/>
          </p:nvSpPr>
          <p:spPr>
            <a:xfrm>
              <a:off x="4853551" y="5736901"/>
              <a:ext cx="2556974" cy="768673"/>
            </a:xfrm>
            <a:prstGeom prst="rect">
              <a:avLst/>
            </a:prstGeom>
            <a:noFill/>
          </p:spPr>
          <p:txBody>
            <a:bodyPr wrap="square" rtlCol="0">
              <a:spAutoFit/>
            </a:bodyPr>
            <a:lstStyle/>
            <a:p>
              <a:pPr fontAlgn="base">
                <a:spcBef>
                  <a:spcPct val="0"/>
                </a:spcBef>
                <a:spcAft>
                  <a:spcPct val="0"/>
                </a:spcAft>
              </a:pPr>
              <a:r>
                <a:rPr lang="en-US" sz="1200" b="1" i="1" dirty="0">
                  <a:solidFill>
                    <a:srgbClr val="002B54">
                      <a:lumMod val="25000"/>
                      <a:lumOff val="75000"/>
                    </a:srgbClr>
                  </a:solidFill>
                  <a:latin typeface="Arial" charset="0"/>
                  <a:ea typeface="ＭＳ Ｐゴシック" pitchFamily="34" charset="-128"/>
                </a:rPr>
                <a:t>Advanced Integration based on ‘Virtual Machines’</a:t>
              </a:r>
            </a:p>
          </p:txBody>
        </p:sp>
        <p:sp>
          <p:nvSpPr>
            <p:cNvPr id="21" name="TextBox 20"/>
            <p:cNvSpPr txBox="1"/>
            <p:nvPr/>
          </p:nvSpPr>
          <p:spPr>
            <a:xfrm>
              <a:off x="7044259" y="974317"/>
              <a:ext cx="2556974" cy="549052"/>
            </a:xfrm>
            <a:prstGeom prst="rect">
              <a:avLst/>
            </a:prstGeom>
            <a:noFill/>
          </p:spPr>
          <p:txBody>
            <a:bodyPr wrap="square" rtlCol="0">
              <a:spAutoFit/>
            </a:bodyPr>
            <a:lstStyle/>
            <a:p>
              <a:pPr fontAlgn="base">
                <a:spcBef>
                  <a:spcPct val="0"/>
                </a:spcBef>
                <a:spcAft>
                  <a:spcPct val="0"/>
                </a:spcAft>
              </a:pPr>
              <a:r>
                <a:rPr lang="en-US" sz="1200" b="1" i="1" dirty="0">
                  <a:solidFill>
                    <a:srgbClr val="002B54">
                      <a:lumMod val="25000"/>
                      <a:lumOff val="75000"/>
                    </a:srgbClr>
                  </a:solidFill>
                  <a:latin typeface="Arial" charset="0"/>
                  <a:ea typeface="ＭＳ Ｐゴシック" pitchFamily="34" charset="-128"/>
                </a:rPr>
                <a:t>Adaptive Simulation Runs over Multiple Disciplines</a:t>
              </a:r>
            </a:p>
          </p:txBody>
        </p:sp>
        <p:sp>
          <p:nvSpPr>
            <p:cNvPr id="22" name="TextBox 21"/>
            <p:cNvSpPr txBox="1"/>
            <p:nvPr/>
          </p:nvSpPr>
          <p:spPr>
            <a:xfrm>
              <a:off x="9749356" y="1329984"/>
              <a:ext cx="2556974" cy="549052"/>
            </a:xfrm>
            <a:prstGeom prst="rect">
              <a:avLst/>
            </a:prstGeom>
            <a:noFill/>
          </p:spPr>
          <p:txBody>
            <a:bodyPr wrap="square" rtlCol="0">
              <a:spAutoFit/>
            </a:bodyPr>
            <a:lstStyle/>
            <a:p>
              <a:pPr fontAlgn="base">
                <a:spcBef>
                  <a:spcPct val="0"/>
                </a:spcBef>
                <a:spcAft>
                  <a:spcPct val="0"/>
                </a:spcAft>
              </a:pPr>
              <a:r>
                <a:rPr lang="en-US" sz="1200" b="1" i="1" dirty="0">
                  <a:solidFill>
                    <a:srgbClr val="002B54">
                      <a:lumMod val="25000"/>
                      <a:lumOff val="75000"/>
                    </a:srgbClr>
                  </a:solidFill>
                  <a:latin typeface="Arial" charset="0"/>
                  <a:ea typeface="ＭＳ Ｐゴシック" pitchFamily="34" charset="-128"/>
                </a:rPr>
                <a:t>Data Analytics to Monitor ‘Virtual Experiments’</a:t>
              </a:r>
            </a:p>
          </p:txBody>
        </p:sp>
        <p:sp>
          <p:nvSpPr>
            <p:cNvPr id="23" name="TextBox 22"/>
            <p:cNvSpPr txBox="1"/>
            <p:nvPr/>
          </p:nvSpPr>
          <p:spPr>
            <a:xfrm>
              <a:off x="9749356" y="5600839"/>
              <a:ext cx="2228361" cy="549052"/>
            </a:xfrm>
            <a:prstGeom prst="rect">
              <a:avLst/>
            </a:prstGeom>
            <a:noFill/>
          </p:spPr>
          <p:txBody>
            <a:bodyPr wrap="square" rtlCol="0">
              <a:spAutoFit/>
            </a:bodyPr>
            <a:lstStyle/>
            <a:p>
              <a:pPr fontAlgn="base">
                <a:spcBef>
                  <a:spcPct val="0"/>
                </a:spcBef>
                <a:spcAft>
                  <a:spcPct val="0"/>
                </a:spcAft>
              </a:pPr>
              <a:r>
                <a:rPr lang="en-US" sz="1200" b="1" i="1" dirty="0">
                  <a:solidFill>
                    <a:srgbClr val="002B54">
                      <a:lumMod val="25000"/>
                      <a:lumOff val="75000"/>
                    </a:srgbClr>
                  </a:solidFill>
                  <a:latin typeface="Arial" charset="0"/>
                  <a:ea typeface="ＭＳ Ｐゴシック" pitchFamily="34" charset="-128"/>
                </a:rPr>
                <a:t>Parametric Task Designer</a:t>
              </a:r>
            </a:p>
          </p:txBody>
        </p:sp>
        <p:sp>
          <p:nvSpPr>
            <p:cNvPr id="24" name="TextBox 23"/>
            <p:cNvSpPr txBox="1"/>
            <p:nvPr/>
          </p:nvSpPr>
          <p:spPr>
            <a:xfrm>
              <a:off x="4335106" y="754696"/>
              <a:ext cx="2556974" cy="768673"/>
            </a:xfrm>
            <a:prstGeom prst="rect">
              <a:avLst/>
            </a:prstGeom>
            <a:noFill/>
          </p:spPr>
          <p:txBody>
            <a:bodyPr wrap="square" rtlCol="0">
              <a:spAutoFit/>
            </a:bodyPr>
            <a:lstStyle/>
            <a:p>
              <a:pPr fontAlgn="base">
                <a:spcBef>
                  <a:spcPct val="0"/>
                </a:spcBef>
                <a:spcAft>
                  <a:spcPct val="0"/>
                </a:spcAft>
              </a:pPr>
              <a:r>
                <a:rPr lang="en-US" sz="1200" b="1" i="1" dirty="0">
                  <a:solidFill>
                    <a:srgbClr val="002B54">
                      <a:lumMod val="25000"/>
                      <a:lumOff val="75000"/>
                    </a:srgbClr>
                  </a:solidFill>
                  <a:latin typeface="Arial" charset="0"/>
                  <a:ea typeface="ＭＳ Ｐゴシック" pitchFamily="34" charset="-128"/>
                </a:rPr>
                <a:t>Interactive Control for Every Detail of ‘Virtual Instruments’</a:t>
              </a:r>
            </a:p>
          </p:txBody>
        </p:sp>
        <p:sp>
          <p:nvSpPr>
            <p:cNvPr id="25" name="TextBox 24"/>
            <p:cNvSpPr txBox="1"/>
            <p:nvPr/>
          </p:nvSpPr>
          <p:spPr>
            <a:xfrm>
              <a:off x="7264277" y="5668334"/>
              <a:ext cx="2116941" cy="549052"/>
            </a:xfrm>
            <a:prstGeom prst="rect">
              <a:avLst/>
            </a:prstGeom>
            <a:noFill/>
          </p:spPr>
          <p:txBody>
            <a:bodyPr wrap="square" rtlCol="0">
              <a:spAutoFit/>
            </a:bodyPr>
            <a:lstStyle/>
            <a:p>
              <a:pPr fontAlgn="base">
                <a:spcBef>
                  <a:spcPct val="0"/>
                </a:spcBef>
                <a:spcAft>
                  <a:spcPct val="0"/>
                </a:spcAft>
              </a:pPr>
              <a:r>
                <a:rPr lang="en-US" sz="1200" b="1" i="1" dirty="0">
                  <a:solidFill>
                    <a:srgbClr val="002B54">
                      <a:lumMod val="25000"/>
                      <a:lumOff val="75000"/>
                    </a:srgbClr>
                  </a:solidFill>
                  <a:latin typeface="Arial" charset="0"/>
                  <a:ea typeface="ＭＳ Ｐゴシック" pitchFamily="34" charset="-128"/>
                </a:rPr>
                <a:t>Visual Analytics as ‘Experiment Reports’</a:t>
              </a:r>
            </a:p>
          </p:txBody>
        </p:sp>
      </p:grpSp>
      <p:sp>
        <p:nvSpPr>
          <p:cNvPr id="14"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35</a:t>
            </a:fld>
            <a:endParaRPr lang="en-US"/>
          </a:p>
        </p:txBody>
      </p:sp>
    </p:spTree>
    <p:extLst>
      <p:ext uri="{BB962C8B-B14F-4D97-AF65-F5344CB8AC3E}">
        <p14:creationId xmlns:p14="http://schemas.microsoft.com/office/powerpoint/2010/main" val="11216720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 Slides</a:t>
            </a:r>
            <a:endParaRPr lang="en-US" dirty="0"/>
          </a:p>
        </p:txBody>
      </p:sp>
      <p:sp>
        <p:nvSpPr>
          <p:cNvPr id="3" name="Content Placeholder 2"/>
          <p:cNvSpPr>
            <a:spLocks noGrp="1"/>
          </p:cNvSpPr>
          <p:nvPr>
            <p:ph idx="1"/>
          </p:nvPr>
        </p:nvSpPr>
        <p:spPr>
          <a:xfrm>
            <a:off x="609600" y="1219201"/>
            <a:ext cx="10972800" cy="4648199"/>
          </a:xfrm>
        </p:spPr>
        <p:txBody>
          <a:bodyPr>
            <a:normAutofit/>
          </a:bodyPr>
          <a:lstStyle/>
          <a:p>
            <a:endParaRPr lang="en-US"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36</a:t>
            </a:fld>
            <a:endParaRPr lang="en-US"/>
          </a:p>
        </p:txBody>
      </p:sp>
    </p:spTree>
    <p:extLst>
      <p:ext uri="{BB962C8B-B14F-4D97-AF65-F5344CB8AC3E}">
        <p14:creationId xmlns:p14="http://schemas.microsoft.com/office/powerpoint/2010/main" val="32710186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Aero-Structural Analysis</a:t>
            </a:r>
          </a:p>
        </p:txBody>
      </p:sp>
      <p:sp>
        <p:nvSpPr>
          <p:cNvPr id="4" name="Content Placeholder 3"/>
          <p:cNvSpPr>
            <a:spLocks noGrp="1"/>
          </p:cNvSpPr>
          <p:nvPr>
            <p:ph sz="half" idx="1"/>
          </p:nvPr>
        </p:nvSpPr>
        <p:spPr>
          <a:xfrm>
            <a:off x="609599" y="762000"/>
            <a:ext cx="5786097" cy="5486400"/>
          </a:xfrm>
        </p:spPr>
        <p:txBody>
          <a:bodyPr>
            <a:normAutofit fontScale="70000" lnSpcReduction="20000"/>
          </a:bodyPr>
          <a:lstStyle/>
          <a:p>
            <a:r>
              <a:rPr lang="en-US" dirty="0"/>
              <a:t>Aircraft designers must set design (target) loads for structural optimization</a:t>
            </a:r>
          </a:p>
          <a:p>
            <a:endParaRPr lang="en-US" dirty="0"/>
          </a:p>
          <a:p>
            <a:endParaRPr lang="en-US" dirty="0"/>
          </a:p>
          <a:p>
            <a:endParaRPr lang="en-US" dirty="0"/>
          </a:p>
          <a:p>
            <a:endParaRPr lang="en-US" dirty="0"/>
          </a:p>
          <a:p>
            <a:endParaRPr lang="en-US" dirty="0"/>
          </a:p>
          <a:p>
            <a:pPr lvl="1"/>
            <a:r>
              <a:rPr lang="en-US" dirty="0"/>
              <a:t>Challenges</a:t>
            </a:r>
          </a:p>
          <a:p>
            <a:pPr lvl="2"/>
            <a:r>
              <a:rPr lang="en-US" dirty="0"/>
              <a:t>Large number of flight conditions ~ 10</a:t>
            </a:r>
            <a:r>
              <a:rPr lang="en-US" baseline="30000" dirty="0"/>
              <a:t>6</a:t>
            </a:r>
          </a:p>
          <a:p>
            <a:pPr lvl="2"/>
            <a:r>
              <a:rPr lang="en-US" dirty="0"/>
              <a:t>High degrees of Uncertainties (from design immaturity, sparseness in data, biases in analysis codes, etc.)</a:t>
            </a:r>
          </a:p>
          <a:p>
            <a:pPr lvl="1"/>
            <a:r>
              <a:rPr lang="en-US" dirty="0"/>
              <a:t>Goal</a:t>
            </a:r>
          </a:p>
          <a:p>
            <a:pPr lvl="2"/>
            <a:r>
              <a:rPr lang="en-US" dirty="0"/>
              <a:t>Perform Uncertainty Quantification (UQ) by focusing to important flight conditions while properly considering dependencies among sources of uncertainties</a:t>
            </a:r>
          </a:p>
          <a:p>
            <a:pPr lvl="2"/>
            <a:endParaRPr lang="en-US" dirty="0"/>
          </a:p>
          <a:p>
            <a:pPr lvl="2"/>
            <a:endParaRPr lang="en-US" dirty="0"/>
          </a:p>
          <a:p>
            <a:pPr lvl="2"/>
            <a:endParaRPr lang="en-US" dirty="0"/>
          </a:p>
          <a:p>
            <a:pPr lvl="2"/>
            <a:endParaRPr lang="en-US" dirty="0"/>
          </a:p>
          <a:p>
            <a:pPr lvl="1"/>
            <a:r>
              <a:rPr lang="en-US" dirty="0"/>
              <a:t>Enablers</a:t>
            </a:r>
          </a:p>
          <a:p>
            <a:pPr lvl="2"/>
            <a:r>
              <a:rPr lang="en-US" b="1" i="1" dirty="0">
                <a:solidFill>
                  <a:srgbClr val="FFC000"/>
                </a:solidFill>
              </a:rPr>
              <a:t>Bayesian Adaptive Sampling</a:t>
            </a:r>
            <a:r>
              <a:rPr lang="en-US" dirty="0"/>
              <a:t> for efficient sampling</a:t>
            </a:r>
          </a:p>
          <a:p>
            <a:pPr lvl="2"/>
            <a:r>
              <a:rPr lang="en-US" b="1" i="1" dirty="0">
                <a:solidFill>
                  <a:srgbClr val="FFC000"/>
                </a:solidFill>
              </a:rPr>
              <a:t>Bayesian Belief Network</a:t>
            </a:r>
            <a:r>
              <a:rPr lang="en-US" dirty="0"/>
              <a:t> for dependency/covariance quantification</a:t>
            </a:r>
          </a:p>
        </p:txBody>
      </p:sp>
      <p:grpSp>
        <p:nvGrpSpPr>
          <p:cNvPr id="6" name="Group 5"/>
          <p:cNvGrpSpPr/>
          <p:nvPr/>
        </p:nvGrpSpPr>
        <p:grpSpPr>
          <a:xfrm>
            <a:off x="-197461" y="990600"/>
            <a:ext cx="11970684" cy="4369553"/>
            <a:chOff x="-312084" y="1269247"/>
            <a:chExt cx="11970684" cy="4369553"/>
          </a:xfrm>
        </p:grpSpPr>
        <p:pic>
          <p:nvPicPr>
            <p:cNvPr id="7" name="Picture 4"/>
            <p:cNvPicPr>
              <a:picLocks noChangeAspect="1" noChangeArrowheads="1"/>
            </p:cNvPicPr>
            <p:nvPr/>
          </p:nvPicPr>
          <p:blipFill>
            <a:blip r:embed="rId2" cstate="print">
              <a:clrChange>
                <a:clrFrom>
                  <a:srgbClr val="002C56"/>
                </a:clrFrom>
                <a:clrTo>
                  <a:srgbClr val="002C56">
                    <a:alpha val="0"/>
                  </a:srgbClr>
                </a:clrTo>
              </a:clrChange>
              <a:extLst>
                <a:ext uri="{28A0092B-C50C-407E-A947-70E740481C1C}">
                  <a14:useLocalDpi xmlns:a14="http://schemas.microsoft.com/office/drawing/2010/main" val="0"/>
                </a:ext>
              </a:extLst>
            </a:blip>
            <a:srcRect/>
            <a:stretch>
              <a:fillRect/>
            </a:stretch>
          </p:blipFill>
          <p:spPr bwMode="auto">
            <a:xfrm rot="1147652">
              <a:off x="2870637" y="2095257"/>
              <a:ext cx="1882868" cy="121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Elbow Connector 7"/>
            <p:cNvCxnSpPr>
              <a:endCxn id="11" idx="0"/>
            </p:cNvCxnSpPr>
            <p:nvPr/>
          </p:nvCxnSpPr>
          <p:spPr bwMode="auto">
            <a:xfrm>
              <a:off x="4747551" y="2628900"/>
              <a:ext cx="2247900" cy="800100"/>
            </a:xfrm>
            <a:prstGeom prst="bentConnector2">
              <a:avLst/>
            </a:prstGeom>
            <a:solidFill>
              <a:srgbClr val="EEB211"/>
            </a:solidFill>
            <a:ln w="25400" cap="flat" cmpd="sng" algn="ctr">
              <a:solidFill>
                <a:srgbClr val="FFFFFF"/>
              </a:solidFill>
              <a:prstDash val="solid"/>
              <a:round/>
              <a:headEnd type="none" w="med" len="med"/>
              <a:tailEnd type="arrow"/>
            </a:ln>
            <a:effectLst/>
          </p:spPr>
        </p:cxnSp>
        <p:cxnSp>
          <p:nvCxnSpPr>
            <p:cNvPr id="9" name="Elbow Connector 8"/>
            <p:cNvCxnSpPr>
              <a:endCxn id="12" idx="0"/>
            </p:cNvCxnSpPr>
            <p:nvPr/>
          </p:nvCxnSpPr>
          <p:spPr bwMode="auto">
            <a:xfrm>
              <a:off x="4890427" y="2628900"/>
              <a:ext cx="3390900" cy="1333500"/>
            </a:xfrm>
            <a:prstGeom prst="bentConnector2">
              <a:avLst/>
            </a:prstGeom>
            <a:solidFill>
              <a:srgbClr val="EEB211"/>
            </a:solidFill>
            <a:ln w="25400" cap="flat" cmpd="sng" algn="ctr">
              <a:solidFill>
                <a:srgbClr val="FFFFFF"/>
              </a:solidFill>
              <a:prstDash val="solid"/>
              <a:round/>
              <a:headEnd type="none" w="med" len="med"/>
              <a:tailEnd type="arrow"/>
            </a:ln>
            <a:effectLst/>
          </p:spPr>
        </p:cxnSp>
        <p:sp useBgFill="1">
          <p:nvSpPr>
            <p:cNvPr id="10" name="Rectangle 9"/>
            <p:cNvSpPr/>
            <p:nvPr/>
          </p:nvSpPr>
          <p:spPr bwMode="auto">
            <a:xfrm>
              <a:off x="5185699" y="2895600"/>
              <a:ext cx="1143000" cy="533400"/>
            </a:xfrm>
            <a:prstGeom prst="rect">
              <a:avLst/>
            </a:prstGeom>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charset="0"/>
                  <a:ea typeface="ＭＳ Ｐゴシック" pitchFamily="34" charset="-128"/>
                </a:rPr>
                <a:t>Weight</a:t>
              </a:r>
            </a:p>
          </p:txBody>
        </p:sp>
        <p:sp useBgFill="1">
          <p:nvSpPr>
            <p:cNvPr id="11" name="Rectangle 10"/>
            <p:cNvSpPr/>
            <p:nvPr/>
          </p:nvSpPr>
          <p:spPr bwMode="auto">
            <a:xfrm>
              <a:off x="6423951" y="3429000"/>
              <a:ext cx="1143000" cy="533400"/>
            </a:xfrm>
            <a:prstGeom prst="rect">
              <a:avLst/>
            </a:prstGeom>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charset="0"/>
                  <a:ea typeface="ＭＳ Ｐゴシック" pitchFamily="34" charset="-128"/>
                </a:rPr>
                <a:t>Aero</a:t>
              </a:r>
            </a:p>
          </p:txBody>
        </p:sp>
        <p:sp useBgFill="1">
          <p:nvSpPr>
            <p:cNvPr id="12" name="Rectangle 11"/>
            <p:cNvSpPr/>
            <p:nvPr/>
          </p:nvSpPr>
          <p:spPr bwMode="auto">
            <a:xfrm>
              <a:off x="7709827" y="3962400"/>
              <a:ext cx="1143000" cy="533400"/>
            </a:xfrm>
            <a:prstGeom prst="rect">
              <a:avLst/>
            </a:prstGeom>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charset="0"/>
                  <a:ea typeface="ＭＳ Ｐゴシック" pitchFamily="34" charset="-128"/>
                </a:rPr>
                <a:t>Structure</a:t>
              </a:r>
            </a:p>
          </p:txBody>
        </p:sp>
        <p:cxnSp>
          <p:nvCxnSpPr>
            <p:cNvPr id="13" name="Elbow Connector 12"/>
            <p:cNvCxnSpPr>
              <a:endCxn id="11" idx="0"/>
            </p:cNvCxnSpPr>
            <p:nvPr/>
          </p:nvCxnSpPr>
          <p:spPr bwMode="auto">
            <a:xfrm>
              <a:off x="6423951" y="3162300"/>
              <a:ext cx="571500" cy="266700"/>
            </a:xfrm>
            <a:prstGeom prst="bentConnector2">
              <a:avLst/>
            </a:prstGeom>
            <a:solidFill>
              <a:srgbClr val="EEB211"/>
            </a:solidFill>
            <a:ln w="25400" cap="flat" cmpd="sng" algn="ctr">
              <a:solidFill>
                <a:srgbClr val="FFFFFF"/>
              </a:solidFill>
              <a:prstDash val="solid"/>
              <a:round/>
              <a:headEnd type="none" w="med" len="med"/>
              <a:tailEnd type="arrow"/>
            </a:ln>
            <a:effectLst/>
          </p:spPr>
        </p:cxnSp>
        <p:cxnSp>
          <p:nvCxnSpPr>
            <p:cNvPr id="14" name="Elbow Connector 13"/>
            <p:cNvCxnSpPr>
              <a:stCxn id="10" idx="3"/>
              <a:endCxn id="12" idx="0"/>
            </p:cNvCxnSpPr>
            <p:nvPr/>
          </p:nvCxnSpPr>
          <p:spPr bwMode="auto">
            <a:xfrm>
              <a:off x="6328699" y="3162300"/>
              <a:ext cx="1952628" cy="800100"/>
            </a:xfrm>
            <a:prstGeom prst="bentConnector2">
              <a:avLst/>
            </a:prstGeom>
            <a:solidFill>
              <a:srgbClr val="EEB211"/>
            </a:solidFill>
            <a:ln w="25400" cap="flat" cmpd="sng" algn="ctr">
              <a:solidFill>
                <a:srgbClr val="FFFFFF"/>
              </a:solidFill>
              <a:prstDash val="solid"/>
              <a:round/>
              <a:headEnd type="none" w="med" len="med"/>
              <a:tailEnd type="arrow"/>
            </a:ln>
            <a:effectLst/>
          </p:spPr>
        </p:cxnSp>
        <p:cxnSp>
          <p:nvCxnSpPr>
            <p:cNvPr id="15" name="Elbow Connector 14"/>
            <p:cNvCxnSpPr>
              <a:stCxn id="11" idx="3"/>
              <a:endCxn id="12" idx="0"/>
            </p:cNvCxnSpPr>
            <p:nvPr/>
          </p:nvCxnSpPr>
          <p:spPr bwMode="auto">
            <a:xfrm>
              <a:off x="7566951" y="3695700"/>
              <a:ext cx="714376" cy="266700"/>
            </a:xfrm>
            <a:prstGeom prst="bentConnector2">
              <a:avLst/>
            </a:prstGeom>
            <a:solidFill>
              <a:srgbClr val="EEB211"/>
            </a:solidFill>
            <a:ln w="25400" cap="flat" cmpd="sng" algn="ctr">
              <a:solidFill>
                <a:srgbClr val="FFFFFF"/>
              </a:solidFill>
              <a:prstDash val="solid"/>
              <a:round/>
              <a:headEnd type="none" w="med" len="med"/>
              <a:tailEnd type="arrow"/>
            </a:ln>
            <a:effectLst/>
          </p:spPr>
        </p:cxnSp>
        <p:cxnSp>
          <p:nvCxnSpPr>
            <p:cNvPr id="16" name="Elbow Connector 15"/>
            <p:cNvCxnSpPr>
              <a:stCxn id="12" idx="1"/>
              <a:endCxn id="11" idx="2"/>
            </p:cNvCxnSpPr>
            <p:nvPr/>
          </p:nvCxnSpPr>
          <p:spPr bwMode="auto">
            <a:xfrm rot="10800000">
              <a:off x="6995451" y="3962400"/>
              <a:ext cx="714376" cy="266700"/>
            </a:xfrm>
            <a:prstGeom prst="bentConnector2">
              <a:avLst/>
            </a:prstGeom>
            <a:solidFill>
              <a:srgbClr val="EEB211"/>
            </a:solidFill>
            <a:ln w="25400" cap="flat" cmpd="sng" algn="ctr">
              <a:solidFill>
                <a:srgbClr val="FFFFFF"/>
              </a:solidFill>
              <a:prstDash val="solid"/>
              <a:round/>
              <a:headEnd type="none" w="med" len="med"/>
              <a:tailEnd type="arrow"/>
            </a:ln>
            <a:effectLst/>
          </p:spPr>
        </p:cxnSp>
        <p:sp useBgFill="1">
          <p:nvSpPr>
            <p:cNvPr id="17" name="Oval 16"/>
            <p:cNvSpPr/>
            <p:nvPr/>
          </p:nvSpPr>
          <p:spPr bwMode="auto">
            <a:xfrm>
              <a:off x="6938298" y="3105151"/>
              <a:ext cx="114304" cy="114298"/>
            </a:xfrm>
            <a:prstGeom prst="ellipse">
              <a:avLst/>
            </a:prstGeom>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pitchFamily="34" charset="-128"/>
              </a:endParaRPr>
            </a:p>
          </p:txBody>
        </p:sp>
        <p:sp>
          <p:nvSpPr>
            <p:cNvPr id="18" name="Oval 17"/>
            <p:cNvSpPr/>
            <p:nvPr/>
          </p:nvSpPr>
          <p:spPr bwMode="auto">
            <a:xfrm>
              <a:off x="8224175" y="3105151"/>
              <a:ext cx="114304" cy="114298"/>
            </a:xfrm>
            <a:prstGeom prst="ellipse">
              <a:avLst/>
            </a:prstGeom>
            <a:solidFill>
              <a:srgbClr val="002C56"/>
            </a:solid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pitchFamily="34" charset="-128"/>
              </a:endParaRPr>
            </a:p>
          </p:txBody>
        </p:sp>
        <p:sp useBgFill="1">
          <p:nvSpPr>
            <p:cNvPr id="19" name="Oval 18"/>
            <p:cNvSpPr/>
            <p:nvPr/>
          </p:nvSpPr>
          <p:spPr bwMode="auto">
            <a:xfrm>
              <a:off x="8224175" y="3638551"/>
              <a:ext cx="114304" cy="114298"/>
            </a:xfrm>
            <a:prstGeom prst="ellipse">
              <a:avLst/>
            </a:prstGeom>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pitchFamily="34" charset="-128"/>
              </a:endParaRPr>
            </a:p>
          </p:txBody>
        </p:sp>
        <p:sp useBgFill="1">
          <p:nvSpPr>
            <p:cNvPr id="20" name="Oval 19"/>
            <p:cNvSpPr/>
            <p:nvPr/>
          </p:nvSpPr>
          <p:spPr bwMode="auto">
            <a:xfrm>
              <a:off x="6938299" y="4171951"/>
              <a:ext cx="114304" cy="114298"/>
            </a:xfrm>
            <a:prstGeom prst="ellipse">
              <a:avLst/>
            </a:prstGeom>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pitchFamily="34" charset="-128"/>
              </a:endParaRPr>
            </a:p>
          </p:txBody>
        </p:sp>
        <p:cxnSp>
          <p:nvCxnSpPr>
            <p:cNvPr id="21" name="Elbow Connector 20"/>
            <p:cNvCxnSpPr>
              <a:endCxn id="10" idx="0"/>
            </p:cNvCxnSpPr>
            <p:nvPr/>
          </p:nvCxnSpPr>
          <p:spPr bwMode="auto">
            <a:xfrm>
              <a:off x="4652299" y="2628900"/>
              <a:ext cx="1104900" cy="266700"/>
            </a:xfrm>
            <a:prstGeom prst="bentConnector2">
              <a:avLst/>
            </a:prstGeom>
            <a:solidFill>
              <a:srgbClr val="EEB211"/>
            </a:solidFill>
            <a:ln w="25400" cap="flat" cmpd="sng" algn="ctr">
              <a:solidFill>
                <a:srgbClr val="FFFFFF"/>
              </a:solidFill>
              <a:prstDash val="solid"/>
              <a:round/>
              <a:headEnd type="oval" w="lg" len="lg"/>
              <a:tailEnd type="arrow"/>
            </a:ln>
            <a:effectLst/>
          </p:spPr>
        </p:cxnSp>
        <p:sp useBgFill="1">
          <p:nvSpPr>
            <p:cNvPr id="22" name="Oval 21"/>
            <p:cNvSpPr/>
            <p:nvPr/>
          </p:nvSpPr>
          <p:spPr bwMode="auto">
            <a:xfrm>
              <a:off x="5700047" y="2571751"/>
              <a:ext cx="114304" cy="114298"/>
            </a:xfrm>
            <a:prstGeom prst="ellipse">
              <a:avLst/>
            </a:prstGeom>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pitchFamily="34" charset="-128"/>
              </a:endParaRPr>
            </a:p>
          </p:txBody>
        </p:sp>
        <p:sp useBgFill="1">
          <p:nvSpPr>
            <p:cNvPr id="23" name="Oval 22"/>
            <p:cNvSpPr/>
            <p:nvPr/>
          </p:nvSpPr>
          <p:spPr bwMode="auto">
            <a:xfrm>
              <a:off x="6938298" y="2571751"/>
              <a:ext cx="114304" cy="114298"/>
            </a:xfrm>
            <a:prstGeom prst="ellipse">
              <a:avLst/>
            </a:prstGeom>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pitchFamily="34" charset="-128"/>
              </a:endParaRPr>
            </a:p>
          </p:txBody>
        </p:sp>
        <p:sp useBgFill="1">
          <p:nvSpPr>
            <p:cNvPr id="24" name="Oval 23"/>
            <p:cNvSpPr/>
            <p:nvPr/>
          </p:nvSpPr>
          <p:spPr bwMode="auto">
            <a:xfrm>
              <a:off x="8224173" y="2571751"/>
              <a:ext cx="114304" cy="114298"/>
            </a:xfrm>
            <a:prstGeom prst="ellipse">
              <a:avLst/>
            </a:prstGeom>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pitchFamily="34" charset="-128"/>
              </a:endParaRPr>
            </a:p>
          </p:txBody>
        </p:sp>
        <p:sp>
          <p:nvSpPr>
            <p:cNvPr id="25" name="Rectangle 24"/>
            <p:cNvSpPr/>
            <p:nvPr/>
          </p:nvSpPr>
          <p:spPr bwMode="auto">
            <a:xfrm>
              <a:off x="3112334" y="1767354"/>
              <a:ext cx="1143000" cy="323849"/>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b="1" dirty="0">
                  <a:solidFill>
                    <a:srgbClr val="FFFFFF"/>
                  </a:solidFill>
                  <a:latin typeface="Arial" charset="0"/>
                  <a:ea typeface="ＭＳ Ｐゴシック" pitchFamily="34" charset="-128"/>
                </a:rPr>
                <a:t>Design</a:t>
              </a:r>
            </a:p>
          </p:txBody>
        </p:sp>
        <p:cxnSp>
          <p:nvCxnSpPr>
            <p:cNvPr id="26" name="Straight Arrow Connector 25"/>
            <p:cNvCxnSpPr>
              <a:stCxn id="12" idx="3"/>
            </p:cNvCxnSpPr>
            <p:nvPr/>
          </p:nvCxnSpPr>
          <p:spPr bwMode="auto">
            <a:xfrm>
              <a:off x="8852827" y="4229100"/>
              <a:ext cx="552452" cy="1"/>
            </a:xfrm>
            <a:prstGeom prst="straightConnector1">
              <a:avLst/>
            </a:prstGeom>
            <a:solidFill>
              <a:srgbClr val="EEB211"/>
            </a:solidFill>
            <a:ln w="25400" cap="flat" cmpd="sng" algn="ctr">
              <a:solidFill>
                <a:srgbClr val="FFFFFF"/>
              </a:solidFill>
              <a:prstDash val="solid"/>
              <a:round/>
              <a:headEnd type="none" w="med" len="med"/>
              <a:tailEnd type="arrow"/>
            </a:ln>
            <a:effectLst/>
          </p:spPr>
        </p:cxnSp>
        <p:grpSp>
          <p:nvGrpSpPr>
            <p:cNvPr id="27" name="Group 10257"/>
            <p:cNvGrpSpPr/>
            <p:nvPr/>
          </p:nvGrpSpPr>
          <p:grpSpPr>
            <a:xfrm>
              <a:off x="9767930" y="3976076"/>
              <a:ext cx="1636980" cy="1662724"/>
              <a:chOff x="7053964" y="3409950"/>
              <a:chExt cx="1337560" cy="1358595"/>
            </a:xfrm>
          </p:grpSpPr>
          <p:sp>
            <p:nvSpPr>
              <p:cNvPr id="60" name="Freeform 59"/>
              <p:cNvSpPr/>
              <p:nvPr/>
            </p:nvSpPr>
            <p:spPr bwMode="auto">
              <a:xfrm>
                <a:off x="7162800" y="3843044"/>
                <a:ext cx="981076" cy="576556"/>
              </a:xfrm>
              <a:custGeom>
                <a:avLst/>
                <a:gdLst>
                  <a:gd name="connsiteX0" fmla="*/ 0 w 2009775"/>
                  <a:gd name="connsiteY0" fmla="*/ 1181100 h 1181100"/>
                  <a:gd name="connsiteX1" fmla="*/ 790575 w 2009775"/>
                  <a:gd name="connsiteY1" fmla="*/ 0 h 1181100"/>
                  <a:gd name="connsiteX2" fmla="*/ 2009775 w 2009775"/>
                  <a:gd name="connsiteY2" fmla="*/ 1181100 h 1181100"/>
                  <a:gd name="connsiteX3" fmla="*/ 47625 w 2009775"/>
                  <a:gd name="connsiteY3" fmla="*/ 1162050 h 1181100"/>
                  <a:gd name="connsiteX4" fmla="*/ 0 w 2009775"/>
                  <a:gd name="connsiteY4" fmla="*/ 1181100 h 1181100"/>
                  <a:gd name="connsiteX0" fmla="*/ 0 w 2009775"/>
                  <a:gd name="connsiteY0" fmla="*/ 1181100 h 1181100"/>
                  <a:gd name="connsiteX1" fmla="*/ 790575 w 2009775"/>
                  <a:gd name="connsiteY1" fmla="*/ 0 h 1181100"/>
                  <a:gd name="connsiteX2" fmla="*/ 2009775 w 2009775"/>
                  <a:gd name="connsiteY2" fmla="*/ 1181100 h 1181100"/>
                  <a:gd name="connsiteX3" fmla="*/ 0 w 2009775"/>
                  <a:gd name="connsiteY3" fmla="*/ 1181100 h 1181100"/>
                  <a:gd name="connsiteX0" fmla="*/ 38150 w 2047925"/>
                  <a:gd name="connsiteY0" fmla="*/ 1181100 h 1181100"/>
                  <a:gd name="connsiteX1" fmla="*/ 828725 w 2047925"/>
                  <a:gd name="connsiteY1" fmla="*/ 0 h 1181100"/>
                  <a:gd name="connsiteX2" fmla="*/ 2047925 w 2047925"/>
                  <a:gd name="connsiteY2" fmla="*/ 1181100 h 1181100"/>
                  <a:gd name="connsiteX3" fmla="*/ 38150 w 2047925"/>
                  <a:gd name="connsiteY3" fmla="*/ 1181100 h 1181100"/>
                  <a:gd name="connsiteX0" fmla="*/ 38150 w 2059641"/>
                  <a:gd name="connsiteY0" fmla="*/ 1181100 h 1181100"/>
                  <a:gd name="connsiteX1" fmla="*/ 828725 w 2059641"/>
                  <a:gd name="connsiteY1" fmla="*/ 0 h 1181100"/>
                  <a:gd name="connsiteX2" fmla="*/ 2047925 w 2059641"/>
                  <a:gd name="connsiteY2" fmla="*/ 1181100 h 1181100"/>
                  <a:gd name="connsiteX3" fmla="*/ 38150 w 2059641"/>
                  <a:gd name="connsiteY3" fmla="*/ 1181100 h 1181100"/>
                  <a:gd name="connsiteX0" fmla="*/ 38150 w 2047925"/>
                  <a:gd name="connsiteY0" fmla="*/ 1181100 h 1181100"/>
                  <a:gd name="connsiteX1" fmla="*/ 828725 w 2047925"/>
                  <a:gd name="connsiteY1" fmla="*/ 0 h 1181100"/>
                  <a:gd name="connsiteX2" fmla="*/ 2047925 w 2047925"/>
                  <a:gd name="connsiteY2" fmla="*/ 1181100 h 1181100"/>
                  <a:gd name="connsiteX3" fmla="*/ 38150 w 2047925"/>
                  <a:gd name="connsiteY3" fmla="*/ 1181100 h 1181100"/>
                  <a:gd name="connsiteX0" fmla="*/ 0 w 2009775"/>
                  <a:gd name="connsiteY0" fmla="*/ 1181100 h 1181100"/>
                  <a:gd name="connsiteX1" fmla="*/ 790575 w 2009775"/>
                  <a:gd name="connsiteY1" fmla="*/ 0 h 1181100"/>
                  <a:gd name="connsiteX2" fmla="*/ 2009775 w 2009775"/>
                  <a:gd name="connsiteY2" fmla="*/ 1181100 h 1181100"/>
                  <a:gd name="connsiteX3" fmla="*/ 0 w 2009775"/>
                  <a:gd name="connsiteY3" fmla="*/ 1181100 h 1181100"/>
                </a:gdLst>
                <a:ahLst/>
                <a:cxnLst>
                  <a:cxn ang="0">
                    <a:pos x="connsiteX0" y="connsiteY0"/>
                  </a:cxn>
                  <a:cxn ang="0">
                    <a:pos x="connsiteX1" y="connsiteY1"/>
                  </a:cxn>
                  <a:cxn ang="0">
                    <a:pos x="connsiteX2" y="connsiteY2"/>
                  </a:cxn>
                  <a:cxn ang="0">
                    <a:pos x="connsiteX3" y="connsiteY3"/>
                  </a:cxn>
                </a:cxnLst>
                <a:rect l="l" t="t" r="r" b="b"/>
                <a:pathLst>
                  <a:path w="2009775" h="1181100">
                    <a:moveTo>
                      <a:pt x="0" y="1181100"/>
                    </a:moveTo>
                    <a:cubicBezTo>
                      <a:pt x="387350" y="879475"/>
                      <a:pt x="455613" y="0"/>
                      <a:pt x="790575" y="0"/>
                    </a:cubicBezTo>
                    <a:cubicBezTo>
                      <a:pt x="1125537" y="0"/>
                      <a:pt x="874712" y="717550"/>
                      <a:pt x="2009775" y="1181100"/>
                    </a:cubicBezTo>
                    <a:lnTo>
                      <a:pt x="0" y="1181100"/>
                    </a:lnTo>
                    <a:close/>
                  </a:path>
                </a:pathLst>
              </a:custGeom>
              <a:gradFill flip="none" rotWithShape="1">
                <a:gsLst>
                  <a:gs pos="14000">
                    <a:srgbClr val="FFFFFF">
                      <a:alpha val="7000"/>
                    </a:srgbClr>
                  </a:gs>
                  <a:gs pos="78000">
                    <a:srgbClr val="FFFFFF">
                      <a:alpha val="0"/>
                    </a:srgbClr>
                  </a:gs>
                  <a:gs pos="40000">
                    <a:srgbClr val="F0AF13"/>
                  </a:gs>
                </a:gsLst>
                <a:lin ang="0" scaled="1"/>
                <a:tileRect/>
              </a:gradFill>
              <a:ln w="19050" cap="flat" cmpd="sng" algn="ctr">
                <a:solidFill>
                  <a:srgbClr val="F0AF1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pitchFamily="34" charset="-128"/>
                </a:endParaRPr>
              </a:p>
            </p:txBody>
          </p:sp>
          <p:cxnSp>
            <p:nvCxnSpPr>
              <p:cNvPr id="61" name="Straight Arrow Connector 60"/>
              <p:cNvCxnSpPr/>
              <p:nvPr/>
            </p:nvCxnSpPr>
            <p:spPr bwMode="auto">
              <a:xfrm>
                <a:off x="7099737" y="4423444"/>
                <a:ext cx="1291787" cy="0"/>
              </a:xfrm>
              <a:prstGeom prst="straightConnector1">
                <a:avLst/>
              </a:prstGeom>
              <a:solidFill>
                <a:srgbClr val="EEB211"/>
              </a:solidFill>
              <a:ln w="25400" cap="flat" cmpd="sng" algn="ctr">
                <a:solidFill>
                  <a:srgbClr val="F0AF13"/>
                </a:solidFill>
                <a:prstDash val="solid"/>
                <a:round/>
                <a:headEnd type="none"/>
                <a:tailEnd type="arrow"/>
              </a:ln>
              <a:effectLst/>
            </p:spPr>
          </p:cxnSp>
          <p:sp>
            <p:nvSpPr>
              <p:cNvPr id="62" name="Rectangle 61"/>
              <p:cNvSpPr/>
              <p:nvPr/>
            </p:nvSpPr>
            <p:spPr bwMode="auto">
              <a:xfrm>
                <a:off x="7165098" y="4444696"/>
                <a:ext cx="1143000" cy="323849"/>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0AF13"/>
                    </a:solidFill>
                    <a:effectLst/>
                    <a:uLnTx/>
                    <a:uFillTx/>
                    <a:latin typeface="Arial" charset="0"/>
                    <a:ea typeface="ＭＳ Ｐゴシック" pitchFamily="34" charset="-128"/>
                  </a:rPr>
                  <a:t>Stresses</a:t>
                </a:r>
              </a:p>
            </p:txBody>
          </p:sp>
          <p:cxnSp>
            <p:nvCxnSpPr>
              <p:cNvPr id="63" name="Straight Arrow Connector 62"/>
              <p:cNvCxnSpPr/>
              <p:nvPr/>
            </p:nvCxnSpPr>
            <p:spPr bwMode="auto">
              <a:xfrm flipV="1">
                <a:off x="7099737" y="3409950"/>
                <a:ext cx="0" cy="1013494"/>
              </a:xfrm>
              <a:prstGeom prst="straightConnector1">
                <a:avLst/>
              </a:prstGeom>
              <a:solidFill>
                <a:srgbClr val="EEB211"/>
              </a:solidFill>
              <a:ln w="25400" cap="flat" cmpd="sng" algn="ctr">
                <a:solidFill>
                  <a:srgbClr val="F0AF13"/>
                </a:solidFill>
                <a:prstDash val="solid"/>
                <a:round/>
                <a:headEnd type="oval"/>
                <a:tailEnd type="arrow"/>
              </a:ln>
              <a:effectLst/>
            </p:spPr>
          </p:cxnSp>
          <p:sp>
            <p:nvSpPr>
              <p:cNvPr id="64" name="Rectangle 63"/>
              <p:cNvSpPr/>
              <p:nvPr/>
            </p:nvSpPr>
            <p:spPr bwMode="auto">
              <a:xfrm>
                <a:off x="7053964" y="3454096"/>
                <a:ext cx="1143000" cy="323849"/>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0AF13"/>
                    </a:solidFill>
                    <a:effectLst/>
                    <a:uLnTx/>
                    <a:uFillTx/>
                    <a:latin typeface="Arial" charset="0"/>
                    <a:ea typeface="ＭＳ Ｐゴシック" pitchFamily="34" charset="-128"/>
                  </a:rPr>
                  <a:t>Probability</a:t>
                </a:r>
              </a:p>
            </p:txBody>
          </p:sp>
        </p:grpSp>
        <p:sp>
          <p:nvSpPr>
            <p:cNvPr id="28" name="TextBox 27"/>
            <p:cNvSpPr txBox="1"/>
            <p:nvPr/>
          </p:nvSpPr>
          <p:spPr>
            <a:xfrm>
              <a:off x="6316976" y="2689080"/>
              <a:ext cx="771529" cy="461665"/>
            </a:xfrm>
            <a:prstGeom prst="rect">
              <a:avLst/>
            </a:prstGeom>
            <a:noFill/>
          </p:spPr>
          <p:txBody>
            <a:bodyPr wrap="square" rtlCol="0">
              <a:spAutoFit/>
            </a:bodyPr>
            <a:lstStyle/>
            <a:p>
              <a:pPr fontAlgn="base">
                <a:spcBef>
                  <a:spcPct val="0"/>
                </a:spcBef>
                <a:spcAft>
                  <a:spcPct val="0"/>
                </a:spcAft>
              </a:pPr>
              <a:r>
                <a:rPr lang="el-GR" sz="2400" b="1" dirty="0">
                  <a:solidFill>
                    <a:srgbClr val="F0AF13"/>
                  </a:solidFill>
                  <a:latin typeface="Arial" charset="0"/>
                  <a:ea typeface="ＭＳ Ｐゴシック" pitchFamily="34" charset="-128"/>
                </a:rPr>
                <a:t>ε</a:t>
              </a:r>
              <a:r>
                <a:rPr lang="en-US" sz="2400" b="1" baseline="-25000" dirty="0">
                  <a:solidFill>
                    <a:srgbClr val="F0AF13"/>
                  </a:solidFill>
                  <a:latin typeface="Arial" charset="0"/>
                  <a:ea typeface="ＭＳ Ｐゴシック" pitchFamily="34" charset="-128"/>
                </a:rPr>
                <a:t>1</a:t>
              </a:r>
            </a:p>
          </p:txBody>
        </p:sp>
        <p:sp>
          <p:nvSpPr>
            <p:cNvPr id="29" name="TextBox 28"/>
            <p:cNvSpPr txBox="1"/>
            <p:nvPr/>
          </p:nvSpPr>
          <p:spPr>
            <a:xfrm>
              <a:off x="7566948" y="3234035"/>
              <a:ext cx="771529" cy="461665"/>
            </a:xfrm>
            <a:prstGeom prst="rect">
              <a:avLst/>
            </a:prstGeom>
            <a:noFill/>
          </p:spPr>
          <p:txBody>
            <a:bodyPr wrap="square" rtlCol="0">
              <a:spAutoFit/>
            </a:bodyPr>
            <a:lstStyle/>
            <a:p>
              <a:pPr fontAlgn="base">
                <a:spcBef>
                  <a:spcPct val="0"/>
                </a:spcBef>
                <a:spcAft>
                  <a:spcPct val="0"/>
                </a:spcAft>
              </a:pPr>
              <a:r>
                <a:rPr lang="el-GR" sz="2400" b="1" dirty="0">
                  <a:solidFill>
                    <a:srgbClr val="F0AF13"/>
                  </a:solidFill>
                  <a:latin typeface="Arial" charset="0"/>
                  <a:ea typeface="ＭＳ Ｐゴシック" pitchFamily="34" charset="-128"/>
                </a:rPr>
                <a:t>ε</a:t>
              </a:r>
              <a:r>
                <a:rPr lang="en-US" sz="2400" b="1" baseline="-25000" dirty="0">
                  <a:solidFill>
                    <a:srgbClr val="F0AF13"/>
                  </a:solidFill>
                  <a:latin typeface="Arial" charset="0"/>
                  <a:ea typeface="ＭＳ Ｐゴシック" pitchFamily="34" charset="-128"/>
                </a:rPr>
                <a:t>2</a:t>
              </a:r>
            </a:p>
          </p:txBody>
        </p:sp>
        <p:sp>
          <p:nvSpPr>
            <p:cNvPr id="30" name="TextBox 29"/>
            <p:cNvSpPr txBox="1"/>
            <p:nvPr/>
          </p:nvSpPr>
          <p:spPr>
            <a:xfrm>
              <a:off x="8816920" y="3778990"/>
              <a:ext cx="771529" cy="461665"/>
            </a:xfrm>
            <a:prstGeom prst="rect">
              <a:avLst/>
            </a:prstGeom>
            <a:noFill/>
          </p:spPr>
          <p:txBody>
            <a:bodyPr wrap="square" rtlCol="0">
              <a:spAutoFit/>
            </a:bodyPr>
            <a:lstStyle/>
            <a:p>
              <a:pPr fontAlgn="base">
                <a:spcBef>
                  <a:spcPct val="0"/>
                </a:spcBef>
                <a:spcAft>
                  <a:spcPct val="0"/>
                </a:spcAft>
              </a:pPr>
              <a:r>
                <a:rPr lang="el-GR" sz="2400" b="1" dirty="0">
                  <a:solidFill>
                    <a:srgbClr val="F0AF13"/>
                  </a:solidFill>
                  <a:latin typeface="Arial" charset="0"/>
                  <a:ea typeface="ＭＳ Ｐゴシック" pitchFamily="34" charset="-128"/>
                </a:rPr>
                <a:t>ε</a:t>
              </a:r>
              <a:r>
                <a:rPr lang="en-US" sz="2400" b="1" baseline="-25000" dirty="0">
                  <a:solidFill>
                    <a:srgbClr val="F0AF13"/>
                  </a:solidFill>
                  <a:latin typeface="Arial" charset="0"/>
                  <a:ea typeface="ＭＳ Ｐゴシック" pitchFamily="34" charset="-128"/>
                </a:rPr>
                <a:t>3</a:t>
              </a:r>
            </a:p>
          </p:txBody>
        </p:sp>
        <p:grpSp>
          <p:nvGrpSpPr>
            <p:cNvPr id="31" name="Group 96"/>
            <p:cNvGrpSpPr/>
            <p:nvPr/>
          </p:nvGrpSpPr>
          <p:grpSpPr>
            <a:xfrm>
              <a:off x="2822327" y="2205435"/>
              <a:ext cx="1626255" cy="687386"/>
              <a:chOff x="326736" y="2434035"/>
              <a:chExt cx="1626255" cy="687386"/>
            </a:xfrm>
          </p:grpSpPr>
          <p:sp>
            <p:nvSpPr>
              <p:cNvPr id="43" name="Freeform 42"/>
              <p:cNvSpPr/>
              <p:nvPr/>
            </p:nvSpPr>
            <p:spPr bwMode="auto">
              <a:xfrm>
                <a:off x="326736" y="2438400"/>
                <a:ext cx="1623733" cy="683021"/>
              </a:xfrm>
              <a:custGeom>
                <a:avLst/>
                <a:gdLst>
                  <a:gd name="connsiteX0" fmla="*/ 0 w 1617785"/>
                  <a:gd name="connsiteY0" fmla="*/ 504092 h 504092"/>
                  <a:gd name="connsiteX1" fmla="*/ 808893 w 1617785"/>
                  <a:gd name="connsiteY1" fmla="*/ 58615 h 504092"/>
                  <a:gd name="connsiteX2" fmla="*/ 1066800 w 1617785"/>
                  <a:gd name="connsiteY2" fmla="*/ 0 h 504092"/>
                  <a:gd name="connsiteX3" fmla="*/ 1617785 w 1617785"/>
                  <a:gd name="connsiteY3" fmla="*/ 35169 h 504092"/>
                  <a:gd name="connsiteX0" fmla="*/ 0 w 1617785"/>
                  <a:gd name="connsiteY0" fmla="*/ 504092 h 504092"/>
                  <a:gd name="connsiteX1" fmla="*/ 808893 w 1617785"/>
                  <a:gd name="connsiteY1" fmla="*/ 58615 h 504092"/>
                  <a:gd name="connsiteX2" fmla="*/ 1066800 w 1617785"/>
                  <a:gd name="connsiteY2" fmla="*/ 0 h 504092"/>
                  <a:gd name="connsiteX3" fmla="*/ 1617785 w 1617785"/>
                  <a:gd name="connsiteY3" fmla="*/ 35169 h 504092"/>
                  <a:gd name="connsiteX0" fmla="*/ 0 w 1617785"/>
                  <a:gd name="connsiteY0" fmla="*/ 504092 h 504092"/>
                  <a:gd name="connsiteX1" fmla="*/ 808893 w 1617785"/>
                  <a:gd name="connsiteY1" fmla="*/ 58615 h 504092"/>
                  <a:gd name="connsiteX2" fmla="*/ 1066800 w 1617785"/>
                  <a:gd name="connsiteY2" fmla="*/ 0 h 504092"/>
                  <a:gd name="connsiteX3" fmla="*/ 1617785 w 1617785"/>
                  <a:gd name="connsiteY3" fmla="*/ 35169 h 504092"/>
                  <a:gd name="connsiteX0" fmla="*/ 0 w 1617785"/>
                  <a:gd name="connsiteY0" fmla="*/ 504092 h 504092"/>
                  <a:gd name="connsiteX1" fmla="*/ 808893 w 1617785"/>
                  <a:gd name="connsiteY1" fmla="*/ 58615 h 504092"/>
                  <a:gd name="connsiteX2" fmla="*/ 1066800 w 1617785"/>
                  <a:gd name="connsiteY2" fmla="*/ 0 h 504092"/>
                  <a:gd name="connsiteX3" fmla="*/ 1617785 w 1617785"/>
                  <a:gd name="connsiteY3" fmla="*/ 35169 h 504092"/>
                  <a:gd name="connsiteX0" fmla="*/ 0 w 1617785"/>
                  <a:gd name="connsiteY0" fmla="*/ 504092 h 504092"/>
                  <a:gd name="connsiteX1" fmla="*/ 808893 w 1617785"/>
                  <a:gd name="connsiteY1" fmla="*/ 58615 h 504092"/>
                  <a:gd name="connsiteX2" fmla="*/ 1066800 w 1617785"/>
                  <a:gd name="connsiteY2" fmla="*/ 0 h 504092"/>
                  <a:gd name="connsiteX3" fmla="*/ 1617785 w 1617785"/>
                  <a:gd name="connsiteY3" fmla="*/ 35169 h 504092"/>
                  <a:gd name="connsiteX0" fmla="*/ 0 w 1617785"/>
                  <a:gd name="connsiteY0" fmla="*/ 541947 h 541947"/>
                  <a:gd name="connsiteX1" fmla="*/ 808893 w 1617785"/>
                  <a:gd name="connsiteY1" fmla="*/ 96470 h 541947"/>
                  <a:gd name="connsiteX2" fmla="*/ 1066800 w 1617785"/>
                  <a:gd name="connsiteY2" fmla="*/ 37855 h 541947"/>
                  <a:gd name="connsiteX3" fmla="*/ 1617785 w 1617785"/>
                  <a:gd name="connsiteY3" fmla="*/ 73024 h 541947"/>
                  <a:gd name="connsiteX0" fmla="*/ 0 w 1617785"/>
                  <a:gd name="connsiteY0" fmla="*/ 566504 h 566504"/>
                  <a:gd name="connsiteX1" fmla="*/ 808893 w 1617785"/>
                  <a:gd name="connsiteY1" fmla="*/ 121027 h 566504"/>
                  <a:gd name="connsiteX2" fmla="*/ 1066800 w 1617785"/>
                  <a:gd name="connsiteY2" fmla="*/ 62412 h 566504"/>
                  <a:gd name="connsiteX3" fmla="*/ 1617785 w 1617785"/>
                  <a:gd name="connsiteY3" fmla="*/ 97581 h 566504"/>
                  <a:gd name="connsiteX0" fmla="*/ 0 w 1617785"/>
                  <a:gd name="connsiteY0" fmla="*/ 566504 h 566504"/>
                  <a:gd name="connsiteX1" fmla="*/ 804130 w 1617785"/>
                  <a:gd name="connsiteY1" fmla="*/ 94834 h 566504"/>
                  <a:gd name="connsiteX2" fmla="*/ 1066800 w 1617785"/>
                  <a:gd name="connsiteY2" fmla="*/ 62412 h 566504"/>
                  <a:gd name="connsiteX3" fmla="*/ 1617785 w 1617785"/>
                  <a:gd name="connsiteY3" fmla="*/ 97581 h 566504"/>
                  <a:gd name="connsiteX0" fmla="*/ 0 w 1617785"/>
                  <a:gd name="connsiteY0" fmla="*/ 578519 h 578519"/>
                  <a:gd name="connsiteX1" fmla="*/ 804130 w 1617785"/>
                  <a:gd name="connsiteY1" fmla="*/ 106849 h 578519"/>
                  <a:gd name="connsiteX2" fmla="*/ 1066800 w 1617785"/>
                  <a:gd name="connsiteY2" fmla="*/ 55377 h 578519"/>
                  <a:gd name="connsiteX3" fmla="*/ 1617785 w 1617785"/>
                  <a:gd name="connsiteY3" fmla="*/ 109596 h 578519"/>
                  <a:gd name="connsiteX0" fmla="*/ 0 w 1617785"/>
                  <a:gd name="connsiteY0" fmla="*/ 578519 h 578519"/>
                  <a:gd name="connsiteX1" fmla="*/ 804130 w 1617785"/>
                  <a:gd name="connsiteY1" fmla="*/ 106849 h 578519"/>
                  <a:gd name="connsiteX2" fmla="*/ 1066800 w 1617785"/>
                  <a:gd name="connsiteY2" fmla="*/ 55377 h 578519"/>
                  <a:gd name="connsiteX3" fmla="*/ 1617785 w 1617785"/>
                  <a:gd name="connsiteY3" fmla="*/ 109596 h 578519"/>
                  <a:gd name="connsiteX0" fmla="*/ 0 w 1617785"/>
                  <a:gd name="connsiteY0" fmla="*/ 578519 h 578519"/>
                  <a:gd name="connsiteX1" fmla="*/ 804130 w 1617785"/>
                  <a:gd name="connsiteY1" fmla="*/ 106849 h 578519"/>
                  <a:gd name="connsiteX2" fmla="*/ 1066800 w 1617785"/>
                  <a:gd name="connsiteY2" fmla="*/ 55377 h 578519"/>
                  <a:gd name="connsiteX3" fmla="*/ 1617785 w 1617785"/>
                  <a:gd name="connsiteY3" fmla="*/ 109596 h 578519"/>
                  <a:gd name="connsiteX0" fmla="*/ 0 w 1617785"/>
                  <a:gd name="connsiteY0" fmla="*/ 569237 h 569237"/>
                  <a:gd name="connsiteX1" fmla="*/ 804130 w 1617785"/>
                  <a:gd name="connsiteY1" fmla="*/ 97567 h 569237"/>
                  <a:gd name="connsiteX2" fmla="*/ 1066800 w 1617785"/>
                  <a:gd name="connsiteY2" fmla="*/ 46095 h 569237"/>
                  <a:gd name="connsiteX3" fmla="*/ 1617785 w 1617785"/>
                  <a:gd name="connsiteY3" fmla="*/ 100314 h 569237"/>
                  <a:gd name="connsiteX0" fmla="*/ 0 w 1624929"/>
                  <a:gd name="connsiteY0" fmla="*/ 657343 h 657343"/>
                  <a:gd name="connsiteX1" fmla="*/ 811274 w 1624929"/>
                  <a:gd name="connsiteY1" fmla="*/ 97567 h 657343"/>
                  <a:gd name="connsiteX2" fmla="*/ 1073944 w 1624929"/>
                  <a:gd name="connsiteY2" fmla="*/ 46095 h 657343"/>
                  <a:gd name="connsiteX3" fmla="*/ 1624929 w 1624929"/>
                  <a:gd name="connsiteY3" fmla="*/ 100314 h 657343"/>
                  <a:gd name="connsiteX0" fmla="*/ 0 w 1624929"/>
                  <a:gd name="connsiteY0" fmla="*/ 667994 h 667994"/>
                  <a:gd name="connsiteX1" fmla="*/ 811274 w 1624929"/>
                  <a:gd name="connsiteY1" fmla="*/ 108218 h 667994"/>
                  <a:gd name="connsiteX2" fmla="*/ 1073944 w 1624929"/>
                  <a:gd name="connsiteY2" fmla="*/ 56746 h 667994"/>
                  <a:gd name="connsiteX3" fmla="*/ 1624929 w 1624929"/>
                  <a:gd name="connsiteY3" fmla="*/ 84772 h 667994"/>
                  <a:gd name="connsiteX0" fmla="*/ 0 w 1620166"/>
                  <a:gd name="connsiteY0" fmla="*/ 673737 h 673737"/>
                  <a:gd name="connsiteX1" fmla="*/ 811274 w 1620166"/>
                  <a:gd name="connsiteY1" fmla="*/ 113961 h 673737"/>
                  <a:gd name="connsiteX2" fmla="*/ 1073944 w 1620166"/>
                  <a:gd name="connsiteY2" fmla="*/ 62489 h 673737"/>
                  <a:gd name="connsiteX3" fmla="*/ 1620166 w 1620166"/>
                  <a:gd name="connsiteY3" fmla="*/ 78608 h 673737"/>
                  <a:gd name="connsiteX0" fmla="*/ 0 w 1620166"/>
                  <a:gd name="connsiteY0" fmla="*/ 678622 h 678622"/>
                  <a:gd name="connsiteX1" fmla="*/ 811274 w 1620166"/>
                  <a:gd name="connsiteY1" fmla="*/ 118846 h 678622"/>
                  <a:gd name="connsiteX2" fmla="*/ 1071563 w 1620166"/>
                  <a:gd name="connsiteY2" fmla="*/ 57849 h 678622"/>
                  <a:gd name="connsiteX3" fmla="*/ 1620166 w 1620166"/>
                  <a:gd name="connsiteY3" fmla="*/ 83493 h 678622"/>
                  <a:gd name="connsiteX0" fmla="*/ 0 w 1661386"/>
                  <a:gd name="connsiteY0" fmla="*/ 678622 h 678622"/>
                  <a:gd name="connsiteX1" fmla="*/ 811274 w 1661386"/>
                  <a:gd name="connsiteY1" fmla="*/ 118846 h 678622"/>
                  <a:gd name="connsiteX2" fmla="*/ 1071563 w 1661386"/>
                  <a:gd name="connsiteY2" fmla="*/ 57849 h 678622"/>
                  <a:gd name="connsiteX3" fmla="*/ 1620166 w 1661386"/>
                  <a:gd name="connsiteY3" fmla="*/ 83493 h 678622"/>
                  <a:gd name="connsiteX4" fmla="*/ 1622181 w 1661386"/>
                  <a:gd name="connsiteY4" fmla="*/ 82946 h 678622"/>
                  <a:gd name="connsiteX0" fmla="*/ 0 w 1623733"/>
                  <a:gd name="connsiteY0" fmla="*/ 678622 h 683021"/>
                  <a:gd name="connsiteX1" fmla="*/ 811274 w 1623733"/>
                  <a:gd name="connsiteY1" fmla="*/ 118846 h 683021"/>
                  <a:gd name="connsiteX2" fmla="*/ 1071563 w 1623733"/>
                  <a:gd name="connsiteY2" fmla="*/ 57849 h 683021"/>
                  <a:gd name="connsiteX3" fmla="*/ 1620166 w 1623733"/>
                  <a:gd name="connsiteY3" fmla="*/ 83493 h 683021"/>
                  <a:gd name="connsiteX4" fmla="*/ 2931 w 1623733"/>
                  <a:gd name="connsiteY4" fmla="*/ 683021 h 683021"/>
                  <a:gd name="connsiteX0" fmla="*/ 0 w 1623733"/>
                  <a:gd name="connsiteY0" fmla="*/ 678622 h 683021"/>
                  <a:gd name="connsiteX1" fmla="*/ 811274 w 1623733"/>
                  <a:gd name="connsiteY1" fmla="*/ 118846 h 683021"/>
                  <a:gd name="connsiteX2" fmla="*/ 1071563 w 1623733"/>
                  <a:gd name="connsiteY2" fmla="*/ 57849 h 683021"/>
                  <a:gd name="connsiteX3" fmla="*/ 1620166 w 1623733"/>
                  <a:gd name="connsiteY3" fmla="*/ 83493 h 683021"/>
                  <a:gd name="connsiteX4" fmla="*/ 2931 w 1623733"/>
                  <a:gd name="connsiteY4" fmla="*/ 683021 h 683021"/>
                  <a:gd name="connsiteX5" fmla="*/ 0 w 1623733"/>
                  <a:gd name="connsiteY5" fmla="*/ 678622 h 68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733" h="683021">
                    <a:moveTo>
                      <a:pt x="0" y="678622"/>
                    </a:moveTo>
                    <a:cubicBezTo>
                      <a:pt x="17219" y="451549"/>
                      <a:pt x="465443" y="186375"/>
                      <a:pt x="811274" y="118846"/>
                    </a:cubicBezTo>
                    <a:cubicBezTo>
                      <a:pt x="837712" y="304095"/>
                      <a:pt x="1059413" y="291699"/>
                      <a:pt x="1071563" y="57849"/>
                    </a:cubicBezTo>
                    <a:cubicBezTo>
                      <a:pt x="1300468" y="-18534"/>
                      <a:pt x="1576998" y="-28243"/>
                      <a:pt x="1620166" y="83493"/>
                    </a:cubicBezTo>
                    <a:cubicBezTo>
                      <a:pt x="1711936" y="87676"/>
                      <a:pt x="2511" y="683135"/>
                      <a:pt x="2931" y="683021"/>
                    </a:cubicBezTo>
                    <a:lnTo>
                      <a:pt x="0" y="678622"/>
                    </a:lnTo>
                    <a:close/>
                  </a:path>
                </a:pathLst>
              </a:custGeom>
              <a:gradFill flip="none" rotWithShape="1">
                <a:gsLst>
                  <a:gs pos="50000">
                    <a:srgbClr val="F0AF13">
                      <a:alpha val="0"/>
                    </a:srgbClr>
                  </a:gs>
                  <a:gs pos="33000">
                    <a:srgbClr val="F0AF13"/>
                  </a:gs>
                </a:gsLst>
                <a:lin ang="4200000" scaled="0"/>
                <a:tileRect/>
              </a:gradFill>
              <a:ln w="25400" cap="rnd"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pitchFamily="34" charset="-128"/>
                </a:endParaRPr>
              </a:p>
            </p:txBody>
          </p:sp>
          <p:sp>
            <p:nvSpPr>
              <p:cNvPr id="44" name="Freeform 43"/>
              <p:cNvSpPr/>
              <p:nvPr/>
            </p:nvSpPr>
            <p:spPr bwMode="auto">
              <a:xfrm>
                <a:off x="332825" y="2434035"/>
                <a:ext cx="1620166" cy="678622"/>
              </a:xfrm>
              <a:custGeom>
                <a:avLst/>
                <a:gdLst>
                  <a:gd name="connsiteX0" fmla="*/ 0 w 1617785"/>
                  <a:gd name="connsiteY0" fmla="*/ 504092 h 504092"/>
                  <a:gd name="connsiteX1" fmla="*/ 808893 w 1617785"/>
                  <a:gd name="connsiteY1" fmla="*/ 58615 h 504092"/>
                  <a:gd name="connsiteX2" fmla="*/ 1066800 w 1617785"/>
                  <a:gd name="connsiteY2" fmla="*/ 0 h 504092"/>
                  <a:gd name="connsiteX3" fmla="*/ 1617785 w 1617785"/>
                  <a:gd name="connsiteY3" fmla="*/ 35169 h 504092"/>
                  <a:gd name="connsiteX0" fmla="*/ 0 w 1617785"/>
                  <a:gd name="connsiteY0" fmla="*/ 504092 h 504092"/>
                  <a:gd name="connsiteX1" fmla="*/ 808893 w 1617785"/>
                  <a:gd name="connsiteY1" fmla="*/ 58615 h 504092"/>
                  <a:gd name="connsiteX2" fmla="*/ 1066800 w 1617785"/>
                  <a:gd name="connsiteY2" fmla="*/ 0 h 504092"/>
                  <a:gd name="connsiteX3" fmla="*/ 1617785 w 1617785"/>
                  <a:gd name="connsiteY3" fmla="*/ 35169 h 504092"/>
                  <a:gd name="connsiteX0" fmla="*/ 0 w 1617785"/>
                  <a:gd name="connsiteY0" fmla="*/ 504092 h 504092"/>
                  <a:gd name="connsiteX1" fmla="*/ 808893 w 1617785"/>
                  <a:gd name="connsiteY1" fmla="*/ 58615 h 504092"/>
                  <a:gd name="connsiteX2" fmla="*/ 1066800 w 1617785"/>
                  <a:gd name="connsiteY2" fmla="*/ 0 h 504092"/>
                  <a:gd name="connsiteX3" fmla="*/ 1617785 w 1617785"/>
                  <a:gd name="connsiteY3" fmla="*/ 35169 h 504092"/>
                  <a:gd name="connsiteX0" fmla="*/ 0 w 1617785"/>
                  <a:gd name="connsiteY0" fmla="*/ 504092 h 504092"/>
                  <a:gd name="connsiteX1" fmla="*/ 808893 w 1617785"/>
                  <a:gd name="connsiteY1" fmla="*/ 58615 h 504092"/>
                  <a:gd name="connsiteX2" fmla="*/ 1066800 w 1617785"/>
                  <a:gd name="connsiteY2" fmla="*/ 0 h 504092"/>
                  <a:gd name="connsiteX3" fmla="*/ 1617785 w 1617785"/>
                  <a:gd name="connsiteY3" fmla="*/ 35169 h 504092"/>
                  <a:gd name="connsiteX0" fmla="*/ 0 w 1617785"/>
                  <a:gd name="connsiteY0" fmla="*/ 504092 h 504092"/>
                  <a:gd name="connsiteX1" fmla="*/ 808893 w 1617785"/>
                  <a:gd name="connsiteY1" fmla="*/ 58615 h 504092"/>
                  <a:gd name="connsiteX2" fmla="*/ 1066800 w 1617785"/>
                  <a:gd name="connsiteY2" fmla="*/ 0 h 504092"/>
                  <a:gd name="connsiteX3" fmla="*/ 1617785 w 1617785"/>
                  <a:gd name="connsiteY3" fmla="*/ 35169 h 504092"/>
                  <a:gd name="connsiteX0" fmla="*/ 0 w 1617785"/>
                  <a:gd name="connsiteY0" fmla="*/ 541947 h 541947"/>
                  <a:gd name="connsiteX1" fmla="*/ 808893 w 1617785"/>
                  <a:gd name="connsiteY1" fmla="*/ 96470 h 541947"/>
                  <a:gd name="connsiteX2" fmla="*/ 1066800 w 1617785"/>
                  <a:gd name="connsiteY2" fmla="*/ 37855 h 541947"/>
                  <a:gd name="connsiteX3" fmla="*/ 1617785 w 1617785"/>
                  <a:gd name="connsiteY3" fmla="*/ 73024 h 541947"/>
                  <a:gd name="connsiteX0" fmla="*/ 0 w 1617785"/>
                  <a:gd name="connsiteY0" fmla="*/ 566504 h 566504"/>
                  <a:gd name="connsiteX1" fmla="*/ 808893 w 1617785"/>
                  <a:gd name="connsiteY1" fmla="*/ 121027 h 566504"/>
                  <a:gd name="connsiteX2" fmla="*/ 1066800 w 1617785"/>
                  <a:gd name="connsiteY2" fmla="*/ 62412 h 566504"/>
                  <a:gd name="connsiteX3" fmla="*/ 1617785 w 1617785"/>
                  <a:gd name="connsiteY3" fmla="*/ 97581 h 566504"/>
                  <a:gd name="connsiteX0" fmla="*/ 0 w 1617785"/>
                  <a:gd name="connsiteY0" fmla="*/ 566504 h 566504"/>
                  <a:gd name="connsiteX1" fmla="*/ 804130 w 1617785"/>
                  <a:gd name="connsiteY1" fmla="*/ 94834 h 566504"/>
                  <a:gd name="connsiteX2" fmla="*/ 1066800 w 1617785"/>
                  <a:gd name="connsiteY2" fmla="*/ 62412 h 566504"/>
                  <a:gd name="connsiteX3" fmla="*/ 1617785 w 1617785"/>
                  <a:gd name="connsiteY3" fmla="*/ 97581 h 566504"/>
                  <a:gd name="connsiteX0" fmla="*/ 0 w 1617785"/>
                  <a:gd name="connsiteY0" fmla="*/ 578519 h 578519"/>
                  <a:gd name="connsiteX1" fmla="*/ 804130 w 1617785"/>
                  <a:gd name="connsiteY1" fmla="*/ 106849 h 578519"/>
                  <a:gd name="connsiteX2" fmla="*/ 1066800 w 1617785"/>
                  <a:gd name="connsiteY2" fmla="*/ 55377 h 578519"/>
                  <a:gd name="connsiteX3" fmla="*/ 1617785 w 1617785"/>
                  <a:gd name="connsiteY3" fmla="*/ 109596 h 578519"/>
                  <a:gd name="connsiteX0" fmla="*/ 0 w 1617785"/>
                  <a:gd name="connsiteY0" fmla="*/ 578519 h 578519"/>
                  <a:gd name="connsiteX1" fmla="*/ 804130 w 1617785"/>
                  <a:gd name="connsiteY1" fmla="*/ 106849 h 578519"/>
                  <a:gd name="connsiteX2" fmla="*/ 1066800 w 1617785"/>
                  <a:gd name="connsiteY2" fmla="*/ 55377 h 578519"/>
                  <a:gd name="connsiteX3" fmla="*/ 1617785 w 1617785"/>
                  <a:gd name="connsiteY3" fmla="*/ 109596 h 578519"/>
                  <a:gd name="connsiteX0" fmla="*/ 0 w 1617785"/>
                  <a:gd name="connsiteY0" fmla="*/ 578519 h 578519"/>
                  <a:gd name="connsiteX1" fmla="*/ 804130 w 1617785"/>
                  <a:gd name="connsiteY1" fmla="*/ 106849 h 578519"/>
                  <a:gd name="connsiteX2" fmla="*/ 1066800 w 1617785"/>
                  <a:gd name="connsiteY2" fmla="*/ 55377 h 578519"/>
                  <a:gd name="connsiteX3" fmla="*/ 1617785 w 1617785"/>
                  <a:gd name="connsiteY3" fmla="*/ 109596 h 578519"/>
                  <a:gd name="connsiteX0" fmla="*/ 0 w 1617785"/>
                  <a:gd name="connsiteY0" fmla="*/ 569237 h 569237"/>
                  <a:gd name="connsiteX1" fmla="*/ 804130 w 1617785"/>
                  <a:gd name="connsiteY1" fmla="*/ 97567 h 569237"/>
                  <a:gd name="connsiteX2" fmla="*/ 1066800 w 1617785"/>
                  <a:gd name="connsiteY2" fmla="*/ 46095 h 569237"/>
                  <a:gd name="connsiteX3" fmla="*/ 1617785 w 1617785"/>
                  <a:gd name="connsiteY3" fmla="*/ 100314 h 569237"/>
                  <a:gd name="connsiteX0" fmla="*/ 0 w 1624929"/>
                  <a:gd name="connsiteY0" fmla="*/ 657343 h 657343"/>
                  <a:gd name="connsiteX1" fmla="*/ 811274 w 1624929"/>
                  <a:gd name="connsiteY1" fmla="*/ 97567 h 657343"/>
                  <a:gd name="connsiteX2" fmla="*/ 1073944 w 1624929"/>
                  <a:gd name="connsiteY2" fmla="*/ 46095 h 657343"/>
                  <a:gd name="connsiteX3" fmla="*/ 1624929 w 1624929"/>
                  <a:gd name="connsiteY3" fmla="*/ 100314 h 657343"/>
                  <a:gd name="connsiteX0" fmla="*/ 0 w 1624929"/>
                  <a:gd name="connsiteY0" fmla="*/ 667994 h 667994"/>
                  <a:gd name="connsiteX1" fmla="*/ 811274 w 1624929"/>
                  <a:gd name="connsiteY1" fmla="*/ 108218 h 667994"/>
                  <a:gd name="connsiteX2" fmla="*/ 1073944 w 1624929"/>
                  <a:gd name="connsiteY2" fmla="*/ 56746 h 667994"/>
                  <a:gd name="connsiteX3" fmla="*/ 1624929 w 1624929"/>
                  <a:gd name="connsiteY3" fmla="*/ 84772 h 667994"/>
                  <a:gd name="connsiteX0" fmla="*/ 0 w 1620166"/>
                  <a:gd name="connsiteY0" fmla="*/ 673737 h 673737"/>
                  <a:gd name="connsiteX1" fmla="*/ 811274 w 1620166"/>
                  <a:gd name="connsiteY1" fmla="*/ 113961 h 673737"/>
                  <a:gd name="connsiteX2" fmla="*/ 1073944 w 1620166"/>
                  <a:gd name="connsiteY2" fmla="*/ 62489 h 673737"/>
                  <a:gd name="connsiteX3" fmla="*/ 1620166 w 1620166"/>
                  <a:gd name="connsiteY3" fmla="*/ 78608 h 673737"/>
                  <a:gd name="connsiteX0" fmla="*/ 0 w 1620166"/>
                  <a:gd name="connsiteY0" fmla="*/ 678622 h 678622"/>
                  <a:gd name="connsiteX1" fmla="*/ 811274 w 1620166"/>
                  <a:gd name="connsiteY1" fmla="*/ 118846 h 678622"/>
                  <a:gd name="connsiteX2" fmla="*/ 1071563 w 1620166"/>
                  <a:gd name="connsiteY2" fmla="*/ 57849 h 678622"/>
                  <a:gd name="connsiteX3" fmla="*/ 1620166 w 1620166"/>
                  <a:gd name="connsiteY3" fmla="*/ 83493 h 678622"/>
                </a:gdLst>
                <a:ahLst/>
                <a:cxnLst>
                  <a:cxn ang="0">
                    <a:pos x="connsiteX0" y="connsiteY0"/>
                  </a:cxn>
                  <a:cxn ang="0">
                    <a:pos x="connsiteX1" y="connsiteY1"/>
                  </a:cxn>
                  <a:cxn ang="0">
                    <a:pos x="connsiteX2" y="connsiteY2"/>
                  </a:cxn>
                  <a:cxn ang="0">
                    <a:pos x="connsiteX3" y="connsiteY3"/>
                  </a:cxn>
                </a:cxnLst>
                <a:rect l="l" t="t" r="r" b="b"/>
                <a:pathLst>
                  <a:path w="1620166" h="678622">
                    <a:moveTo>
                      <a:pt x="0" y="678622"/>
                    </a:moveTo>
                    <a:cubicBezTo>
                      <a:pt x="17219" y="451549"/>
                      <a:pt x="465443" y="186375"/>
                      <a:pt x="811274" y="118846"/>
                    </a:cubicBezTo>
                    <a:cubicBezTo>
                      <a:pt x="837712" y="304095"/>
                      <a:pt x="1059413" y="291699"/>
                      <a:pt x="1071563" y="57849"/>
                    </a:cubicBezTo>
                    <a:cubicBezTo>
                      <a:pt x="1300468" y="-18534"/>
                      <a:pt x="1576998" y="-28243"/>
                      <a:pt x="1620166" y="83493"/>
                    </a:cubicBezTo>
                  </a:path>
                </a:pathLst>
              </a:custGeom>
              <a:noFill/>
              <a:ln w="25400" cap="rnd" cmpd="sng" algn="ctr">
                <a:solidFill>
                  <a:srgbClr val="F0AF1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pitchFamily="34" charset="-128"/>
                </a:endParaRPr>
              </a:p>
            </p:txBody>
          </p:sp>
          <p:cxnSp>
            <p:nvCxnSpPr>
              <p:cNvPr id="45" name="Straight Arrow Connector 44"/>
              <p:cNvCxnSpPr/>
              <p:nvPr/>
            </p:nvCxnSpPr>
            <p:spPr bwMode="auto">
              <a:xfrm flipV="1">
                <a:off x="457200" y="2929406"/>
                <a:ext cx="0" cy="131358"/>
              </a:xfrm>
              <a:prstGeom prst="straightConnector1">
                <a:avLst/>
              </a:prstGeom>
              <a:solidFill>
                <a:srgbClr val="EEB211"/>
              </a:solidFill>
              <a:ln w="19050" cap="flat" cmpd="sng" algn="ctr">
                <a:solidFill>
                  <a:srgbClr val="F0AF13"/>
                </a:solidFill>
                <a:prstDash val="solid"/>
                <a:round/>
                <a:headEnd type="none" w="med" len="med"/>
                <a:tailEnd type="arrow" w="sm" len="sm"/>
              </a:ln>
              <a:effectLst/>
            </p:spPr>
          </p:cxnSp>
          <p:cxnSp>
            <p:nvCxnSpPr>
              <p:cNvPr id="46" name="Straight Arrow Connector 45"/>
              <p:cNvCxnSpPr/>
              <p:nvPr/>
            </p:nvCxnSpPr>
            <p:spPr bwMode="auto">
              <a:xfrm flipV="1">
                <a:off x="559593" y="2826392"/>
                <a:ext cx="0" cy="201034"/>
              </a:xfrm>
              <a:prstGeom prst="straightConnector1">
                <a:avLst/>
              </a:prstGeom>
              <a:solidFill>
                <a:srgbClr val="EEB211"/>
              </a:solidFill>
              <a:ln w="19050" cap="flat" cmpd="sng" algn="ctr">
                <a:solidFill>
                  <a:srgbClr val="F0AF13"/>
                </a:solidFill>
                <a:prstDash val="solid"/>
                <a:round/>
                <a:headEnd type="none" w="med" len="med"/>
                <a:tailEnd type="arrow"/>
              </a:ln>
              <a:effectLst/>
            </p:spPr>
          </p:cxnSp>
          <p:cxnSp>
            <p:nvCxnSpPr>
              <p:cNvPr id="47" name="Straight Arrow Connector 46"/>
              <p:cNvCxnSpPr/>
              <p:nvPr/>
            </p:nvCxnSpPr>
            <p:spPr bwMode="auto">
              <a:xfrm flipV="1">
                <a:off x="661986" y="2740819"/>
                <a:ext cx="2" cy="250033"/>
              </a:xfrm>
              <a:prstGeom prst="straightConnector1">
                <a:avLst/>
              </a:prstGeom>
              <a:solidFill>
                <a:srgbClr val="EEB211"/>
              </a:solidFill>
              <a:ln w="19050" cap="flat" cmpd="sng" algn="ctr">
                <a:solidFill>
                  <a:srgbClr val="F0AF13"/>
                </a:solidFill>
                <a:prstDash val="solid"/>
                <a:round/>
                <a:headEnd type="none" w="med" len="med"/>
                <a:tailEnd type="arrow"/>
              </a:ln>
              <a:effectLst/>
            </p:spPr>
          </p:cxnSp>
          <p:cxnSp>
            <p:nvCxnSpPr>
              <p:cNvPr id="48" name="Straight Arrow Connector 47"/>
              <p:cNvCxnSpPr/>
              <p:nvPr/>
            </p:nvCxnSpPr>
            <p:spPr bwMode="auto">
              <a:xfrm flipV="1">
                <a:off x="764379" y="2688681"/>
                <a:ext cx="0" cy="283121"/>
              </a:xfrm>
              <a:prstGeom prst="straightConnector1">
                <a:avLst/>
              </a:prstGeom>
              <a:solidFill>
                <a:srgbClr val="EEB211"/>
              </a:solidFill>
              <a:ln w="19050" cap="flat" cmpd="sng" algn="ctr">
                <a:solidFill>
                  <a:srgbClr val="F0AF13"/>
                </a:solidFill>
                <a:prstDash val="solid"/>
                <a:round/>
                <a:headEnd type="none" w="med" len="med"/>
                <a:tailEnd type="arrow"/>
              </a:ln>
              <a:effectLst/>
            </p:spPr>
          </p:cxnSp>
          <p:cxnSp>
            <p:nvCxnSpPr>
              <p:cNvPr id="49" name="Straight Arrow Connector 48"/>
              <p:cNvCxnSpPr/>
              <p:nvPr/>
            </p:nvCxnSpPr>
            <p:spPr bwMode="auto">
              <a:xfrm flipV="1">
                <a:off x="866772" y="2653985"/>
                <a:ext cx="0" cy="260664"/>
              </a:xfrm>
              <a:prstGeom prst="straightConnector1">
                <a:avLst/>
              </a:prstGeom>
              <a:solidFill>
                <a:srgbClr val="EEB211"/>
              </a:solidFill>
              <a:ln w="19050" cap="flat" cmpd="sng" algn="ctr">
                <a:solidFill>
                  <a:srgbClr val="F0AF13"/>
                </a:solidFill>
                <a:prstDash val="solid"/>
                <a:round/>
                <a:headEnd type="none" w="med" len="med"/>
                <a:tailEnd type="arrow"/>
              </a:ln>
              <a:effectLst/>
            </p:spPr>
          </p:cxnSp>
          <p:cxnSp>
            <p:nvCxnSpPr>
              <p:cNvPr id="50" name="Straight Arrow Connector 49"/>
              <p:cNvCxnSpPr/>
              <p:nvPr/>
            </p:nvCxnSpPr>
            <p:spPr bwMode="auto">
              <a:xfrm flipV="1">
                <a:off x="969165" y="2619289"/>
                <a:ext cx="0" cy="260664"/>
              </a:xfrm>
              <a:prstGeom prst="straightConnector1">
                <a:avLst/>
              </a:prstGeom>
              <a:solidFill>
                <a:srgbClr val="EEB211"/>
              </a:solidFill>
              <a:ln w="19050" cap="flat" cmpd="sng" algn="ctr">
                <a:solidFill>
                  <a:srgbClr val="F0AF13"/>
                </a:solidFill>
                <a:prstDash val="solid"/>
                <a:round/>
                <a:headEnd type="none" w="med" len="med"/>
                <a:tailEnd type="arrow"/>
              </a:ln>
              <a:effectLst/>
            </p:spPr>
          </p:cxnSp>
          <p:cxnSp>
            <p:nvCxnSpPr>
              <p:cNvPr id="51" name="Straight Arrow Connector 50"/>
              <p:cNvCxnSpPr/>
              <p:nvPr/>
            </p:nvCxnSpPr>
            <p:spPr bwMode="auto">
              <a:xfrm flipV="1">
                <a:off x="1071558" y="2584593"/>
                <a:ext cx="0" cy="260664"/>
              </a:xfrm>
              <a:prstGeom prst="straightConnector1">
                <a:avLst/>
              </a:prstGeom>
              <a:solidFill>
                <a:srgbClr val="EEB211"/>
              </a:solidFill>
              <a:ln w="19050" cap="flat" cmpd="sng" algn="ctr">
                <a:solidFill>
                  <a:srgbClr val="F0AF13"/>
                </a:solidFill>
                <a:prstDash val="solid"/>
                <a:round/>
                <a:headEnd type="none" w="med" len="med"/>
                <a:tailEnd type="arrow"/>
              </a:ln>
              <a:effectLst/>
            </p:spPr>
          </p:cxnSp>
          <p:cxnSp>
            <p:nvCxnSpPr>
              <p:cNvPr id="52" name="Straight Arrow Connector 51"/>
              <p:cNvCxnSpPr/>
              <p:nvPr/>
            </p:nvCxnSpPr>
            <p:spPr bwMode="auto">
              <a:xfrm flipV="1">
                <a:off x="1173951" y="2653985"/>
                <a:ext cx="0" cy="156576"/>
              </a:xfrm>
              <a:prstGeom prst="straightConnector1">
                <a:avLst/>
              </a:prstGeom>
              <a:solidFill>
                <a:srgbClr val="EEB211"/>
              </a:solidFill>
              <a:ln w="19050" cap="flat" cmpd="sng" algn="ctr">
                <a:solidFill>
                  <a:srgbClr val="F0AF13"/>
                </a:solidFill>
                <a:prstDash val="solid"/>
                <a:round/>
                <a:headEnd type="none" w="med" len="med"/>
                <a:tailEnd type="arrow" w="sm" len="sm"/>
              </a:ln>
              <a:effectLst/>
            </p:spPr>
          </p:cxnSp>
          <p:cxnSp>
            <p:nvCxnSpPr>
              <p:cNvPr id="53" name="Straight Arrow Connector 52"/>
              <p:cNvCxnSpPr/>
              <p:nvPr/>
            </p:nvCxnSpPr>
            <p:spPr bwMode="auto">
              <a:xfrm flipV="1">
                <a:off x="1271582" y="2688681"/>
                <a:ext cx="0" cy="93305"/>
              </a:xfrm>
              <a:prstGeom prst="straightConnector1">
                <a:avLst/>
              </a:prstGeom>
              <a:solidFill>
                <a:srgbClr val="EEB211"/>
              </a:solidFill>
              <a:ln w="19050" cap="flat" cmpd="sng" algn="ctr">
                <a:solidFill>
                  <a:srgbClr val="F0AF13"/>
                </a:solidFill>
                <a:prstDash val="solid"/>
                <a:round/>
                <a:headEnd type="none" w="med" len="med"/>
                <a:tailEnd type="arrow" w="sm" len="sm"/>
              </a:ln>
              <a:effectLst/>
            </p:spPr>
          </p:cxnSp>
          <p:cxnSp>
            <p:nvCxnSpPr>
              <p:cNvPr id="54" name="Straight Arrow Connector 53"/>
              <p:cNvCxnSpPr/>
              <p:nvPr/>
            </p:nvCxnSpPr>
            <p:spPr bwMode="auto">
              <a:xfrm flipV="1">
                <a:off x="1369213" y="2649895"/>
                <a:ext cx="0" cy="93305"/>
              </a:xfrm>
              <a:prstGeom prst="straightConnector1">
                <a:avLst/>
              </a:prstGeom>
              <a:solidFill>
                <a:srgbClr val="EEB211"/>
              </a:solidFill>
              <a:ln w="19050" cap="flat" cmpd="sng" algn="ctr">
                <a:solidFill>
                  <a:srgbClr val="F0AF13"/>
                </a:solidFill>
                <a:prstDash val="solid"/>
                <a:round/>
                <a:headEnd type="none" w="med" len="med"/>
                <a:tailEnd type="arrow" w="sm" len="sm"/>
              </a:ln>
              <a:effectLst/>
            </p:spPr>
          </p:cxnSp>
          <p:cxnSp>
            <p:nvCxnSpPr>
              <p:cNvPr id="55" name="Straight Arrow Connector 54"/>
              <p:cNvCxnSpPr/>
              <p:nvPr/>
            </p:nvCxnSpPr>
            <p:spPr bwMode="auto">
              <a:xfrm flipV="1">
                <a:off x="1466844" y="2486025"/>
                <a:ext cx="6" cy="218390"/>
              </a:xfrm>
              <a:prstGeom prst="straightConnector1">
                <a:avLst/>
              </a:prstGeom>
              <a:solidFill>
                <a:srgbClr val="EEB211"/>
              </a:solidFill>
              <a:ln w="19050" cap="flat" cmpd="sng" algn="ctr">
                <a:solidFill>
                  <a:srgbClr val="F0AF13"/>
                </a:solidFill>
                <a:prstDash val="solid"/>
                <a:round/>
                <a:headEnd type="none" w="med" len="med"/>
                <a:tailEnd type="arrow"/>
              </a:ln>
              <a:effectLst/>
            </p:spPr>
          </p:cxnSp>
          <p:cxnSp>
            <p:nvCxnSpPr>
              <p:cNvPr id="56" name="Straight Arrow Connector 55"/>
              <p:cNvCxnSpPr/>
              <p:nvPr/>
            </p:nvCxnSpPr>
            <p:spPr bwMode="auto">
              <a:xfrm flipV="1">
                <a:off x="1564475" y="2448610"/>
                <a:ext cx="6" cy="218390"/>
              </a:xfrm>
              <a:prstGeom prst="straightConnector1">
                <a:avLst/>
              </a:prstGeom>
              <a:solidFill>
                <a:srgbClr val="EEB211"/>
              </a:solidFill>
              <a:ln w="19050" cap="flat" cmpd="sng" algn="ctr">
                <a:solidFill>
                  <a:srgbClr val="F0AF13"/>
                </a:solidFill>
                <a:prstDash val="solid"/>
                <a:round/>
                <a:headEnd type="none" w="med" len="med"/>
                <a:tailEnd type="arrow"/>
              </a:ln>
              <a:effectLst/>
            </p:spPr>
          </p:cxnSp>
          <p:cxnSp>
            <p:nvCxnSpPr>
              <p:cNvPr id="57" name="Straight Arrow Connector 56"/>
              <p:cNvCxnSpPr/>
              <p:nvPr/>
            </p:nvCxnSpPr>
            <p:spPr bwMode="auto">
              <a:xfrm flipV="1">
                <a:off x="1662106" y="2434035"/>
                <a:ext cx="6" cy="195550"/>
              </a:xfrm>
              <a:prstGeom prst="straightConnector1">
                <a:avLst/>
              </a:prstGeom>
              <a:solidFill>
                <a:srgbClr val="EEB211"/>
              </a:solidFill>
              <a:ln w="19050" cap="flat" cmpd="sng" algn="ctr">
                <a:solidFill>
                  <a:srgbClr val="F0AF13"/>
                </a:solidFill>
                <a:prstDash val="solid"/>
                <a:round/>
                <a:headEnd type="none" w="med" len="med"/>
                <a:tailEnd type="arrow"/>
              </a:ln>
              <a:effectLst/>
            </p:spPr>
          </p:cxnSp>
          <p:cxnSp>
            <p:nvCxnSpPr>
              <p:cNvPr id="58" name="Straight Arrow Connector 57"/>
              <p:cNvCxnSpPr/>
              <p:nvPr/>
            </p:nvCxnSpPr>
            <p:spPr bwMode="auto">
              <a:xfrm flipV="1">
                <a:off x="1759743" y="2448610"/>
                <a:ext cx="0" cy="146610"/>
              </a:xfrm>
              <a:prstGeom prst="straightConnector1">
                <a:avLst/>
              </a:prstGeom>
              <a:solidFill>
                <a:srgbClr val="EEB211"/>
              </a:solidFill>
              <a:ln w="19050" cap="flat" cmpd="sng" algn="ctr">
                <a:solidFill>
                  <a:srgbClr val="F0AF13"/>
                </a:solidFill>
                <a:prstDash val="solid"/>
                <a:round/>
                <a:headEnd type="none" w="med" len="med"/>
                <a:tailEnd type="arrow"/>
              </a:ln>
              <a:effectLst/>
            </p:spPr>
          </p:cxnSp>
          <p:cxnSp>
            <p:nvCxnSpPr>
              <p:cNvPr id="59" name="Straight Arrow Connector 58"/>
              <p:cNvCxnSpPr/>
              <p:nvPr/>
            </p:nvCxnSpPr>
            <p:spPr bwMode="auto">
              <a:xfrm flipV="1">
                <a:off x="1857380" y="2463185"/>
                <a:ext cx="0" cy="94620"/>
              </a:xfrm>
              <a:prstGeom prst="straightConnector1">
                <a:avLst/>
              </a:prstGeom>
              <a:solidFill>
                <a:srgbClr val="EEB211"/>
              </a:solidFill>
              <a:ln w="19050" cap="flat" cmpd="sng" algn="ctr">
                <a:solidFill>
                  <a:srgbClr val="F0AF13"/>
                </a:solidFill>
                <a:prstDash val="solid"/>
                <a:round/>
                <a:headEnd type="none" w="med" len="med"/>
                <a:tailEnd type="arrow" w="sm" len="sm"/>
              </a:ln>
              <a:effectLst/>
            </p:spPr>
          </p:cxnSp>
        </p:grpSp>
        <p:grpSp>
          <p:nvGrpSpPr>
            <p:cNvPr id="32" name="Group 31"/>
            <p:cNvGrpSpPr/>
            <p:nvPr/>
          </p:nvGrpSpPr>
          <p:grpSpPr>
            <a:xfrm>
              <a:off x="-312084" y="2011281"/>
              <a:ext cx="3137455" cy="1257922"/>
              <a:chOff x="-1143534" y="2291601"/>
              <a:chExt cx="3137455" cy="1257922"/>
            </a:xfrm>
          </p:grpSpPr>
          <p:sp>
            <p:nvSpPr>
              <p:cNvPr id="41" name="TextBox 40"/>
              <p:cNvSpPr txBox="1"/>
              <p:nvPr/>
            </p:nvSpPr>
            <p:spPr>
              <a:xfrm>
                <a:off x="897026" y="2291601"/>
                <a:ext cx="459396" cy="646331"/>
              </a:xfrm>
              <a:prstGeom prst="rect">
                <a:avLst/>
              </a:prstGeom>
              <a:noFill/>
            </p:spPr>
            <p:txBody>
              <a:bodyPr wrap="square" rtlCol="0">
                <a:spAutoFit/>
              </a:bodyPr>
              <a:lstStyle/>
              <a:p>
                <a:pPr fontAlgn="base">
                  <a:spcBef>
                    <a:spcPct val="0"/>
                  </a:spcBef>
                  <a:spcAft>
                    <a:spcPct val="0"/>
                  </a:spcAft>
                </a:pPr>
                <a:r>
                  <a:rPr lang="en-US" sz="3600" b="1" dirty="0">
                    <a:solidFill>
                      <a:srgbClr val="F0AF13"/>
                    </a:solidFill>
                    <a:effectLst>
                      <a:glow rad="139700">
                        <a:srgbClr val="002B54">
                          <a:satMod val="175000"/>
                          <a:alpha val="40000"/>
                        </a:srgbClr>
                      </a:glow>
                    </a:effectLst>
                    <a:latin typeface="Arial" charset="0"/>
                    <a:ea typeface="ＭＳ Ｐゴシック" pitchFamily="34" charset="-128"/>
                  </a:rPr>
                  <a:t>?</a:t>
                </a:r>
              </a:p>
            </p:txBody>
          </p:sp>
          <p:sp>
            <p:nvSpPr>
              <p:cNvPr id="42" name="Content Placeholder 2"/>
              <p:cNvSpPr txBox="1">
                <a:spLocks/>
              </p:cNvSpPr>
              <p:nvPr/>
            </p:nvSpPr>
            <p:spPr>
              <a:xfrm>
                <a:off x="-1143534" y="2825781"/>
                <a:ext cx="3137455" cy="7237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5938" marR="0" lvl="1" indent="-115888" algn="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100" b="1" i="0" u="none" strike="noStrike" kern="1200" cap="none" spc="0" normalizeH="0" baseline="0" noProof="0" dirty="0">
                    <a:ln>
                      <a:noFill/>
                    </a:ln>
                    <a:solidFill>
                      <a:srgbClr val="F0AF13"/>
                    </a:solidFill>
                    <a:effectLst/>
                    <a:uLnTx/>
                    <a:uFillTx/>
                    <a:latin typeface="Arial"/>
                    <a:ea typeface="+mn-ea"/>
                    <a:cs typeface="+mn-cs"/>
                  </a:rPr>
                  <a:t>Overestimation </a:t>
                </a:r>
                <a:r>
                  <a:rPr kumimoji="0" lang="en-US" sz="1100" b="1" i="0" u="none" strike="noStrike" kern="1200" cap="none" spc="0" normalizeH="0" baseline="0" noProof="0" dirty="0">
                    <a:ln>
                      <a:noFill/>
                    </a:ln>
                    <a:solidFill>
                      <a:srgbClr val="F0AF13"/>
                    </a:solidFill>
                    <a:effectLst/>
                    <a:uLnTx/>
                    <a:uFillTx/>
                    <a:latin typeface="Arial"/>
                    <a:ea typeface="+mn-ea"/>
                    <a:cs typeface="+mn-cs"/>
                    <a:sym typeface="Wingdings" pitchFamily="2" charset="2"/>
                  </a:rPr>
                  <a:t> excess weight</a:t>
                </a:r>
              </a:p>
              <a:p>
                <a:pPr marL="515938" marR="0" lvl="1" indent="-115888" algn="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100" b="1" i="0" u="none" strike="noStrike" kern="1200" cap="none" spc="0" normalizeH="0" baseline="0" noProof="0" dirty="0">
                    <a:ln>
                      <a:noFill/>
                    </a:ln>
                    <a:solidFill>
                      <a:srgbClr val="F0AF13"/>
                    </a:solidFill>
                    <a:effectLst/>
                    <a:uLnTx/>
                    <a:uFillTx/>
                    <a:latin typeface="Arial"/>
                    <a:ea typeface="+mn-ea"/>
                    <a:cs typeface="+mn-cs"/>
                    <a:sym typeface="Wingdings" pitchFamily="2" charset="2"/>
                  </a:rPr>
                  <a:t>Underestimation  costly re-design</a:t>
                </a:r>
                <a:endParaRPr kumimoji="0" lang="en-US" sz="1800" b="1" i="0" u="none" strike="noStrike" kern="1200" cap="none" spc="0" normalizeH="0" baseline="0" noProof="0" dirty="0">
                  <a:ln>
                    <a:noFill/>
                  </a:ln>
                  <a:solidFill>
                    <a:srgbClr val="F0AF13"/>
                  </a:solidFill>
                  <a:effectLst/>
                  <a:uLnTx/>
                  <a:uFillTx/>
                  <a:latin typeface="Arial"/>
                  <a:ea typeface="+mn-ea"/>
                  <a:cs typeface="+mn-cs"/>
                </a:endParaRPr>
              </a:p>
            </p:txBody>
          </p:sp>
        </p:grpSp>
        <p:grpSp>
          <p:nvGrpSpPr>
            <p:cNvPr id="33" name="Group 108"/>
            <p:cNvGrpSpPr/>
            <p:nvPr/>
          </p:nvGrpSpPr>
          <p:grpSpPr>
            <a:xfrm>
              <a:off x="8610600" y="1269247"/>
              <a:ext cx="3048000" cy="2553484"/>
              <a:chOff x="5867400" y="1732766"/>
              <a:chExt cx="3048000" cy="2553484"/>
            </a:xfrm>
          </p:grpSpPr>
          <p:sp>
            <p:nvSpPr>
              <p:cNvPr id="37" name="Rounded Rectangle 36"/>
              <p:cNvSpPr/>
              <p:nvPr/>
            </p:nvSpPr>
            <p:spPr>
              <a:xfrm>
                <a:off x="5867400" y="1732766"/>
                <a:ext cx="3048000" cy="2553484"/>
              </a:xfrm>
              <a:prstGeom prst="roundRect">
                <a:avLst>
                  <a:gd name="adj" fmla="val 5153"/>
                </a:avLst>
              </a:prstGeom>
              <a:gradFill>
                <a:gsLst>
                  <a:gs pos="0">
                    <a:srgbClr val="EEB211">
                      <a:lumMod val="50000"/>
                    </a:srgbClr>
                  </a:gs>
                  <a:gs pos="68000">
                    <a:srgbClr val="F0AF13"/>
                  </a:gs>
                </a:gsLst>
                <a:lin ang="8100000" scaled="1"/>
              </a:gradFill>
              <a:ln w="0" cap="flat" cmpd="sng" algn="ctr">
                <a:noFill/>
                <a:prstDash val="solid"/>
              </a:ln>
              <a:effectLst>
                <a:outerShdw blurRad="63500" sx="102000" sy="102000" algn="ctr" rotWithShape="0">
                  <a:prstClr val="black">
                    <a:alpha val="40000"/>
                  </a:prstClr>
                </a:outerShdw>
              </a:effectLst>
            </p:spPr>
            <p:txBody>
              <a:bodyPr rtlCol="0" anchor="t"/>
              <a:lstStyle/>
              <a:p>
                <a:pPr marL="0" marR="0" lvl="0" indent="0" defTabSz="914400" eaLnBrk="1" fontAlgn="base" latinLnBrk="0" hangingPunct="1">
                  <a:lnSpc>
                    <a:spcPct val="100000"/>
                  </a:lnSpc>
                  <a:spcBef>
                    <a:spcPct val="0"/>
                  </a:spcBef>
                  <a:spcAft>
                    <a:spcPct val="0"/>
                  </a:spcAft>
                  <a:buClrTx/>
                  <a:buSzTx/>
                  <a:buFontTx/>
                  <a:buNone/>
                  <a:tabLst/>
                  <a:defRPr/>
                </a:pPr>
                <a:r>
                  <a:rPr kumimoji="0" lang="el-GR" sz="2000" b="1" i="0" u="none" strike="noStrike" kern="0" cap="none" spc="0" normalizeH="0" baseline="0" noProof="0" dirty="0">
                    <a:ln>
                      <a:noFill/>
                    </a:ln>
                    <a:solidFill>
                      <a:srgbClr val="000000"/>
                    </a:solidFill>
                    <a:effectLst/>
                    <a:uLnTx/>
                    <a:uFillTx/>
                    <a:latin typeface="Arial" charset="0"/>
                    <a:ea typeface="ＭＳ Ｐゴシック" pitchFamily="34" charset="-128"/>
                  </a:rPr>
                  <a:t>ε</a:t>
                </a:r>
                <a:r>
                  <a:rPr kumimoji="0" lang="en-US" sz="2000" b="1" i="0" u="none" strike="noStrike" kern="0" cap="none" spc="0" normalizeH="0" baseline="-25000" noProof="0" dirty="0">
                    <a:ln>
                      <a:noFill/>
                    </a:ln>
                    <a:solidFill>
                      <a:srgbClr val="000000"/>
                    </a:solidFill>
                    <a:effectLst/>
                    <a:uLnTx/>
                    <a:uFillTx/>
                    <a:latin typeface="Arial" charset="0"/>
                    <a:ea typeface="ＭＳ Ｐゴシック" pitchFamily="34" charset="-128"/>
                  </a:rPr>
                  <a:t>2</a:t>
                </a:r>
                <a:r>
                  <a:rPr kumimoji="0" lang="en-US" sz="1400" b="1" i="0" u="none" strike="noStrike" kern="0" cap="none" spc="0" normalizeH="0" baseline="0" noProof="0" dirty="0">
                    <a:ln>
                      <a:noFill/>
                    </a:ln>
                    <a:solidFill>
                      <a:srgbClr val="000000"/>
                    </a:solidFill>
                    <a:effectLst/>
                    <a:uLnTx/>
                    <a:uFillTx/>
                    <a:latin typeface="Arial" charset="0"/>
                    <a:ea typeface="ＭＳ Ｐゴシック" pitchFamily="34" charset="-128"/>
                  </a:rPr>
                  <a:t> = Uncertainties in analysis results (CFD*) are properly updated by BBN as evidence (Wind Tunnel Test) is successively provided.</a:t>
                </a:r>
              </a:p>
            </p:txBody>
          </p:sp>
          <p:grpSp>
            <p:nvGrpSpPr>
              <p:cNvPr id="38" name="Group 161"/>
              <p:cNvGrpSpPr/>
              <p:nvPr/>
            </p:nvGrpSpPr>
            <p:grpSpPr>
              <a:xfrm>
                <a:off x="6172200" y="3124200"/>
                <a:ext cx="2489510" cy="1041272"/>
                <a:chOff x="6183003" y="2672505"/>
                <a:chExt cx="2489510" cy="1041272"/>
              </a:xfrm>
            </p:grpSpPr>
            <p:pic>
              <p:nvPicPr>
                <p:cNvPr id="39" name="Picture 38" descr="M08aoa2.png"/>
                <p:cNvPicPr>
                  <a:picLocks noChangeAspect="1"/>
                </p:cNvPicPr>
                <p:nvPr/>
              </p:nvPicPr>
              <p:blipFill>
                <a:blip r:embed="rId3" cstate="print"/>
                <a:stretch>
                  <a:fillRect/>
                </a:stretch>
              </p:blipFill>
              <p:spPr>
                <a:xfrm>
                  <a:off x="6183003" y="2672891"/>
                  <a:ext cx="1171575" cy="1040886"/>
                </a:xfrm>
                <a:prstGeom prst="rect">
                  <a:avLst/>
                </a:prstGeom>
              </p:spPr>
            </p:pic>
            <p:pic>
              <p:nvPicPr>
                <p:cNvPr id="40" name="Picture 2" descr="C:\Users\clee\Dropbox\Airbus\CRM_inNTF.jpg"/>
                <p:cNvPicPr>
                  <a:picLocks noChangeAspect="1" noChangeArrowheads="1"/>
                </p:cNvPicPr>
                <p:nvPr/>
              </p:nvPicPr>
              <p:blipFill rotWithShape="1">
                <a:blip r:embed="rId4" cstate="print"/>
                <a:srcRect r="22856"/>
                <a:stretch/>
              </p:blipFill>
              <p:spPr bwMode="auto">
                <a:xfrm>
                  <a:off x="7467600" y="2672505"/>
                  <a:ext cx="1204913" cy="1041272"/>
                </a:xfrm>
                <a:prstGeom prst="rect">
                  <a:avLst/>
                </a:prstGeom>
                <a:noFill/>
              </p:spPr>
            </p:pic>
          </p:grpSp>
        </p:grpSp>
        <p:sp>
          <p:nvSpPr>
            <p:cNvPr id="34" name="Rounded Rectangle 33"/>
            <p:cNvSpPr/>
            <p:nvPr/>
          </p:nvSpPr>
          <p:spPr>
            <a:xfrm>
              <a:off x="5271427" y="1820206"/>
              <a:ext cx="2652712" cy="601090"/>
            </a:xfrm>
            <a:prstGeom prst="roundRect">
              <a:avLst>
                <a:gd name="adj" fmla="val 15720"/>
              </a:avLst>
            </a:prstGeom>
            <a:gradFill>
              <a:gsLst>
                <a:gs pos="0">
                  <a:srgbClr val="EEB211">
                    <a:lumMod val="50000"/>
                  </a:srgbClr>
                </a:gs>
                <a:gs pos="68000">
                  <a:srgbClr val="F0AF13"/>
                </a:gs>
              </a:gsLst>
              <a:lin ang="8100000" scaled="1"/>
            </a:gradFill>
            <a:ln w="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l-GR" sz="2000" b="1" i="0" u="none" strike="noStrike" kern="0" cap="none" spc="0" normalizeH="0" baseline="0" noProof="0" dirty="0">
                  <a:ln>
                    <a:noFill/>
                  </a:ln>
                  <a:solidFill>
                    <a:srgbClr val="000000"/>
                  </a:solidFill>
                  <a:effectLst/>
                  <a:uLnTx/>
                  <a:uFillTx/>
                  <a:latin typeface="Arial" charset="0"/>
                  <a:ea typeface="ＭＳ Ｐゴシック" pitchFamily="34" charset="-128"/>
                </a:rPr>
                <a:t>ε</a:t>
              </a:r>
              <a:r>
                <a:rPr kumimoji="0" lang="en-US" sz="2000" b="1" i="0" u="none" strike="noStrike" kern="0" cap="none" spc="0" normalizeH="0" baseline="-25000" noProof="0" dirty="0">
                  <a:ln>
                    <a:noFill/>
                  </a:ln>
                  <a:solidFill>
                    <a:srgbClr val="000000"/>
                  </a:solidFill>
                  <a:effectLst/>
                  <a:uLnTx/>
                  <a:uFillTx/>
                  <a:latin typeface="Arial" charset="0"/>
                  <a:ea typeface="ＭＳ Ｐゴシック" pitchFamily="34" charset="-128"/>
                </a:rPr>
                <a:t>1</a:t>
              </a:r>
              <a:r>
                <a:rPr kumimoji="0" lang="en-US" sz="1400" b="1" i="0" u="none" strike="noStrike" kern="0" cap="none" spc="0" normalizeH="0" baseline="0" noProof="0" dirty="0">
                  <a:ln>
                    <a:noFill/>
                  </a:ln>
                  <a:solidFill>
                    <a:srgbClr val="000000"/>
                  </a:solidFill>
                  <a:effectLst/>
                  <a:uLnTx/>
                  <a:uFillTx/>
                  <a:latin typeface="Arial" charset="0"/>
                  <a:ea typeface="ＭＳ Ｐゴシック" pitchFamily="34" charset="-128"/>
                </a:rPr>
                <a:t> = Uncertainties in payload and fuel weight, etc.</a:t>
              </a:r>
            </a:p>
          </p:txBody>
        </p:sp>
        <p:sp>
          <p:nvSpPr>
            <p:cNvPr id="35" name="Rounded Rectangle 34"/>
            <p:cNvSpPr/>
            <p:nvPr/>
          </p:nvSpPr>
          <p:spPr>
            <a:xfrm>
              <a:off x="6914998" y="4724400"/>
              <a:ext cx="2438594" cy="838200"/>
            </a:xfrm>
            <a:prstGeom prst="roundRect">
              <a:avLst>
                <a:gd name="adj" fmla="val 15720"/>
              </a:avLst>
            </a:prstGeom>
            <a:gradFill>
              <a:gsLst>
                <a:gs pos="0">
                  <a:srgbClr val="EEB211">
                    <a:lumMod val="50000"/>
                  </a:srgbClr>
                </a:gs>
                <a:gs pos="68000">
                  <a:srgbClr val="F0AF13"/>
                </a:gs>
              </a:gsLst>
              <a:lin ang="8100000" scaled="1"/>
            </a:gradFill>
            <a:ln w="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l-GR" sz="2000" b="1" i="0" u="none" strike="noStrike" kern="0" cap="none" spc="0" normalizeH="0" baseline="0" noProof="0" dirty="0">
                  <a:ln>
                    <a:noFill/>
                  </a:ln>
                  <a:solidFill>
                    <a:srgbClr val="000000"/>
                  </a:solidFill>
                  <a:effectLst/>
                  <a:uLnTx/>
                  <a:uFillTx/>
                  <a:latin typeface="Arial" charset="0"/>
                  <a:ea typeface="ＭＳ Ｐゴシック" pitchFamily="34" charset="-128"/>
                </a:rPr>
                <a:t>ε</a:t>
              </a:r>
              <a:r>
                <a:rPr kumimoji="0" lang="en-US" sz="2000" b="1" i="0" u="none" strike="noStrike" kern="0" cap="none" spc="0" normalizeH="0" baseline="-25000" noProof="0" dirty="0">
                  <a:ln>
                    <a:noFill/>
                  </a:ln>
                  <a:solidFill>
                    <a:srgbClr val="000000"/>
                  </a:solidFill>
                  <a:effectLst/>
                  <a:uLnTx/>
                  <a:uFillTx/>
                  <a:latin typeface="Arial" charset="0"/>
                  <a:ea typeface="ＭＳ Ｐゴシック" pitchFamily="34" charset="-128"/>
                </a:rPr>
                <a:t>3</a:t>
              </a:r>
              <a:r>
                <a:rPr kumimoji="0" lang="en-US" sz="1400" b="1" i="0" u="none" strike="noStrike" kern="0" cap="none" spc="0" normalizeH="0" baseline="0" noProof="0" dirty="0">
                  <a:ln>
                    <a:noFill/>
                  </a:ln>
                  <a:solidFill>
                    <a:srgbClr val="000000"/>
                  </a:solidFill>
                  <a:effectLst/>
                  <a:uLnTx/>
                  <a:uFillTx/>
                  <a:latin typeface="Arial" charset="0"/>
                  <a:ea typeface="ＭＳ Ｐゴシック" pitchFamily="34" charset="-128"/>
                </a:rPr>
                <a:t> = Uncertainties in material properties such as stiffness</a:t>
              </a:r>
            </a:p>
          </p:txBody>
        </p:sp>
        <p:sp>
          <p:nvSpPr>
            <p:cNvPr id="36" name="Rectangle 35"/>
            <p:cNvSpPr/>
            <p:nvPr/>
          </p:nvSpPr>
          <p:spPr bwMode="auto">
            <a:xfrm>
              <a:off x="1989348" y="2239060"/>
              <a:ext cx="821555" cy="323849"/>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fontAlgn="base">
                <a:spcBef>
                  <a:spcPct val="0"/>
                </a:spcBef>
                <a:spcAft>
                  <a:spcPct val="0"/>
                </a:spcAft>
              </a:pPr>
              <a:r>
                <a:rPr lang="en-US" sz="1600" b="1" dirty="0">
                  <a:solidFill>
                    <a:srgbClr val="F0AF13"/>
                  </a:solidFill>
                  <a:latin typeface="Arial" charset="0"/>
                  <a:ea typeface="ＭＳ Ｐゴシック" pitchFamily="34" charset="-128"/>
                </a:rPr>
                <a:t>Loads</a:t>
              </a:r>
              <a:endParaRPr lang="en-US" sz="1400" b="1" dirty="0">
                <a:solidFill>
                  <a:srgbClr val="F0AF13"/>
                </a:solidFill>
                <a:latin typeface="Arial" charset="0"/>
                <a:ea typeface="ＭＳ Ｐゴシック" pitchFamily="34" charset="-128"/>
              </a:endParaRPr>
            </a:p>
          </p:txBody>
        </p:sp>
      </p:grpSp>
      <p:pic>
        <p:nvPicPr>
          <p:cNvPr id="68" name="Picture 67"/>
          <p:cNvPicPr>
            <a:picLocks noChangeAspect="1"/>
          </p:cNvPicPr>
          <p:nvPr/>
        </p:nvPicPr>
        <p:blipFill>
          <a:blip r:embed="rId5"/>
          <a:stretch>
            <a:fillRect/>
          </a:stretch>
        </p:blipFill>
        <p:spPr>
          <a:xfrm>
            <a:off x="1843099" y="4470452"/>
            <a:ext cx="3713809" cy="925283"/>
          </a:xfrm>
          <a:prstGeom prst="rect">
            <a:avLst/>
          </a:prstGeom>
        </p:spPr>
      </p:pic>
      <p:sp>
        <p:nvSpPr>
          <p:cNvPr id="3" name="Slide Number Placeholder 2"/>
          <p:cNvSpPr>
            <a:spLocks noGrp="1"/>
          </p:cNvSpPr>
          <p:nvPr>
            <p:ph type="sldNum" sz="quarter" idx="12"/>
          </p:nvPr>
        </p:nvSpPr>
        <p:spPr/>
        <p:txBody>
          <a:bodyPr/>
          <a:lstStyle/>
          <a:p>
            <a:fld id="{ECF66201-A8DA-4E42-8B53-B4C3BA332DEC}" type="slidenum">
              <a:rPr lang="en-US" smtClean="0"/>
              <a:pPr/>
              <a:t>37</a:t>
            </a:fld>
            <a:endParaRPr lang="en-US"/>
          </a:p>
        </p:txBody>
      </p:sp>
    </p:spTree>
    <p:extLst>
      <p:ext uri="{BB962C8B-B14F-4D97-AF65-F5344CB8AC3E}">
        <p14:creationId xmlns:p14="http://schemas.microsoft.com/office/powerpoint/2010/main" val="37240593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Aero-Structural Analysis</a:t>
            </a:r>
          </a:p>
        </p:txBody>
      </p:sp>
      <p:sp>
        <p:nvSpPr>
          <p:cNvPr id="4" name="Content Placeholder 3"/>
          <p:cNvSpPr>
            <a:spLocks noGrp="1"/>
          </p:cNvSpPr>
          <p:nvPr>
            <p:ph sz="half" idx="1"/>
          </p:nvPr>
        </p:nvSpPr>
        <p:spPr>
          <a:xfrm>
            <a:off x="152400" y="914400"/>
            <a:ext cx="4932239" cy="5638799"/>
          </a:xfrm>
        </p:spPr>
        <p:txBody>
          <a:bodyPr>
            <a:normAutofit fontScale="85000" lnSpcReduction="20000"/>
          </a:bodyPr>
          <a:lstStyle/>
          <a:p>
            <a:r>
              <a:rPr lang="en-US" sz="2100" dirty="0"/>
              <a:t>Bayesian Network</a:t>
            </a:r>
          </a:p>
          <a:p>
            <a:pPr lvl="1"/>
            <a:r>
              <a:rPr lang="en-US" sz="1600" dirty="0"/>
              <a:t>A probabilistic graphical model (a type of statistical model) that represents a set of random variables and their conditional dependencies via a directed acyclic graph (DAG</a:t>
            </a:r>
            <a:r>
              <a:rPr lang="en-US" sz="1900" dirty="0"/>
              <a:t>)</a:t>
            </a:r>
          </a:p>
          <a:p>
            <a:pPr lvl="2"/>
            <a:r>
              <a:rPr lang="en-US" sz="1400" dirty="0"/>
              <a:t>Integrate data from different sources</a:t>
            </a:r>
          </a:p>
          <a:p>
            <a:pPr lvl="2"/>
            <a:r>
              <a:rPr lang="en-US" sz="1400" dirty="0"/>
              <a:t>Accounts for dependencies</a:t>
            </a:r>
          </a:p>
          <a:p>
            <a:pPr lvl="2"/>
            <a:r>
              <a:rPr lang="en-US" sz="1400" dirty="0"/>
              <a:t>Probabilistic surrogate modeling</a:t>
            </a:r>
          </a:p>
          <a:p>
            <a:pPr lvl="2"/>
            <a:r>
              <a:rPr lang="en-US" sz="1400" dirty="0"/>
              <a:t>Uncertainty quantification &amp; propagation</a:t>
            </a:r>
          </a:p>
          <a:p>
            <a:pPr lvl="2"/>
            <a:r>
              <a:rPr lang="en-US" sz="1400" dirty="0"/>
              <a:t>Uncertainty management &amp; reduction</a:t>
            </a:r>
          </a:p>
          <a:p>
            <a:endParaRPr lang="en-US" sz="2000" dirty="0"/>
          </a:p>
          <a:p>
            <a:r>
              <a:rPr lang="en-US" sz="2100" dirty="0"/>
              <a:t>Bayesian Network using UNINET</a:t>
            </a:r>
            <a:endParaRPr lang="en-US" sz="1600" dirty="0"/>
          </a:p>
          <a:p>
            <a:pPr lvl="1"/>
            <a:r>
              <a:rPr lang="en-US" sz="1600" dirty="0"/>
              <a:t>Support non-parametric continuous, discrete distribution variables and functional nodes</a:t>
            </a:r>
          </a:p>
          <a:p>
            <a:pPr lvl="1"/>
            <a:r>
              <a:rPr lang="en-US" sz="1600" dirty="0"/>
              <a:t>Network Building</a:t>
            </a:r>
          </a:p>
          <a:p>
            <a:pPr lvl="2"/>
            <a:r>
              <a:rPr lang="en-US" sz="1200" dirty="0"/>
              <a:t>User defined model </a:t>
            </a:r>
          </a:p>
          <a:p>
            <a:pPr lvl="2"/>
            <a:r>
              <a:rPr lang="en-US" sz="1200" dirty="0"/>
              <a:t>Automatic network generation from data</a:t>
            </a:r>
          </a:p>
          <a:p>
            <a:pPr lvl="3"/>
            <a:r>
              <a:rPr lang="en-US" sz="1200" dirty="0"/>
              <a:t>Pruning process</a:t>
            </a:r>
          </a:p>
          <a:p>
            <a:pPr lvl="1"/>
            <a:r>
              <a:rPr lang="en-US" sz="1600" dirty="0"/>
              <a:t>Dependency modeled through rank correlation and realized using Gaussian Copula</a:t>
            </a:r>
          </a:p>
          <a:p>
            <a:pPr lvl="1"/>
            <a:r>
              <a:rPr lang="en-US" sz="1600" dirty="0"/>
              <a:t>Sampling</a:t>
            </a:r>
          </a:p>
          <a:p>
            <a:pPr lvl="2"/>
            <a:r>
              <a:rPr lang="en-US" sz="1200" dirty="0"/>
              <a:t>Analytic real time sampling for probabilistic nodes</a:t>
            </a:r>
          </a:p>
          <a:p>
            <a:pPr lvl="3"/>
            <a:r>
              <a:rPr lang="en-US" sz="1200" dirty="0"/>
              <a:t>Use vine copula and Gaussian copula dependence</a:t>
            </a:r>
          </a:p>
          <a:p>
            <a:pPr lvl="2"/>
            <a:r>
              <a:rPr lang="en-US" sz="1200" dirty="0"/>
              <a:t>Sample based conditioning: For Network with functional nodes</a:t>
            </a:r>
          </a:p>
          <a:p>
            <a:pPr lvl="1"/>
            <a:r>
              <a:rPr lang="en-US" sz="1600" dirty="0"/>
              <a:t>Additional features</a:t>
            </a:r>
          </a:p>
          <a:p>
            <a:pPr lvl="2"/>
            <a:r>
              <a:rPr lang="en-US" sz="1200" dirty="0"/>
              <a:t>Sculpting</a:t>
            </a:r>
          </a:p>
          <a:p>
            <a:pPr lvl="2"/>
            <a:r>
              <a:rPr lang="en-US" sz="1200" dirty="0"/>
              <a:t>Visualization: UNIGRAPH</a:t>
            </a:r>
          </a:p>
          <a:p>
            <a:pPr lvl="2"/>
            <a:r>
              <a:rPr lang="en-US" sz="1200" dirty="0"/>
              <a:t>Sensitivity analysis: UNISENS</a:t>
            </a:r>
          </a:p>
          <a:p>
            <a:pPr lvl="1"/>
            <a:endParaRPr lang="en-US" sz="3200" dirty="0"/>
          </a:p>
        </p:txBody>
      </p:sp>
      <p:pic>
        <p:nvPicPr>
          <p:cNvPr id="66" name="Picture 65"/>
          <p:cNvPicPr>
            <a:picLocks noChangeAspect="1"/>
          </p:cNvPicPr>
          <p:nvPr/>
        </p:nvPicPr>
        <p:blipFill>
          <a:blip r:embed="rId2">
            <a:clrChange>
              <a:clrFrom>
                <a:srgbClr val="000000"/>
              </a:clrFrom>
              <a:clrTo>
                <a:srgbClr val="000000">
                  <a:alpha val="0"/>
                </a:srgbClr>
              </a:clrTo>
            </a:clrChange>
          </a:blip>
          <a:stretch>
            <a:fillRect/>
          </a:stretch>
        </p:blipFill>
        <p:spPr>
          <a:xfrm>
            <a:off x="5059975" y="1722313"/>
            <a:ext cx="3283267" cy="1706687"/>
          </a:xfrm>
          <a:prstGeom prst="rect">
            <a:avLst/>
          </a:prstGeom>
        </p:spPr>
      </p:pic>
      <p:sp>
        <p:nvSpPr>
          <p:cNvPr id="69" name="TextBox 68"/>
          <p:cNvSpPr txBox="1"/>
          <p:nvPr/>
        </p:nvSpPr>
        <p:spPr>
          <a:xfrm>
            <a:off x="5046127" y="1231324"/>
            <a:ext cx="3066409" cy="461665"/>
          </a:xfrm>
          <a:prstGeom prst="rect">
            <a:avLst/>
          </a:prstGeom>
          <a:noFill/>
        </p:spPr>
        <p:txBody>
          <a:bodyPr wrap="square" rtlCol="0">
            <a:spAutoFit/>
          </a:bodyPr>
          <a:lstStyle/>
          <a:p>
            <a:pPr algn="ctr" fontAlgn="base">
              <a:spcBef>
                <a:spcPct val="0"/>
              </a:spcBef>
              <a:spcAft>
                <a:spcPct val="0"/>
              </a:spcAft>
            </a:pPr>
            <a:r>
              <a:rPr lang="en-US" sz="1200" b="1" i="1" dirty="0">
                <a:solidFill>
                  <a:schemeClr val="tx2">
                    <a:lumMod val="40000"/>
                    <a:lumOff val="60000"/>
                  </a:schemeClr>
                </a:solidFill>
                <a:latin typeface="Arial" charset="0"/>
                <a:ea typeface="ＭＳ Ｐゴシック" pitchFamily="34" charset="-128"/>
              </a:rPr>
              <a:t>Continuous/Discrete variable nodes &amp; Functional nodes in UNINET</a:t>
            </a:r>
          </a:p>
        </p:txBody>
      </p:sp>
      <p:grpSp>
        <p:nvGrpSpPr>
          <p:cNvPr id="74" name="Group 73"/>
          <p:cNvGrpSpPr/>
          <p:nvPr/>
        </p:nvGrpSpPr>
        <p:grpSpPr>
          <a:xfrm>
            <a:off x="8131372" y="1205771"/>
            <a:ext cx="3984428" cy="2102332"/>
            <a:chOff x="7385288" y="3578725"/>
            <a:chExt cx="3984428" cy="2102332"/>
          </a:xfrm>
        </p:grpSpPr>
        <p:pic>
          <p:nvPicPr>
            <p:cNvPr id="67" name="Picture 66"/>
            <p:cNvPicPr>
              <a:picLocks noChangeAspect="1"/>
            </p:cNvPicPr>
            <p:nvPr/>
          </p:nvPicPr>
          <p:blipFill>
            <a:blip r:embed="rId3">
              <a:clrChange>
                <a:clrFrom>
                  <a:srgbClr val="000000"/>
                </a:clrFrom>
                <a:clrTo>
                  <a:srgbClr val="000000">
                    <a:alpha val="0"/>
                  </a:srgbClr>
                </a:clrTo>
              </a:clrChange>
            </a:blip>
            <a:stretch>
              <a:fillRect/>
            </a:stretch>
          </p:blipFill>
          <p:spPr>
            <a:xfrm>
              <a:off x="7385288" y="3835111"/>
              <a:ext cx="2097096" cy="1845946"/>
            </a:xfrm>
            <a:prstGeom prst="rect">
              <a:avLst/>
            </a:prstGeom>
          </p:spPr>
        </p:pic>
        <p:pic>
          <p:nvPicPr>
            <p:cNvPr id="68" name="Picture 67"/>
            <p:cNvPicPr>
              <a:picLocks noChangeAspect="1"/>
            </p:cNvPicPr>
            <p:nvPr/>
          </p:nvPicPr>
          <p:blipFill>
            <a:blip r:embed="rId4">
              <a:clrChange>
                <a:clrFrom>
                  <a:srgbClr val="000000"/>
                </a:clrFrom>
                <a:clrTo>
                  <a:srgbClr val="000000">
                    <a:alpha val="0"/>
                  </a:srgbClr>
                </a:clrTo>
              </a:clrChange>
            </a:blip>
            <a:stretch>
              <a:fillRect/>
            </a:stretch>
          </p:blipFill>
          <p:spPr>
            <a:xfrm>
              <a:off x="9253784" y="3835111"/>
              <a:ext cx="2115932" cy="1845946"/>
            </a:xfrm>
            <a:prstGeom prst="rect">
              <a:avLst/>
            </a:prstGeom>
          </p:spPr>
        </p:pic>
        <p:sp>
          <p:nvSpPr>
            <p:cNvPr id="71" name="TextBox 70"/>
            <p:cNvSpPr txBox="1"/>
            <p:nvPr/>
          </p:nvSpPr>
          <p:spPr>
            <a:xfrm>
              <a:off x="7793304" y="3578725"/>
              <a:ext cx="2900978" cy="276999"/>
            </a:xfrm>
            <a:prstGeom prst="rect">
              <a:avLst/>
            </a:prstGeom>
            <a:noFill/>
          </p:spPr>
          <p:txBody>
            <a:bodyPr wrap="square" rtlCol="0">
              <a:spAutoFit/>
            </a:bodyPr>
            <a:lstStyle/>
            <a:p>
              <a:pPr algn="ctr" fontAlgn="base">
                <a:spcBef>
                  <a:spcPct val="0"/>
                </a:spcBef>
                <a:spcAft>
                  <a:spcPct val="0"/>
                </a:spcAft>
              </a:pPr>
              <a:r>
                <a:rPr lang="en-US" sz="1200" b="1" i="1" dirty="0">
                  <a:solidFill>
                    <a:schemeClr val="tx2">
                      <a:lumMod val="40000"/>
                      <a:lumOff val="60000"/>
                    </a:schemeClr>
                  </a:solidFill>
                  <a:latin typeface="Arial" charset="0"/>
                  <a:ea typeface="ＭＳ Ｐゴシック" pitchFamily="34" charset="-128"/>
                </a:rPr>
                <a:t>Networks before &amp; after pruning</a:t>
              </a:r>
            </a:p>
          </p:txBody>
        </p:sp>
      </p:grpSp>
      <p:grpSp>
        <p:nvGrpSpPr>
          <p:cNvPr id="73" name="Group 72"/>
          <p:cNvGrpSpPr/>
          <p:nvPr/>
        </p:nvGrpSpPr>
        <p:grpSpPr>
          <a:xfrm>
            <a:off x="5410200" y="3812311"/>
            <a:ext cx="6326192" cy="1821016"/>
            <a:chOff x="5164114" y="1135370"/>
            <a:chExt cx="6326192" cy="1821016"/>
          </a:xfrm>
        </p:grpSpPr>
        <p:pic>
          <p:nvPicPr>
            <p:cNvPr id="5" name="Picture 4"/>
            <p:cNvPicPr>
              <a:picLocks noChangeAspect="1"/>
            </p:cNvPicPr>
            <p:nvPr/>
          </p:nvPicPr>
          <p:blipFill>
            <a:blip r:embed="rId5">
              <a:clrChange>
                <a:clrFrom>
                  <a:srgbClr val="000000"/>
                </a:clrFrom>
                <a:clrTo>
                  <a:srgbClr val="000000">
                    <a:alpha val="0"/>
                  </a:srgbClr>
                </a:clrTo>
              </a:clrChange>
            </a:blip>
            <a:stretch>
              <a:fillRect/>
            </a:stretch>
          </p:blipFill>
          <p:spPr>
            <a:xfrm>
              <a:off x="8867252" y="1135370"/>
              <a:ext cx="2623054" cy="1820078"/>
            </a:xfrm>
            <a:prstGeom prst="rect">
              <a:avLst/>
            </a:prstGeom>
          </p:spPr>
        </p:pic>
        <p:pic>
          <p:nvPicPr>
            <p:cNvPr id="65" name="Picture 64"/>
            <p:cNvPicPr>
              <a:picLocks noChangeAspect="1"/>
            </p:cNvPicPr>
            <p:nvPr/>
          </p:nvPicPr>
          <p:blipFill>
            <a:blip r:embed="rId6">
              <a:clrChange>
                <a:clrFrom>
                  <a:srgbClr val="000000"/>
                </a:clrFrom>
                <a:clrTo>
                  <a:srgbClr val="000000">
                    <a:alpha val="0"/>
                  </a:srgbClr>
                </a:clrTo>
              </a:clrChange>
            </a:blip>
            <a:stretch>
              <a:fillRect/>
            </a:stretch>
          </p:blipFill>
          <p:spPr>
            <a:xfrm>
              <a:off x="5164114" y="1143000"/>
              <a:ext cx="2509300" cy="1813386"/>
            </a:xfrm>
            <a:prstGeom prst="rect">
              <a:avLst/>
            </a:prstGeom>
          </p:spPr>
        </p:pic>
        <p:sp>
          <p:nvSpPr>
            <p:cNvPr id="70" name="TextBox 69"/>
            <p:cNvSpPr txBox="1"/>
            <p:nvPr/>
          </p:nvSpPr>
          <p:spPr>
            <a:xfrm>
              <a:off x="7146246" y="1181849"/>
              <a:ext cx="2071347" cy="461665"/>
            </a:xfrm>
            <a:prstGeom prst="rect">
              <a:avLst/>
            </a:prstGeom>
            <a:noFill/>
          </p:spPr>
          <p:txBody>
            <a:bodyPr wrap="square" rtlCol="0">
              <a:spAutoFit/>
            </a:bodyPr>
            <a:lstStyle/>
            <a:p>
              <a:pPr algn="ctr" fontAlgn="base">
                <a:spcBef>
                  <a:spcPct val="0"/>
                </a:spcBef>
                <a:spcAft>
                  <a:spcPct val="0"/>
                </a:spcAft>
              </a:pPr>
              <a:r>
                <a:rPr lang="en-US" sz="1200" b="1" i="1" dirty="0">
                  <a:solidFill>
                    <a:schemeClr val="tx2">
                      <a:lumMod val="40000"/>
                      <a:lumOff val="60000"/>
                    </a:schemeClr>
                  </a:solidFill>
                  <a:latin typeface="Arial" charset="0"/>
                  <a:ea typeface="ＭＳ Ｐゴシック" pitchFamily="34" charset="-128"/>
                </a:rPr>
                <a:t>Posterior distribution after conditioning on ‘V7’</a:t>
              </a:r>
            </a:p>
          </p:txBody>
        </p:sp>
        <p:sp>
          <p:nvSpPr>
            <p:cNvPr id="72" name="Right Arrow 71"/>
            <p:cNvSpPr/>
            <p:nvPr/>
          </p:nvSpPr>
          <p:spPr>
            <a:xfrm>
              <a:off x="7775033" y="1745514"/>
              <a:ext cx="990600" cy="602928"/>
            </a:xfrm>
            <a:prstGeom prst="rightArrow">
              <a:avLst/>
            </a:prstGeom>
            <a:noFill/>
            <a:ln>
              <a:solidFill>
                <a:schemeClr val="tx2">
                  <a:lumMod val="40000"/>
                  <a:lumOff val="6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p:txBody>
          <a:bodyPr/>
          <a:lstStyle/>
          <a:p>
            <a:fld id="{ECF66201-A8DA-4E42-8B53-B4C3BA332DEC}" type="slidenum">
              <a:rPr lang="en-US" smtClean="0"/>
              <a:pPr/>
              <a:t>38</a:t>
            </a:fld>
            <a:endParaRPr lang="en-US"/>
          </a:p>
        </p:txBody>
      </p:sp>
    </p:spTree>
    <p:extLst>
      <p:ext uri="{BB962C8B-B14F-4D97-AF65-F5344CB8AC3E}">
        <p14:creationId xmlns:p14="http://schemas.microsoft.com/office/powerpoint/2010/main" val="27384197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Aero-Structural Analysis</a:t>
            </a:r>
          </a:p>
        </p:txBody>
      </p:sp>
      <p:pic>
        <p:nvPicPr>
          <p:cNvPr id="4" name="Picture 3" descr="Frame12.png"/>
          <p:cNvPicPr>
            <a:picLocks noChangeAspect="1"/>
          </p:cNvPicPr>
          <p:nvPr/>
        </p:nvPicPr>
        <p:blipFill>
          <a:blip r:embed="rId2" cstate="print"/>
          <a:stretch>
            <a:fillRect/>
          </a:stretch>
        </p:blipFill>
        <p:spPr>
          <a:xfrm>
            <a:off x="8353488" y="1600200"/>
            <a:ext cx="2380360" cy="1785270"/>
          </a:xfrm>
          <a:prstGeom prst="rect">
            <a:avLst/>
          </a:prstGeom>
        </p:spPr>
      </p:pic>
      <p:pic>
        <p:nvPicPr>
          <p:cNvPr id="5" name="Picture 4" descr="wopt_beta_sensitivity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7229" y="4191000"/>
            <a:ext cx="2312879" cy="1878244"/>
          </a:xfrm>
          <a:prstGeom prst="rect">
            <a:avLst/>
          </a:prstGeom>
        </p:spPr>
      </p:pic>
      <p:sp>
        <p:nvSpPr>
          <p:cNvPr id="6" name="Rectangle 5"/>
          <p:cNvSpPr/>
          <p:nvPr/>
        </p:nvSpPr>
        <p:spPr>
          <a:xfrm>
            <a:off x="1325908" y="990600"/>
            <a:ext cx="2569074" cy="523220"/>
          </a:xfrm>
          <a:prstGeom prst="rect">
            <a:avLst/>
          </a:prstGeom>
        </p:spPr>
        <p:txBody>
          <a:bodyPr wrap="square">
            <a:spAutoFit/>
          </a:bodyPr>
          <a:lstStyle>
            <a:defPPr>
              <a:defRPr lang="en-US"/>
            </a:defPPr>
            <a:lvl1pPr algn="l" rtl="0" fontAlgn="base">
              <a:spcBef>
                <a:spcPct val="0"/>
              </a:spcBef>
              <a:spcAft>
                <a:spcPct val="0"/>
              </a:spcAft>
              <a:defRPr b="1"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b="1"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b="1"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b="1"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b="1" kern="1200">
                <a:solidFill>
                  <a:schemeClr val="tx1"/>
                </a:solidFill>
                <a:latin typeface="Arial" charset="0"/>
                <a:ea typeface="ＭＳ Ｐゴシック" pitchFamily="34" charset="-128"/>
                <a:cs typeface="+mn-cs"/>
              </a:defRPr>
            </a:lvl5pPr>
            <a:lvl6pPr marL="2286000" algn="l" defTabSz="914400" rtl="0" eaLnBrk="1" latinLnBrk="0" hangingPunct="1">
              <a:defRPr b="1" kern="1200">
                <a:solidFill>
                  <a:schemeClr val="tx1"/>
                </a:solidFill>
                <a:latin typeface="Arial" charset="0"/>
                <a:ea typeface="ＭＳ Ｐゴシック" pitchFamily="34" charset="-128"/>
                <a:cs typeface="+mn-cs"/>
              </a:defRPr>
            </a:lvl6pPr>
            <a:lvl7pPr marL="2743200" algn="l" defTabSz="914400" rtl="0" eaLnBrk="1" latinLnBrk="0" hangingPunct="1">
              <a:defRPr b="1" kern="1200">
                <a:solidFill>
                  <a:schemeClr val="tx1"/>
                </a:solidFill>
                <a:latin typeface="Arial" charset="0"/>
                <a:ea typeface="ＭＳ Ｐゴシック" pitchFamily="34" charset="-128"/>
                <a:cs typeface="+mn-cs"/>
              </a:defRPr>
            </a:lvl7pPr>
            <a:lvl8pPr marL="3200400" algn="l" defTabSz="914400" rtl="0" eaLnBrk="1" latinLnBrk="0" hangingPunct="1">
              <a:defRPr b="1" kern="1200">
                <a:solidFill>
                  <a:schemeClr val="tx1"/>
                </a:solidFill>
                <a:latin typeface="Arial" charset="0"/>
                <a:ea typeface="ＭＳ Ｐゴシック" pitchFamily="34" charset="-128"/>
                <a:cs typeface="+mn-cs"/>
              </a:defRPr>
            </a:lvl8pPr>
            <a:lvl9pPr marL="3657600" algn="l" defTabSz="914400" rtl="0" eaLnBrk="1" latinLnBrk="0" hangingPunct="1">
              <a:defRPr b="1" kern="1200">
                <a:solidFill>
                  <a:schemeClr val="tx1"/>
                </a:solidFill>
                <a:latin typeface="Arial" charset="0"/>
                <a:ea typeface="ＭＳ Ｐゴシック" pitchFamily="34" charset="-128"/>
                <a:cs typeface="+mn-cs"/>
              </a:defRPr>
            </a:lvl9pPr>
          </a:lstStyle>
          <a:p>
            <a:pPr algn="ctr"/>
            <a:r>
              <a:rPr lang="en-US" sz="1400" dirty="0">
                <a:solidFill>
                  <a:schemeClr val="tx2">
                    <a:lumMod val="40000"/>
                    <a:lumOff val="60000"/>
                  </a:schemeClr>
                </a:solidFill>
              </a:rPr>
              <a:t>Bayesian adaptive sampling for deterministic scenario</a:t>
            </a:r>
          </a:p>
        </p:txBody>
      </p:sp>
      <p:sp>
        <p:nvSpPr>
          <p:cNvPr id="7" name="Rectangle 6"/>
          <p:cNvSpPr/>
          <p:nvPr/>
        </p:nvSpPr>
        <p:spPr>
          <a:xfrm>
            <a:off x="4639685" y="990600"/>
            <a:ext cx="2858263" cy="523220"/>
          </a:xfrm>
          <a:prstGeom prst="rect">
            <a:avLst/>
          </a:prstGeom>
        </p:spPr>
        <p:txBody>
          <a:bodyPr wrap="square">
            <a:spAutoFit/>
          </a:bodyPr>
          <a:lstStyle>
            <a:defPPr>
              <a:defRPr lang="en-US"/>
            </a:defPPr>
            <a:lvl1pPr algn="l" rtl="0" fontAlgn="base">
              <a:spcBef>
                <a:spcPct val="0"/>
              </a:spcBef>
              <a:spcAft>
                <a:spcPct val="0"/>
              </a:spcAft>
              <a:defRPr b="1"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b="1"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b="1"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b="1"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b="1" kern="1200">
                <a:solidFill>
                  <a:schemeClr val="tx1"/>
                </a:solidFill>
                <a:latin typeface="Arial" charset="0"/>
                <a:ea typeface="ＭＳ Ｐゴシック" pitchFamily="34" charset="-128"/>
                <a:cs typeface="+mn-cs"/>
              </a:defRPr>
            </a:lvl5pPr>
            <a:lvl6pPr marL="2286000" algn="l" defTabSz="914400" rtl="0" eaLnBrk="1" latinLnBrk="0" hangingPunct="1">
              <a:defRPr b="1" kern="1200">
                <a:solidFill>
                  <a:schemeClr val="tx1"/>
                </a:solidFill>
                <a:latin typeface="Arial" charset="0"/>
                <a:ea typeface="ＭＳ Ｐゴシック" pitchFamily="34" charset="-128"/>
                <a:cs typeface="+mn-cs"/>
              </a:defRPr>
            </a:lvl6pPr>
            <a:lvl7pPr marL="2743200" algn="l" defTabSz="914400" rtl="0" eaLnBrk="1" latinLnBrk="0" hangingPunct="1">
              <a:defRPr b="1" kern="1200">
                <a:solidFill>
                  <a:schemeClr val="tx1"/>
                </a:solidFill>
                <a:latin typeface="Arial" charset="0"/>
                <a:ea typeface="ＭＳ Ｐゴシック" pitchFamily="34" charset="-128"/>
                <a:cs typeface="+mn-cs"/>
              </a:defRPr>
            </a:lvl7pPr>
            <a:lvl8pPr marL="3200400" algn="l" defTabSz="914400" rtl="0" eaLnBrk="1" latinLnBrk="0" hangingPunct="1">
              <a:defRPr b="1" kern="1200">
                <a:solidFill>
                  <a:schemeClr val="tx1"/>
                </a:solidFill>
                <a:latin typeface="Arial" charset="0"/>
                <a:ea typeface="ＭＳ Ｐゴシック" pitchFamily="34" charset="-128"/>
                <a:cs typeface="+mn-cs"/>
              </a:defRPr>
            </a:lvl8pPr>
            <a:lvl9pPr marL="3657600" algn="l" defTabSz="914400" rtl="0" eaLnBrk="1" latinLnBrk="0" hangingPunct="1">
              <a:defRPr b="1" kern="1200">
                <a:solidFill>
                  <a:schemeClr val="tx1"/>
                </a:solidFill>
                <a:latin typeface="Arial" charset="0"/>
                <a:ea typeface="ＭＳ Ｐゴシック" pitchFamily="34" charset="-128"/>
                <a:cs typeface="+mn-cs"/>
              </a:defRPr>
            </a:lvl9pPr>
          </a:lstStyle>
          <a:p>
            <a:pPr algn="ctr"/>
            <a:r>
              <a:rPr lang="en-US" sz="1400" dirty="0">
                <a:solidFill>
                  <a:schemeClr val="tx2">
                    <a:lumMod val="40000"/>
                    <a:lumOff val="60000"/>
                  </a:schemeClr>
                </a:solidFill>
              </a:rPr>
              <a:t>Bayesian adaptive sampling for non-deterministic scenario</a:t>
            </a:r>
          </a:p>
        </p:txBody>
      </p:sp>
      <p:sp>
        <p:nvSpPr>
          <p:cNvPr id="8" name="Rectangle 7"/>
          <p:cNvSpPr/>
          <p:nvPr/>
        </p:nvSpPr>
        <p:spPr>
          <a:xfrm>
            <a:off x="8114537" y="990600"/>
            <a:ext cx="2858263" cy="523220"/>
          </a:xfrm>
          <a:prstGeom prst="rect">
            <a:avLst/>
          </a:prstGeom>
        </p:spPr>
        <p:txBody>
          <a:bodyPr wrap="square">
            <a:spAutoFit/>
          </a:bodyPr>
          <a:lstStyle>
            <a:defPPr>
              <a:defRPr lang="en-US"/>
            </a:defPPr>
            <a:lvl1pPr algn="l" rtl="0" fontAlgn="base">
              <a:spcBef>
                <a:spcPct val="0"/>
              </a:spcBef>
              <a:spcAft>
                <a:spcPct val="0"/>
              </a:spcAft>
              <a:defRPr b="1"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b="1"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b="1"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b="1"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b="1" kern="1200">
                <a:solidFill>
                  <a:schemeClr val="tx1"/>
                </a:solidFill>
                <a:latin typeface="Arial" charset="0"/>
                <a:ea typeface="ＭＳ Ｐゴシック" pitchFamily="34" charset="-128"/>
                <a:cs typeface="+mn-cs"/>
              </a:defRPr>
            </a:lvl5pPr>
            <a:lvl6pPr marL="2286000" algn="l" defTabSz="914400" rtl="0" eaLnBrk="1" latinLnBrk="0" hangingPunct="1">
              <a:defRPr b="1" kern="1200">
                <a:solidFill>
                  <a:schemeClr val="tx1"/>
                </a:solidFill>
                <a:latin typeface="Arial" charset="0"/>
                <a:ea typeface="ＭＳ Ｐゴシック" pitchFamily="34" charset="-128"/>
                <a:cs typeface="+mn-cs"/>
              </a:defRPr>
            </a:lvl6pPr>
            <a:lvl7pPr marL="2743200" algn="l" defTabSz="914400" rtl="0" eaLnBrk="1" latinLnBrk="0" hangingPunct="1">
              <a:defRPr b="1" kern="1200">
                <a:solidFill>
                  <a:schemeClr val="tx1"/>
                </a:solidFill>
                <a:latin typeface="Arial" charset="0"/>
                <a:ea typeface="ＭＳ Ｐゴシック" pitchFamily="34" charset="-128"/>
                <a:cs typeface="+mn-cs"/>
              </a:defRPr>
            </a:lvl7pPr>
            <a:lvl8pPr marL="3200400" algn="l" defTabSz="914400" rtl="0" eaLnBrk="1" latinLnBrk="0" hangingPunct="1">
              <a:defRPr b="1" kern="1200">
                <a:solidFill>
                  <a:schemeClr val="tx1"/>
                </a:solidFill>
                <a:latin typeface="Arial" charset="0"/>
                <a:ea typeface="ＭＳ Ｐゴシック" pitchFamily="34" charset="-128"/>
                <a:cs typeface="+mn-cs"/>
              </a:defRPr>
            </a:lvl8pPr>
            <a:lvl9pPr marL="3657600" algn="l" defTabSz="914400" rtl="0" eaLnBrk="1" latinLnBrk="0" hangingPunct="1">
              <a:defRPr b="1" kern="1200">
                <a:solidFill>
                  <a:schemeClr val="tx1"/>
                </a:solidFill>
                <a:latin typeface="Arial" charset="0"/>
                <a:ea typeface="ＭＳ Ｐゴシック" pitchFamily="34" charset="-128"/>
                <a:cs typeface="+mn-cs"/>
              </a:defRPr>
            </a:lvl9pPr>
          </a:lstStyle>
          <a:p>
            <a:pPr algn="ctr"/>
            <a:r>
              <a:rPr lang="en-US" sz="1400" dirty="0">
                <a:solidFill>
                  <a:schemeClr val="tx2">
                    <a:lumMod val="40000"/>
                    <a:lumOff val="60000"/>
                  </a:schemeClr>
                </a:solidFill>
              </a:rPr>
              <a:t>Adaptive sampling for 99% percentile load</a:t>
            </a:r>
          </a:p>
        </p:txBody>
      </p:sp>
      <p:sp>
        <p:nvSpPr>
          <p:cNvPr id="9" name="Rectangle 8"/>
          <p:cNvSpPr/>
          <p:nvPr/>
        </p:nvSpPr>
        <p:spPr>
          <a:xfrm>
            <a:off x="8114537" y="3591580"/>
            <a:ext cx="2858263" cy="523220"/>
          </a:xfrm>
          <a:prstGeom prst="rect">
            <a:avLst/>
          </a:prstGeom>
        </p:spPr>
        <p:txBody>
          <a:bodyPr wrap="square">
            <a:spAutoFit/>
          </a:bodyPr>
          <a:lstStyle>
            <a:defPPr>
              <a:defRPr lang="en-US"/>
            </a:defPPr>
            <a:lvl1pPr algn="l" rtl="0" fontAlgn="base">
              <a:spcBef>
                <a:spcPct val="0"/>
              </a:spcBef>
              <a:spcAft>
                <a:spcPct val="0"/>
              </a:spcAft>
              <a:defRPr b="1"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b="1"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b="1"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b="1"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b="1" kern="1200">
                <a:solidFill>
                  <a:schemeClr val="tx1"/>
                </a:solidFill>
                <a:latin typeface="Arial" charset="0"/>
                <a:ea typeface="ＭＳ Ｐゴシック" pitchFamily="34" charset="-128"/>
                <a:cs typeface="+mn-cs"/>
              </a:defRPr>
            </a:lvl5pPr>
            <a:lvl6pPr marL="2286000" algn="l" defTabSz="914400" rtl="0" eaLnBrk="1" latinLnBrk="0" hangingPunct="1">
              <a:defRPr b="1" kern="1200">
                <a:solidFill>
                  <a:schemeClr val="tx1"/>
                </a:solidFill>
                <a:latin typeface="Arial" charset="0"/>
                <a:ea typeface="ＭＳ Ｐゴシック" pitchFamily="34" charset="-128"/>
                <a:cs typeface="+mn-cs"/>
              </a:defRPr>
            </a:lvl6pPr>
            <a:lvl7pPr marL="2743200" algn="l" defTabSz="914400" rtl="0" eaLnBrk="1" latinLnBrk="0" hangingPunct="1">
              <a:defRPr b="1" kern="1200">
                <a:solidFill>
                  <a:schemeClr val="tx1"/>
                </a:solidFill>
                <a:latin typeface="Arial" charset="0"/>
                <a:ea typeface="ＭＳ Ｐゴシック" pitchFamily="34" charset="-128"/>
                <a:cs typeface="+mn-cs"/>
              </a:defRPr>
            </a:lvl7pPr>
            <a:lvl8pPr marL="3200400" algn="l" defTabSz="914400" rtl="0" eaLnBrk="1" latinLnBrk="0" hangingPunct="1">
              <a:defRPr b="1" kern="1200">
                <a:solidFill>
                  <a:schemeClr val="tx1"/>
                </a:solidFill>
                <a:latin typeface="Arial" charset="0"/>
                <a:ea typeface="ＭＳ Ｐゴシック" pitchFamily="34" charset="-128"/>
                <a:cs typeface="+mn-cs"/>
              </a:defRPr>
            </a:lvl8pPr>
            <a:lvl9pPr marL="3657600" algn="l" defTabSz="914400" rtl="0" eaLnBrk="1" latinLnBrk="0" hangingPunct="1">
              <a:defRPr b="1" kern="1200">
                <a:solidFill>
                  <a:schemeClr val="tx1"/>
                </a:solidFill>
                <a:latin typeface="Arial" charset="0"/>
                <a:ea typeface="ＭＳ Ｐゴシック" pitchFamily="34" charset="-128"/>
                <a:cs typeface="+mn-cs"/>
              </a:defRPr>
            </a:lvl9pPr>
          </a:lstStyle>
          <a:p>
            <a:pPr algn="ctr"/>
            <a:r>
              <a:rPr lang="en-US" sz="1400" dirty="0">
                <a:solidFill>
                  <a:schemeClr val="tx2">
                    <a:lumMod val="40000"/>
                    <a:lumOff val="60000"/>
                  </a:schemeClr>
                </a:solidFill>
              </a:rPr>
              <a:t>Optimized weight at different reliability level</a:t>
            </a:r>
          </a:p>
        </p:txBody>
      </p:sp>
      <p:pic>
        <p:nvPicPr>
          <p:cNvPr id="10" name="Picture 9"/>
          <p:cNvPicPr>
            <a:picLocks noChangeAspect="1"/>
          </p:cNvPicPr>
          <p:nvPr/>
        </p:nvPicPr>
        <p:blipFill>
          <a:blip r:embed="rId4"/>
          <a:stretch>
            <a:fillRect/>
          </a:stretch>
        </p:blipFill>
        <p:spPr>
          <a:xfrm>
            <a:off x="1249548" y="1600200"/>
            <a:ext cx="2721794" cy="4434382"/>
          </a:xfrm>
          <a:prstGeom prst="rect">
            <a:avLst/>
          </a:prstGeom>
        </p:spPr>
      </p:pic>
      <p:pic>
        <p:nvPicPr>
          <p:cNvPr id="11" name="Picture 10"/>
          <p:cNvPicPr>
            <a:picLocks noChangeAspect="1"/>
          </p:cNvPicPr>
          <p:nvPr/>
        </p:nvPicPr>
        <p:blipFill>
          <a:blip r:embed="rId5"/>
          <a:stretch>
            <a:fillRect/>
          </a:stretch>
        </p:blipFill>
        <p:spPr>
          <a:xfrm>
            <a:off x="4713016" y="1600200"/>
            <a:ext cx="2711600" cy="3048000"/>
          </a:xfrm>
          <a:prstGeom prst="rect">
            <a:avLst/>
          </a:prstGeom>
        </p:spPr>
      </p:pic>
      <p:pic>
        <p:nvPicPr>
          <p:cNvPr id="13" name="Picture 12"/>
          <p:cNvPicPr>
            <a:picLocks noChangeAspect="1"/>
          </p:cNvPicPr>
          <p:nvPr/>
        </p:nvPicPr>
        <p:blipFill>
          <a:blip r:embed="rId6"/>
          <a:stretch>
            <a:fillRect/>
          </a:stretch>
        </p:blipFill>
        <p:spPr>
          <a:xfrm>
            <a:off x="4069463" y="5029200"/>
            <a:ext cx="4360162" cy="1086318"/>
          </a:xfrm>
          <a:prstGeom prst="rect">
            <a:avLst/>
          </a:prstGeom>
        </p:spPr>
      </p:pic>
      <p:sp>
        <p:nvSpPr>
          <p:cNvPr id="14" name="Rectangle 13"/>
          <p:cNvSpPr/>
          <p:nvPr/>
        </p:nvSpPr>
        <p:spPr>
          <a:xfrm>
            <a:off x="4648200" y="4724400"/>
            <a:ext cx="2858263" cy="307777"/>
          </a:xfrm>
          <a:prstGeom prst="rect">
            <a:avLst/>
          </a:prstGeom>
        </p:spPr>
        <p:txBody>
          <a:bodyPr wrap="square">
            <a:spAutoFit/>
          </a:bodyPr>
          <a:lstStyle>
            <a:defPPr>
              <a:defRPr lang="en-US"/>
            </a:defPPr>
            <a:lvl1pPr algn="l" rtl="0" fontAlgn="base">
              <a:spcBef>
                <a:spcPct val="0"/>
              </a:spcBef>
              <a:spcAft>
                <a:spcPct val="0"/>
              </a:spcAft>
              <a:defRPr b="1"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b="1"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b="1"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b="1"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b="1" kern="1200">
                <a:solidFill>
                  <a:schemeClr val="tx1"/>
                </a:solidFill>
                <a:latin typeface="Arial" charset="0"/>
                <a:ea typeface="ＭＳ Ｐゴシック" pitchFamily="34" charset="-128"/>
                <a:cs typeface="+mn-cs"/>
              </a:defRPr>
            </a:lvl5pPr>
            <a:lvl6pPr marL="2286000" algn="l" defTabSz="914400" rtl="0" eaLnBrk="1" latinLnBrk="0" hangingPunct="1">
              <a:defRPr b="1" kern="1200">
                <a:solidFill>
                  <a:schemeClr val="tx1"/>
                </a:solidFill>
                <a:latin typeface="Arial" charset="0"/>
                <a:ea typeface="ＭＳ Ｐゴシック" pitchFamily="34" charset="-128"/>
                <a:cs typeface="+mn-cs"/>
              </a:defRPr>
            </a:lvl6pPr>
            <a:lvl7pPr marL="2743200" algn="l" defTabSz="914400" rtl="0" eaLnBrk="1" latinLnBrk="0" hangingPunct="1">
              <a:defRPr b="1" kern="1200">
                <a:solidFill>
                  <a:schemeClr val="tx1"/>
                </a:solidFill>
                <a:latin typeface="Arial" charset="0"/>
                <a:ea typeface="ＭＳ Ｐゴシック" pitchFamily="34" charset="-128"/>
                <a:cs typeface="+mn-cs"/>
              </a:defRPr>
            </a:lvl7pPr>
            <a:lvl8pPr marL="3200400" algn="l" defTabSz="914400" rtl="0" eaLnBrk="1" latinLnBrk="0" hangingPunct="1">
              <a:defRPr b="1" kern="1200">
                <a:solidFill>
                  <a:schemeClr val="tx1"/>
                </a:solidFill>
                <a:latin typeface="Arial" charset="0"/>
                <a:ea typeface="ＭＳ Ｐゴシック" pitchFamily="34" charset="-128"/>
                <a:cs typeface="+mn-cs"/>
              </a:defRPr>
            </a:lvl8pPr>
            <a:lvl9pPr marL="3657600" algn="l" defTabSz="914400" rtl="0" eaLnBrk="1" latinLnBrk="0" hangingPunct="1">
              <a:defRPr b="1" kern="1200">
                <a:solidFill>
                  <a:schemeClr val="tx1"/>
                </a:solidFill>
                <a:latin typeface="Arial" charset="0"/>
                <a:ea typeface="ＭＳ Ｐゴシック" pitchFamily="34" charset="-128"/>
                <a:cs typeface="+mn-cs"/>
              </a:defRPr>
            </a:lvl9pPr>
          </a:lstStyle>
          <a:p>
            <a:pPr algn="ctr"/>
            <a:r>
              <a:rPr lang="en-US" sz="1400" dirty="0">
                <a:solidFill>
                  <a:schemeClr val="tx2">
                    <a:lumMod val="40000"/>
                    <a:lumOff val="60000"/>
                  </a:schemeClr>
                </a:solidFill>
              </a:rPr>
              <a:t>Goal achieved</a:t>
            </a:r>
          </a:p>
        </p:txBody>
      </p:sp>
      <p:sp>
        <p:nvSpPr>
          <p:cNvPr id="15"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39</a:t>
            </a:fld>
            <a:endParaRPr lang="en-US"/>
          </a:p>
        </p:txBody>
      </p:sp>
    </p:spTree>
    <p:extLst>
      <p:ext uri="{BB962C8B-B14F-4D97-AF65-F5344CB8AC3E}">
        <p14:creationId xmlns:p14="http://schemas.microsoft.com/office/powerpoint/2010/main" val="764182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066800"/>
          </a:xfrm>
        </p:spPr>
        <p:txBody>
          <a:bodyPr>
            <a:normAutofit/>
          </a:bodyPr>
          <a:lstStyle/>
          <a:p>
            <a:r>
              <a:rPr lang="en-US" sz="3600" dirty="0" smtClean="0"/>
              <a:t>What is needed to enable these activities?</a:t>
            </a:r>
            <a:endParaRPr lang="en-US" sz="3600" dirty="0"/>
          </a:p>
        </p:txBody>
      </p:sp>
      <p:sp>
        <p:nvSpPr>
          <p:cNvPr id="3" name="Content Placeholder 2"/>
          <p:cNvSpPr>
            <a:spLocks noGrp="1"/>
          </p:cNvSpPr>
          <p:nvPr>
            <p:ph idx="1"/>
          </p:nvPr>
        </p:nvSpPr>
        <p:spPr>
          <a:xfrm>
            <a:off x="609600" y="1295400"/>
            <a:ext cx="10972800" cy="4525963"/>
          </a:xfrm>
        </p:spPr>
        <p:txBody>
          <a:bodyPr>
            <a:normAutofit fontScale="70000" lnSpcReduction="20000"/>
          </a:bodyPr>
          <a:lstStyle/>
          <a:p>
            <a:pPr>
              <a:lnSpc>
                <a:spcPct val="90000"/>
              </a:lnSpc>
            </a:pPr>
            <a:r>
              <a:rPr kumimoji="1" lang="en-US" altLang="zh-TW" dirty="0"/>
              <a:t>Transition from </a:t>
            </a:r>
            <a:r>
              <a:rPr kumimoji="1" lang="en-US" altLang="zh-TW" dirty="0" smtClean="0"/>
              <a:t>a single-discipline </a:t>
            </a:r>
            <a:r>
              <a:rPr kumimoji="1" lang="en-US" altLang="zh-TW" dirty="0"/>
              <a:t>to </a:t>
            </a:r>
            <a:r>
              <a:rPr kumimoji="1" lang="en-US" altLang="zh-TW" dirty="0" smtClean="0"/>
              <a:t>a multi-disciplinary </a:t>
            </a:r>
            <a:r>
              <a:rPr kumimoji="1" lang="en-US" altLang="zh-TW" dirty="0"/>
              <a:t>analysis, design and </a:t>
            </a:r>
            <a:r>
              <a:rPr kumimoji="1" lang="en-US" altLang="zh-TW" dirty="0" smtClean="0"/>
              <a:t>optimization perspective</a:t>
            </a:r>
            <a:endParaRPr kumimoji="1" lang="en-US" altLang="zh-TW" dirty="0"/>
          </a:p>
          <a:p>
            <a:pPr>
              <a:lnSpc>
                <a:spcPct val="90000"/>
              </a:lnSpc>
            </a:pPr>
            <a:r>
              <a:rPr kumimoji="1" lang="en-US" altLang="zh-TW" dirty="0" smtClean="0"/>
              <a:t>Integration and Automation </a:t>
            </a:r>
            <a:r>
              <a:rPr kumimoji="1" lang="en-US" altLang="zh-TW" dirty="0"/>
              <a:t>of the resultant </a:t>
            </a:r>
            <a:r>
              <a:rPr kumimoji="1" lang="en-US" altLang="zh-TW" dirty="0" smtClean="0"/>
              <a:t>design processes</a:t>
            </a:r>
            <a:endParaRPr kumimoji="1" lang="en-US" altLang="zh-TW" dirty="0"/>
          </a:p>
          <a:p>
            <a:pPr>
              <a:lnSpc>
                <a:spcPct val="90000"/>
              </a:lnSpc>
            </a:pPr>
            <a:r>
              <a:rPr kumimoji="1" lang="en-US" altLang="zh-TW" dirty="0"/>
              <a:t>Transition from a reliance on historical data to </a:t>
            </a:r>
            <a:r>
              <a:rPr kumimoji="1" lang="en-US" altLang="zh-TW" dirty="0" smtClean="0"/>
              <a:t>physics-based, variable fidelity </a:t>
            </a:r>
            <a:r>
              <a:rPr kumimoji="1" lang="en-US" altLang="zh-TW" dirty="0"/>
              <a:t>formulations, especially true for unconventional concepts</a:t>
            </a:r>
          </a:p>
          <a:p>
            <a:pPr>
              <a:lnSpc>
                <a:spcPct val="90000"/>
              </a:lnSpc>
            </a:pPr>
            <a:r>
              <a:rPr kumimoji="1" lang="en-US" altLang="zh-TW" dirty="0"/>
              <a:t>Means to perform requirements exploration, technology infusion trade-offs and concept down selections during the early design phases (conceptual design) using </a:t>
            </a:r>
            <a:r>
              <a:rPr kumimoji="1" lang="en-US" altLang="zh-TW" dirty="0" smtClean="0"/>
              <a:t>these physics-based </a:t>
            </a:r>
            <a:r>
              <a:rPr kumimoji="1" lang="en-US" altLang="zh-TW" dirty="0"/>
              <a:t>methods</a:t>
            </a:r>
          </a:p>
          <a:p>
            <a:pPr>
              <a:lnSpc>
                <a:spcPct val="90000"/>
              </a:lnSpc>
            </a:pPr>
            <a:r>
              <a:rPr kumimoji="1" lang="en-US" altLang="zh-TW" dirty="0"/>
              <a:t>Methods which will allow us to move from deterministic, serial, single-point designs to dynamic parametric trade environments</a:t>
            </a:r>
          </a:p>
          <a:p>
            <a:pPr>
              <a:lnSpc>
                <a:spcPct val="90000"/>
              </a:lnSpc>
            </a:pPr>
            <a:r>
              <a:rPr kumimoji="1" lang="en-US" altLang="zh-TW" dirty="0"/>
              <a:t>Incorporation of probabilistic methods to quantify, assess risk </a:t>
            </a:r>
          </a:p>
          <a:p>
            <a:pPr>
              <a:lnSpc>
                <a:spcPct val="90000"/>
              </a:lnSpc>
            </a:pPr>
            <a:r>
              <a:rPr kumimoji="1" lang="en-US" altLang="zh-TW" dirty="0"/>
              <a:t>Transition from single-objective to multi-objective optimization</a:t>
            </a:r>
          </a:p>
          <a:p>
            <a:pPr>
              <a:lnSpc>
                <a:spcPct val="90000"/>
              </a:lnSpc>
            </a:pPr>
            <a:r>
              <a:rPr kumimoji="1" lang="en-US" altLang="zh-TW" dirty="0"/>
              <a:t>Need to speed up computation to allow for the inclusion of variable fidelity tools so as to improve </a:t>
            </a:r>
            <a:r>
              <a:rPr kumimoji="1" lang="en-US" altLang="zh-TW" dirty="0" smtClean="0"/>
              <a:t>accuracy</a:t>
            </a:r>
          </a:p>
          <a:p>
            <a:pPr>
              <a:lnSpc>
                <a:spcPct val="90000"/>
              </a:lnSpc>
            </a:pPr>
            <a:r>
              <a:rPr kumimoji="1" lang="en-US" altLang="en-US" dirty="0" smtClean="0"/>
              <a:t>Incorporation of advances in HPC, IT, M&amp;S, machine learning and visual analytics (NASA CDT initiative) to support technology development, uncertainty burn down and decision making</a:t>
            </a:r>
            <a:endParaRPr kumimoji="1" lang="en-US" altLang="en-US" dirty="0"/>
          </a:p>
          <a:p>
            <a:endParaRPr lang="en-US" dirty="0"/>
          </a:p>
        </p:txBody>
      </p:sp>
      <p:sp>
        <p:nvSpPr>
          <p:cNvPr id="4" name="Slide Number Placeholder 3"/>
          <p:cNvSpPr>
            <a:spLocks noGrp="1"/>
          </p:cNvSpPr>
          <p:nvPr>
            <p:ph type="sldNum" sz="quarter" idx="12"/>
          </p:nvPr>
        </p:nvSpPr>
        <p:spPr/>
        <p:txBody>
          <a:bodyPr/>
          <a:lstStyle/>
          <a:p>
            <a:fld id="{ECF66201-A8DA-4E42-8B53-B4C3BA332DEC}" type="slidenum">
              <a:rPr lang="en-US" smtClean="0"/>
              <a:pPr/>
              <a:t>4</a:t>
            </a:fld>
            <a:endParaRPr lang="en-US"/>
          </a:p>
        </p:txBody>
      </p:sp>
    </p:spTree>
    <p:extLst>
      <p:ext uri="{BB962C8B-B14F-4D97-AF65-F5344CB8AC3E}">
        <p14:creationId xmlns:p14="http://schemas.microsoft.com/office/powerpoint/2010/main" val="31924024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Metamodeling for Aerodynamic Shape Optimization </a:t>
            </a:r>
          </a:p>
        </p:txBody>
      </p:sp>
      <p:sp>
        <p:nvSpPr>
          <p:cNvPr id="13" name="Content Placeholder 12"/>
          <p:cNvSpPr>
            <a:spLocks noGrp="1"/>
          </p:cNvSpPr>
          <p:nvPr>
            <p:ph sz="half" idx="2"/>
          </p:nvPr>
        </p:nvSpPr>
        <p:spPr>
          <a:xfrm>
            <a:off x="6197600" y="1066801"/>
            <a:ext cx="5384800" cy="3505199"/>
          </a:xfrm>
        </p:spPr>
        <p:txBody>
          <a:bodyPr>
            <a:normAutofit fontScale="62500" lnSpcReduction="20000"/>
          </a:bodyPr>
          <a:lstStyle/>
          <a:p>
            <a:r>
              <a:rPr lang="en-US" dirty="0"/>
              <a:t>Creation of </a:t>
            </a:r>
            <a:r>
              <a:rPr lang="en-US" dirty="0" err="1"/>
              <a:t>Metamodels</a:t>
            </a:r>
            <a:r>
              <a:rPr lang="en-US" dirty="0"/>
              <a:t> of Euler-level aerodynamics for a parametric vehicle outer model line (OML) for rapid design space exploration</a:t>
            </a:r>
          </a:p>
          <a:p>
            <a:pPr lvl="1"/>
            <a:r>
              <a:rPr lang="en-US" dirty="0"/>
              <a:t>Massively parallel 580,000 runs by computational nodes in the multiple DoD HPC Centers</a:t>
            </a:r>
          </a:p>
          <a:p>
            <a:pPr lvl="2"/>
            <a:r>
              <a:rPr lang="en-US" dirty="0"/>
              <a:t>Fully parametric OML design variables</a:t>
            </a:r>
          </a:p>
          <a:p>
            <a:pPr lvl="2"/>
            <a:r>
              <a:rPr lang="en-US" dirty="0"/>
              <a:t>Total 48 Flight Conditions with various Mach numbers (0.3~4.0), Angles of Attack (0/15/40), and Sideslip Angles (0/5/15)</a:t>
            </a:r>
          </a:p>
          <a:p>
            <a:pPr lvl="2"/>
            <a:r>
              <a:rPr lang="en-US" dirty="0"/>
              <a:t>An inviscid CFD package, Cart3D</a:t>
            </a:r>
          </a:p>
          <a:p>
            <a:pPr lvl="2"/>
            <a:r>
              <a:rPr lang="en-US" dirty="0"/>
              <a:t>1.5M~2.5M Computational Grid Cells for each case</a:t>
            </a:r>
          </a:p>
          <a:p>
            <a:pPr lvl="1"/>
            <a:r>
              <a:rPr lang="en-US" dirty="0"/>
              <a:t>RSM, polynomial NN, ANN, RBFN techniques tested </a:t>
            </a:r>
          </a:p>
          <a:p>
            <a:pPr lvl="1"/>
            <a:r>
              <a:rPr lang="en-US" dirty="0"/>
              <a:t>Neural Networks used as final </a:t>
            </a:r>
            <a:r>
              <a:rPr lang="en-US" dirty="0" err="1"/>
              <a:t>metamodels</a:t>
            </a:r>
            <a:r>
              <a:rPr lang="en-US" dirty="0"/>
              <a:t> for </a:t>
            </a:r>
            <a:r>
              <a:rPr lang="en-US" dirty="0" smtClean="0"/>
              <a:t>three </a:t>
            </a:r>
            <a:r>
              <a:rPr lang="en-US" dirty="0"/>
              <a:t>Force and </a:t>
            </a:r>
            <a:r>
              <a:rPr lang="en-US" dirty="0" smtClean="0"/>
              <a:t>three </a:t>
            </a:r>
            <a:r>
              <a:rPr lang="en-US" dirty="0"/>
              <a:t>Moment Coefficients</a:t>
            </a:r>
          </a:p>
          <a:p>
            <a:pPr lvl="2"/>
            <a:r>
              <a:rPr lang="en-US" dirty="0" smtClean="0"/>
              <a:t>Three </a:t>
            </a:r>
            <a:r>
              <a:rPr lang="en-US" dirty="0"/>
              <a:t>Force Prediction used as input when training for moment coefficients</a:t>
            </a:r>
          </a:p>
          <a:p>
            <a:endParaRPr lang="en-US" dirty="0"/>
          </a:p>
        </p:txBody>
      </p:sp>
      <p:sp>
        <p:nvSpPr>
          <p:cNvPr id="4" name="TextBox 3"/>
          <p:cNvSpPr txBox="1"/>
          <p:nvPr/>
        </p:nvSpPr>
        <p:spPr>
          <a:xfrm>
            <a:off x="632460" y="805190"/>
            <a:ext cx="10187940" cy="523220"/>
          </a:xfrm>
          <a:prstGeom prst="rect">
            <a:avLst/>
          </a:prstGeom>
          <a:noFill/>
        </p:spPr>
        <p:txBody>
          <a:bodyPr wrap="square" rtlCol="0">
            <a:spAutoFit/>
          </a:bodyPr>
          <a:lstStyle/>
          <a:p>
            <a:r>
              <a:rPr lang="en-US" sz="2800" b="1" i="1" dirty="0">
                <a:solidFill>
                  <a:srgbClr val="FFC000"/>
                </a:solidFill>
              </a:rPr>
              <a:t>Finding a needle in haystack</a:t>
            </a:r>
          </a:p>
        </p:txBody>
      </p:sp>
      <p:pic>
        <p:nvPicPr>
          <p:cNvPr id="8" name="Picture 7"/>
          <p:cNvPicPr>
            <a:picLocks noChangeAspect="1"/>
          </p:cNvPicPr>
          <p:nvPr/>
        </p:nvPicPr>
        <p:blipFill>
          <a:blip r:embed="rId2"/>
          <a:stretch>
            <a:fillRect/>
          </a:stretch>
        </p:blipFill>
        <p:spPr>
          <a:xfrm>
            <a:off x="661035" y="1600200"/>
            <a:ext cx="5077646" cy="2963984"/>
          </a:xfrm>
          <a:prstGeom prst="rect">
            <a:avLst/>
          </a:prstGeom>
        </p:spPr>
      </p:pic>
      <p:pic>
        <p:nvPicPr>
          <p:cNvPr id="9" name="Picture 8"/>
          <p:cNvPicPr>
            <a:picLocks noChangeAspect="1"/>
          </p:cNvPicPr>
          <p:nvPr/>
        </p:nvPicPr>
        <p:blipFill>
          <a:blip r:embed="rId3"/>
          <a:stretch>
            <a:fillRect/>
          </a:stretch>
        </p:blipFill>
        <p:spPr>
          <a:xfrm>
            <a:off x="651510" y="4886323"/>
            <a:ext cx="2479868" cy="1362076"/>
          </a:xfrm>
          <a:prstGeom prst="rect">
            <a:avLst/>
          </a:prstGeom>
        </p:spPr>
      </p:pic>
      <p:pic>
        <p:nvPicPr>
          <p:cNvPr id="10" name="Picture 9"/>
          <p:cNvPicPr>
            <a:picLocks noChangeAspect="1"/>
          </p:cNvPicPr>
          <p:nvPr/>
        </p:nvPicPr>
        <p:blipFill>
          <a:blip r:embed="rId4"/>
          <a:stretch>
            <a:fillRect/>
          </a:stretch>
        </p:blipFill>
        <p:spPr>
          <a:xfrm>
            <a:off x="3258657" y="4886324"/>
            <a:ext cx="3169118" cy="1362076"/>
          </a:xfrm>
          <a:prstGeom prst="rect">
            <a:avLst/>
          </a:prstGeom>
        </p:spPr>
      </p:pic>
      <p:sp>
        <p:nvSpPr>
          <p:cNvPr id="14" name="TextBox 13"/>
          <p:cNvSpPr txBox="1"/>
          <p:nvPr/>
        </p:nvSpPr>
        <p:spPr>
          <a:xfrm>
            <a:off x="557530" y="1292423"/>
            <a:ext cx="4395470" cy="307777"/>
          </a:xfrm>
          <a:prstGeom prst="rect">
            <a:avLst/>
          </a:prstGeom>
          <a:noFill/>
        </p:spPr>
        <p:txBody>
          <a:bodyPr wrap="square" rtlCol="0">
            <a:spAutoFit/>
          </a:bodyPr>
          <a:lstStyle/>
          <a:p>
            <a:r>
              <a:rPr lang="en-US" sz="1400" b="1" i="1" dirty="0">
                <a:solidFill>
                  <a:schemeClr val="accent1">
                    <a:lumMod val="40000"/>
                    <a:lumOff val="60000"/>
                  </a:schemeClr>
                </a:solidFill>
              </a:rPr>
              <a:t>Design Variables for Fully-Parametric Outer Mold Line</a:t>
            </a:r>
          </a:p>
        </p:txBody>
      </p:sp>
      <p:sp>
        <p:nvSpPr>
          <p:cNvPr id="15" name="TextBox 14"/>
          <p:cNvSpPr txBox="1"/>
          <p:nvPr/>
        </p:nvSpPr>
        <p:spPr>
          <a:xfrm>
            <a:off x="548005" y="4603519"/>
            <a:ext cx="2710652" cy="307777"/>
          </a:xfrm>
          <a:prstGeom prst="rect">
            <a:avLst/>
          </a:prstGeom>
          <a:noFill/>
        </p:spPr>
        <p:txBody>
          <a:bodyPr wrap="square" rtlCol="0">
            <a:spAutoFit/>
          </a:bodyPr>
          <a:lstStyle/>
          <a:p>
            <a:r>
              <a:rPr lang="en-US" sz="1400" b="1" i="1" dirty="0">
                <a:solidFill>
                  <a:schemeClr val="accent1">
                    <a:lumMod val="40000"/>
                    <a:lumOff val="60000"/>
                  </a:schemeClr>
                </a:solidFill>
              </a:rPr>
              <a:t>Example of CFD Result</a:t>
            </a:r>
          </a:p>
        </p:txBody>
      </p:sp>
      <p:sp>
        <p:nvSpPr>
          <p:cNvPr id="16" name="TextBox 15"/>
          <p:cNvSpPr txBox="1"/>
          <p:nvPr/>
        </p:nvSpPr>
        <p:spPr>
          <a:xfrm>
            <a:off x="3194076" y="4591033"/>
            <a:ext cx="2710652" cy="307777"/>
          </a:xfrm>
          <a:prstGeom prst="rect">
            <a:avLst/>
          </a:prstGeom>
          <a:noFill/>
        </p:spPr>
        <p:txBody>
          <a:bodyPr wrap="square" rtlCol="0">
            <a:spAutoFit/>
          </a:bodyPr>
          <a:lstStyle/>
          <a:p>
            <a:r>
              <a:rPr lang="en-US" sz="1400" b="1" i="1" dirty="0">
                <a:solidFill>
                  <a:schemeClr val="accent1">
                    <a:lumMod val="40000"/>
                    <a:lumOff val="60000"/>
                  </a:schemeClr>
                </a:solidFill>
              </a:rPr>
              <a:t>Example of NN Fit Result</a:t>
            </a:r>
          </a:p>
        </p:txBody>
      </p:sp>
      <p:sp>
        <p:nvSpPr>
          <p:cNvPr id="17" name="TextBox 16"/>
          <p:cNvSpPr txBox="1"/>
          <p:nvPr/>
        </p:nvSpPr>
        <p:spPr>
          <a:xfrm>
            <a:off x="6509548" y="4578547"/>
            <a:ext cx="3244052" cy="307777"/>
          </a:xfrm>
          <a:prstGeom prst="rect">
            <a:avLst/>
          </a:prstGeom>
          <a:noFill/>
        </p:spPr>
        <p:txBody>
          <a:bodyPr wrap="square" rtlCol="0">
            <a:spAutoFit/>
          </a:bodyPr>
          <a:lstStyle/>
          <a:p>
            <a:r>
              <a:rPr lang="en-US" sz="1400" b="1" i="1" dirty="0">
                <a:solidFill>
                  <a:schemeClr val="accent1">
                    <a:lumMod val="40000"/>
                    <a:lumOff val="60000"/>
                  </a:schemeClr>
                </a:solidFill>
              </a:rPr>
              <a:t>Summary of Metamodeling Results</a:t>
            </a:r>
          </a:p>
        </p:txBody>
      </p:sp>
      <p:sp>
        <p:nvSpPr>
          <p:cNvPr id="3" name="Slide Number Placeholder 2"/>
          <p:cNvSpPr>
            <a:spLocks noGrp="1"/>
          </p:cNvSpPr>
          <p:nvPr>
            <p:ph type="sldNum" sz="quarter" idx="12"/>
          </p:nvPr>
        </p:nvSpPr>
        <p:spPr/>
        <p:txBody>
          <a:bodyPr/>
          <a:lstStyle/>
          <a:p>
            <a:fld id="{ECF66201-A8DA-4E42-8B53-B4C3BA332DEC}" type="slidenum">
              <a:rPr lang="en-US" smtClean="0"/>
              <a:pPr/>
              <a:t>40</a:t>
            </a:fld>
            <a:endParaRPr lang="en-US"/>
          </a:p>
        </p:txBody>
      </p:sp>
      <p:pic>
        <p:nvPicPr>
          <p:cNvPr id="5" name="Picture 4"/>
          <p:cNvPicPr>
            <a:picLocks noChangeAspect="1"/>
          </p:cNvPicPr>
          <p:nvPr/>
        </p:nvPicPr>
        <p:blipFill>
          <a:blip r:embed="rId5"/>
          <a:stretch>
            <a:fillRect/>
          </a:stretch>
        </p:blipFill>
        <p:spPr>
          <a:xfrm>
            <a:off x="6621729" y="4886323"/>
            <a:ext cx="5341671" cy="848193"/>
          </a:xfrm>
          <a:prstGeom prst="rect">
            <a:avLst/>
          </a:prstGeom>
        </p:spPr>
      </p:pic>
    </p:spTree>
    <p:extLst>
      <p:ext uri="{BB962C8B-B14F-4D97-AF65-F5344CB8AC3E}">
        <p14:creationId xmlns:p14="http://schemas.microsoft.com/office/powerpoint/2010/main" val="38814114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Metamodeling for Multi-Fidelity Analysis</a:t>
            </a:r>
          </a:p>
        </p:txBody>
      </p:sp>
      <p:sp>
        <p:nvSpPr>
          <p:cNvPr id="3" name="Content Placeholder 2"/>
          <p:cNvSpPr>
            <a:spLocks noGrp="1"/>
          </p:cNvSpPr>
          <p:nvPr>
            <p:ph sz="half" idx="1"/>
          </p:nvPr>
        </p:nvSpPr>
        <p:spPr>
          <a:xfrm>
            <a:off x="609600" y="1600201"/>
            <a:ext cx="5384800" cy="4724399"/>
          </a:xfrm>
        </p:spPr>
        <p:txBody>
          <a:bodyPr>
            <a:normAutofit fontScale="85000" lnSpcReduction="20000"/>
          </a:bodyPr>
          <a:lstStyle/>
          <a:p>
            <a:r>
              <a:rPr lang="en-US" sz="2000" dirty="0"/>
              <a:t>Multiplicity in Data Sources</a:t>
            </a:r>
          </a:p>
          <a:p>
            <a:pPr lvl="1"/>
            <a:r>
              <a:rPr lang="en-US" sz="1600" dirty="0"/>
              <a:t>Readily obtainable, but lower-accuracy sources (e.g., reduced-order analysis)</a:t>
            </a:r>
          </a:p>
          <a:p>
            <a:pPr lvl="1"/>
            <a:r>
              <a:rPr lang="en-US" sz="1600" dirty="0"/>
              <a:t>Higher-accuracy, but computationally expensive sources (e.g., wind tunnel experiment results, high-fidelity analysis)</a:t>
            </a:r>
          </a:p>
          <a:p>
            <a:r>
              <a:rPr lang="en-US" sz="2000" dirty="0"/>
              <a:t>Universal Kriging has advantages</a:t>
            </a:r>
          </a:p>
          <a:p>
            <a:pPr lvl="1"/>
            <a:r>
              <a:rPr lang="en-US" sz="1600" dirty="0"/>
              <a:t>For multi-fidelity modeling, lower-accuracy (cheap) data source can be used to identify general trends, while the higher-accuracy (expensive) source to correct the </a:t>
            </a:r>
            <a:r>
              <a:rPr lang="en-US" sz="1600" dirty="0" err="1"/>
              <a:t>metamodel</a:t>
            </a:r>
            <a:endParaRPr lang="en-US" sz="1600" dirty="0"/>
          </a:p>
          <a:p>
            <a:pPr lvl="1"/>
            <a:r>
              <a:rPr lang="en-US" sz="1600" dirty="0"/>
              <a:t>For adaptive sampling, it is straightforward to estimate potential reduction in the prediction variance for candidate sample points</a:t>
            </a:r>
          </a:p>
          <a:p>
            <a:r>
              <a:rPr lang="en-US" sz="2000" dirty="0" err="1"/>
              <a:t>Ghoreyshi</a:t>
            </a:r>
            <a:r>
              <a:rPr lang="en-US" sz="2000" dirty="0"/>
              <a:t> Co-Kriging for Multi-Fidelity Metamodeling</a:t>
            </a:r>
          </a:p>
          <a:p>
            <a:pPr lvl="1"/>
            <a:r>
              <a:rPr lang="en-US" sz="1600" dirty="0"/>
              <a:t>Additional to training data for single Kriging, </a:t>
            </a:r>
            <a:r>
              <a:rPr lang="en-US" sz="1600" i="1" dirty="0" err="1"/>
              <a:t>y</a:t>
            </a:r>
            <a:r>
              <a:rPr lang="en-US" sz="1600" i="1" baseline="-25000" dirty="0" err="1"/>
              <a:t>cheap</a:t>
            </a:r>
            <a:r>
              <a:rPr lang="en-US" sz="1600" dirty="0"/>
              <a:t> data serve as an extra input parameter</a:t>
            </a:r>
          </a:p>
          <a:p>
            <a:pPr lvl="1"/>
            <a:r>
              <a:rPr lang="en-US" sz="1600" dirty="0"/>
              <a:t>The objective is to accurately predict </a:t>
            </a:r>
            <a:r>
              <a:rPr lang="en-US" sz="1600" i="1" dirty="0" err="1"/>
              <a:t>y</a:t>
            </a:r>
            <a:r>
              <a:rPr lang="en-US" sz="1600" i="1" baseline="-25000" dirty="0" err="1"/>
              <a:t>expensive</a:t>
            </a:r>
            <a:r>
              <a:rPr lang="en-US" sz="1600" dirty="0"/>
              <a:t> for unseen cases</a:t>
            </a:r>
          </a:p>
          <a:p>
            <a:r>
              <a:rPr lang="en-US" sz="2000" dirty="0"/>
              <a:t>Adaptive Sampling</a:t>
            </a:r>
          </a:p>
          <a:p>
            <a:pPr lvl="1"/>
            <a:r>
              <a:rPr lang="en-US" sz="1600" dirty="0"/>
              <a:t>Efficient estimation of prediction variances based on </a:t>
            </a:r>
            <a:r>
              <a:rPr lang="en-US" sz="1600" dirty="0" err="1"/>
              <a:t>Schur’s</a:t>
            </a:r>
            <a:r>
              <a:rPr lang="en-US" sz="1600" dirty="0"/>
              <a:t> complement formula for candidate samples</a:t>
            </a:r>
          </a:p>
        </p:txBody>
      </p:sp>
      <p:sp>
        <p:nvSpPr>
          <p:cNvPr id="7" name="Content Placeholder 6"/>
          <p:cNvSpPr>
            <a:spLocks noGrp="1"/>
          </p:cNvSpPr>
          <p:nvPr>
            <p:ph sz="half" idx="2"/>
          </p:nvPr>
        </p:nvSpPr>
        <p:spPr>
          <a:xfrm>
            <a:off x="6197600" y="2514601"/>
            <a:ext cx="5384800" cy="2133599"/>
          </a:xfrm>
        </p:spPr>
        <p:txBody>
          <a:bodyPr>
            <a:normAutofit fontScale="85000" lnSpcReduction="20000"/>
          </a:bodyPr>
          <a:lstStyle/>
          <a:p>
            <a:r>
              <a:rPr lang="en-US" sz="2000" dirty="0"/>
              <a:t>Demonstration on Pitching Behavior Prediction for Reusable Winged First-Stage Boosters</a:t>
            </a:r>
          </a:p>
          <a:p>
            <a:pPr lvl="1"/>
            <a:r>
              <a:rPr lang="en-US" sz="1600" dirty="0"/>
              <a:t>Design Requirement: Maintaining sufficient control authority for a wide range of flight condition</a:t>
            </a:r>
          </a:p>
          <a:p>
            <a:pPr lvl="1"/>
            <a:r>
              <a:rPr lang="en-US" sz="1600" dirty="0"/>
              <a:t>Conceptual design fully accounting for control characteristics is extremely challenging due to the need for high-fidelity analyses that, in general, are computationally prohibitive for vast parameter space in early design phase</a:t>
            </a:r>
          </a:p>
          <a:p>
            <a:pPr lvl="1"/>
            <a:r>
              <a:rPr lang="en-US" sz="1600" dirty="0"/>
              <a:t>Multi-Fidelity Metamodeling with Adaptive Sampling brought down computational cost significantly serving the goal</a:t>
            </a:r>
          </a:p>
          <a:p>
            <a:pPr lvl="1"/>
            <a:endParaRPr lang="en-US" sz="1600" dirty="0"/>
          </a:p>
          <a:p>
            <a:endParaRPr lang="en-US" sz="2000" dirty="0"/>
          </a:p>
        </p:txBody>
      </p:sp>
      <p:sp>
        <p:nvSpPr>
          <p:cNvPr id="4" name="TextBox 3"/>
          <p:cNvSpPr txBox="1"/>
          <p:nvPr/>
        </p:nvSpPr>
        <p:spPr>
          <a:xfrm>
            <a:off x="632460" y="805190"/>
            <a:ext cx="10187940" cy="461665"/>
          </a:xfrm>
          <a:prstGeom prst="rect">
            <a:avLst/>
          </a:prstGeom>
          <a:noFill/>
        </p:spPr>
        <p:txBody>
          <a:bodyPr wrap="square" rtlCol="0">
            <a:spAutoFit/>
          </a:bodyPr>
          <a:lstStyle/>
          <a:p>
            <a:r>
              <a:rPr lang="en-US" sz="2400" b="1" i="1" dirty="0">
                <a:solidFill>
                  <a:srgbClr val="FFC000"/>
                </a:solidFill>
              </a:rPr>
              <a:t>Bringing-Down Computational Cost Even More by Adaptive Sampling</a:t>
            </a:r>
          </a:p>
        </p:txBody>
      </p:sp>
      <p:grpSp>
        <p:nvGrpSpPr>
          <p:cNvPr id="8" name="Group 7"/>
          <p:cNvGrpSpPr/>
          <p:nvPr/>
        </p:nvGrpSpPr>
        <p:grpSpPr>
          <a:xfrm>
            <a:off x="6718992" y="1362859"/>
            <a:ext cx="5473008" cy="1089820"/>
            <a:chOff x="6400431" y="2715342"/>
            <a:chExt cx="5112125" cy="1017957"/>
          </a:xfrm>
        </p:grpSpPr>
        <p:pic>
          <p:nvPicPr>
            <p:cNvPr id="1028" name="Picture 4" descr="http://www.space.com/images/i/000/053/540/original/boeing-xs-1-spaceplace-concept.jpg?interpolation=lanczos-none&amp;downsize=*:14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83756" y="2715342"/>
              <a:ext cx="1828800" cy="1017957"/>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030" name="Picture 6" descr="http://www.collectspace.com/review/darpa_xs1_northropgrumman01-l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5549" y="2715342"/>
              <a:ext cx="1358207" cy="1017957"/>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032" name="Picture 8" descr="http://science.ksc.nasa.gov/shuttle/nexgen/Nexgen_Images/rbs_runway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431" y="2715342"/>
              <a:ext cx="1920343" cy="1017957"/>
            </a:xfrm>
            <a:prstGeom prst="rect">
              <a:avLst/>
            </a:prstGeom>
            <a:ln>
              <a:noFill/>
            </a:ln>
            <a:effectLst/>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a:blip r:embed="rId5"/>
          <a:stretch>
            <a:fillRect/>
          </a:stretch>
        </p:blipFill>
        <p:spPr>
          <a:xfrm>
            <a:off x="6858000" y="4572000"/>
            <a:ext cx="5143500" cy="2178423"/>
          </a:xfrm>
          <a:prstGeom prst="rect">
            <a:avLst/>
          </a:prstGeom>
        </p:spPr>
      </p:pic>
      <p:sp>
        <p:nvSpPr>
          <p:cNvPr id="5" name="Slide Number Placeholder 4"/>
          <p:cNvSpPr>
            <a:spLocks noGrp="1"/>
          </p:cNvSpPr>
          <p:nvPr>
            <p:ph type="sldNum" sz="quarter" idx="12"/>
          </p:nvPr>
        </p:nvSpPr>
        <p:spPr/>
        <p:txBody>
          <a:bodyPr/>
          <a:lstStyle/>
          <a:p>
            <a:fld id="{ECF66201-A8DA-4E42-8B53-B4C3BA332DEC}" type="slidenum">
              <a:rPr lang="en-US" smtClean="0"/>
              <a:pPr/>
              <a:t>41</a:t>
            </a:fld>
            <a:endParaRPr lang="en-US"/>
          </a:p>
        </p:txBody>
      </p:sp>
    </p:spTree>
    <p:extLst>
      <p:ext uri="{BB962C8B-B14F-4D97-AF65-F5344CB8AC3E}">
        <p14:creationId xmlns:p14="http://schemas.microsoft.com/office/powerpoint/2010/main" val="2241168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
            <a:ext cx="12115800" cy="1051749"/>
          </a:xfrm>
        </p:spPr>
        <p:txBody>
          <a:bodyPr/>
          <a:lstStyle/>
          <a:p>
            <a:r>
              <a:rPr lang="en-US" sz="3600" dirty="0" smtClean="0"/>
              <a:t>Aerospace </a:t>
            </a:r>
            <a:r>
              <a:rPr lang="en-US" sz="3600" dirty="0"/>
              <a:t>Systems Engineering, Integration, Analysis &amp;</a:t>
            </a:r>
            <a:r>
              <a:rPr lang="en-US" sz="3600" dirty="0" smtClean="0"/>
              <a:t> </a:t>
            </a:r>
            <a:r>
              <a:rPr lang="en-US" sz="3600" dirty="0"/>
              <a:t>Design</a:t>
            </a:r>
          </a:p>
        </p:txBody>
      </p:sp>
      <p:sp>
        <p:nvSpPr>
          <p:cNvPr id="4" name="Content Placeholder 3"/>
          <p:cNvSpPr>
            <a:spLocks noGrp="1"/>
          </p:cNvSpPr>
          <p:nvPr>
            <p:ph sz="half" idx="1"/>
          </p:nvPr>
        </p:nvSpPr>
        <p:spPr>
          <a:xfrm>
            <a:off x="609599" y="1621139"/>
            <a:ext cx="5558115" cy="1122061"/>
          </a:xfrm>
        </p:spPr>
        <p:txBody>
          <a:bodyPr>
            <a:normAutofit fontScale="70000" lnSpcReduction="20000"/>
          </a:bodyPr>
          <a:lstStyle/>
          <a:p>
            <a:pPr marL="285750" indent="-285750"/>
            <a:r>
              <a:rPr lang="en-US" dirty="0" smtClean="0">
                <a:latin typeface="NimbusRomNo9L-Regu"/>
              </a:rPr>
              <a:t>Enabled </a:t>
            </a:r>
            <a:r>
              <a:rPr lang="en-US" dirty="0">
                <a:latin typeface="NimbusRomNo9L-Regu"/>
              </a:rPr>
              <a:t>by the advancement in </a:t>
            </a:r>
          </a:p>
          <a:p>
            <a:pPr marL="685800" lvl="1"/>
            <a:r>
              <a:rPr lang="en-US" dirty="0">
                <a:latin typeface="NimbusRomNo9L-Regu"/>
              </a:rPr>
              <a:t>Computational power</a:t>
            </a:r>
          </a:p>
          <a:p>
            <a:pPr marL="685800" lvl="1"/>
            <a:r>
              <a:rPr lang="en-US" dirty="0">
                <a:latin typeface="NimbusRomNo9L-Regu"/>
              </a:rPr>
              <a:t>Modeling &amp; Simulation techniques</a:t>
            </a:r>
          </a:p>
          <a:p>
            <a:pPr marL="685800" lvl="1"/>
            <a:r>
              <a:rPr lang="en-US" dirty="0">
                <a:latin typeface="NimbusRomNo9L-Regu"/>
              </a:rPr>
              <a:t>Machine learning</a:t>
            </a:r>
          </a:p>
          <a:p>
            <a:pPr marL="285750" indent="-285750"/>
            <a:endParaRPr lang="en-US" dirty="0">
              <a:latin typeface="NimbusRomNo9L-Regu"/>
            </a:endParaRPr>
          </a:p>
          <a:p>
            <a:endParaRPr lang="en-US" dirty="0"/>
          </a:p>
        </p:txBody>
      </p:sp>
      <p:grpSp>
        <p:nvGrpSpPr>
          <p:cNvPr id="14" name="Group 13"/>
          <p:cNvGrpSpPr/>
          <p:nvPr/>
        </p:nvGrpSpPr>
        <p:grpSpPr>
          <a:xfrm>
            <a:off x="5166349" y="2328677"/>
            <a:ext cx="1894196" cy="1894196"/>
            <a:chOff x="4357497" y="2609847"/>
            <a:chExt cx="1506610" cy="1506610"/>
          </a:xfrm>
        </p:grpSpPr>
        <p:sp>
          <p:nvSpPr>
            <p:cNvPr id="7" name="Oval 6"/>
            <p:cNvSpPr/>
            <p:nvPr/>
          </p:nvSpPr>
          <p:spPr>
            <a:xfrm>
              <a:off x="4357497" y="2609847"/>
              <a:ext cx="1506610" cy="1506610"/>
            </a:xfrm>
            <a:prstGeom prst="ellipse">
              <a:avLst/>
            </a:prstGeom>
            <a:gradFill>
              <a:gsLst>
                <a:gs pos="33000">
                  <a:srgbClr val="00B0F0">
                    <a:alpha val="48000"/>
                  </a:srgbClr>
                </a:gs>
                <a:gs pos="100000">
                  <a:srgbClr val="002060">
                    <a:alpha val="60000"/>
                  </a:srgbClr>
                </a:gs>
              </a:gsLst>
              <a:path path="circle">
                <a:fillToRect l="50000" t="50000" r="50000" b="50000"/>
              </a:path>
            </a:gradFill>
            <a:ln w="12700">
              <a:noFill/>
              <a:prstDash val="dash"/>
            </a:ln>
            <a:effectLst>
              <a:glow rad="203200">
                <a:schemeClr val="accent5">
                  <a:satMod val="175000"/>
                  <a:alpha val="4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8" name="TextBox 7"/>
            <p:cNvSpPr txBox="1"/>
            <p:nvPr/>
          </p:nvSpPr>
          <p:spPr>
            <a:xfrm>
              <a:off x="4419600" y="3048000"/>
              <a:ext cx="1395830" cy="584775"/>
            </a:xfrm>
            <a:prstGeom prst="rect">
              <a:avLst/>
            </a:prstGeom>
            <a:noFill/>
            <a:effectLst>
              <a:glow rad="63500">
                <a:schemeClr val="accent2">
                  <a:satMod val="175000"/>
                  <a:alpha val="40000"/>
                </a:schemeClr>
              </a:glow>
            </a:effectLst>
          </p:spPr>
          <p:txBody>
            <a:bodyPr wrap="square" rtlCol="0">
              <a:spAutoFit/>
            </a:bodyPr>
            <a:lstStyle/>
            <a:p>
              <a:pPr algn="ctr"/>
              <a:r>
                <a:rPr lang="en-US" sz="1600" b="1" dirty="0">
                  <a:ln w="3175">
                    <a:noFill/>
                  </a:ln>
                  <a:solidFill>
                    <a:schemeClr val="bg1"/>
                  </a:solidFill>
                  <a:effectLst>
                    <a:glow rad="101600">
                      <a:schemeClr val="accent5">
                        <a:satMod val="175000"/>
                        <a:alpha val="40000"/>
                      </a:schemeClr>
                    </a:glow>
                  </a:effectLst>
                </a:rPr>
                <a:t>Aerospace Engineering</a:t>
              </a:r>
            </a:p>
          </p:txBody>
        </p:sp>
      </p:grpSp>
      <p:grpSp>
        <p:nvGrpSpPr>
          <p:cNvPr id="15" name="Group 14"/>
          <p:cNvGrpSpPr/>
          <p:nvPr/>
        </p:nvGrpSpPr>
        <p:grpSpPr>
          <a:xfrm>
            <a:off x="4334719" y="3552779"/>
            <a:ext cx="1894196" cy="1894196"/>
            <a:chOff x="3505200" y="3667951"/>
            <a:chExt cx="1506610" cy="1506610"/>
          </a:xfrm>
        </p:grpSpPr>
        <p:sp>
          <p:nvSpPr>
            <p:cNvPr id="9" name="Oval 8"/>
            <p:cNvSpPr/>
            <p:nvPr/>
          </p:nvSpPr>
          <p:spPr>
            <a:xfrm>
              <a:off x="3505200" y="3667951"/>
              <a:ext cx="1506610" cy="1506610"/>
            </a:xfrm>
            <a:prstGeom prst="ellipse">
              <a:avLst/>
            </a:prstGeom>
            <a:gradFill>
              <a:gsLst>
                <a:gs pos="33000">
                  <a:srgbClr val="00B050">
                    <a:alpha val="44000"/>
                  </a:srgbClr>
                </a:gs>
                <a:gs pos="100000">
                  <a:srgbClr val="002060">
                    <a:alpha val="60000"/>
                  </a:srgbClr>
                </a:gs>
              </a:gsLst>
              <a:path path="circle">
                <a:fillToRect l="50000" t="50000" r="50000" b="50000"/>
              </a:path>
            </a:gradFill>
            <a:ln w="12700">
              <a:noFill/>
              <a:prstDash val="dash"/>
            </a:ln>
            <a:effectLst>
              <a:glow rad="203200">
                <a:srgbClr val="00B050">
                  <a:alpha val="4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10" name="TextBox 9"/>
            <p:cNvSpPr txBox="1"/>
            <p:nvPr/>
          </p:nvSpPr>
          <p:spPr>
            <a:xfrm>
              <a:off x="3567303" y="4165931"/>
              <a:ext cx="1395830" cy="465120"/>
            </a:xfrm>
            <a:prstGeom prst="rect">
              <a:avLst/>
            </a:prstGeom>
            <a:noFill/>
            <a:effectLst>
              <a:glow rad="63500">
                <a:schemeClr val="accent2">
                  <a:satMod val="175000"/>
                  <a:alpha val="40000"/>
                </a:schemeClr>
              </a:glow>
            </a:effectLst>
          </p:spPr>
          <p:txBody>
            <a:bodyPr wrap="square" rtlCol="0" anchor="ctr">
              <a:spAutoFit/>
            </a:bodyPr>
            <a:lstStyle/>
            <a:p>
              <a:pPr algn="ctr"/>
              <a:r>
                <a:rPr lang="en-US" sz="1600" b="1" dirty="0">
                  <a:ln w="3175">
                    <a:noFill/>
                  </a:ln>
                  <a:solidFill>
                    <a:schemeClr val="bg1"/>
                  </a:solidFill>
                  <a:effectLst>
                    <a:glow rad="101600">
                      <a:schemeClr val="accent3">
                        <a:satMod val="175000"/>
                        <a:alpha val="40000"/>
                      </a:schemeClr>
                    </a:glow>
                  </a:effectLst>
                </a:rPr>
                <a:t>Machine</a:t>
              </a:r>
            </a:p>
            <a:p>
              <a:pPr algn="ctr"/>
              <a:r>
                <a:rPr lang="en-US" sz="1600" b="1" dirty="0">
                  <a:ln w="3175">
                    <a:noFill/>
                  </a:ln>
                  <a:solidFill>
                    <a:schemeClr val="bg1"/>
                  </a:solidFill>
                  <a:effectLst>
                    <a:glow rad="101600">
                      <a:schemeClr val="accent3">
                        <a:satMod val="175000"/>
                        <a:alpha val="40000"/>
                      </a:schemeClr>
                    </a:glow>
                  </a:effectLst>
                </a:rPr>
                <a:t>Learning</a:t>
              </a:r>
            </a:p>
          </p:txBody>
        </p:sp>
      </p:grpSp>
      <p:grpSp>
        <p:nvGrpSpPr>
          <p:cNvPr id="16" name="Group 15"/>
          <p:cNvGrpSpPr/>
          <p:nvPr/>
        </p:nvGrpSpPr>
        <p:grpSpPr>
          <a:xfrm>
            <a:off x="6059179" y="3581400"/>
            <a:ext cx="1894196" cy="1894196"/>
            <a:chOff x="4892208" y="3771894"/>
            <a:chExt cx="1506610" cy="1506610"/>
          </a:xfrm>
        </p:grpSpPr>
        <p:sp>
          <p:nvSpPr>
            <p:cNvPr id="12" name="Oval 11"/>
            <p:cNvSpPr/>
            <p:nvPr/>
          </p:nvSpPr>
          <p:spPr>
            <a:xfrm>
              <a:off x="4892208" y="3771894"/>
              <a:ext cx="1506610" cy="1506610"/>
            </a:xfrm>
            <a:prstGeom prst="ellipse">
              <a:avLst/>
            </a:prstGeom>
            <a:gradFill>
              <a:gsLst>
                <a:gs pos="33000">
                  <a:schemeClr val="accent2">
                    <a:alpha val="54000"/>
                  </a:schemeClr>
                </a:gs>
                <a:gs pos="100000">
                  <a:srgbClr val="002060">
                    <a:alpha val="60000"/>
                  </a:srgbClr>
                </a:gs>
              </a:gsLst>
              <a:path path="circle">
                <a:fillToRect l="50000" t="50000" r="50000" b="50000"/>
              </a:path>
            </a:gradFill>
            <a:ln w="12700">
              <a:noFill/>
              <a:prstDash val="dash"/>
            </a:ln>
            <a:effectLst>
              <a:glow rad="203200">
                <a:srgbClr val="C00000">
                  <a:alpha val="4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13" name="TextBox 12"/>
            <p:cNvSpPr txBox="1"/>
            <p:nvPr/>
          </p:nvSpPr>
          <p:spPr>
            <a:xfrm>
              <a:off x="4954311" y="4269874"/>
              <a:ext cx="1395830" cy="465120"/>
            </a:xfrm>
            <a:prstGeom prst="rect">
              <a:avLst/>
            </a:prstGeom>
            <a:noFill/>
            <a:effectLst>
              <a:glow rad="63500">
                <a:schemeClr val="accent2">
                  <a:satMod val="175000"/>
                  <a:alpha val="40000"/>
                </a:schemeClr>
              </a:glow>
            </a:effectLst>
          </p:spPr>
          <p:txBody>
            <a:bodyPr wrap="square" rtlCol="0" anchor="ctr">
              <a:spAutoFit/>
            </a:bodyPr>
            <a:lstStyle/>
            <a:p>
              <a:pPr algn="ctr"/>
              <a:r>
                <a:rPr lang="en-US" sz="1600" b="1" dirty="0">
                  <a:ln w="3175">
                    <a:noFill/>
                  </a:ln>
                  <a:solidFill>
                    <a:schemeClr val="bg1"/>
                  </a:solidFill>
                  <a:effectLst>
                    <a:glow rad="101600">
                      <a:schemeClr val="accent2">
                        <a:satMod val="175000"/>
                        <a:alpha val="40000"/>
                      </a:schemeClr>
                    </a:glow>
                  </a:effectLst>
                </a:rPr>
                <a:t>System Engineering</a:t>
              </a:r>
            </a:p>
          </p:txBody>
        </p:sp>
      </p:grpSp>
      <p:sp>
        <p:nvSpPr>
          <p:cNvPr id="19" name="TextBox 18"/>
          <p:cNvSpPr txBox="1"/>
          <p:nvPr/>
        </p:nvSpPr>
        <p:spPr>
          <a:xfrm>
            <a:off x="7406700" y="1478340"/>
            <a:ext cx="3429000" cy="1569660"/>
          </a:xfrm>
          <a:prstGeom prst="rect">
            <a:avLst/>
          </a:prstGeom>
          <a:noFill/>
        </p:spPr>
        <p:txBody>
          <a:bodyPr wrap="square" rtlCol="0">
            <a:spAutoFit/>
          </a:bodyPr>
          <a:lstStyle/>
          <a:p>
            <a:pPr marL="285750" indent="-285750">
              <a:buFont typeface="Arial" panose="020B0604020202020204" pitchFamily="34" charset="0"/>
              <a:buChar char="•"/>
            </a:pPr>
            <a:r>
              <a:rPr lang="en-US" sz="1200" i="1" dirty="0">
                <a:solidFill>
                  <a:srgbClr val="00B0F0"/>
                </a:solidFill>
              </a:rPr>
              <a:t>Aircraft Design Methods</a:t>
            </a:r>
          </a:p>
          <a:p>
            <a:pPr marL="285750" indent="-285750">
              <a:buFont typeface="Arial" panose="020B0604020202020204" pitchFamily="34" charset="0"/>
              <a:buChar char="•"/>
            </a:pPr>
            <a:r>
              <a:rPr lang="en-US" sz="1200" i="1" dirty="0">
                <a:solidFill>
                  <a:srgbClr val="00B0F0"/>
                </a:solidFill>
              </a:rPr>
              <a:t>Design Trade-off Analysis</a:t>
            </a:r>
          </a:p>
          <a:p>
            <a:pPr marL="285750" indent="-285750">
              <a:buFont typeface="Arial" panose="020B0604020202020204" pitchFamily="34" charset="0"/>
              <a:buChar char="•"/>
            </a:pPr>
            <a:r>
              <a:rPr lang="en-US" sz="1200" i="1" dirty="0">
                <a:solidFill>
                  <a:srgbClr val="00B0F0"/>
                </a:solidFill>
              </a:rPr>
              <a:t>Technology Assessment, Selection and Forecasting</a:t>
            </a:r>
          </a:p>
          <a:p>
            <a:pPr marL="285750" indent="-285750">
              <a:buFont typeface="Arial" panose="020B0604020202020204" pitchFamily="34" charset="0"/>
              <a:buChar char="•"/>
            </a:pPr>
            <a:r>
              <a:rPr lang="en-US" sz="1200" i="1" dirty="0">
                <a:solidFill>
                  <a:srgbClr val="00B0F0"/>
                </a:solidFill>
              </a:rPr>
              <a:t>Multi-Physics Analysis</a:t>
            </a:r>
          </a:p>
          <a:p>
            <a:pPr marL="285750" indent="-285750">
              <a:buFont typeface="Arial" panose="020B0604020202020204" pitchFamily="34" charset="0"/>
              <a:buChar char="•"/>
            </a:pPr>
            <a:r>
              <a:rPr lang="en-US" sz="1200" i="1" dirty="0">
                <a:solidFill>
                  <a:srgbClr val="00B0F0"/>
                </a:solidFill>
              </a:rPr>
              <a:t>Unconventional Design Concepts</a:t>
            </a:r>
          </a:p>
          <a:p>
            <a:pPr marL="285750" indent="-285750">
              <a:buFont typeface="Arial" panose="020B0604020202020204" pitchFamily="34" charset="0"/>
              <a:buChar char="•"/>
            </a:pPr>
            <a:r>
              <a:rPr lang="en-US" sz="1200" i="1" dirty="0">
                <a:solidFill>
                  <a:srgbClr val="00B0F0"/>
                </a:solidFill>
              </a:rPr>
              <a:t>Vehicle Modeling &amp; Calibration</a:t>
            </a:r>
          </a:p>
          <a:p>
            <a:pPr marL="285750" indent="-285750">
              <a:buFont typeface="Arial" panose="020B0604020202020204" pitchFamily="34" charset="0"/>
              <a:buChar char="•"/>
            </a:pPr>
            <a:r>
              <a:rPr lang="en-US" sz="1200" i="1" dirty="0">
                <a:solidFill>
                  <a:srgbClr val="00B0F0"/>
                </a:solidFill>
              </a:rPr>
              <a:t>…</a:t>
            </a:r>
          </a:p>
        </p:txBody>
      </p:sp>
      <p:sp>
        <p:nvSpPr>
          <p:cNvPr id="21" name="TextBox 20"/>
          <p:cNvSpPr txBox="1"/>
          <p:nvPr/>
        </p:nvSpPr>
        <p:spPr>
          <a:xfrm>
            <a:off x="8043427" y="3515142"/>
            <a:ext cx="4148573" cy="2123658"/>
          </a:xfrm>
          <a:prstGeom prst="rect">
            <a:avLst/>
          </a:prstGeom>
          <a:noFill/>
        </p:spPr>
        <p:txBody>
          <a:bodyPr wrap="square" rtlCol="0">
            <a:spAutoFit/>
          </a:bodyPr>
          <a:lstStyle/>
          <a:p>
            <a:pPr marL="285750" indent="-285750">
              <a:buFont typeface="Arial" panose="020B0604020202020204" pitchFamily="34" charset="0"/>
              <a:buChar char="•"/>
            </a:pPr>
            <a:r>
              <a:rPr lang="en-US" sz="1200" i="1" dirty="0">
                <a:solidFill>
                  <a:srgbClr val="FF0000"/>
                </a:solidFill>
              </a:rPr>
              <a:t>Advanced System Analysis</a:t>
            </a:r>
          </a:p>
          <a:p>
            <a:pPr marL="285750" indent="-285750">
              <a:buFont typeface="Arial" panose="020B0604020202020204" pitchFamily="34" charset="0"/>
              <a:buChar char="•"/>
            </a:pPr>
            <a:r>
              <a:rPr lang="en-US" sz="1200" i="1" dirty="0">
                <a:solidFill>
                  <a:srgbClr val="FF0000"/>
                </a:solidFill>
              </a:rPr>
              <a:t>Modeling &amp; Simulation</a:t>
            </a:r>
          </a:p>
          <a:p>
            <a:pPr marL="285750" indent="-285750">
              <a:buFont typeface="Arial" panose="020B0604020202020204" pitchFamily="34" charset="0"/>
              <a:buChar char="•"/>
            </a:pPr>
            <a:r>
              <a:rPr lang="en-US" sz="1200" i="1" dirty="0">
                <a:solidFill>
                  <a:srgbClr val="FF0000"/>
                </a:solidFill>
              </a:rPr>
              <a:t>Analysis of Alternatives</a:t>
            </a:r>
          </a:p>
          <a:p>
            <a:pPr marL="285750" indent="-285750">
              <a:buFont typeface="Arial" panose="020B0604020202020204" pitchFamily="34" charset="0"/>
              <a:buChar char="•"/>
            </a:pPr>
            <a:r>
              <a:rPr lang="en-US" sz="1200" i="1" dirty="0">
                <a:solidFill>
                  <a:srgbClr val="FF0000"/>
                </a:solidFill>
              </a:rPr>
              <a:t>Concept Space Exploration</a:t>
            </a:r>
          </a:p>
          <a:p>
            <a:pPr marL="285750" indent="-285750">
              <a:buFont typeface="Arial" panose="020B0604020202020204" pitchFamily="34" charset="0"/>
              <a:buChar char="•"/>
            </a:pPr>
            <a:r>
              <a:rPr lang="en-US" sz="1200" i="1" dirty="0">
                <a:solidFill>
                  <a:srgbClr val="FF0000"/>
                </a:solidFill>
              </a:rPr>
              <a:t>Optimization Techniques</a:t>
            </a:r>
          </a:p>
          <a:p>
            <a:pPr marL="285750" indent="-285750">
              <a:buFont typeface="Arial" panose="020B0604020202020204" pitchFamily="34" charset="0"/>
              <a:buChar char="•"/>
            </a:pPr>
            <a:r>
              <a:rPr lang="en-US" sz="1200" i="1" dirty="0">
                <a:solidFill>
                  <a:srgbClr val="FF0000"/>
                </a:solidFill>
              </a:rPr>
              <a:t>Multidisciplinary Design Analysis &amp; Optimization (MDAO)</a:t>
            </a:r>
          </a:p>
          <a:p>
            <a:pPr marL="285750" indent="-285750">
              <a:buFont typeface="Arial" panose="020B0604020202020204" pitchFamily="34" charset="0"/>
              <a:buChar char="•"/>
            </a:pPr>
            <a:r>
              <a:rPr lang="en-US" sz="1200" i="1" dirty="0">
                <a:solidFill>
                  <a:srgbClr val="FF0000"/>
                </a:solidFill>
              </a:rPr>
              <a:t>Risk &amp; Uncertainty Mitigation</a:t>
            </a:r>
          </a:p>
          <a:p>
            <a:pPr marL="285750" indent="-285750">
              <a:buFont typeface="Arial" panose="020B0604020202020204" pitchFamily="34" charset="0"/>
              <a:buChar char="•"/>
            </a:pPr>
            <a:r>
              <a:rPr lang="en-US" sz="1200" i="1" dirty="0">
                <a:solidFill>
                  <a:srgbClr val="FF0000"/>
                </a:solidFill>
              </a:rPr>
              <a:t>Reliability Analysis</a:t>
            </a:r>
          </a:p>
          <a:p>
            <a:pPr marL="285750" indent="-285750">
              <a:buFont typeface="Arial" panose="020B0604020202020204" pitchFamily="34" charset="0"/>
              <a:buChar char="•"/>
            </a:pPr>
            <a:r>
              <a:rPr lang="en-US" sz="1200" i="1" dirty="0">
                <a:solidFill>
                  <a:srgbClr val="FF0000"/>
                </a:solidFill>
              </a:rPr>
              <a:t>Requirement Analysis</a:t>
            </a:r>
          </a:p>
          <a:p>
            <a:pPr marL="285750" indent="-285750">
              <a:buFont typeface="Arial" panose="020B0604020202020204" pitchFamily="34" charset="0"/>
              <a:buChar char="•"/>
            </a:pPr>
            <a:r>
              <a:rPr lang="en-US" sz="1200" i="1" dirty="0">
                <a:solidFill>
                  <a:srgbClr val="FF0000"/>
                </a:solidFill>
              </a:rPr>
              <a:t>Decision Making</a:t>
            </a:r>
          </a:p>
          <a:p>
            <a:pPr marL="285750" indent="-285750">
              <a:buFont typeface="Arial" panose="020B0604020202020204" pitchFamily="34" charset="0"/>
              <a:buChar char="•"/>
            </a:pPr>
            <a:r>
              <a:rPr lang="en-US" sz="1200" i="1" dirty="0">
                <a:solidFill>
                  <a:srgbClr val="FF0000"/>
                </a:solidFill>
              </a:rPr>
              <a:t>…</a:t>
            </a:r>
          </a:p>
        </p:txBody>
      </p:sp>
      <p:sp>
        <p:nvSpPr>
          <p:cNvPr id="22" name="TextBox 21"/>
          <p:cNvSpPr txBox="1"/>
          <p:nvPr/>
        </p:nvSpPr>
        <p:spPr>
          <a:xfrm>
            <a:off x="174933" y="3581400"/>
            <a:ext cx="3939867" cy="2123658"/>
          </a:xfrm>
          <a:prstGeom prst="rect">
            <a:avLst/>
          </a:prstGeom>
          <a:noFill/>
        </p:spPr>
        <p:txBody>
          <a:bodyPr wrap="square" rtlCol="0">
            <a:spAutoFit/>
          </a:bodyPr>
          <a:lstStyle/>
          <a:p>
            <a:pPr marL="285750" indent="-285750" algn="r">
              <a:buFont typeface="Arial" panose="020B0604020202020204" pitchFamily="34" charset="0"/>
              <a:buChar char="•"/>
            </a:pPr>
            <a:r>
              <a:rPr lang="en-US" sz="1200" i="1" dirty="0">
                <a:solidFill>
                  <a:srgbClr val="92D050"/>
                </a:solidFill>
              </a:rPr>
              <a:t>Bayesian Inference</a:t>
            </a:r>
          </a:p>
          <a:p>
            <a:pPr marL="285750" indent="-285750" algn="r">
              <a:buFont typeface="Arial" panose="020B0604020202020204" pitchFamily="34" charset="0"/>
              <a:buChar char="•"/>
            </a:pPr>
            <a:r>
              <a:rPr lang="en-US" sz="1200" i="1" dirty="0">
                <a:solidFill>
                  <a:srgbClr val="92D050"/>
                </a:solidFill>
              </a:rPr>
              <a:t>Probabilistic Design</a:t>
            </a:r>
          </a:p>
          <a:p>
            <a:pPr marL="285750" indent="-285750" algn="r">
              <a:buFont typeface="Arial" panose="020B0604020202020204" pitchFamily="34" charset="0"/>
              <a:buChar char="•"/>
            </a:pPr>
            <a:r>
              <a:rPr lang="en-US" sz="1200" i="1" dirty="0">
                <a:solidFill>
                  <a:srgbClr val="92D050"/>
                </a:solidFill>
              </a:rPr>
              <a:t>Uncertainty Quantification &amp; Management (UQ&amp;M)</a:t>
            </a:r>
          </a:p>
          <a:p>
            <a:pPr marL="285750" indent="-285750" algn="r">
              <a:buFont typeface="Arial" panose="020B0604020202020204" pitchFamily="34" charset="0"/>
              <a:buChar char="•"/>
            </a:pPr>
            <a:r>
              <a:rPr lang="en-US" sz="1200" i="1" dirty="0">
                <a:solidFill>
                  <a:srgbClr val="92D050"/>
                </a:solidFill>
              </a:rPr>
              <a:t>Artificial Neural Networks</a:t>
            </a:r>
          </a:p>
          <a:p>
            <a:pPr marL="285750" indent="-285750" algn="r">
              <a:buFont typeface="Arial" panose="020B0604020202020204" pitchFamily="34" charset="0"/>
              <a:buChar char="•"/>
            </a:pPr>
            <a:r>
              <a:rPr lang="en-US" sz="1200" i="1" dirty="0">
                <a:solidFill>
                  <a:srgbClr val="92D050"/>
                </a:solidFill>
              </a:rPr>
              <a:t>Deep Learning</a:t>
            </a:r>
          </a:p>
          <a:p>
            <a:pPr marL="285750" indent="-285750" algn="r">
              <a:buFont typeface="Arial" panose="020B0604020202020204" pitchFamily="34" charset="0"/>
              <a:buChar char="•"/>
            </a:pPr>
            <a:r>
              <a:rPr lang="en-US" sz="1200" i="1" dirty="0">
                <a:solidFill>
                  <a:srgbClr val="92D050"/>
                </a:solidFill>
              </a:rPr>
              <a:t>Kernel-Based Methods</a:t>
            </a:r>
          </a:p>
          <a:p>
            <a:pPr marL="285750" indent="-285750" algn="r">
              <a:buFont typeface="Arial" panose="020B0604020202020204" pitchFamily="34" charset="0"/>
              <a:buChar char="•"/>
            </a:pPr>
            <a:r>
              <a:rPr lang="en-US" sz="1200" i="1" dirty="0">
                <a:solidFill>
                  <a:srgbClr val="92D050"/>
                </a:solidFill>
              </a:rPr>
              <a:t>Reasoning under Uncertainties</a:t>
            </a:r>
          </a:p>
          <a:p>
            <a:pPr marL="285750" indent="-285750" algn="r">
              <a:buFont typeface="Arial" panose="020B0604020202020204" pitchFamily="34" charset="0"/>
              <a:buChar char="•"/>
            </a:pPr>
            <a:r>
              <a:rPr lang="en-US" sz="1200" i="1" dirty="0">
                <a:solidFill>
                  <a:srgbClr val="92D050"/>
                </a:solidFill>
              </a:rPr>
              <a:t>Dimensionality Reduction</a:t>
            </a:r>
          </a:p>
          <a:p>
            <a:pPr marL="285750" indent="-285750" algn="r">
              <a:buFont typeface="Arial" panose="020B0604020202020204" pitchFamily="34" charset="0"/>
              <a:buChar char="•"/>
            </a:pPr>
            <a:r>
              <a:rPr lang="en-US" sz="1200" i="1" dirty="0">
                <a:solidFill>
                  <a:srgbClr val="92D050"/>
                </a:solidFill>
              </a:rPr>
              <a:t>Visual Recognition</a:t>
            </a:r>
          </a:p>
          <a:p>
            <a:pPr marL="285750" indent="-285750" algn="r">
              <a:buFont typeface="Arial" panose="020B0604020202020204" pitchFamily="34" charset="0"/>
              <a:buChar char="•"/>
            </a:pPr>
            <a:r>
              <a:rPr lang="en-US" sz="1200" i="1" dirty="0">
                <a:solidFill>
                  <a:srgbClr val="92D050"/>
                </a:solidFill>
              </a:rPr>
              <a:t>Data Clustering</a:t>
            </a:r>
          </a:p>
          <a:p>
            <a:pPr marL="285750" indent="-285750" algn="r">
              <a:buFont typeface="Arial" panose="020B0604020202020204" pitchFamily="34" charset="0"/>
              <a:buChar char="•"/>
            </a:pPr>
            <a:r>
              <a:rPr lang="en-US" sz="1200" i="1" dirty="0">
                <a:solidFill>
                  <a:srgbClr val="92D050"/>
                </a:solidFill>
              </a:rPr>
              <a:t>…</a:t>
            </a:r>
          </a:p>
        </p:txBody>
      </p:sp>
      <p:sp>
        <p:nvSpPr>
          <p:cNvPr id="3" name="Slide Number Placeholder 2"/>
          <p:cNvSpPr>
            <a:spLocks noGrp="1"/>
          </p:cNvSpPr>
          <p:nvPr>
            <p:ph type="sldNum" sz="quarter" idx="12"/>
          </p:nvPr>
        </p:nvSpPr>
        <p:spPr/>
        <p:txBody>
          <a:bodyPr/>
          <a:lstStyle/>
          <a:p>
            <a:fld id="{ECF66201-A8DA-4E42-8B53-B4C3BA332DEC}" type="slidenum">
              <a:rPr lang="en-US" smtClean="0"/>
              <a:pPr/>
              <a:t>5</a:t>
            </a:fld>
            <a:endParaRPr lang="en-US"/>
          </a:p>
        </p:txBody>
      </p:sp>
    </p:spTree>
    <p:extLst>
      <p:ext uri="{BB962C8B-B14F-4D97-AF65-F5344CB8AC3E}">
        <p14:creationId xmlns:p14="http://schemas.microsoft.com/office/powerpoint/2010/main" val="1253644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462"/>
            <a:ext cx="10972800" cy="936138"/>
          </a:xfrm>
        </p:spPr>
        <p:txBody>
          <a:bodyPr/>
          <a:lstStyle/>
          <a:p>
            <a:r>
              <a:rPr lang="en-US" sz="3600" dirty="0" smtClean="0"/>
              <a:t>What is Machine Learning?</a:t>
            </a:r>
            <a:endParaRPr lang="en-US" sz="3600" dirty="0"/>
          </a:p>
        </p:txBody>
      </p:sp>
      <p:sp>
        <p:nvSpPr>
          <p:cNvPr id="4" name="Content Placeholder 3"/>
          <p:cNvSpPr>
            <a:spLocks noGrp="1"/>
          </p:cNvSpPr>
          <p:nvPr>
            <p:ph sz="half" idx="1"/>
          </p:nvPr>
        </p:nvSpPr>
        <p:spPr>
          <a:xfrm>
            <a:off x="609600" y="2286000"/>
            <a:ext cx="5384800" cy="3840164"/>
          </a:xfrm>
        </p:spPr>
        <p:txBody>
          <a:bodyPr>
            <a:normAutofit fontScale="62500" lnSpcReduction="20000"/>
          </a:bodyPr>
          <a:lstStyle/>
          <a:p>
            <a:r>
              <a:rPr lang="en-US" b="1" i="1" dirty="0" smtClean="0"/>
              <a:t>“Machine learning”</a:t>
            </a:r>
            <a:r>
              <a:rPr lang="en-US" dirty="0" smtClean="0"/>
              <a:t> is a field of computer science that uses statistical methods to create programs that detect patterns in massive amounts of data that humans would be unlikely to find. It is the study of algorithms that infer the function they compute from example data</a:t>
            </a:r>
          </a:p>
          <a:p>
            <a:endParaRPr lang="en-US" dirty="0" smtClean="0"/>
          </a:p>
          <a:p>
            <a:r>
              <a:rPr lang="en-US" b="1" i="1" dirty="0" smtClean="0"/>
              <a:t>“Big Data”</a:t>
            </a:r>
            <a:r>
              <a:rPr lang="en-US" dirty="0" smtClean="0"/>
              <a:t> is it’s own world of tools, technologies, and solutions to accommodate large volume, high velocity and great variety in big data</a:t>
            </a:r>
          </a:p>
          <a:p>
            <a:endParaRPr lang="en-US" dirty="0" smtClean="0"/>
          </a:p>
          <a:p>
            <a:r>
              <a:rPr lang="en-US" b="1" i="1" dirty="0" smtClean="0"/>
              <a:t>“Data Mining”</a:t>
            </a:r>
            <a:r>
              <a:rPr lang="en-US" dirty="0" smtClean="0"/>
              <a:t> is related to any tool involved in excavating useful insights from data, big or small. While machine learning is focused on solving specific tasks, data mining is more exploratory term</a:t>
            </a:r>
          </a:p>
          <a:p>
            <a:endParaRPr lang="en-US" dirty="0"/>
          </a:p>
          <a:p>
            <a:endParaRPr lang="en-US" dirty="0" smtClean="0"/>
          </a:p>
          <a:p>
            <a:endParaRPr lang="en-US" dirty="0" smtClean="0"/>
          </a:p>
          <a:p>
            <a:endParaRPr lang="en-US" dirty="0"/>
          </a:p>
        </p:txBody>
      </p:sp>
      <p:sp>
        <p:nvSpPr>
          <p:cNvPr id="5" name="Content Placeholder 4"/>
          <p:cNvSpPr>
            <a:spLocks noGrp="1"/>
          </p:cNvSpPr>
          <p:nvPr>
            <p:ph sz="half" idx="2"/>
          </p:nvPr>
        </p:nvSpPr>
        <p:spPr>
          <a:xfrm>
            <a:off x="6197600" y="1219201"/>
            <a:ext cx="5384800" cy="4906964"/>
          </a:xfrm>
        </p:spPr>
        <p:txBody>
          <a:bodyPr>
            <a:normAutofit fontScale="62500" lnSpcReduction="20000"/>
          </a:bodyPr>
          <a:lstStyle/>
          <a:p>
            <a:r>
              <a:rPr lang="en-US" dirty="0" smtClean="0"/>
              <a:t>Five major schools of thoughts in machine learning</a:t>
            </a:r>
            <a:endParaRPr lang="en-US" dirty="0"/>
          </a:p>
          <a:p>
            <a:pPr marL="684213" lvl="1" indent="-227013">
              <a:buFont typeface="+mj-lt"/>
              <a:buAutoNum type="arabicPeriod"/>
            </a:pPr>
            <a:r>
              <a:rPr lang="en-US" dirty="0" smtClean="0"/>
              <a:t>Symbolism: Inversed Deduction, Decision Trees</a:t>
            </a:r>
          </a:p>
          <a:p>
            <a:pPr marL="684213" lvl="1" indent="-227013">
              <a:buFont typeface="+mj-lt"/>
              <a:buAutoNum type="arabicPeriod"/>
            </a:pPr>
            <a:r>
              <a:rPr lang="en-US" dirty="0" smtClean="0"/>
              <a:t>Connectionism: Neural Networks, Deep Learning</a:t>
            </a:r>
          </a:p>
          <a:p>
            <a:pPr marL="684213" lvl="1" indent="-227013">
              <a:buFont typeface="+mj-lt"/>
              <a:buAutoNum type="arabicPeriod"/>
            </a:pPr>
            <a:r>
              <a:rPr lang="en-US" dirty="0" smtClean="0"/>
              <a:t>Evolutionism: Genetic Algorithm, Genetic Programming</a:t>
            </a:r>
          </a:p>
          <a:p>
            <a:pPr marL="684213" lvl="1" indent="-227013">
              <a:buFont typeface="+mj-lt"/>
              <a:buAutoNum type="arabicPeriod"/>
            </a:pPr>
            <a:r>
              <a:rPr lang="en-US" dirty="0" err="1" smtClean="0"/>
              <a:t>Bayesianism</a:t>
            </a:r>
            <a:r>
              <a:rPr lang="en-US" dirty="0" smtClean="0"/>
              <a:t>: Bayesian Networks</a:t>
            </a:r>
          </a:p>
          <a:p>
            <a:pPr marL="684213" lvl="1" indent="-227013">
              <a:buFont typeface="+mj-lt"/>
              <a:buAutoNum type="arabicPeriod"/>
            </a:pPr>
            <a:r>
              <a:rPr lang="en-US" dirty="0" smtClean="0"/>
              <a:t>Analogism: Kernel-Based Methods, Support Vector Machines</a:t>
            </a:r>
          </a:p>
          <a:p>
            <a:pPr lvl="1"/>
            <a:endParaRPr lang="en-US" dirty="0" smtClean="0"/>
          </a:p>
          <a:p>
            <a:endParaRPr lang="en-US" dirty="0"/>
          </a:p>
        </p:txBody>
      </p:sp>
      <p:grpSp>
        <p:nvGrpSpPr>
          <p:cNvPr id="8" name="Group 7"/>
          <p:cNvGrpSpPr/>
          <p:nvPr/>
        </p:nvGrpSpPr>
        <p:grpSpPr>
          <a:xfrm>
            <a:off x="914400" y="5867400"/>
            <a:ext cx="1465263" cy="658603"/>
            <a:chOff x="914400" y="5561015"/>
            <a:chExt cx="1465263" cy="565150"/>
          </a:xfrm>
        </p:grpSpPr>
        <p:pic>
          <p:nvPicPr>
            <p:cNvPr id="1028" name="Picture 4" descr="https://digit.hbs.org/wp-content/uploads/sites/2/2015/12/quor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1937" y="5561015"/>
              <a:ext cx="847726" cy="56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4400" y="5622151"/>
              <a:ext cx="838200" cy="276999"/>
            </a:xfrm>
            <a:prstGeom prst="rect">
              <a:avLst/>
            </a:prstGeom>
            <a:noFill/>
          </p:spPr>
          <p:txBody>
            <a:bodyPr wrap="square" rtlCol="0">
              <a:spAutoFit/>
            </a:bodyPr>
            <a:lstStyle/>
            <a:p>
              <a:r>
                <a:rPr lang="en-US" sz="1200" b="1" i="1" dirty="0" smtClean="0">
                  <a:solidFill>
                    <a:schemeClr val="bg1"/>
                  </a:solidFill>
                </a:rPr>
                <a:t>Source:</a:t>
              </a:r>
              <a:endParaRPr lang="en-US" sz="1200" b="1" i="1" dirty="0">
                <a:solidFill>
                  <a:schemeClr val="bg1"/>
                </a:solidFill>
              </a:endParaRPr>
            </a:p>
          </p:txBody>
        </p:sp>
      </p:grpSp>
      <p:pic>
        <p:nvPicPr>
          <p:cNvPr id="10" name="Picture 9"/>
          <p:cNvPicPr>
            <a:picLocks noChangeAspect="1"/>
          </p:cNvPicPr>
          <p:nvPr/>
        </p:nvPicPr>
        <p:blipFill>
          <a:blip r:embed="rId4">
            <a:clrChange>
              <a:clrFrom>
                <a:srgbClr val="000000"/>
              </a:clrFrom>
              <a:clrTo>
                <a:srgbClr val="000000">
                  <a:alpha val="0"/>
                </a:srgbClr>
              </a:clrTo>
            </a:clrChange>
          </a:blip>
          <a:stretch>
            <a:fillRect/>
          </a:stretch>
        </p:blipFill>
        <p:spPr>
          <a:xfrm>
            <a:off x="6559836" y="2971800"/>
            <a:ext cx="5022564" cy="2272710"/>
          </a:xfrm>
          <a:prstGeom prst="rect">
            <a:avLst/>
          </a:prstGeom>
        </p:spPr>
      </p:pic>
      <p:sp>
        <p:nvSpPr>
          <p:cNvPr id="14" name="TextBox 13"/>
          <p:cNvSpPr txBox="1"/>
          <p:nvPr/>
        </p:nvSpPr>
        <p:spPr>
          <a:xfrm>
            <a:off x="9825966" y="5250574"/>
            <a:ext cx="1959634" cy="276999"/>
          </a:xfrm>
          <a:prstGeom prst="rect">
            <a:avLst/>
          </a:prstGeom>
          <a:noFill/>
        </p:spPr>
        <p:txBody>
          <a:bodyPr wrap="square" rtlCol="0">
            <a:spAutoFit/>
          </a:bodyPr>
          <a:lstStyle/>
          <a:p>
            <a:pPr algn="ctr"/>
            <a:r>
              <a:rPr lang="en-US" sz="1200" i="1" dirty="0" smtClean="0">
                <a:solidFill>
                  <a:schemeClr val="bg1"/>
                </a:solidFill>
              </a:rPr>
              <a:t>[Pedro </a:t>
            </a:r>
            <a:r>
              <a:rPr lang="en-US" sz="1200" i="1" dirty="0" err="1" smtClean="0">
                <a:solidFill>
                  <a:schemeClr val="bg1"/>
                </a:solidFill>
              </a:rPr>
              <a:t>Domingos</a:t>
            </a:r>
            <a:r>
              <a:rPr lang="en-US" sz="1200" i="1" dirty="0" smtClean="0">
                <a:solidFill>
                  <a:schemeClr val="bg1"/>
                </a:solidFill>
              </a:rPr>
              <a:t>, 2012]</a:t>
            </a:r>
            <a:endParaRPr lang="en-US" sz="1200" i="1" dirty="0">
              <a:solidFill>
                <a:schemeClr val="bg1"/>
              </a:solidFill>
            </a:endParaRPr>
          </a:p>
        </p:txBody>
      </p:sp>
      <p:sp>
        <p:nvSpPr>
          <p:cNvPr id="11" name="TextBox 10"/>
          <p:cNvSpPr txBox="1"/>
          <p:nvPr/>
        </p:nvSpPr>
        <p:spPr>
          <a:xfrm>
            <a:off x="762000" y="1124504"/>
            <a:ext cx="5181600" cy="923330"/>
          </a:xfrm>
          <a:prstGeom prst="rect">
            <a:avLst/>
          </a:prstGeom>
          <a:noFill/>
        </p:spPr>
        <p:txBody>
          <a:bodyPr wrap="square" rtlCol="0">
            <a:spAutoFit/>
          </a:bodyPr>
          <a:lstStyle/>
          <a:p>
            <a:r>
              <a:rPr lang="en-US" i="1" dirty="0" smtClean="0">
                <a:solidFill>
                  <a:schemeClr val="bg1"/>
                </a:solidFill>
              </a:rPr>
              <a:t>“</a:t>
            </a:r>
            <a:r>
              <a:rPr lang="en-US" i="1" dirty="0" smtClean="0">
                <a:solidFill>
                  <a:schemeClr val="bg1"/>
                </a:solidFill>
                <a:latin typeface="Times New Roman" panose="02020603050405020304" pitchFamily="18" charset="0"/>
                <a:cs typeface="Times New Roman" panose="02020603050405020304" pitchFamily="18" charset="0"/>
              </a:rPr>
              <a:t>Civilization advances by extending the number of important operations we can perform without thinking about them</a:t>
            </a:r>
            <a:r>
              <a:rPr lang="en-US" i="1" dirty="0" smtClean="0">
                <a:solidFill>
                  <a:schemeClr val="bg1"/>
                </a:solidFill>
              </a:rPr>
              <a:t>.” </a:t>
            </a:r>
            <a:r>
              <a:rPr lang="en-US" sz="1200" b="1" i="1" dirty="0" smtClean="0">
                <a:solidFill>
                  <a:schemeClr val="bg1"/>
                </a:solidFill>
              </a:rPr>
              <a:t>Alfred North Whitehead</a:t>
            </a:r>
            <a:endParaRPr lang="en-US" sz="1200" b="1" i="1" dirty="0">
              <a:solidFill>
                <a:schemeClr val="bg1"/>
              </a:solidFill>
            </a:endParaRPr>
          </a:p>
        </p:txBody>
      </p:sp>
      <p:sp>
        <p:nvSpPr>
          <p:cNvPr id="3" name="Slide Number Placeholder 2"/>
          <p:cNvSpPr>
            <a:spLocks noGrp="1"/>
          </p:cNvSpPr>
          <p:nvPr>
            <p:ph type="sldNum" sz="quarter" idx="12"/>
          </p:nvPr>
        </p:nvSpPr>
        <p:spPr/>
        <p:txBody>
          <a:bodyPr/>
          <a:lstStyle/>
          <a:p>
            <a:fld id="{ECF66201-A8DA-4E42-8B53-B4C3BA332DEC}" type="slidenum">
              <a:rPr lang="en-US" smtClean="0"/>
              <a:pPr/>
              <a:t>6</a:t>
            </a:fld>
            <a:endParaRPr lang="en-US"/>
          </a:p>
        </p:txBody>
      </p:sp>
    </p:spTree>
    <p:extLst>
      <p:ext uri="{BB962C8B-B14F-4D97-AF65-F5344CB8AC3E}">
        <p14:creationId xmlns:p14="http://schemas.microsoft.com/office/powerpoint/2010/main" val="3312996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F66201-A8DA-4E42-8B53-B4C3BA332DEC}" type="slidenum">
              <a:rPr lang="en-US" smtClean="0">
                <a:solidFill>
                  <a:schemeClr val="bg1"/>
                </a:solidFill>
              </a:rPr>
              <a:pPr/>
              <a:t>7</a:t>
            </a:fld>
            <a:endParaRPr lang="en-US" dirty="0">
              <a:solidFill>
                <a:schemeClr val="bg1"/>
              </a:solidFill>
            </a:endParaRPr>
          </a:p>
        </p:txBody>
      </p:sp>
      <p:sp>
        <p:nvSpPr>
          <p:cNvPr id="26" name="Title 1"/>
          <p:cNvSpPr txBox="1">
            <a:spLocks/>
          </p:cNvSpPr>
          <p:nvPr/>
        </p:nvSpPr>
        <p:spPr>
          <a:xfrm>
            <a:off x="457200" y="264518"/>
            <a:ext cx="10972800" cy="936138"/>
          </a:xfrm>
          <a:prstGeom prst="rect">
            <a:avLst/>
          </a:prstGeom>
        </p:spPr>
        <p:txBody>
          <a:bodyPr/>
          <a:lstStyle>
            <a:lvl1pPr algn="l" defTabSz="914400" rtl="0" eaLnBrk="1" latinLnBrk="0" hangingPunct="1">
              <a:spcBef>
                <a:spcPct val="0"/>
              </a:spcBef>
              <a:buNone/>
              <a:defRPr sz="4400" kern="1200">
                <a:solidFill>
                  <a:schemeClr val="bg1"/>
                </a:solidFill>
                <a:latin typeface="+mj-lt"/>
                <a:ea typeface="+mj-ea"/>
                <a:cs typeface="+mj-cs"/>
              </a:defRPr>
            </a:lvl1pPr>
          </a:lstStyle>
          <a:p>
            <a:r>
              <a:rPr lang="en-US" sz="3600" dirty="0" smtClean="0">
                <a:solidFill>
                  <a:srgbClr val="FFC000"/>
                </a:solidFill>
              </a:rPr>
              <a:t>Machine Learning Techniques </a:t>
            </a:r>
            <a:endParaRPr lang="en-US" sz="3600" dirty="0">
              <a:solidFill>
                <a:srgbClr val="FFC000"/>
              </a:solidFill>
            </a:endParaRPr>
          </a:p>
        </p:txBody>
      </p:sp>
      <p:sp>
        <p:nvSpPr>
          <p:cNvPr id="3" name="Oval 2"/>
          <p:cNvSpPr/>
          <p:nvPr/>
        </p:nvSpPr>
        <p:spPr>
          <a:xfrm>
            <a:off x="3917191" y="2879918"/>
            <a:ext cx="1295400" cy="1219200"/>
          </a:xfrm>
          <a:prstGeom prst="ellipse">
            <a:avLst/>
          </a:prstGeom>
          <a:solidFill>
            <a:srgbClr val="A4EE1E"/>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lumMod val="50000"/>
                  </a:schemeClr>
                </a:solidFill>
              </a:rPr>
              <a:t>START</a:t>
            </a:r>
            <a:endParaRPr lang="en-US" b="1" dirty="0">
              <a:solidFill>
                <a:schemeClr val="bg1">
                  <a:lumMod val="50000"/>
                </a:schemeClr>
              </a:solidFill>
            </a:endParaRPr>
          </a:p>
        </p:txBody>
      </p:sp>
      <p:sp>
        <p:nvSpPr>
          <p:cNvPr id="4" name="Rectangle 3"/>
          <p:cNvSpPr/>
          <p:nvPr/>
        </p:nvSpPr>
        <p:spPr>
          <a:xfrm>
            <a:off x="896084" y="1460204"/>
            <a:ext cx="2133600" cy="685800"/>
          </a:xfrm>
          <a:prstGeom prst="rect">
            <a:avLst/>
          </a:prstGeom>
          <a:solidFill>
            <a:schemeClr val="accent5">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ANOMALY DETECTION</a:t>
            </a:r>
            <a:endParaRPr lang="en-US" sz="1600" b="1" dirty="0">
              <a:solidFill>
                <a:schemeClr val="bg1"/>
              </a:solidFill>
            </a:endParaRPr>
          </a:p>
        </p:txBody>
      </p:sp>
      <p:sp>
        <p:nvSpPr>
          <p:cNvPr id="21" name="Rectangle 20"/>
          <p:cNvSpPr/>
          <p:nvPr/>
        </p:nvSpPr>
        <p:spPr>
          <a:xfrm>
            <a:off x="869191" y="4746819"/>
            <a:ext cx="2133600" cy="685800"/>
          </a:xfrm>
          <a:prstGeom prst="rect">
            <a:avLst/>
          </a:prstGeom>
          <a:solidFill>
            <a:schemeClr val="accent5">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Linear and non-Linear Multivariate Regressions</a:t>
            </a:r>
            <a:endParaRPr lang="en-US" sz="1600" b="1" dirty="0">
              <a:solidFill>
                <a:schemeClr val="bg1"/>
              </a:solidFill>
            </a:endParaRPr>
          </a:p>
        </p:txBody>
      </p:sp>
      <p:sp>
        <p:nvSpPr>
          <p:cNvPr id="22" name="Rectangle 21"/>
          <p:cNvSpPr/>
          <p:nvPr/>
        </p:nvSpPr>
        <p:spPr>
          <a:xfrm>
            <a:off x="8870191" y="1846985"/>
            <a:ext cx="2133600" cy="685800"/>
          </a:xfrm>
          <a:prstGeom prst="rect">
            <a:avLst/>
          </a:prstGeom>
          <a:solidFill>
            <a:schemeClr val="accent5">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CLUSTERING</a:t>
            </a:r>
            <a:endParaRPr lang="en-US" sz="1600" b="1" dirty="0">
              <a:solidFill>
                <a:schemeClr val="bg1"/>
              </a:solidFill>
            </a:endParaRPr>
          </a:p>
        </p:txBody>
      </p:sp>
      <p:sp>
        <p:nvSpPr>
          <p:cNvPr id="23" name="Rectangle 22"/>
          <p:cNvSpPr/>
          <p:nvPr/>
        </p:nvSpPr>
        <p:spPr>
          <a:xfrm>
            <a:off x="8839200" y="3324418"/>
            <a:ext cx="2133600" cy="685800"/>
          </a:xfrm>
          <a:prstGeom prst="rect">
            <a:avLst/>
          </a:prstGeom>
          <a:solidFill>
            <a:schemeClr val="accent5">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TWO-CLASS CLASSIFICATION</a:t>
            </a:r>
            <a:endParaRPr lang="en-US" sz="1600" b="1" dirty="0">
              <a:solidFill>
                <a:schemeClr val="bg1"/>
              </a:solidFill>
            </a:endParaRPr>
          </a:p>
        </p:txBody>
      </p:sp>
      <p:sp>
        <p:nvSpPr>
          <p:cNvPr id="24" name="Rectangle 23"/>
          <p:cNvSpPr/>
          <p:nvPr/>
        </p:nvSpPr>
        <p:spPr>
          <a:xfrm>
            <a:off x="8839200" y="4801851"/>
            <a:ext cx="2133600" cy="685800"/>
          </a:xfrm>
          <a:prstGeom prst="rect">
            <a:avLst/>
          </a:prstGeom>
          <a:solidFill>
            <a:schemeClr val="accent5">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MULTI-CLASS CLASSIFICATION</a:t>
            </a:r>
            <a:endParaRPr lang="en-US" sz="1600" b="1" dirty="0">
              <a:solidFill>
                <a:schemeClr val="bg1"/>
              </a:solidFill>
            </a:endParaRPr>
          </a:p>
        </p:txBody>
      </p:sp>
      <p:cxnSp>
        <p:nvCxnSpPr>
          <p:cNvPr id="6" name="Curved Connector 5"/>
          <p:cNvCxnSpPr>
            <a:stCxn id="3" idx="0"/>
            <a:endCxn id="4" idx="3"/>
          </p:cNvCxnSpPr>
          <p:nvPr/>
        </p:nvCxnSpPr>
        <p:spPr>
          <a:xfrm rot="16200000" flipV="1">
            <a:off x="3258881" y="1573907"/>
            <a:ext cx="1076814" cy="1535207"/>
          </a:xfrm>
          <a:prstGeom prst="curvedConnector2">
            <a:avLst/>
          </a:prstGeom>
          <a:ln w="57150">
            <a:solidFill>
              <a:srgbClr val="7F7F7F">
                <a:alpha val="58824"/>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3" idx="4"/>
            <a:endCxn id="21" idx="3"/>
          </p:cNvCxnSpPr>
          <p:nvPr/>
        </p:nvCxnSpPr>
        <p:spPr>
          <a:xfrm rot="5400000">
            <a:off x="3288541" y="3813368"/>
            <a:ext cx="990601" cy="1562100"/>
          </a:xfrm>
          <a:prstGeom prst="curvedConnector2">
            <a:avLst/>
          </a:prstGeom>
          <a:ln w="57150">
            <a:solidFill>
              <a:srgbClr val="7F7F7F">
                <a:alpha val="58824"/>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a:stCxn id="3" idx="7"/>
            <a:endCxn id="22" idx="1"/>
          </p:cNvCxnSpPr>
          <p:nvPr/>
        </p:nvCxnSpPr>
        <p:spPr>
          <a:xfrm rot="5400000" flipH="1" flipV="1">
            <a:off x="6512247" y="700523"/>
            <a:ext cx="868581" cy="3847307"/>
          </a:xfrm>
          <a:prstGeom prst="curvedConnector2">
            <a:avLst/>
          </a:prstGeom>
          <a:ln w="57150">
            <a:solidFill>
              <a:srgbClr val="7F7F7F">
                <a:alpha val="58824"/>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3" idx="6"/>
            <a:endCxn id="19" idx="1"/>
          </p:cNvCxnSpPr>
          <p:nvPr/>
        </p:nvCxnSpPr>
        <p:spPr>
          <a:xfrm>
            <a:off x="5212591" y="3489518"/>
            <a:ext cx="1143000" cy="932766"/>
          </a:xfrm>
          <a:prstGeom prst="curvedConnector3">
            <a:avLst>
              <a:gd name="adj1" fmla="val 50000"/>
            </a:avLst>
          </a:prstGeom>
          <a:ln w="57150">
            <a:solidFill>
              <a:srgbClr val="7F7F7F">
                <a:alpha val="58824"/>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p:cNvCxnSpPr>
            <a:stCxn id="19" idx="2"/>
            <a:endCxn id="24" idx="1"/>
          </p:cNvCxnSpPr>
          <p:nvPr/>
        </p:nvCxnSpPr>
        <p:spPr>
          <a:xfrm rot="16200000" flipH="1">
            <a:off x="7697746" y="4003297"/>
            <a:ext cx="399302" cy="1883605"/>
          </a:xfrm>
          <a:prstGeom prst="curvedConnector2">
            <a:avLst/>
          </a:prstGeom>
          <a:ln w="57150">
            <a:solidFill>
              <a:srgbClr val="7F7F7F">
                <a:alpha val="58824"/>
              </a:srgb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55591" y="4099118"/>
            <a:ext cx="1200008" cy="646331"/>
          </a:xfrm>
          <a:prstGeom prst="rect">
            <a:avLst/>
          </a:prstGeom>
          <a:noFill/>
        </p:spPr>
        <p:txBody>
          <a:bodyPr wrap="none" rtlCol="0">
            <a:spAutoFit/>
          </a:bodyPr>
          <a:lstStyle/>
          <a:p>
            <a:r>
              <a:rPr lang="en-US" b="1" dirty="0" smtClean="0">
                <a:solidFill>
                  <a:schemeClr val="bg1"/>
                </a:solidFill>
              </a:rPr>
              <a:t>Predicting </a:t>
            </a:r>
          </a:p>
          <a:p>
            <a:r>
              <a:rPr lang="en-US" b="1" dirty="0" smtClean="0">
                <a:solidFill>
                  <a:schemeClr val="bg1"/>
                </a:solidFill>
              </a:rPr>
              <a:t>categories</a:t>
            </a:r>
            <a:endParaRPr lang="en-US" b="1" dirty="0">
              <a:solidFill>
                <a:schemeClr val="bg1"/>
              </a:solidFill>
            </a:endParaRPr>
          </a:p>
        </p:txBody>
      </p:sp>
      <p:cxnSp>
        <p:nvCxnSpPr>
          <p:cNvPr id="51" name="Curved Connector 50"/>
          <p:cNvCxnSpPr>
            <a:stCxn id="19" idx="0"/>
            <a:endCxn id="23" idx="1"/>
          </p:cNvCxnSpPr>
          <p:nvPr/>
        </p:nvCxnSpPr>
        <p:spPr>
          <a:xfrm rot="5400000" flipH="1" flipV="1">
            <a:off x="7681497" y="2941416"/>
            <a:ext cx="431800" cy="1883605"/>
          </a:xfrm>
          <a:prstGeom prst="curvedConnector2">
            <a:avLst/>
          </a:prstGeom>
          <a:ln w="57150">
            <a:solidFill>
              <a:srgbClr val="7F7F7F">
                <a:alpha val="58824"/>
              </a:srgb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050791" y="2156702"/>
            <a:ext cx="2000869" cy="338554"/>
          </a:xfrm>
          <a:prstGeom prst="rect">
            <a:avLst/>
          </a:prstGeom>
          <a:noFill/>
        </p:spPr>
        <p:txBody>
          <a:bodyPr wrap="none" rtlCol="0">
            <a:spAutoFit/>
          </a:bodyPr>
          <a:lstStyle/>
          <a:p>
            <a:r>
              <a:rPr lang="en-US" sz="1600" dirty="0" smtClean="0">
                <a:solidFill>
                  <a:schemeClr val="bg1"/>
                </a:solidFill>
              </a:rPr>
              <a:t>Discovering structure </a:t>
            </a:r>
            <a:endParaRPr lang="en-US" sz="1600" dirty="0">
              <a:solidFill>
                <a:schemeClr val="bg1"/>
              </a:solidFill>
            </a:endParaRPr>
          </a:p>
        </p:txBody>
      </p:sp>
      <p:sp>
        <p:nvSpPr>
          <p:cNvPr id="56" name="TextBox 55"/>
          <p:cNvSpPr txBox="1"/>
          <p:nvPr/>
        </p:nvSpPr>
        <p:spPr>
          <a:xfrm>
            <a:off x="3496732" y="4485206"/>
            <a:ext cx="1630062" cy="338554"/>
          </a:xfrm>
          <a:prstGeom prst="rect">
            <a:avLst/>
          </a:prstGeom>
          <a:noFill/>
        </p:spPr>
        <p:txBody>
          <a:bodyPr wrap="none" rtlCol="0">
            <a:spAutoFit/>
          </a:bodyPr>
          <a:lstStyle/>
          <a:p>
            <a:r>
              <a:rPr lang="en-US" sz="1600" dirty="0" smtClean="0">
                <a:solidFill>
                  <a:schemeClr val="bg1"/>
                </a:solidFill>
              </a:rPr>
              <a:t>Predicting</a:t>
            </a:r>
            <a:r>
              <a:rPr lang="en-US" sz="1600" b="1" dirty="0" smtClean="0">
                <a:solidFill>
                  <a:schemeClr val="bg1"/>
                </a:solidFill>
              </a:rPr>
              <a:t> values</a:t>
            </a:r>
            <a:endParaRPr lang="en-US" sz="1600" b="1" dirty="0">
              <a:solidFill>
                <a:schemeClr val="bg1"/>
              </a:solidFill>
            </a:endParaRPr>
          </a:p>
        </p:txBody>
      </p:sp>
      <p:sp>
        <p:nvSpPr>
          <p:cNvPr id="58" name="TextBox 57"/>
          <p:cNvSpPr txBox="1"/>
          <p:nvPr/>
        </p:nvSpPr>
        <p:spPr>
          <a:xfrm>
            <a:off x="3485284" y="2039401"/>
            <a:ext cx="1537600" cy="584775"/>
          </a:xfrm>
          <a:prstGeom prst="rect">
            <a:avLst/>
          </a:prstGeom>
          <a:noFill/>
        </p:spPr>
        <p:txBody>
          <a:bodyPr wrap="none" rtlCol="0">
            <a:spAutoFit/>
          </a:bodyPr>
          <a:lstStyle/>
          <a:p>
            <a:pPr algn="ctr"/>
            <a:r>
              <a:rPr lang="en-US" sz="1600" dirty="0" smtClean="0">
                <a:solidFill>
                  <a:schemeClr val="bg1"/>
                </a:solidFill>
              </a:rPr>
              <a:t>Finding unusual </a:t>
            </a:r>
          </a:p>
          <a:p>
            <a:pPr algn="ctr"/>
            <a:r>
              <a:rPr lang="en-US" sz="1600" dirty="0" smtClean="0">
                <a:solidFill>
                  <a:schemeClr val="bg1"/>
                </a:solidFill>
              </a:rPr>
              <a:t>data points</a:t>
            </a:r>
            <a:endParaRPr lang="en-US" sz="1600" b="1" dirty="0">
              <a:solidFill>
                <a:schemeClr val="bg1"/>
              </a:solidFill>
            </a:endParaRPr>
          </a:p>
        </p:txBody>
      </p:sp>
      <p:sp>
        <p:nvSpPr>
          <p:cNvPr id="60" name="TextBox 59"/>
          <p:cNvSpPr txBox="1"/>
          <p:nvPr/>
        </p:nvSpPr>
        <p:spPr>
          <a:xfrm>
            <a:off x="7626434" y="3574196"/>
            <a:ext cx="530017" cy="338554"/>
          </a:xfrm>
          <a:prstGeom prst="rect">
            <a:avLst/>
          </a:prstGeom>
          <a:noFill/>
        </p:spPr>
        <p:txBody>
          <a:bodyPr wrap="none" rtlCol="0">
            <a:spAutoFit/>
          </a:bodyPr>
          <a:lstStyle/>
          <a:p>
            <a:r>
              <a:rPr lang="en-US" sz="1600" dirty="0" smtClean="0">
                <a:solidFill>
                  <a:schemeClr val="bg1"/>
                </a:solidFill>
              </a:rPr>
              <a:t>Two</a:t>
            </a:r>
            <a:endParaRPr lang="en-US" sz="1600" b="1" dirty="0">
              <a:solidFill>
                <a:schemeClr val="bg1"/>
              </a:solidFill>
            </a:endParaRPr>
          </a:p>
        </p:txBody>
      </p:sp>
      <p:sp>
        <p:nvSpPr>
          <p:cNvPr id="61" name="TextBox 60"/>
          <p:cNvSpPr txBox="1"/>
          <p:nvPr/>
        </p:nvSpPr>
        <p:spPr>
          <a:xfrm>
            <a:off x="7463023" y="4770274"/>
            <a:ext cx="856838" cy="584775"/>
          </a:xfrm>
          <a:prstGeom prst="rect">
            <a:avLst/>
          </a:prstGeom>
          <a:noFill/>
        </p:spPr>
        <p:txBody>
          <a:bodyPr wrap="none" rtlCol="0">
            <a:spAutoFit/>
          </a:bodyPr>
          <a:lstStyle/>
          <a:p>
            <a:pPr algn="ctr"/>
            <a:r>
              <a:rPr lang="en-US" sz="1600" dirty="0" smtClean="0">
                <a:solidFill>
                  <a:schemeClr val="bg1"/>
                </a:solidFill>
              </a:rPr>
              <a:t>Three </a:t>
            </a:r>
          </a:p>
          <a:p>
            <a:pPr algn="ctr"/>
            <a:r>
              <a:rPr lang="en-US" sz="1600" dirty="0" smtClean="0">
                <a:solidFill>
                  <a:schemeClr val="bg1"/>
                </a:solidFill>
              </a:rPr>
              <a:t>or more</a:t>
            </a:r>
            <a:endParaRPr lang="en-US" sz="1600" b="1" dirty="0">
              <a:solidFill>
                <a:schemeClr val="bg1"/>
              </a:solidFill>
            </a:endParaRPr>
          </a:p>
        </p:txBody>
      </p:sp>
      <p:sp>
        <p:nvSpPr>
          <p:cNvPr id="41" name="TextBox 40"/>
          <p:cNvSpPr txBox="1"/>
          <p:nvPr/>
        </p:nvSpPr>
        <p:spPr>
          <a:xfrm>
            <a:off x="609600" y="5958531"/>
            <a:ext cx="4720523" cy="276999"/>
          </a:xfrm>
          <a:prstGeom prst="rect">
            <a:avLst/>
          </a:prstGeom>
          <a:noFill/>
        </p:spPr>
        <p:txBody>
          <a:bodyPr wrap="none" rtlCol="0">
            <a:spAutoFit/>
          </a:bodyPr>
          <a:lstStyle/>
          <a:p>
            <a:r>
              <a:rPr lang="en-US" sz="1200" dirty="0" smtClean="0">
                <a:solidFill>
                  <a:schemeClr val="bg1"/>
                </a:solidFill>
              </a:rPr>
              <a:t>Adapted from Microsoft Azure Machine Learning: Algorithm Cheat Sheet</a:t>
            </a:r>
            <a:endParaRPr lang="en-US" sz="1200" dirty="0">
              <a:solidFill>
                <a:schemeClr val="bg1"/>
              </a:solidFill>
            </a:endParaRPr>
          </a:p>
        </p:txBody>
      </p:sp>
    </p:spTree>
    <p:extLst>
      <p:ext uri="{BB962C8B-B14F-4D97-AF65-F5344CB8AC3E}">
        <p14:creationId xmlns:p14="http://schemas.microsoft.com/office/powerpoint/2010/main" val="1401075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066800"/>
          </a:xfrm>
        </p:spPr>
        <p:txBody>
          <a:bodyPr>
            <a:noAutofit/>
          </a:bodyPr>
          <a:lstStyle/>
          <a:p>
            <a:r>
              <a:rPr lang="en-US" sz="3600" dirty="0" smtClean="0"/>
              <a:t>Metamodeling for Design </a:t>
            </a:r>
            <a:r>
              <a:rPr lang="en-US" sz="3600" dirty="0"/>
              <a:t>Space Exploration and Parametric Interactive Decision Making</a:t>
            </a:r>
            <a:br>
              <a:rPr lang="en-US" sz="3600" dirty="0"/>
            </a:br>
            <a:endParaRPr lang="en-US" sz="3600" dirty="0"/>
          </a:p>
        </p:txBody>
      </p:sp>
      <p:sp>
        <p:nvSpPr>
          <p:cNvPr id="32" name="Content Placeholder 13"/>
          <p:cNvSpPr>
            <a:spLocks noGrp="1"/>
          </p:cNvSpPr>
          <p:nvPr>
            <p:ph sz="half" idx="4294967295"/>
          </p:nvPr>
        </p:nvSpPr>
        <p:spPr>
          <a:xfrm>
            <a:off x="7634904" y="3739969"/>
            <a:ext cx="3604013" cy="1676130"/>
          </a:xfrm>
          <a:prstGeom prst="rect">
            <a:avLst/>
          </a:prstGeom>
        </p:spPr>
        <p:txBody>
          <a:bodyPr>
            <a:normAutofit/>
          </a:bodyPr>
          <a:lstStyle/>
          <a:p>
            <a:pPr marL="176213" indent="-176213"/>
            <a:r>
              <a:rPr lang="en-US" sz="1400" dirty="0" smtClean="0"/>
              <a:t>Potential strategies </a:t>
            </a:r>
            <a:r>
              <a:rPr lang="en-US" sz="1400" dirty="0"/>
              <a:t>to meet the computational challenges in MDO*</a:t>
            </a:r>
          </a:p>
          <a:p>
            <a:pPr marL="692150" lvl="1" indent="-234950">
              <a:buFont typeface="+mj-lt"/>
              <a:buAutoNum type="arabicPeriod"/>
            </a:pPr>
            <a:r>
              <a:rPr lang="en-US" sz="1200" dirty="0"/>
              <a:t>Surrogate Modeling</a:t>
            </a:r>
          </a:p>
          <a:p>
            <a:pPr marL="692150" lvl="1" indent="-234950">
              <a:buFont typeface="+mj-lt"/>
              <a:buAutoNum type="arabicPeriod"/>
            </a:pPr>
            <a:r>
              <a:rPr lang="en-US" sz="1200" dirty="0"/>
              <a:t>Variable Fidelity Approach</a:t>
            </a:r>
          </a:p>
          <a:p>
            <a:pPr marL="692150" lvl="1" indent="-234950">
              <a:buFont typeface="+mj-lt"/>
              <a:buAutoNum type="arabicPeriod"/>
            </a:pPr>
            <a:r>
              <a:rPr lang="en-US" sz="1200" dirty="0"/>
              <a:t>Adjoint Methods</a:t>
            </a:r>
          </a:p>
          <a:p>
            <a:pPr marL="457200" lvl="1" indent="0">
              <a:buNone/>
            </a:pPr>
            <a:r>
              <a:rPr lang="en-US" sz="1100" dirty="0"/>
              <a:t>(These are not necessarily mutually </a:t>
            </a:r>
            <a:r>
              <a:rPr lang="en-US" sz="1100" dirty="0" smtClean="0"/>
              <a:t>exclusive)</a:t>
            </a:r>
            <a:endParaRPr lang="en-US" sz="1100" dirty="0"/>
          </a:p>
        </p:txBody>
      </p:sp>
      <p:sp>
        <p:nvSpPr>
          <p:cNvPr id="33" name="TextBox 32"/>
          <p:cNvSpPr txBox="1"/>
          <p:nvPr/>
        </p:nvSpPr>
        <p:spPr>
          <a:xfrm>
            <a:off x="155294" y="5791200"/>
            <a:ext cx="8668685" cy="430887"/>
          </a:xfrm>
          <a:prstGeom prst="rect">
            <a:avLst/>
          </a:prstGeom>
          <a:noFill/>
        </p:spPr>
        <p:txBody>
          <a:bodyPr wrap="square" rtlCol="0">
            <a:spAutoFit/>
          </a:bodyPr>
          <a:lstStyle/>
          <a:p>
            <a:r>
              <a:rPr lang="en-US" sz="1100" i="1" dirty="0">
                <a:solidFill>
                  <a:schemeClr val="bg1"/>
                </a:solidFill>
              </a:rPr>
              <a:t>* National Research Council, “Decadal Study for Civil Aeronautics: Foundation for the Future,” 2006</a:t>
            </a:r>
          </a:p>
          <a:p>
            <a:r>
              <a:rPr lang="en-US" sz="1100" i="1" dirty="0">
                <a:solidFill>
                  <a:schemeClr val="bg1"/>
                </a:solidFill>
              </a:rPr>
              <a:t>** Missile picture from Nielsen Engineering and F-18 from AIAA</a:t>
            </a:r>
          </a:p>
        </p:txBody>
      </p:sp>
      <p:sp>
        <p:nvSpPr>
          <p:cNvPr id="34" name="Content Placeholder 2"/>
          <p:cNvSpPr>
            <a:spLocks noGrp="1"/>
          </p:cNvSpPr>
          <p:nvPr>
            <p:ph idx="1"/>
          </p:nvPr>
        </p:nvSpPr>
        <p:spPr>
          <a:xfrm>
            <a:off x="762000" y="1447800"/>
            <a:ext cx="3069982" cy="609600"/>
          </a:xfrm>
        </p:spPr>
        <p:txBody>
          <a:bodyPr>
            <a:normAutofit/>
          </a:bodyPr>
          <a:lstStyle/>
          <a:p>
            <a:pPr marL="0" indent="0">
              <a:buNone/>
            </a:pPr>
            <a:r>
              <a:rPr lang="en-US" sz="2400" b="1" dirty="0">
                <a:solidFill>
                  <a:srgbClr val="FFC000"/>
                </a:solidFill>
              </a:rPr>
              <a:t>A Big Picture</a:t>
            </a:r>
            <a:endParaRPr lang="en-US" sz="2400" b="1" spc="-300" dirty="0">
              <a:solidFill>
                <a:srgbClr val="FFC000"/>
              </a:solidFill>
            </a:endParaRPr>
          </a:p>
        </p:txBody>
      </p:sp>
      <p:grpSp>
        <p:nvGrpSpPr>
          <p:cNvPr id="42" name="Group 41"/>
          <p:cNvGrpSpPr/>
          <p:nvPr/>
        </p:nvGrpSpPr>
        <p:grpSpPr>
          <a:xfrm>
            <a:off x="1981200" y="1600200"/>
            <a:ext cx="7600252" cy="4220470"/>
            <a:chOff x="1111179" y="1281006"/>
            <a:chExt cx="8713041" cy="4838410"/>
          </a:xfrm>
        </p:grpSpPr>
        <p:sp>
          <p:nvSpPr>
            <p:cNvPr id="4" name="Oval 3"/>
            <p:cNvSpPr/>
            <p:nvPr/>
          </p:nvSpPr>
          <p:spPr>
            <a:xfrm>
              <a:off x="3835401" y="2438480"/>
              <a:ext cx="1727200" cy="1727200"/>
            </a:xfrm>
            <a:prstGeom prst="ellipse">
              <a:avLst/>
            </a:prstGeom>
            <a:gradFill>
              <a:gsLst>
                <a:gs pos="33000">
                  <a:schemeClr val="bg1">
                    <a:alpha val="59000"/>
                  </a:schemeClr>
                </a:gs>
                <a:gs pos="100000">
                  <a:srgbClr val="002060">
                    <a:alpha val="38000"/>
                  </a:srgbClr>
                </a:gs>
              </a:gsLst>
              <a:path path="circle">
                <a:fillToRect l="50000" t="50000" r="50000" b="50000"/>
              </a:path>
            </a:gradFill>
            <a:ln w="12700">
              <a:noFill/>
              <a:prstDash val="dash"/>
            </a:ln>
            <a:effectLst>
              <a:glow rad="228600">
                <a:schemeClr val="accent5">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5" name="Freeform 4"/>
            <p:cNvSpPr/>
            <p:nvPr/>
          </p:nvSpPr>
          <p:spPr>
            <a:xfrm>
              <a:off x="2882901" y="1974930"/>
              <a:ext cx="3143250" cy="3143250"/>
            </a:xfrm>
            <a:custGeom>
              <a:avLst/>
              <a:gdLst>
                <a:gd name="connsiteX0" fmla="*/ 0 w 3143250"/>
                <a:gd name="connsiteY0" fmla="*/ 0 h 3143250"/>
                <a:gd name="connsiteX1" fmla="*/ 0 w 3143250"/>
                <a:gd name="connsiteY1" fmla="*/ 3143250 h 3143250"/>
                <a:gd name="connsiteX2" fmla="*/ 3143250 w 3143250"/>
                <a:gd name="connsiteY2" fmla="*/ 3143250 h 3143250"/>
              </a:gdLst>
              <a:ahLst/>
              <a:cxnLst>
                <a:cxn ang="0">
                  <a:pos x="connsiteX0" y="connsiteY0"/>
                </a:cxn>
                <a:cxn ang="0">
                  <a:pos x="connsiteX1" y="connsiteY1"/>
                </a:cxn>
                <a:cxn ang="0">
                  <a:pos x="connsiteX2" y="connsiteY2"/>
                </a:cxn>
              </a:cxnLst>
              <a:rect l="l" t="t" r="r" b="b"/>
              <a:pathLst>
                <a:path w="3143250" h="3143250">
                  <a:moveTo>
                    <a:pt x="0" y="0"/>
                  </a:moveTo>
                  <a:lnTo>
                    <a:pt x="0" y="3143250"/>
                  </a:lnTo>
                  <a:lnTo>
                    <a:pt x="3143250" y="3143250"/>
                  </a:lnTo>
                </a:path>
              </a:pathLst>
            </a:custGeom>
            <a:noFill/>
            <a:ln>
              <a:solidFill>
                <a:schemeClr val="bg1"/>
              </a:solidFill>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6" name="Oval 5"/>
            <p:cNvSpPr/>
            <p:nvPr/>
          </p:nvSpPr>
          <p:spPr>
            <a:xfrm>
              <a:off x="4356101" y="3517980"/>
              <a:ext cx="1549400" cy="1549400"/>
            </a:xfrm>
            <a:prstGeom prst="ellipse">
              <a:avLst/>
            </a:prstGeom>
            <a:gradFill>
              <a:gsLst>
                <a:gs pos="9000">
                  <a:schemeClr val="bg1">
                    <a:alpha val="69000"/>
                  </a:schemeClr>
                </a:gs>
                <a:gs pos="100000">
                  <a:srgbClr val="002060">
                    <a:alpha val="29000"/>
                  </a:srgbClr>
                </a:gs>
              </a:gsLst>
              <a:path path="circle">
                <a:fillToRect l="50000" t="50000" r="50000" b="50000"/>
              </a:path>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7" name="Oval 6"/>
            <p:cNvSpPr/>
            <p:nvPr/>
          </p:nvSpPr>
          <p:spPr>
            <a:xfrm>
              <a:off x="2946329" y="1981136"/>
              <a:ext cx="1371744" cy="1371744"/>
            </a:xfrm>
            <a:prstGeom prst="ellipse">
              <a:avLst/>
            </a:prstGeom>
            <a:gradFill>
              <a:gsLst>
                <a:gs pos="15000">
                  <a:schemeClr val="bg1">
                    <a:alpha val="66000"/>
                  </a:schemeClr>
                </a:gs>
                <a:gs pos="100000">
                  <a:srgbClr val="002060">
                    <a:alpha val="29000"/>
                  </a:srgbClr>
                </a:gs>
              </a:gsLst>
              <a:path path="circle">
                <a:fillToRect l="50000" t="50000" r="50000" b="50000"/>
              </a:path>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8" name="TextBox 7"/>
            <p:cNvSpPr txBox="1"/>
            <p:nvPr/>
          </p:nvSpPr>
          <p:spPr>
            <a:xfrm>
              <a:off x="1447801" y="1905080"/>
              <a:ext cx="1371600" cy="493975"/>
            </a:xfrm>
            <a:prstGeom prst="rect">
              <a:avLst/>
            </a:prstGeom>
            <a:noFill/>
          </p:spPr>
          <p:txBody>
            <a:bodyPr wrap="square" rtlCol="0">
              <a:spAutoFit/>
            </a:bodyPr>
            <a:lstStyle/>
            <a:p>
              <a:pPr algn="r"/>
              <a:r>
                <a:rPr lang="en-US" sz="1100" dirty="0">
                  <a:solidFill>
                    <a:schemeClr val="bg1"/>
                  </a:solidFill>
                </a:rPr>
                <a:t>Topological Exploration</a:t>
              </a:r>
            </a:p>
          </p:txBody>
        </p:sp>
        <p:sp>
          <p:nvSpPr>
            <p:cNvPr id="9" name="TextBox 8"/>
            <p:cNvSpPr txBox="1"/>
            <p:nvPr/>
          </p:nvSpPr>
          <p:spPr>
            <a:xfrm>
              <a:off x="1447801" y="4191080"/>
              <a:ext cx="1371600" cy="688037"/>
            </a:xfrm>
            <a:prstGeom prst="rect">
              <a:avLst/>
            </a:prstGeom>
            <a:noFill/>
          </p:spPr>
          <p:txBody>
            <a:bodyPr wrap="square" rtlCol="0">
              <a:spAutoFit/>
            </a:bodyPr>
            <a:lstStyle/>
            <a:p>
              <a:pPr algn="r"/>
              <a:r>
                <a:rPr lang="en-US" sz="1100" dirty="0">
                  <a:solidFill>
                    <a:schemeClr val="bg1"/>
                  </a:solidFill>
                </a:rPr>
                <a:t>Parametric Exploration near Baseline Design</a:t>
              </a:r>
            </a:p>
          </p:txBody>
        </p:sp>
        <p:sp>
          <p:nvSpPr>
            <p:cNvPr id="10" name="TextBox 9"/>
            <p:cNvSpPr txBox="1"/>
            <p:nvPr/>
          </p:nvSpPr>
          <p:spPr>
            <a:xfrm>
              <a:off x="2590801" y="5178703"/>
              <a:ext cx="1219199" cy="493975"/>
            </a:xfrm>
            <a:prstGeom prst="rect">
              <a:avLst/>
            </a:prstGeom>
            <a:noFill/>
          </p:spPr>
          <p:txBody>
            <a:bodyPr wrap="square" rtlCol="0">
              <a:spAutoFit/>
            </a:bodyPr>
            <a:lstStyle/>
            <a:p>
              <a:pPr algn="ctr"/>
              <a:r>
                <a:rPr lang="en-US" sz="1100" dirty="0">
                  <a:solidFill>
                    <a:schemeClr val="bg1"/>
                  </a:solidFill>
                </a:rPr>
                <a:t>Reduced-Order Model</a:t>
              </a:r>
              <a:endParaRPr lang="en-US" sz="1100" baseline="30000" dirty="0">
                <a:solidFill>
                  <a:schemeClr val="bg1"/>
                </a:solidFill>
              </a:endParaRPr>
            </a:p>
          </p:txBody>
        </p:sp>
        <p:sp>
          <p:nvSpPr>
            <p:cNvPr id="11" name="TextBox 10"/>
            <p:cNvSpPr txBox="1"/>
            <p:nvPr/>
          </p:nvSpPr>
          <p:spPr>
            <a:xfrm>
              <a:off x="5029200" y="5181680"/>
              <a:ext cx="1219199" cy="493975"/>
            </a:xfrm>
            <a:prstGeom prst="rect">
              <a:avLst/>
            </a:prstGeom>
            <a:noFill/>
          </p:spPr>
          <p:txBody>
            <a:bodyPr wrap="square" rtlCol="0">
              <a:spAutoFit/>
            </a:bodyPr>
            <a:lstStyle/>
            <a:p>
              <a:pPr algn="ctr"/>
              <a:r>
                <a:rPr lang="en-US" sz="1100" dirty="0">
                  <a:solidFill>
                    <a:schemeClr val="bg1"/>
                  </a:solidFill>
                </a:rPr>
                <a:t>High-Fidelity M&amp;S Tools</a:t>
              </a:r>
              <a:endParaRPr lang="en-US" sz="1100" baseline="30000" dirty="0">
                <a:solidFill>
                  <a:schemeClr val="bg1"/>
                </a:solidFill>
              </a:endParaRPr>
            </a:p>
          </p:txBody>
        </p:sp>
        <p:sp>
          <p:nvSpPr>
            <p:cNvPr id="12" name="TextBox 11"/>
            <p:cNvSpPr txBox="1"/>
            <p:nvPr/>
          </p:nvSpPr>
          <p:spPr>
            <a:xfrm>
              <a:off x="1676400" y="3134460"/>
              <a:ext cx="1219199" cy="493975"/>
            </a:xfrm>
            <a:prstGeom prst="rect">
              <a:avLst/>
            </a:prstGeom>
            <a:noFill/>
          </p:spPr>
          <p:txBody>
            <a:bodyPr wrap="square" rtlCol="0">
              <a:spAutoFit/>
            </a:bodyPr>
            <a:lstStyle/>
            <a:p>
              <a:pPr algn="r"/>
              <a:r>
                <a:rPr lang="en-US" sz="1100" b="1" i="1" dirty="0">
                  <a:solidFill>
                    <a:srgbClr val="FFC000"/>
                  </a:solidFill>
                </a:rPr>
                <a:t>Scope of Design Space</a:t>
              </a:r>
            </a:p>
          </p:txBody>
        </p:sp>
        <p:sp>
          <p:nvSpPr>
            <p:cNvPr id="13" name="TextBox 12"/>
            <p:cNvSpPr txBox="1"/>
            <p:nvPr/>
          </p:nvSpPr>
          <p:spPr>
            <a:xfrm>
              <a:off x="3581401" y="5105480"/>
              <a:ext cx="1752600" cy="493975"/>
            </a:xfrm>
            <a:prstGeom prst="rect">
              <a:avLst/>
            </a:prstGeom>
            <a:noFill/>
          </p:spPr>
          <p:txBody>
            <a:bodyPr wrap="square" rtlCol="0">
              <a:spAutoFit/>
            </a:bodyPr>
            <a:lstStyle/>
            <a:p>
              <a:pPr algn="ctr"/>
              <a:r>
                <a:rPr lang="en-US" sz="1100" b="1" i="1" dirty="0">
                  <a:solidFill>
                    <a:srgbClr val="FFC000"/>
                  </a:solidFill>
                </a:rPr>
                <a:t>Model</a:t>
              </a:r>
            </a:p>
            <a:p>
              <a:pPr algn="ctr"/>
              <a:r>
                <a:rPr lang="en-US" sz="1100" b="1" i="1" dirty="0">
                  <a:solidFill>
                    <a:srgbClr val="FFC000"/>
                  </a:solidFill>
                </a:rPr>
                <a:t>Fidelity</a:t>
              </a:r>
            </a:p>
          </p:txBody>
        </p:sp>
        <p:sp>
          <p:nvSpPr>
            <p:cNvPr id="14" name="TextBox 13"/>
            <p:cNvSpPr txBox="1"/>
            <p:nvPr/>
          </p:nvSpPr>
          <p:spPr>
            <a:xfrm>
              <a:off x="2955927" y="2554149"/>
              <a:ext cx="1371600" cy="661574"/>
            </a:xfrm>
            <a:prstGeom prst="rect">
              <a:avLst/>
            </a:prstGeom>
            <a:noFill/>
          </p:spPr>
          <p:txBody>
            <a:bodyPr wrap="square" rtlCol="0">
              <a:spAutoFit/>
            </a:bodyPr>
            <a:lstStyle/>
            <a:p>
              <a:pPr algn="ctr"/>
              <a:r>
                <a:rPr lang="en-US" sz="1050" b="1" dirty="0">
                  <a:solidFill>
                    <a:schemeClr val="bg1"/>
                  </a:solidFill>
                </a:rPr>
                <a:t>MDO with Reduced Order Models</a:t>
              </a:r>
            </a:p>
          </p:txBody>
        </p:sp>
        <p:sp>
          <p:nvSpPr>
            <p:cNvPr id="15" name="TextBox 14"/>
            <p:cNvSpPr txBox="1"/>
            <p:nvPr/>
          </p:nvSpPr>
          <p:spPr>
            <a:xfrm>
              <a:off x="4419601" y="3741083"/>
              <a:ext cx="1371600" cy="846815"/>
            </a:xfrm>
            <a:prstGeom prst="rect">
              <a:avLst/>
            </a:prstGeom>
            <a:noFill/>
          </p:spPr>
          <p:txBody>
            <a:bodyPr wrap="square" rtlCol="0">
              <a:spAutoFit/>
            </a:bodyPr>
            <a:lstStyle/>
            <a:p>
              <a:pPr algn="ctr"/>
              <a:r>
                <a:rPr lang="en-US" sz="1050" b="1" dirty="0">
                  <a:solidFill>
                    <a:schemeClr val="bg1"/>
                  </a:solidFill>
                </a:rPr>
                <a:t>High-Fidelity Analysis within Restricted Design Space</a:t>
              </a:r>
            </a:p>
          </p:txBody>
        </p:sp>
        <p:sp>
          <p:nvSpPr>
            <p:cNvPr id="16" name="TextBox 15"/>
            <p:cNvSpPr txBox="1"/>
            <p:nvPr/>
          </p:nvSpPr>
          <p:spPr>
            <a:xfrm>
              <a:off x="3962401" y="2815015"/>
              <a:ext cx="1600200" cy="493975"/>
            </a:xfrm>
            <a:prstGeom prst="rect">
              <a:avLst/>
            </a:prstGeom>
            <a:noFill/>
            <a:effectLst>
              <a:glow rad="63500">
                <a:schemeClr val="accent2">
                  <a:satMod val="175000"/>
                  <a:alpha val="40000"/>
                </a:schemeClr>
              </a:glow>
            </a:effectLst>
          </p:spPr>
          <p:txBody>
            <a:bodyPr wrap="square" rtlCol="0">
              <a:spAutoFit/>
            </a:bodyPr>
            <a:lstStyle/>
            <a:p>
              <a:pPr algn="ctr"/>
              <a:r>
                <a:rPr lang="en-US" sz="1100" b="1" dirty="0">
                  <a:ln w="3175">
                    <a:noFill/>
                  </a:ln>
                  <a:solidFill>
                    <a:schemeClr val="bg1"/>
                  </a:solidFill>
                  <a:effectLst>
                    <a:glow rad="101600">
                      <a:schemeClr val="accent5">
                        <a:satMod val="175000"/>
                        <a:alpha val="40000"/>
                      </a:schemeClr>
                    </a:glow>
                  </a:effectLst>
                </a:rPr>
                <a:t>High-Fidelity</a:t>
              </a:r>
            </a:p>
            <a:p>
              <a:pPr algn="ctr"/>
              <a:r>
                <a:rPr lang="en-US" sz="1100" b="1" dirty="0">
                  <a:ln w="3175">
                    <a:noFill/>
                  </a:ln>
                  <a:solidFill>
                    <a:schemeClr val="bg1"/>
                  </a:solidFill>
                  <a:effectLst>
                    <a:glow rad="101600">
                      <a:schemeClr val="accent5">
                        <a:satMod val="175000"/>
                        <a:alpha val="40000"/>
                      </a:schemeClr>
                    </a:glow>
                  </a:effectLst>
                </a:rPr>
                <a:t>Design Optimization</a:t>
              </a:r>
            </a:p>
          </p:txBody>
        </p:sp>
        <p:sp>
          <p:nvSpPr>
            <p:cNvPr id="17" name="TextBox 16"/>
            <p:cNvSpPr txBox="1"/>
            <p:nvPr/>
          </p:nvSpPr>
          <p:spPr>
            <a:xfrm>
              <a:off x="4540143" y="1547416"/>
              <a:ext cx="1752600" cy="688037"/>
            </a:xfrm>
            <a:prstGeom prst="rect">
              <a:avLst/>
            </a:prstGeom>
            <a:noFill/>
          </p:spPr>
          <p:txBody>
            <a:bodyPr wrap="square" rtlCol="0">
              <a:spAutoFit/>
            </a:bodyPr>
            <a:lstStyle/>
            <a:p>
              <a:pPr algn="ctr"/>
              <a:r>
                <a:rPr lang="en-US" sz="1100" b="1" i="1" dirty="0">
                  <a:solidFill>
                    <a:schemeClr val="bg1"/>
                  </a:solidFill>
                </a:rPr>
                <a:t>Pareto Frontier of Computational</a:t>
              </a:r>
            </a:p>
            <a:p>
              <a:pPr algn="ctr"/>
              <a:r>
                <a:rPr lang="en-US" sz="1100" b="1" i="1" dirty="0">
                  <a:solidFill>
                    <a:schemeClr val="bg1"/>
                  </a:solidFill>
                </a:rPr>
                <a:t>M&amp;S Capability</a:t>
              </a:r>
            </a:p>
          </p:txBody>
        </p:sp>
        <p:sp>
          <p:nvSpPr>
            <p:cNvPr id="18" name="Right Arrow 17"/>
            <p:cNvSpPr/>
            <p:nvPr/>
          </p:nvSpPr>
          <p:spPr>
            <a:xfrm rot="14785833">
              <a:off x="4565204" y="3192144"/>
              <a:ext cx="533400" cy="580311"/>
            </a:xfrm>
            <a:prstGeom prst="rightArrow">
              <a:avLst/>
            </a:prstGeom>
            <a:gradFill flip="none" rotWithShape="1">
              <a:gsLst>
                <a:gs pos="0">
                  <a:srgbClr val="002060"/>
                </a:gs>
                <a:gs pos="100000">
                  <a:srgbClr val="00206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19" name="Right Arrow 18"/>
            <p:cNvSpPr/>
            <p:nvPr/>
          </p:nvSpPr>
          <p:spPr>
            <a:xfrm rot="15247385">
              <a:off x="5119674" y="3273466"/>
              <a:ext cx="435898" cy="474234"/>
            </a:xfrm>
            <a:prstGeom prst="rightArrow">
              <a:avLst/>
            </a:prstGeom>
            <a:gradFill flip="none" rotWithShape="1">
              <a:gsLst>
                <a:gs pos="0">
                  <a:srgbClr val="002060"/>
                </a:gs>
                <a:gs pos="100000">
                  <a:srgbClr val="00206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0" name="Right Arrow 19"/>
            <p:cNvSpPr/>
            <p:nvPr/>
          </p:nvSpPr>
          <p:spPr>
            <a:xfrm rot="14059089">
              <a:off x="4205248" y="3576241"/>
              <a:ext cx="435898" cy="474234"/>
            </a:xfrm>
            <a:prstGeom prst="rightArrow">
              <a:avLst/>
            </a:prstGeom>
            <a:gradFill flip="none" rotWithShape="1">
              <a:gsLst>
                <a:gs pos="0">
                  <a:srgbClr val="002060"/>
                </a:gs>
                <a:gs pos="100000">
                  <a:srgbClr val="00206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1" name="TextBox 20"/>
            <p:cNvSpPr txBox="1"/>
            <p:nvPr/>
          </p:nvSpPr>
          <p:spPr>
            <a:xfrm>
              <a:off x="2815353" y="3505280"/>
              <a:ext cx="1223247" cy="688037"/>
            </a:xfrm>
            <a:prstGeom prst="rect">
              <a:avLst/>
            </a:prstGeom>
            <a:noFill/>
          </p:spPr>
          <p:txBody>
            <a:bodyPr wrap="square" rtlCol="0">
              <a:spAutoFit/>
            </a:bodyPr>
            <a:lstStyle/>
            <a:p>
              <a:pPr algn="ctr"/>
              <a:r>
                <a:rPr lang="en-US" sz="1100" b="1" i="1" dirty="0">
                  <a:solidFill>
                    <a:schemeClr val="bg1"/>
                  </a:solidFill>
                </a:rPr>
                <a:t>Variable Fidelity Approach*</a:t>
              </a:r>
            </a:p>
          </p:txBody>
        </p:sp>
        <p:sp>
          <p:nvSpPr>
            <p:cNvPr id="22" name="Freeform 21"/>
            <p:cNvSpPr/>
            <p:nvPr/>
          </p:nvSpPr>
          <p:spPr>
            <a:xfrm flipV="1">
              <a:off x="5373512" y="3568705"/>
              <a:ext cx="1332089" cy="330730"/>
            </a:xfrm>
            <a:custGeom>
              <a:avLst/>
              <a:gdLst>
                <a:gd name="connsiteX0" fmla="*/ 0 w 1332089"/>
                <a:gd name="connsiteY0" fmla="*/ 587022 h 587022"/>
                <a:gd name="connsiteX1" fmla="*/ 428978 w 1332089"/>
                <a:gd name="connsiteY1" fmla="*/ 0 h 587022"/>
                <a:gd name="connsiteX2" fmla="*/ 1332089 w 1332089"/>
                <a:gd name="connsiteY2" fmla="*/ 0 h 587022"/>
              </a:gdLst>
              <a:ahLst/>
              <a:cxnLst>
                <a:cxn ang="0">
                  <a:pos x="connsiteX0" y="connsiteY0"/>
                </a:cxn>
                <a:cxn ang="0">
                  <a:pos x="connsiteX1" y="connsiteY1"/>
                </a:cxn>
                <a:cxn ang="0">
                  <a:pos x="connsiteX2" y="connsiteY2"/>
                </a:cxn>
              </a:cxnLst>
              <a:rect l="l" t="t" r="r" b="b"/>
              <a:pathLst>
                <a:path w="1332089" h="587022">
                  <a:moveTo>
                    <a:pt x="0" y="587022"/>
                  </a:moveTo>
                  <a:lnTo>
                    <a:pt x="428978" y="0"/>
                  </a:lnTo>
                  <a:lnTo>
                    <a:pt x="1332089" y="0"/>
                  </a:lnTo>
                </a:path>
              </a:pathLst>
            </a:custGeom>
            <a:noFill/>
            <a:ln>
              <a:solidFill>
                <a:schemeClr val="bg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3" name="TextBox 22"/>
            <p:cNvSpPr txBox="1"/>
            <p:nvPr/>
          </p:nvSpPr>
          <p:spPr>
            <a:xfrm>
              <a:off x="5746753" y="3575773"/>
              <a:ext cx="1691886" cy="299914"/>
            </a:xfrm>
            <a:prstGeom prst="rect">
              <a:avLst/>
            </a:prstGeom>
            <a:noFill/>
          </p:spPr>
          <p:txBody>
            <a:bodyPr wrap="square" rtlCol="0">
              <a:spAutoFit/>
            </a:bodyPr>
            <a:lstStyle/>
            <a:p>
              <a:pPr algn="ctr"/>
              <a:r>
                <a:rPr lang="en-US" sz="1100" b="1" i="1" dirty="0">
                  <a:solidFill>
                    <a:schemeClr val="bg1"/>
                  </a:solidFill>
                </a:rPr>
                <a:t>Adjoint Methods*</a:t>
              </a:r>
            </a:p>
          </p:txBody>
        </p:sp>
        <p:sp>
          <p:nvSpPr>
            <p:cNvPr id="24" name="Freeform 23"/>
            <p:cNvSpPr/>
            <p:nvPr/>
          </p:nvSpPr>
          <p:spPr>
            <a:xfrm>
              <a:off x="4862384" y="2470610"/>
              <a:ext cx="1456636" cy="1087890"/>
            </a:xfrm>
            <a:custGeom>
              <a:avLst/>
              <a:gdLst>
                <a:gd name="connsiteX0" fmla="*/ 0 w 1332089"/>
                <a:gd name="connsiteY0" fmla="*/ 587022 h 587022"/>
                <a:gd name="connsiteX1" fmla="*/ 428978 w 1332089"/>
                <a:gd name="connsiteY1" fmla="*/ 0 h 587022"/>
                <a:gd name="connsiteX2" fmla="*/ 1332089 w 1332089"/>
                <a:gd name="connsiteY2" fmla="*/ 0 h 587022"/>
                <a:gd name="connsiteX0" fmla="*/ 0 w 1332089"/>
                <a:gd name="connsiteY0" fmla="*/ 587022 h 587022"/>
                <a:gd name="connsiteX1" fmla="*/ 709099 w 1332089"/>
                <a:gd name="connsiteY1" fmla="*/ 9931 h 587022"/>
                <a:gd name="connsiteX2" fmla="*/ 1332089 w 1332089"/>
                <a:gd name="connsiteY2" fmla="*/ 0 h 587022"/>
                <a:gd name="connsiteX0" fmla="*/ 0 w 1332089"/>
                <a:gd name="connsiteY0" fmla="*/ 587022 h 587022"/>
                <a:gd name="connsiteX1" fmla="*/ 809142 w 1332089"/>
                <a:gd name="connsiteY1" fmla="*/ 2581 h 587022"/>
                <a:gd name="connsiteX2" fmla="*/ 1332089 w 1332089"/>
                <a:gd name="connsiteY2" fmla="*/ 0 h 587022"/>
                <a:gd name="connsiteX0" fmla="*/ 0 w 1672236"/>
                <a:gd name="connsiteY0" fmla="*/ 587022 h 587022"/>
                <a:gd name="connsiteX1" fmla="*/ 809142 w 1672236"/>
                <a:gd name="connsiteY1" fmla="*/ 2581 h 587022"/>
                <a:gd name="connsiteX2" fmla="*/ 1672236 w 1672236"/>
                <a:gd name="connsiteY2" fmla="*/ 0 h 587022"/>
                <a:gd name="connsiteX0" fmla="*/ 0 w 1654228"/>
                <a:gd name="connsiteY0" fmla="*/ 636635 h 636635"/>
                <a:gd name="connsiteX1" fmla="*/ 791134 w 1654228"/>
                <a:gd name="connsiteY1" fmla="*/ 2581 h 636635"/>
                <a:gd name="connsiteX2" fmla="*/ 1654228 w 1654228"/>
                <a:gd name="connsiteY2" fmla="*/ 0 h 636635"/>
                <a:gd name="connsiteX0" fmla="*/ 0 w 1657980"/>
                <a:gd name="connsiteY0" fmla="*/ 634054 h 634054"/>
                <a:gd name="connsiteX1" fmla="*/ 791134 w 1657980"/>
                <a:gd name="connsiteY1" fmla="*/ 0 h 634054"/>
                <a:gd name="connsiteX2" fmla="*/ 1657980 w 1657980"/>
                <a:gd name="connsiteY2" fmla="*/ 5688 h 634054"/>
                <a:gd name="connsiteX0" fmla="*/ 0 w 1656104"/>
                <a:gd name="connsiteY0" fmla="*/ 634568 h 634568"/>
                <a:gd name="connsiteX1" fmla="*/ 791134 w 1656104"/>
                <a:gd name="connsiteY1" fmla="*/ 514 h 634568"/>
                <a:gd name="connsiteX2" fmla="*/ 1656104 w 1656104"/>
                <a:gd name="connsiteY2" fmla="*/ 0 h 634568"/>
                <a:gd name="connsiteX0" fmla="*/ 0 w 1654228"/>
                <a:gd name="connsiteY0" fmla="*/ 634054 h 634054"/>
                <a:gd name="connsiteX1" fmla="*/ 791134 w 1654228"/>
                <a:gd name="connsiteY1" fmla="*/ 0 h 634054"/>
                <a:gd name="connsiteX2" fmla="*/ 1654228 w 1654228"/>
                <a:gd name="connsiteY2" fmla="*/ 1553 h 634054"/>
                <a:gd name="connsiteX0" fmla="*/ 0 w 1654228"/>
                <a:gd name="connsiteY0" fmla="*/ 632501 h 632501"/>
                <a:gd name="connsiteX1" fmla="*/ 791134 w 1654228"/>
                <a:gd name="connsiteY1" fmla="*/ 4649 h 632501"/>
                <a:gd name="connsiteX2" fmla="*/ 1654228 w 1654228"/>
                <a:gd name="connsiteY2" fmla="*/ 0 h 632501"/>
                <a:gd name="connsiteX0" fmla="*/ 0 w 1654228"/>
                <a:gd name="connsiteY0" fmla="*/ 636121 h 636121"/>
                <a:gd name="connsiteX1" fmla="*/ 791134 w 1654228"/>
                <a:gd name="connsiteY1" fmla="*/ 0 h 636121"/>
                <a:gd name="connsiteX2" fmla="*/ 1654228 w 1654228"/>
                <a:gd name="connsiteY2" fmla="*/ 3620 h 636121"/>
                <a:gd name="connsiteX0" fmla="*/ 0 w 1654228"/>
                <a:gd name="connsiteY0" fmla="*/ 632501 h 632501"/>
                <a:gd name="connsiteX1" fmla="*/ 791134 w 1654228"/>
                <a:gd name="connsiteY1" fmla="*/ 2582 h 632501"/>
                <a:gd name="connsiteX2" fmla="*/ 1654228 w 1654228"/>
                <a:gd name="connsiteY2" fmla="*/ 0 h 632501"/>
                <a:gd name="connsiteX0" fmla="*/ 0 w 1654228"/>
                <a:gd name="connsiteY0" fmla="*/ 636120 h 636120"/>
                <a:gd name="connsiteX1" fmla="*/ 791134 w 1654228"/>
                <a:gd name="connsiteY1" fmla="*/ 0 h 636120"/>
                <a:gd name="connsiteX2" fmla="*/ 1654228 w 1654228"/>
                <a:gd name="connsiteY2" fmla="*/ 3619 h 636120"/>
                <a:gd name="connsiteX0" fmla="*/ 0 w 1654228"/>
                <a:gd name="connsiteY0" fmla="*/ 632501 h 632501"/>
                <a:gd name="connsiteX1" fmla="*/ 793010 w 1654228"/>
                <a:gd name="connsiteY1" fmla="*/ 515 h 632501"/>
                <a:gd name="connsiteX2" fmla="*/ 1654228 w 1654228"/>
                <a:gd name="connsiteY2" fmla="*/ 0 h 632501"/>
                <a:gd name="connsiteX0" fmla="*/ 0 w 793010"/>
                <a:gd name="connsiteY0" fmla="*/ 631986 h 631986"/>
                <a:gd name="connsiteX1" fmla="*/ 793010 w 793010"/>
                <a:gd name="connsiteY1" fmla="*/ 0 h 631986"/>
                <a:gd name="connsiteX0" fmla="*/ 0 w 848419"/>
                <a:gd name="connsiteY0" fmla="*/ 708314 h 708314"/>
                <a:gd name="connsiteX1" fmla="*/ 848419 w 848419"/>
                <a:gd name="connsiteY1" fmla="*/ 0 h 708314"/>
              </a:gdLst>
              <a:ahLst/>
              <a:cxnLst>
                <a:cxn ang="0">
                  <a:pos x="connsiteX0" y="connsiteY0"/>
                </a:cxn>
                <a:cxn ang="0">
                  <a:pos x="connsiteX1" y="connsiteY1"/>
                </a:cxn>
              </a:cxnLst>
              <a:rect l="l" t="t" r="r" b="b"/>
              <a:pathLst>
                <a:path w="848419" h="708314">
                  <a:moveTo>
                    <a:pt x="0" y="708314"/>
                  </a:moveTo>
                  <a:lnTo>
                    <a:pt x="848419" y="0"/>
                  </a:lnTo>
                </a:path>
              </a:pathLst>
            </a:custGeom>
            <a:noFill/>
            <a:ln>
              <a:solidFill>
                <a:schemeClr val="bg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5" name="Arc 24"/>
            <p:cNvSpPr/>
            <p:nvPr/>
          </p:nvSpPr>
          <p:spPr>
            <a:xfrm>
              <a:off x="1111179" y="1928416"/>
              <a:ext cx="4756222" cy="4191000"/>
            </a:xfrm>
            <a:prstGeom prst="arc">
              <a:avLst>
                <a:gd name="adj1" fmla="val 16175641"/>
                <a:gd name="adj2" fmla="val 0"/>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chemeClr val="bg1"/>
                </a:solidFill>
              </a:endParaRPr>
            </a:p>
          </p:txBody>
        </p:sp>
        <p:pic>
          <p:nvPicPr>
            <p:cNvPr id="26" name="Picture 25" descr="m3hax.jpg"/>
            <p:cNvPicPr>
              <a:picLocks noChangeAspect="1"/>
            </p:cNvPicPr>
            <p:nvPr/>
          </p:nvPicPr>
          <p:blipFill>
            <a:blip r:embed="rId2" cstate="print">
              <a:clrChange>
                <a:clrFrom>
                  <a:srgbClr val="001F61"/>
                </a:clrFrom>
                <a:clrTo>
                  <a:srgbClr val="001F61">
                    <a:alpha val="0"/>
                  </a:srgbClr>
                </a:clrTo>
              </a:clrChange>
            </a:blip>
            <a:stretch>
              <a:fillRect/>
            </a:stretch>
          </p:blipFill>
          <p:spPr>
            <a:xfrm>
              <a:off x="2667001" y="1915628"/>
              <a:ext cx="1850782" cy="827652"/>
            </a:xfrm>
            <a:prstGeom prst="rect">
              <a:avLst/>
            </a:prstGeom>
            <a:ln>
              <a:noFill/>
            </a:ln>
            <a:effectLst>
              <a:outerShdw blurRad="292100" dist="139700" dir="2700000" algn="tl" rotWithShape="0">
                <a:srgbClr val="333333">
                  <a:alpha val="65000"/>
                </a:srgbClr>
              </a:outerShdw>
            </a:effectLst>
          </p:spPr>
        </p:pic>
        <p:sp>
          <p:nvSpPr>
            <p:cNvPr id="27" name="Right Arrow 26"/>
            <p:cNvSpPr/>
            <p:nvPr/>
          </p:nvSpPr>
          <p:spPr>
            <a:xfrm rot="2052809">
              <a:off x="4063977" y="2803156"/>
              <a:ext cx="268220" cy="291810"/>
            </a:xfrm>
            <a:prstGeom prst="rightArrow">
              <a:avLst/>
            </a:prstGeom>
            <a:gradFill flip="none" rotWithShape="1">
              <a:gsLst>
                <a:gs pos="0">
                  <a:srgbClr val="002060"/>
                </a:gs>
                <a:gs pos="100000">
                  <a:srgbClr val="00206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nvGrpSpPr>
            <p:cNvPr id="28" name="Group 27"/>
            <p:cNvGrpSpPr/>
            <p:nvPr/>
          </p:nvGrpSpPr>
          <p:grpSpPr>
            <a:xfrm>
              <a:off x="3124198" y="2933780"/>
              <a:ext cx="1298995" cy="863599"/>
              <a:chOff x="1981197" y="3390900"/>
              <a:chExt cx="1298995" cy="863599"/>
            </a:xfrm>
          </p:grpSpPr>
          <p:sp>
            <p:nvSpPr>
              <p:cNvPr id="29" name="Freeform 28"/>
              <p:cNvSpPr/>
              <p:nvPr/>
            </p:nvSpPr>
            <p:spPr>
              <a:xfrm flipH="1">
                <a:off x="1981197" y="3958461"/>
                <a:ext cx="1298995" cy="296038"/>
              </a:xfrm>
              <a:custGeom>
                <a:avLst/>
                <a:gdLst>
                  <a:gd name="connsiteX0" fmla="*/ 0 w 1332089"/>
                  <a:gd name="connsiteY0" fmla="*/ 587022 h 587022"/>
                  <a:gd name="connsiteX1" fmla="*/ 428978 w 1332089"/>
                  <a:gd name="connsiteY1" fmla="*/ 0 h 587022"/>
                  <a:gd name="connsiteX2" fmla="*/ 1332089 w 1332089"/>
                  <a:gd name="connsiteY2" fmla="*/ 0 h 587022"/>
                  <a:gd name="connsiteX0" fmla="*/ 0 w 1332089"/>
                  <a:gd name="connsiteY0" fmla="*/ 587022 h 587022"/>
                  <a:gd name="connsiteX1" fmla="*/ 741544 w 1332089"/>
                  <a:gd name="connsiteY1" fmla="*/ 0 h 587022"/>
                  <a:gd name="connsiteX2" fmla="*/ 1332089 w 1332089"/>
                  <a:gd name="connsiteY2" fmla="*/ 0 h 587022"/>
                </a:gdLst>
                <a:ahLst/>
                <a:cxnLst>
                  <a:cxn ang="0">
                    <a:pos x="connsiteX0" y="connsiteY0"/>
                  </a:cxn>
                  <a:cxn ang="0">
                    <a:pos x="connsiteX1" y="connsiteY1"/>
                  </a:cxn>
                  <a:cxn ang="0">
                    <a:pos x="connsiteX2" y="connsiteY2"/>
                  </a:cxn>
                </a:cxnLst>
                <a:rect l="l" t="t" r="r" b="b"/>
                <a:pathLst>
                  <a:path w="1332089" h="587022">
                    <a:moveTo>
                      <a:pt x="0" y="587022"/>
                    </a:moveTo>
                    <a:lnTo>
                      <a:pt x="741544" y="0"/>
                    </a:lnTo>
                    <a:lnTo>
                      <a:pt x="1332089" y="0"/>
                    </a:lnTo>
                  </a:path>
                </a:pathLst>
              </a:custGeom>
              <a:noFill/>
              <a:ln>
                <a:solidFill>
                  <a:schemeClr val="bg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30" name="Freeform 29"/>
              <p:cNvSpPr/>
              <p:nvPr/>
            </p:nvSpPr>
            <p:spPr>
              <a:xfrm>
                <a:off x="2552700" y="3390900"/>
                <a:ext cx="488155" cy="567561"/>
              </a:xfrm>
              <a:custGeom>
                <a:avLst/>
                <a:gdLst>
                  <a:gd name="connsiteX0" fmla="*/ 571500 w 571500"/>
                  <a:gd name="connsiteY0" fmla="*/ 0 h 594360"/>
                  <a:gd name="connsiteX1" fmla="*/ 0 w 571500"/>
                  <a:gd name="connsiteY1" fmla="*/ 594360 h 594360"/>
                </a:gdLst>
                <a:ahLst/>
                <a:cxnLst>
                  <a:cxn ang="0">
                    <a:pos x="connsiteX0" y="connsiteY0"/>
                  </a:cxn>
                  <a:cxn ang="0">
                    <a:pos x="connsiteX1" y="connsiteY1"/>
                  </a:cxn>
                </a:cxnLst>
                <a:rect l="l" t="t" r="r" b="b"/>
                <a:pathLst>
                  <a:path w="571500" h="594360">
                    <a:moveTo>
                      <a:pt x="571500" y="0"/>
                    </a:moveTo>
                    <a:lnTo>
                      <a:pt x="0" y="594360"/>
                    </a:lnTo>
                  </a:path>
                </a:pathLst>
              </a:custGeom>
              <a:noFill/>
              <a:ln>
                <a:solidFill>
                  <a:schemeClr val="bg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31" name="Picture 30" descr="f18.jpg"/>
            <p:cNvPicPr>
              <a:picLocks noChangeAspect="1"/>
            </p:cNvPicPr>
            <p:nvPr/>
          </p:nvPicPr>
          <p:blipFill>
            <a:blip r:embed="rId3" cstate="print">
              <a:clrChange>
                <a:clrFrom>
                  <a:srgbClr val="001F61"/>
                </a:clrFrom>
                <a:clrTo>
                  <a:srgbClr val="001F61">
                    <a:alpha val="0"/>
                  </a:srgbClr>
                </a:clrTo>
              </a:clrChange>
            </a:blip>
            <a:stretch>
              <a:fillRect/>
            </a:stretch>
          </p:blipFill>
          <p:spPr>
            <a:xfrm rot="18704610">
              <a:off x="5060146" y="3799016"/>
              <a:ext cx="1917308" cy="1917308"/>
            </a:xfrm>
            <a:prstGeom prst="rect">
              <a:avLst/>
            </a:prstGeom>
            <a:ln>
              <a:noFill/>
            </a:ln>
            <a:effectLst>
              <a:outerShdw blurRad="292100" dist="139700" dir="2700000" algn="tl" rotWithShape="0">
                <a:srgbClr val="333333">
                  <a:alpha val="65000"/>
                </a:srgbClr>
              </a:outerShdw>
            </a:effectLst>
          </p:spPr>
        </p:pic>
        <p:grpSp>
          <p:nvGrpSpPr>
            <p:cNvPr id="35" name="Group 34"/>
            <p:cNvGrpSpPr/>
            <p:nvPr/>
          </p:nvGrpSpPr>
          <p:grpSpPr>
            <a:xfrm>
              <a:off x="6319020" y="1281006"/>
              <a:ext cx="3505200" cy="1649963"/>
              <a:chOff x="-2145323" y="1394337"/>
              <a:chExt cx="3505200" cy="1649963"/>
            </a:xfrm>
          </p:grpSpPr>
          <p:grpSp>
            <p:nvGrpSpPr>
              <p:cNvPr id="36" name="Group 35"/>
              <p:cNvGrpSpPr/>
              <p:nvPr/>
            </p:nvGrpSpPr>
            <p:grpSpPr>
              <a:xfrm>
                <a:off x="-2145323" y="1394337"/>
                <a:ext cx="3505200" cy="1649963"/>
                <a:chOff x="5029201" y="1681242"/>
                <a:chExt cx="3505200" cy="1399591"/>
              </a:xfrm>
            </p:grpSpPr>
            <p:sp>
              <p:nvSpPr>
                <p:cNvPr id="38" name="Rounded Rectangle 18"/>
                <p:cNvSpPr/>
                <p:nvPr/>
              </p:nvSpPr>
              <p:spPr>
                <a:xfrm>
                  <a:off x="5029201" y="1681242"/>
                  <a:ext cx="3505200" cy="376158"/>
                </a:xfrm>
                <a:custGeom>
                  <a:avLst/>
                  <a:gdLst>
                    <a:gd name="connsiteX0" fmla="*/ 0 w 3505200"/>
                    <a:gd name="connsiteY0" fmla="*/ 145574 h 521732"/>
                    <a:gd name="connsiteX1" fmla="*/ 145574 w 3505200"/>
                    <a:gd name="connsiteY1" fmla="*/ 0 h 521732"/>
                    <a:gd name="connsiteX2" fmla="*/ 3359626 w 3505200"/>
                    <a:gd name="connsiteY2" fmla="*/ 0 h 521732"/>
                    <a:gd name="connsiteX3" fmla="*/ 3505200 w 3505200"/>
                    <a:gd name="connsiteY3" fmla="*/ 145574 h 521732"/>
                    <a:gd name="connsiteX4" fmla="*/ 3505200 w 3505200"/>
                    <a:gd name="connsiteY4" fmla="*/ 376158 h 521732"/>
                    <a:gd name="connsiteX5" fmla="*/ 3359626 w 3505200"/>
                    <a:gd name="connsiteY5" fmla="*/ 521732 h 521732"/>
                    <a:gd name="connsiteX6" fmla="*/ 145574 w 3505200"/>
                    <a:gd name="connsiteY6" fmla="*/ 521732 h 521732"/>
                    <a:gd name="connsiteX7" fmla="*/ 0 w 3505200"/>
                    <a:gd name="connsiteY7" fmla="*/ 376158 h 521732"/>
                    <a:gd name="connsiteX8" fmla="*/ 0 w 3505200"/>
                    <a:gd name="connsiteY8" fmla="*/ 145574 h 521732"/>
                    <a:gd name="connsiteX0" fmla="*/ 0 w 3505200"/>
                    <a:gd name="connsiteY0" fmla="*/ 145574 h 521732"/>
                    <a:gd name="connsiteX1" fmla="*/ 145574 w 3505200"/>
                    <a:gd name="connsiteY1" fmla="*/ 0 h 521732"/>
                    <a:gd name="connsiteX2" fmla="*/ 3359626 w 3505200"/>
                    <a:gd name="connsiteY2" fmla="*/ 0 h 521732"/>
                    <a:gd name="connsiteX3" fmla="*/ 3505200 w 3505200"/>
                    <a:gd name="connsiteY3" fmla="*/ 145574 h 521732"/>
                    <a:gd name="connsiteX4" fmla="*/ 3505200 w 3505200"/>
                    <a:gd name="connsiteY4" fmla="*/ 376158 h 521732"/>
                    <a:gd name="connsiteX5" fmla="*/ 3359626 w 3505200"/>
                    <a:gd name="connsiteY5" fmla="*/ 521732 h 521732"/>
                    <a:gd name="connsiteX6" fmla="*/ 0 w 3505200"/>
                    <a:gd name="connsiteY6" fmla="*/ 376158 h 521732"/>
                    <a:gd name="connsiteX7" fmla="*/ 0 w 3505200"/>
                    <a:gd name="connsiteY7" fmla="*/ 145574 h 521732"/>
                    <a:gd name="connsiteX0" fmla="*/ 0 w 3505200"/>
                    <a:gd name="connsiteY0" fmla="*/ 145574 h 376158"/>
                    <a:gd name="connsiteX1" fmla="*/ 145574 w 3505200"/>
                    <a:gd name="connsiteY1" fmla="*/ 0 h 376158"/>
                    <a:gd name="connsiteX2" fmla="*/ 3359626 w 3505200"/>
                    <a:gd name="connsiteY2" fmla="*/ 0 h 376158"/>
                    <a:gd name="connsiteX3" fmla="*/ 3505200 w 3505200"/>
                    <a:gd name="connsiteY3" fmla="*/ 145574 h 376158"/>
                    <a:gd name="connsiteX4" fmla="*/ 3505200 w 3505200"/>
                    <a:gd name="connsiteY4" fmla="*/ 376158 h 376158"/>
                    <a:gd name="connsiteX5" fmla="*/ 0 w 3505200"/>
                    <a:gd name="connsiteY5" fmla="*/ 376158 h 376158"/>
                    <a:gd name="connsiteX6" fmla="*/ 0 w 3505200"/>
                    <a:gd name="connsiteY6" fmla="*/ 145574 h 376158"/>
                    <a:gd name="connsiteX0" fmla="*/ 0 w 3505200"/>
                    <a:gd name="connsiteY0" fmla="*/ 145574 h 376158"/>
                    <a:gd name="connsiteX1" fmla="*/ 145574 w 3505200"/>
                    <a:gd name="connsiteY1" fmla="*/ 0 h 376158"/>
                    <a:gd name="connsiteX2" fmla="*/ 3359626 w 3505200"/>
                    <a:gd name="connsiteY2" fmla="*/ 0 h 376158"/>
                    <a:gd name="connsiteX3" fmla="*/ 3505200 w 3505200"/>
                    <a:gd name="connsiteY3" fmla="*/ 145574 h 376158"/>
                    <a:gd name="connsiteX4" fmla="*/ 3505200 w 3505200"/>
                    <a:gd name="connsiteY4" fmla="*/ 376158 h 376158"/>
                    <a:gd name="connsiteX5" fmla="*/ 0 w 3505200"/>
                    <a:gd name="connsiteY5" fmla="*/ 376158 h 376158"/>
                    <a:gd name="connsiteX6" fmla="*/ 0 w 3505200"/>
                    <a:gd name="connsiteY6" fmla="*/ 145574 h 3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5200" h="376158">
                      <a:moveTo>
                        <a:pt x="0" y="145574"/>
                      </a:moveTo>
                      <a:cubicBezTo>
                        <a:pt x="0" y="65176"/>
                        <a:pt x="65176" y="0"/>
                        <a:pt x="145574" y="0"/>
                      </a:cubicBezTo>
                      <a:lnTo>
                        <a:pt x="3359626" y="0"/>
                      </a:lnTo>
                      <a:cubicBezTo>
                        <a:pt x="3440024" y="0"/>
                        <a:pt x="3505200" y="65176"/>
                        <a:pt x="3505200" y="145574"/>
                      </a:cubicBezTo>
                      <a:lnTo>
                        <a:pt x="3505200" y="376158"/>
                      </a:lnTo>
                      <a:lnTo>
                        <a:pt x="0" y="376158"/>
                      </a:lnTo>
                      <a:lnTo>
                        <a:pt x="0" y="145574"/>
                      </a:ln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E243B"/>
                      </a:solidFill>
                    </a:rPr>
                    <a:t>Surrogate Modeling</a:t>
                  </a:r>
                </a:p>
              </p:txBody>
            </p:sp>
            <p:sp>
              <p:nvSpPr>
                <p:cNvPr id="39" name="Rounded Rectangle 65"/>
                <p:cNvSpPr/>
                <p:nvPr/>
              </p:nvSpPr>
              <p:spPr>
                <a:xfrm>
                  <a:off x="5029201" y="2044001"/>
                  <a:ext cx="3505200" cy="1036832"/>
                </a:xfrm>
                <a:custGeom>
                  <a:avLst/>
                  <a:gdLst>
                    <a:gd name="connsiteX0" fmla="*/ 0 w 3505200"/>
                    <a:gd name="connsiteY0" fmla="*/ 259135 h 1554778"/>
                    <a:gd name="connsiteX1" fmla="*/ 259135 w 3505200"/>
                    <a:gd name="connsiteY1" fmla="*/ 0 h 1554778"/>
                    <a:gd name="connsiteX2" fmla="*/ 3246065 w 3505200"/>
                    <a:gd name="connsiteY2" fmla="*/ 0 h 1554778"/>
                    <a:gd name="connsiteX3" fmla="*/ 3505200 w 3505200"/>
                    <a:gd name="connsiteY3" fmla="*/ 259135 h 1554778"/>
                    <a:gd name="connsiteX4" fmla="*/ 3505200 w 3505200"/>
                    <a:gd name="connsiteY4" fmla="*/ 1295643 h 1554778"/>
                    <a:gd name="connsiteX5" fmla="*/ 3246065 w 3505200"/>
                    <a:gd name="connsiteY5" fmla="*/ 1554778 h 1554778"/>
                    <a:gd name="connsiteX6" fmla="*/ 259135 w 3505200"/>
                    <a:gd name="connsiteY6" fmla="*/ 1554778 h 1554778"/>
                    <a:gd name="connsiteX7" fmla="*/ 0 w 3505200"/>
                    <a:gd name="connsiteY7" fmla="*/ 1295643 h 1554778"/>
                    <a:gd name="connsiteX8" fmla="*/ 0 w 3505200"/>
                    <a:gd name="connsiteY8" fmla="*/ 259135 h 1554778"/>
                    <a:gd name="connsiteX0" fmla="*/ 0 w 3505200"/>
                    <a:gd name="connsiteY0" fmla="*/ 259135 h 1554778"/>
                    <a:gd name="connsiteX1" fmla="*/ 259135 w 3505200"/>
                    <a:gd name="connsiteY1" fmla="*/ 0 h 1554778"/>
                    <a:gd name="connsiteX2" fmla="*/ 3505200 w 3505200"/>
                    <a:gd name="connsiteY2" fmla="*/ 259135 h 1554778"/>
                    <a:gd name="connsiteX3" fmla="*/ 3505200 w 3505200"/>
                    <a:gd name="connsiteY3" fmla="*/ 1295643 h 1554778"/>
                    <a:gd name="connsiteX4" fmla="*/ 3246065 w 3505200"/>
                    <a:gd name="connsiteY4" fmla="*/ 1554778 h 1554778"/>
                    <a:gd name="connsiteX5" fmla="*/ 259135 w 3505200"/>
                    <a:gd name="connsiteY5" fmla="*/ 1554778 h 1554778"/>
                    <a:gd name="connsiteX6" fmla="*/ 0 w 3505200"/>
                    <a:gd name="connsiteY6" fmla="*/ 1295643 h 1554778"/>
                    <a:gd name="connsiteX7" fmla="*/ 0 w 3505200"/>
                    <a:gd name="connsiteY7" fmla="*/ 259135 h 1554778"/>
                    <a:gd name="connsiteX0" fmla="*/ 0 w 3505200"/>
                    <a:gd name="connsiteY0" fmla="*/ 0 h 1295643"/>
                    <a:gd name="connsiteX1" fmla="*/ 3505200 w 3505200"/>
                    <a:gd name="connsiteY1" fmla="*/ 0 h 1295643"/>
                    <a:gd name="connsiteX2" fmla="*/ 3505200 w 3505200"/>
                    <a:gd name="connsiteY2" fmla="*/ 1036508 h 1295643"/>
                    <a:gd name="connsiteX3" fmla="*/ 3246065 w 3505200"/>
                    <a:gd name="connsiteY3" fmla="*/ 1295643 h 1295643"/>
                    <a:gd name="connsiteX4" fmla="*/ 259135 w 3505200"/>
                    <a:gd name="connsiteY4" fmla="*/ 1295643 h 1295643"/>
                    <a:gd name="connsiteX5" fmla="*/ 0 w 3505200"/>
                    <a:gd name="connsiteY5" fmla="*/ 1036508 h 1295643"/>
                    <a:gd name="connsiteX6" fmla="*/ 0 w 3505200"/>
                    <a:gd name="connsiteY6" fmla="*/ 0 h 1295643"/>
                    <a:gd name="connsiteX0" fmla="*/ 0 w 3505200"/>
                    <a:gd name="connsiteY0" fmla="*/ 0 h 1295643"/>
                    <a:gd name="connsiteX1" fmla="*/ 3505200 w 3505200"/>
                    <a:gd name="connsiteY1" fmla="*/ 0 h 1295643"/>
                    <a:gd name="connsiteX2" fmla="*/ 3505200 w 3505200"/>
                    <a:gd name="connsiteY2" fmla="*/ 1036508 h 1295643"/>
                    <a:gd name="connsiteX3" fmla="*/ 3246065 w 3505200"/>
                    <a:gd name="connsiteY3" fmla="*/ 1295643 h 1295643"/>
                    <a:gd name="connsiteX4" fmla="*/ 259135 w 3505200"/>
                    <a:gd name="connsiteY4" fmla="*/ 1295643 h 1295643"/>
                    <a:gd name="connsiteX5" fmla="*/ 0 w 3505200"/>
                    <a:gd name="connsiteY5" fmla="*/ 1036508 h 1295643"/>
                    <a:gd name="connsiteX6" fmla="*/ 0 w 3505200"/>
                    <a:gd name="connsiteY6" fmla="*/ 0 h 129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5200" h="1295643">
                      <a:moveTo>
                        <a:pt x="0" y="0"/>
                      </a:moveTo>
                      <a:lnTo>
                        <a:pt x="3505200" y="0"/>
                      </a:lnTo>
                      <a:lnTo>
                        <a:pt x="3505200" y="1036508"/>
                      </a:lnTo>
                      <a:cubicBezTo>
                        <a:pt x="3505200" y="1179624"/>
                        <a:pt x="3389181" y="1295643"/>
                        <a:pt x="3246065" y="1295643"/>
                      </a:cubicBezTo>
                      <a:lnTo>
                        <a:pt x="259135" y="1295643"/>
                      </a:lnTo>
                      <a:cubicBezTo>
                        <a:pt x="116019" y="1295643"/>
                        <a:pt x="0" y="1179624"/>
                        <a:pt x="0" y="1036508"/>
                      </a:cubicBezTo>
                      <a:lnTo>
                        <a:pt x="0"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37" name="TextBox 36"/>
              <p:cNvSpPr txBox="1"/>
              <p:nvPr/>
            </p:nvSpPr>
            <p:spPr>
              <a:xfrm>
                <a:off x="-2057400" y="1875100"/>
                <a:ext cx="3268270" cy="1076161"/>
              </a:xfrm>
              <a:prstGeom prst="rect">
                <a:avLst/>
              </a:prstGeom>
              <a:noFill/>
              <a:ln w="25400">
                <a:noFill/>
              </a:ln>
              <a:effectLst>
                <a:glow rad="190500">
                  <a:srgbClr val="002060">
                    <a:alpha val="50000"/>
                  </a:srgbClr>
                </a:glow>
              </a:effectLst>
            </p:spPr>
            <p:txBody>
              <a:bodyPr wrap="square" rtlCol="0">
                <a:spAutoFit/>
              </a:bodyPr>
              <a:lstStyle/>
              <a:p>
                <a:r>
                  <a:rPr lang="en-US" sz="1100" i="1" dirty="0">
                    <a:solidFill>
                      <a:schemeClr val="bg1"/>
                    </a:solidFill>
                  </a:rPr>
                  <a:t>the use of statistical techniques to build </a:t>
                </a:r>
                <a:r>
                  <a:rPr lang="en-US" sz="1100" b="1" i="1" dirty="0">
                    <a:solidFill>
                      <a:schemeClr val="bg1"/>
                    </a:solidFill>
                  </a:rPr>
                  <a:t>approximations (meta-models) </a:t>
                </a:r>
                <a:r>
                  <a:rPr lang="en-US" sz="1100" i="1" dirty="0">
                    <a:solidFill>
                      <a:schemeClr val="bg1"/>
                    </a:solidFill>
                  </a:rPr>
                  <a:t>of expensive computer analysis codes to facilitate multidisciplinary, multi-objective optimization and concept exploration [Simpson et al., 2001]</a:t>
                </a:r>
              </a:p>
            </p:txBody>
          </p:sp>
        </p:grpSp>
      </p:grpSp>
      <p:sp>
        <p:nvSpPr>
          <p:cNvPr id="40"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8</a:t>
            </a:fld>
            <a:endParaRPr lang="en-US"/>
          </a:p>
        </p:txBody>
      </p:sp>
    </p:spTree>
    <p:extLst>
      <p:ext uri="{BB962C8B-B14F-4D97-AF65-F5344CB8AC3E}">
        <p14:creationId xmlns:p14="http://schemas.microsoft.com/office/powerpoint/2010/main" val="3478714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Evolution of Adaptive Regression Techniques</a:t>
            </a:r>
          </a:p>
        </p:txBody>
      </p:sp>
      <p:grpSp>
        <p:nvGrpSpPr>
          <p:cNvPr id="69" name="Group 68"/>
          <p:cNvGrpSpPr/>
          <p:nvPr/>
        </p:nvGrpSpPr>
        <p:grpSpPr>
          <a:xfrm>
            <a:off x="1642922" y="1298612"/>
            <a:ext cx="9253678" cy="4721188"/>
            <a:chOff x="880923" y="1036320"/>
            <a:chExt cx="10853877" cy="5537603"/>
          </a:xfrm>
        </p:grpSpPr>
        <p:sp>
          <p:nvSpPr>
            <p:cNvPr id="4" name="Isosceles Triangle 3"/>
            <p:cNvSpPr/>
            <p:nvPr/>
          </p:nvSpPr>
          <p:spPr>
            <a:xfrm rot="16200000">
              <a:off x="3891228" y="3992223"/>
              <a:ext cx="318330" cy="274423"/>
            </a:xfrm>
            <a:prstGeom prst="triangle">
              <a:avLst/>
            </a:prstGeom>
            <a:noFill/>
            <a:ln w="63500" cap="rnd">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solidFill>
                  <a:schemeClr val="bg1"/>
                </a:solidFill>
                <a:latin typeface="Arial" pitchFamily="34" charset="0"/>
                <a:cs typeface="Arial" pitchFamily="34" charset="0"/>
              </a:endParaRPr>
            </a:p>
          </p:txBody>
        </p:sp>
        <p:sp>
          <p:nvSpPr>
            <p:cNvPr id="5" name="TextBox 4"/>
            <p:cNvSpPr txBox="1"/>
            <p:nvPr/>
          </p:nvSpPr>
          <p:spPr>
            <a:xfrm>
              <a:off x="4187369" y="3890031"/>
              <a:ext cx="2251799" cy="306849"/>
            </a:xfrm>
            <a:prstGeom prst="rect">
              <a:avLst/>
            </a:prstGeom>
            <a:noFill/>
          </p:spPr>
          <p:txBody>
            <a:bodyPr wrap="square" rtlCol="0">
              <a:spAutoFit/>
            </a:bodyPr>
            <a:lstStyle/>
            <a:p>
              <a:r>
                <a:rPr lang="en-US" sz="1050" b="1" i="1" dirty="0">
                  <a:solidFill>
                    <a:schemeClr val="bg1"/>
                  </a:solidFill>
                  <a:latin typeface="Arial" pitchFamily="34" charset="0"/>
                  <a:cs typeface="Arial" pitchFamily="34" charset="0"/>
                </a:rPr>
                <a:t>Curse of Dimensionality</a:t>
              </a:r>
            </a:p>
          </p:txBody>
        </p:sp>
        <p:sp>
          <p:nvSpPr>
            <p:cNvPr id="6" name="Freeform 5"/>
            <p:cNvSpPr/>
            <p:nvPr/>
          </p:nvSpPr>
          <p:spPr>
            <a:xfrm>
              <a:off x="2427644" y="2422516"/>
              <a:ext cx="5683409" cy="3198806"/>
            </a:xfrm>
            <a:custGeom>
              <a:avLst/>
              <a:gdLst>
                <a:gd name="connsiteX0" fmla="*/ 94074 w 7254992"/>
                <a:gd name="connsiteY0" fmla="*/ 4468518 h 4547540"/>
                <a:gd name="connsiteX1" fmla="*/ 2509896 w 7254992"/>
                <a:gd name="connsiteY1" fmla="*/ 1860785 h 4547540"/>
                <a:gd name="connsiteX2" fmla="*/ 6133629 w 7254992"/>
                <a:gd name="connsiteY2" fmla="*/ 619007 h 4547540"/>
                <a:gd name="connsiteX3" fmla="*/ 6020740 w 7254992"/>
                <a:gd name="connsiteY3" fmla="*/ 54563 h 4547540"/>
                <a:gd name="connsiteX4" fmla="*/ 7206074 w 7254992"/>
                <a:gd name="connsiteY4" fmla="*/ 946385 h 4547540"/>
                <a:gd name="connsiteX5" fmla="*/ 6314251 w 7254992"/>
                <a:gd name="connsiteY5" fmla="*/ 2255896 h 4547540"/>
                <a:gd name="connsiteX6" fmla="*/ 6235229 w 7254992"/>
                <a:gd name="connsiteY6" fmla="*/ 1691452 h 4547540"/>
                <a:gd name="connsiteX7" fmla="*/ 3074340 w 7254992"/>
                <a:gd name="connsiteY7" fmla="*/ 2334918 h 4547540"/>
                <a:gd name="connsiteX8" fmla="*/ 94074 w 7254992"/>
                <a:gd name="connsiteY8" fmla="*/ 4468518 h 4547540"/>
                <a:gd name="connsiteX0" fmla="*/ 94074 w 7254992"/>
                <a:gd name="connsiteY0" fmla="*/ 4468518 h 4547540"/>
                <a:gd name="connsiteX1" fmla="*/ 2509896 w 7254992"/>
                <a:gd name="connsiteY1" fmla="*/ 1860785 h 4547540"/>
                <a:gd name="connsiteX2" fmla="*/ 6133629 w 7254992"/>
                <a:gd name="connsiteY2" fmla="*/ 619007 h 4547540"/>
                <a:gd name="connsiteX3" fmla="*/ 6020740 w 7254992"/>
                <a:gd name="connsiteY3" fmla="*/ 54563 h 4547540"/>
                <a:gd name="connsiteX4" fmla="*/ 7206074 w 7254992"/>
                <a:gd name="connsiteY4" fmla="*/ 946385 h 4547540"/>
                <a:gd name="connsiteX5" fmla="*/ 6314251 w 7254992"/>
                <a:gd name="connsiteY5" fmla="*/ 2255896 h 4547540"/>
                <a:gd name="connsiteX6" fmla="*/ 6235229 w 7254992"/>
                <a:gd name="connsiteY6" fmla="*/ 1691452 h 4547540"/>
                <a:gd name="connsiteX7" fmla="*/ 3074340 w 7254992"/>
                <a:gd name="connsiteY7" fmla="*/ 2334918 h 4547540"/>
                <a:gd name="connsiteX8" fmla="*/ 94074 w 7254992"/>
                <a:gd name="connsiteY8" fmla="*/ 4468518 h 4547540"/>
                <a:gd name="connsiteX0" fmla="*/ 94074 w 7254992"/>
                <a:gd name="connsiteY0" fmla="*/ 4468518 h 4547540"/>
                <a:gd name="connsiteX1" fmla="*/ 2509896 w 7254992"/>
                <a:gd name="connsiteY1" fmla="*/ 1860785 h 4547540"/>
                <a:gd name="connsiteX2" fmla="*/ 6133629 w 7254992"/>
                <a:gd name="connsiteY2" fmla="*/ 619007 h 4547540"/>
                <a:gd name="connsiteX3" fmla="*/ 6020740 w 7254992"/>
                <a:gd name="connsiteY3" fmla="*/ 54563 h 4547540"/>
                <a:gd name="connsiteX4" fmla="*/ 7206074 w 7254992"/>
                <a:gd name="connsiteY4" fmla="*/ 946385 h 4547540"/>
                <a:gd name="connsiteX5" fmla="*/ 6314251 w 7254992"/>
                <a:gd name="connsiteY5" fmla="*/ 2255896 h 4547540"/>
                <a:gd name="connsiteX6" fmla="*/ 6235229 w 7254992"/>
                <a:gd name="connsiteY6" fmla="*/ 1691452 h 4547540"/>
                <a:gd name="connsiteX7" fmla="*/ 3074340 w 7254992"/>
                <a:gd name="connsiteY7" fmla="*/ 2334918 h 4547540"/>
                <a:gd name="connsiteX8" fmla="*/ 94074 w 7254992"/>
                <a:gd name="connsiteY8" fmla="*/ 4468518 h 4547540"/>
                <a:gd name="connsiteX0" fmla="*/ 94074 w 7254992"/>
                <a:gd name="connsiteY0" fmla="*/ 4413955 h 4492977"/>
                <a:gd name="connsiteX1" fmla="*/ 2509896 w 7254992"/>
                <a:gd name="connsiteY1" fmla="*/ 1806222 h 4492977"/>
                <a:gd name="connsiteX2" fmla="*/ 6133629 w 7254992"/>
                <a:gd name="connsiteY2" fmla="*/ 564444 h 4492977"/>
                <a:gd name="connsiteX3" fmla="*/ 6020740 w 7254992"/>
                <a:gd name="connsiteY3" fmla="*/ 0 h 4492977"/>
                <a:gd name="connsiteX4" fmla="*/ 7206074 w 7254992"/>
                <a:gd name="connsiteY4" fmla="*/ 891822 h 4492977"/>
                <a:gd name="connsiteX5" fmla="*/ 6314251 w 7254992"/>
                <a:gd name="connsiteY5" fmla="*/ 2201333 h 4492977"/>
                <a:gd name="connsiteX6" fmla="*/ 6235229 w 7254992"/>
                <a:gd name="connsiteY6" fmla="*/ 1636889 h 4492977"/>
                <a:gd name="connsiteX7" fmla="*/ 3074340 w 7254992"/>
                <a:gd name="connsiteY7" fmla="*/ 2280355 h 4492977"/>
                <a:gd name="connsiteX8" fmla="*/ 94074 w 7254992"/>
                <a:gd name="connsiteY8" fmla="*/ 4413955 h 4492977"/>
                <a:gd name="connsiteX0" fmla="*/ 94074 w 7254992"/>
                <a:gd name="connsiteY0" fmla="*/ 4413955 h 4492977"/>
                <a:gd name="connsiteX1" fmla="*/ 2509896 w 7254992"/>
                <a:gd name="connsiteY1" fmla="*/ 1806222 h 4492977"/>
                <a:gd name="connsiteX2" fmla="*/ 6133629 w 7254992"/>
                <a:gd name="connsiteY2" fmla="*/ 564444 h 4492977"/>
                <a:gd name="connsiteX3" fmla="*/ 6020740 w 7254992"/>
                <a:gd name="connsiteY3" fmla="*/ 0 h 4492977"/>
                <a:gd name="connsiteX4" fmla="*/ 7206074 w 7254992"/>
                <a:gd name="connsiteY4" fmla="*/ 891822 h 4492977"/>
                <a:gd name="connsiteX5" fmla="*/ 6314251 w 7254992"/>
                <a:gd name="connsiteY5" fmla="*/ 2201333 h 4492977"/>
                <a:gd name="connsiteX6" fmla="*/ 6235229 w 7254992"/>
                <a:gd name="connsiteY6" fmla="*/ 1636889 h 4492977"/>
                <a:gd name="connsiteX7" fmla="*/ 3074340 w 7254992"/>
                <a:gd name="connsiteY7" fmla="*/ 2280355 h 4492977"/>
                <a:gd name="connsiteX8" fmla="*/ 94074 w 7254992"/>
                <a:gd name="connsiteY8" fmla="*/ 4413955 h 4492977"/>
                <a:gd name="connsiteX0" fmla="*/ 94074 w 7254992"/>
                <a:gd name="connsiteY0" fmla="*/ 4413955 h 4492977"/>
                <a:gd name="connsiteX1" fmla="*/ 2509896 w 7254992"/>
                <a:gd name="connsiteY1" fmla="*/ 1806222 h 4492977"/>
                <a:gd name="connsiteX2" fmla="*/ 6133629 w 7254992"/>
                <a:gd name="connsiteY2" fmla="*/ 564444 h 4492977"/>
                <a:gd name="connsiteX3" fmla="*/ 6020740 w 7254992"/>
                <a:gd name="connsiteY3" fmla="*/ 0 h 4492977"/>
                <a:gd name="connsiteX4" fmla="*/ 7206074 w 7254992"/>
                <a:gd name="connsiteY4" fmla="*/ 891822 h 4492977"/>
                <a:gd name="connsiteX5" fmla="*/ 6314251 w 7254992"/>
                <a:gd name="connsiteY5" fmla="*/ 2201333 h 4492977"/>
                <a:gd name="connsiteX6" fmla="*/ 6235229 w 7254992"/>
                <a:gd name="connsiteY6" fmla="*/ 1636889 h 4492977"/>
                <a:gd name="connsiteX7" fmla="*/ 3074340 w 7254992"/>
                <a:gd name="connsiteY7" fmla="*/ 2280355 h 4492977"/>
                <a:gd name="connsiteX8" fmla="*/ 94074 w 7254992"/>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314251 w 7206074"/>
                <a:gd name="connsiteY5" fmla="*/ 2201333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314251 w 7206074"/>
                <a:gd name="connsiteY5" fmla="*/ 2201333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314251 w 7206074"/>
                <a:gd name="connsiteY5" fmla="*/ 2201333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314251 w 7206074"/>
                <a:gd name="connsiteY5" fmla="*/ 2201333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314251 w 7206074"/>
                <a:gd name="connsiteY5" fmla="*/ 2201333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314251 w 7206074"/>
                <a:gd name="connsiteY5" fmla="*/ 2201333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314251 w 7206074"/>
                <a:gd name="connsiteY5" fmla="*/ 2201333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314251 w 7206074"/>
                <a:gd name="connsiteY5" fmla="*/ 2201333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322718 w 7206074"/>
                <a:gd name="connsiteY5" fmla="*/ 21364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46518 w 7206074"/>
                <a:gd name="connsiteY5" fmla="*/ 22126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46518 w 7206074"/>
                <a:gd name="connsiteY5" fmla="*/ 22126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46518 w 7206074"/>
                <a:gd name="connsiteY5" fmla="*/ 22126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46518 w 7206074"/>
                <a:gd name="connsiteY5" fmla="*/ 22126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46518 w 7206074"/>
                <a:gd name="connsiteY5" fmla="*/ 22126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46518 w 7206074"/>
                <a:gd name="connsiteY5" fmla="*/ 22126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46518 w 7206074"/>
                <a:gd name="connsiteY5" fmla="*/ 22126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46518 w 7206074"/>
                <a:gd name="connsiteY5" fmla="*/ 22126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46518 w 7206074"/>
                <a:gd name="connsiteY5" fmla="*/ 22126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46518 w 7206074"/>
                <a:gd name="connsiteY5" fmla="*/ 22126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71918 w 7206074"/>
                <a:gd name="connsiteY5" fmla="*/ 21999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71918 w 7206074"/>
                <a:gd name="connsiteY5" fmla="*/ 21999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71918 w 7206074"/>
                <a:gd name="connsiteY5" fmla="*/ 21999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71918 w 7206074"/>
                <a:gd name="connsiteY5" fmla="*/ 21999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94074 w 7206074"/>
                <a:gd name="connsiteY0" fmla="*/ 4413955 h 4492977"/>
                <a:gd name="connsiteX1" fmla="*/ 2509896 w 7206074"/>
                <a:gd name="connsiteY1" fmla="*/ 1806222 h 4492977"/>
                <a:gd name="connsiteX2" fmla="*/ 6133629 w 7206074"/>
                <a:gd name="connsiteY2" fmla="*/ 564444 h 4492977"/>
                <a:gd name="connsiteX3" fmla="*/ 6020740 w 7206074"/>
                <a:gd name="connsiteY3" fmla="*/ 0 h 4492977"/>
                <a:gd name="connsiteX4" fmla="*/ 7206074 w 7206074"/>
                <a:gd name="connsiteY4" fmla="*/ 891822 h 4492977"/>
                <a:gd name="connsiteX5" fmla="*/ 6271918 w 7206074"/>
                <a:gd name="connsiteY5" fmla="*/ 2199922 h 4492977"/>
                <a:gd name="connsiteX6" fmla="*/ 6235229 w 7206074"/>
                <a:gd name="connsiteY6" fmla="*/ 1636889 h 4492977"/>
                <a:gd name="connsiteX7" fmla="*/ 3074340 w 7206074"/>
                <a:gd name="connsiteY7" fmla="*/ 2280355 h 4492977"/>
                <a:gd name="connsiteX8" fmla="*/ 94074 w 7206074"/>
                <a:gd name="connsiteY8" fmla="*/ 4413955 h 4492977"/>
                <a:gd name="connsiteX0" fmla="*/ 0 w 7112000"/>
                <a:gd name="connsiteY0" fmla="*/ 4413955 h 4492977"/>
                <a:gd name="connsiteX1" fmla="*/ 2415822 w 7112000"/>
                <a:gd name="connsiteY1" fmla="*/ 1806222 h 4492977"/>
                <a:gd name="connsiteX2" fmla="*/ 6039555 w 7112000"/>
                <a:gd name="connsiteY2" fmla="*/ 564444 h 4492977"/>
                <a:gd name="connsiteX3" fmla="*/ 5926666 w 7112000"/>
                <a:gd name="connsiteY3" fmla="*/ 0 h 4492977"/>
                <a:gd name="connsiteX4" fmla="*/ 7112000 w 7112000"/>
                <a:gd name="connsiteY4" fmla="*/ 891822 h 4492977"/>
                <a:gd name="connsiteX5" fmla="*/ 6177844 w 7112000"/>
                <a:gd name="connsiteY5" fmla="*/ 2199922 h 4492977"/>
                <a:gd name="connsiteX6" fmla="*/ 6141155 w 7112000"/>
                <a:gd name="connsiteY6" fmla="*/ 1636889 h 4492977"/>
                <a:gd name="connsiteX7" fmla="*/ 2980266 w 7112000"/>
                <a:gd name="connsiteY7" fmla="*/ 2280355 h 4492977"/>
                <a:gd name="connsiteX8" fmla="*/ 0 w 7112000"/>
                <a:gd name="connsiteY8" fmla="*/ 4413955 h 4492977"/>
                <a:gd name="connsiteX0" fmla="*/ 0 w 7112000"/>
                <a:gd name="connsiteY0" fmla="*/ 4413955 h 4413955"/>
                <a:gd name="connsiteX1" fmla="*/ 2415822 w 7112000"/>
                <a:gd name="connsiteY1" fmla="*/ 1806222 h 4413955"/>
                <a:gd name="connsiteX2" fmla="*/ 6039555 w 7112000"/>
                <a:gd name="connsiteY2" fmla="*/ 564444 h 4413955"/>
                <a:gd name="connsiteX3" fmla="*/ 5926666 w 7112000"/>
                <a:gd name="connsiteY3" fmla="*/ 0 h 4413955"/>
                <a:gd name="connsiteX4" fmla="*/ 7112000 w 7112000"/>
                <a:gd name="connsiteY4" fmla="*/ 891822 h 4413955"/>
                <a:gd name="connsiteX5" fmla="*/ 6177844 w 7112000"/>
                <a:gd name="connsiteY5" fmla="*/ 2199922 h 4413955"/>
                <a:gd name="connsiteX6" fmla="*/ 6141155 w 7112000"/>
                <a:gd name="connsiteY6" fmla="*/ 1636889 h 4413955"/>
                <a:gd name="connsiteX7" fmla="*/ 2980266 w 7112000"/>
                <a:gd name="connsiteY7" fmla="*/ 2280355 h 4413955"/>
                <a:gd name="connsiteX8" fmla="*/ 0 w 7112000"/>
                <a:gd name="connsiteY8" fmla="*/ 4413955 h 4413955"/>
                <a:gd name="connsiteX0" fmla="*/ 0 w 7112000"/>
                <a:gd name="connsiteY0" fmla="*/ 4413955 h 4413955"/>
                <a:gd name="connsiteX1" fmla="*/ 2415822 w 7112000"/>
                <a:gd name="connsiteY1" fmla="*/ 1806222 h 4413955"/>
                <a:gd name="connsiteX2" fmla="*/ 6039555 w 7112000"/>
                <a:gd name="connsiteY2" fmla="*/ 564444 h 4413955"/>
                <a:gd name="connsiteX3" fmla="*/ 5926666 w 7112000"/>
                <a:gd name="connsiteY3" fmla="*/ 0 h 4413955"/>
                <a:gd name="connsiteX4" fmla="*/ 7112000 w 7112000"/>
                <a:gd name="connsiteY4" fmla="*/ 891822 h 4413955"/>
                <a:gd name="connsiteX5" fmla="*/ 6177844 w 7112000"/>
                <a:gd name="connsiteY5" fmla="*/ 2199922 h 4413955"/>
                <a:gd name="connsiteX6" fmla="*/ 6141155 w 7112000"/>
                <a:gd name="connsiteY6" fmla="*/ 1636889 h 4413955"/>
                <a:gd name="connsiteX7" fmla="*/ 2980266 w 7112000"/>
                <a:gd name="connsiteY7" fmla="*/ 2280355 h 4413955"/>
                <a:gd name="connsiteX8" fmla="*/ 0 w 7112000"/>
                <a:gd name="connsiteY8" fmla="*/ 4413955 h 4413955"/>
                <a:gd name="connsiteX0" fmla="*/ 0 w 7665156"/>
                <a:gd name="connsiteY0" fmla="*/ 3127022 h 3127022"/>
                <a:gd name="connsiteX1" fmla="*/ 2968978 w 7665156"/>
                <a:gd name="connsiteY1" fmla="*/ 1806222 h 3127022"/>
                <a:gd name="connsiteX2" fmla="*/ 6592711 w 7665156"/>
                <a:gd name="connsiteY2" fmla="*/ 564444 h 3127022"/>
                <a:gd name="connsiteX3" fmla="*/ 6479822 w 7665156"/>
                <a:gd name="connsiteY3" fmla="*/ 0 h 3127022"/>
                <a:gd name="connsiteX4" fmla="*/ 7665156 w 7665156"/>
                <a:gd name="connsiteY4" fmla="*/ 891822 h 3127022"/>
                <a:gd name="connsiteX5" fmla="*/ 6731000 w 7665156"/>
                <a:gd name="connsiteY5" fmla="*/ 2199922 h 3127022"/>
                <a:gd name="connsiteX6" fmla="*/ 6694311 w 7665156"/>
                <a:gd name="connsiteY6" fmla="*/ 1636889 h 3127022"/>
                <a:gd name="connsiteX7" fmla="*/ 3533422 w 7665156"/>
                <a:gd name="connsiteY7" fmla="*/ 2280355 h 3127022"/>
                <a:gd name="connsiteX8" fmla="*/ 0 w 7665156"/>
                <a:gd name="connsiteY8" fmla="*/ 3127022 h 3127022"/>
                <a:gd name="connsiteX0" fmla="*/ 215430 w 7880586"/>
                <a:gd name="connsiteY0" fmla="*/ 3127022 h 3268133"/>
                <a:gd name="connsiteX1" fmla="*/ 3184408 w 7880586"/>
                <a:gd name="connsiteY1" fmla="*/ 1806222 h 3268133"/>
                <a:gd name="connsiteX2" fmla="*/ 6808141 w 7880586"/>
                <a:gd name="connsiteY2" fmla="*/ 564444 h 3268133"/>
                <a:gd name="connsiteX3" fmla="*/ 6695252 w 7880586"/>
                <a:gd name="connsiteY3" fmla="*/ 0 h 3268133"/>
                <a:gd name="connsiteX4" fmla="*/ 7880586 w 7880586"/>
                <a:gd name="connsiteY4" fmla="*/ 891822 h 3268133"/>
                <a:gd name="connsiteX5" fmla="*/ 6946430 w 7880586"/>
                <a:gd name="connsiteY5" fmla="*/ 2199922 h 3268133"/>
                <a:gd name="connsiteX6" fmla="*/ 6909741 w 7880586"/>
                <a:gd name="connsiteY6" fmla="*/ 1636889 h 3268133"/>
                <a:gd name="connsiteX7" fmla="*/ 3748852 w 7880586"/>
                <a:gd name="connsiteY7" fmla="*/ 2280355 h 3268133"/>
                <a:gd name="connsiteX8" fmla="*/ 1891830 w 7880586"/>
                <a:gd name="connsiteY8" fmla="*/ 3127022 h 3268133"/>
                <a:gd name="connsiteX9" fmla="*/ 215430 w 7880586"/>
                <a:gd name="connsiteY9" fmla="*/ 3127022 h 3268133"/>
                <a:gd name="connsiteX0" fmla="*/ 0 w 7665156"/>
                <a:gd name="connsiteY0" fmla="*/ 3127022 h 3268133"/>
                <a:gd name="connsiteX1" fmla="*/ 2968978 w 7665156"/>
                <a:gd name="connsiteY1" fmla="*/ 1806222 h 3268133"/>
                <a:gd name="connsiteX2" fmla="*/ 6592711 w 7665156"/>
                <a:gd name="connsiteY2" fmla="*/ 564444 h 3268133"/>
                <a:gd name="connsiteX3" fmla="*/ 6479822 w 7665156"/>
                <a:gd name="connsiteY3" fmla="*/ 0 h 3268133"/>
                <a:gd name="connsiteX4" fmla="*/ 7665156 w 7665156"/>
                <a:gd name="connsiteY4" fmla="*/ 891822 h 3268133"/>
                <a:gd name="connsiteX5" fmla="*/ 6731000 w 7665156"/>
                <a:gd name="connsiteY5" fmla="*/ 2199922 h 3268133"/>
                <a:gd name="connsiteX6" fmla="*/ 6694311 w 7665156"/>
                <a:gd name="connsiteY6" fmla="*/ 1636889 h 3268133"/>
                <a:gd name="connsiteX7" fmla="*/ 3533422 w 7665156"/>
                <a:gd name="connsiteY7" fmla="*/ 2280355 h 3268133"/>
                <a:gd name="connsiteX8" fmla="*/ 1676400 w 7665156"/>
                <a:gd name="connsiteY8" fmla="*/ 3127022 h 3268133"/>
                <a:gd name="connsiteX9" fmla="*/ 0 w 7665156"/>
                <a:gd name="connsiteY9" fmla="*/ 3127022 h 3268133"/>
                <a:gd name="connsiteX0" fmla="*/ 0 w 7665156"/>
                <a:gd name="connsiteY0" fmla="*/ 3127022 h 3268133"/>
                <a:gd name="connsiteX1" fmla="*/ 2968978 w 7665156"/>
                <a:gd name="connsiteY1" fmla="*/ 1806222 h 3268133"/>
                <a:gd name="connsiteX2" fmla="*/ 6592711 w 7665156"/>
                <a:gd name="connsiteY2" fmla="*/ 564444 h 3268133"/>
                <a:gd name="connsiteX3" fmla="*/ 6479822 w 7665156"/>
                <a:gd name="connsiteY3" fmla="*/ 0 h 3268133"/>
                <a:gd name="connsiteX4" fmla="*/ 7665156 w 7665156"/>
                <a:gd name="connsiteY4" fmla="*/ 891822 h 3268133"/>
                <a:gd name="connsiteX5" fmla="*/ 6731000 w 7665156"/>
                <a:gd name="connsiteY5" fmla="*/ 2199922 h 3268133"/>
                <a:gd name="connsiteX6" fmla="*/ 6694311 w 7665156"/>
                <a:gd name="connsiteY6" fmla="*/ 1636889 h 3268133"/>
                <a:gd name="connsiteX7" fmla="*/ 3533422 w 7665156"/>
                <a:gd name="connsiteY7" fmla="*/ 2280355 h 3268133"/>
                <a:gd name="connsiteX8" fmla="*/ 1676400 w 7665156"/>
                <a:gd name="connsiteY8" fmla="*/ 3127022 h 3268133"/>
                <a:gd name="connsiteX9" fmla="*/ 0 w 7665156"/>
                <a:gd name="connsiteY9" fmla="*/ 3127022 h 3268133"/>
                <a:gd name="connsiteX0" fmla="*/ 0 w 7665156"/>
                <a:gd name="connsiteY0" fmla="*/ 3127022 h 3268133"/>
                <a:gd name="connsiteX1" fmla="*/ 3352800 w 7665156"/>
                <a:gd name="connsiteY1" fmla="*/ 1526822 h 3268133"/>
                <a:gd name="connsiteX2" fmla="*/ 6592711 w 7665156"/>
                <a:gd name="connsiteY2" fmla="*/ 564444 h 3268133"/>
                <a:gd name="connsiteX3" fmla="*/ 6479822 w 7665156"/>
                <a:gd name="connsiteY3" fmla="*/ 0 h 3268133"/>
                <a:gd name="connsiteX4" fmla="*/ 7665156 w 7665156"/>
                <a:gd name="connsiteY4" fmla="*/ 891822 h 3268133"/>
                <a:gd name="connsiteX5" fmla="*/ 6731000 w 7665156"/>
                <a:gd name="connsiteY5" fmla="*/ 2199922 h 3268133"/>
                <a:gd name="connsiteX6" fmla="*/ 6694311 w 7665156"/>
                <a:gd name="connsiteY6" fmla="*/ 1636889 h 3268133"/>
                <a:gd name="connsiteX7" fmla="*/ 3533422 w 7665156"/>
                <a:gd name="connsiteY7" fmla="*/ 2280355 h 3268133"/>
                <a:gd name="connsiteX8" fmla="*/ 1676400 w 7665156"/>
                <a:gd name="connsiteY8" fmla="*/ 3127022 h 3268133"/>
                <a:gd name="connsiteX9" fmla="*/ 0 w 7665156"/>
                <a:gd name="connsiteY9" fmla="*/ 3127022 h 3268133"/>
                <a:gd name="connsiteX0" fmla="*/ 0 w 7665156"/>
                <a:gd name="connsiteY0" fmla="*/ 3127022 h 3268133"/>
                <a:gd name="connsiteX1" fmla="*/ 3352800 w 7665156"/>
                <a:gd name="connsiteY1" fmla="*/ 1526822 h 3268133"/>
                <a:gd name="connsiteX2" fmla="*/ 6592711 w 7665156"/>
                <a:gd name="connsiteY2" fmla="*/ 564444 h 3268133"/>
                <a:gd name="connsiteX3" fmla="*/ 6479822 w 7665156"/>
                <a:gd name="connsiteY3" fmla="*/ 0 h 3268133"/>
                <a:gd name="connsiteX4" fmla="*/ 7665156 w 7665156"/>
                <a:gd name="connsiteY4" fmla="*/ 891822 h 3268133"/>
                <a:gd name="connsiteX5" fmla="*/ 6731000 w 7665156"/>
                <a:gd name="connsiteY5" fmla="*/ 2199922 h 3268133"/>
                <a:gd name="connsiteX6" fmla="*/ 6694311 w 7665156"/>
                <a:gd name="connsiteY6" fmla="*/ 1636889 h 3268133"/>
                <a:gd name="connsiteX7" fmla="*/ 3533422 w 7665156"/>
                <a:gd name="connsiteY7" fmla="*/ 2280355 h 3268133"/>
                <a:gd name="connsiteX8" fmla="*/ 1676400 w 7665156"/>
                <a:gd name="connsiteY8" fmla="*/ 3127022 h 3268133"/>
                <a:gd name="connsiteX9" fmla="*/ 0 w 7665156"/>
                <a:gd name="connsiteY9" fmla="*/ 3127022 h 3268133"/>
                <a:gd name="connsiteX0" fmla="*/ 0 w 7665156"/>
                <a:gd name="connsiteY0" fmla="*/ 3127022 h 3199835"/>
                <a:gd name="connsiteX1" fmla="*/ 3352800 w 7665156"/>
                <a:gd name="connsiteY1" fmla="*/ 1526822 h 3199835"/>
                <a:gd name="connsiteX2" fmla="*/ 6592711 w 7665156"/>
                <a:gd name="connsiteY2" fmla="*/ 564444 h 3199835"/>
                <a:gd name="connsiteX3" fmla="*/ 6479822 w 7665156"/>
                <a:gd name="connsiteY3" fmla="*/ 0 h 3199835"/>
                <a:gd name="connsiteX4" fmla="*/ 7665156 w 7665156"/>
                <a:gd name="connsiteY4" fmla="*/ 891822 h 3199835"/>
                <a:gd name="connsiteX5" fmla="*/ 6731000 w 7665156"/>
                <a:gd name="connsiteY5" fmla="*/ 2199922 h 3199835"/>
                <a:gd name="connsiteX6" fmla="*/ 6694311 w 7665156"/>
                <a:gd name="connsiteY6" fmla="*/ 1636889 h 3199835"/>
                <a:gd name="connsiteX7" fmla="*/ 3533422 w 7665156"/>
                <a:gd name="connsiteY7" fmla="*/ 2280355 h 3199835"/>
                <a:gd name="connsiteX8" fmla="*/ 1981200 w 7665156"/>
                <a:gd name="connsiteY8" fmla="*/ 2974622 h 3199835"/>
                <a:gd name="connsiteX9" fmla="*/ 0 w 7665156"/>
                <a:gd name="connsiteY9" fmla="*/ 3127022 h 3199835"/>
                <a:gd name="connsiteX0" fmla="*/ 0 w 7665156"/>
                <a:gd name="connsiteY0" fmla="*/ 3127022 h 3420533"/>
                <a:gd name="connsiteX1" fmla="*/ 3352800 w 7665156"/>
                <a:gd name="connsiteY1" fmla="*/ 1526822 h 3420533"/>
                <a:gd name="connsiteX2" fmla="*/ 6592711 w 7665156"/>
                <a:gd name="connsiteY2" fmla="*/ 564444 h 3420533"/>
                <a:gd name="connsiteX3" fmla="*/ 6479822 w 7665156"/>
                <a:gd name="connsiteY3" fmla="*/ 0 h 3420533"/>
                <a:gd name="connsiteX4" fmla="*/ 7665156 w 7665156"/>
                <a:gd name="connsiteY4" fmla="*/ 891822 h 3420533"/>
                <a:gd name="connsiteX5" fmla="*/ 6731000 w 7665156"/>
                <a:gd name="connsiteY5" fmla="*/ 2199922 h 3420533"/>
                <a:gd name="connsiteX6" fmla="*/ 6694311 w 7665156"/>
                <a:gd name="connsiteY6" fmla="*/ 1636889 h 3420533"/>
                <a:gd name="connsiteX7" fmla="*/ 3533422 w 7665156"/>
                <a:gd name="connsiteY7" fmla="*/ 2280355 h 3420533"/>
                <a:gd name="connsiteX8" fmla="*/ 1981200 w 7665156"/>
                <a:gd name="connsiteY8" fmla="*/ 3279422 h 3420533"/>
                <a:gd name="connsiteX9" fmla="*/ 0 w 7665156"/>
                <a:gd name="connsiteY9" fmla="*/ 3127022 h 3420533"/>
                <a:gd name="connsiteX0" fmla="*/ 0 w 7665156"/>
                <a:gd name="connsiteY0" fmla="*/ 3127022 h 4086013"/>
                <a:gd name="connsiteX1" fmla="*/ 3352800 w 7665156"/>
                <a:gd name="connsiteY1" fmla="*/ 1526822 h 4086013"/>
                <a:gd name="connsiteX2" fmla="*/ 6592711 w 7665156"/>
                <a:gd name="connsiteY2" fmla="*/ 564444 h 4086013"/>
                <a:gd name="connsiteX3" fmla="*/ 6479822 w 7665156"/>
                <a:gd name="connsiteY3" fmla="*/ 0 h 4086013"/>
                <a:gd name="connsiteX4" fmla="*/ 7665156 w 7665156"/>
                <a:gd name="connsiteY4" fmla="*/ 891822 h 4086013"/>
                <a:gd name="connsiteX5" fmla="*/ 6731000 w 7665156"/>
                <a:gd name="connsiteY5" fmla="*/ 2199922 h 4086013"/>
                <a:gd name="connsiteX6" fmla="*/ 6694311 w 7665156"/>
                <a:gd name="connsiteY6" fmla="*/ 1636889 h 4086013"/>
                <a:gd name="connsiteX7" fmla="*/ 3533422 w 7665156"/>
                <a:gd name="connsiteY7" fmla="*/ 2280355 h 4086013"/>
                <a:gd name="connsiteX8" fmla="*/ 3627120 w 7665156"/>
                <a:gd name="connsiteY8" fmla="*/ 3919502 h 4086013"/>
                <a:gd name="connsiteX9" fmla="*/ 1981200 w 7665156"/>
                <a:gd name="connsiteY9" fmla="*/ 3279422 h 4086013"/>
                <a:gd name="connsiteX10" fmla="*/ 0 w 7665156"/>
                <a:gd name="connsiteY10" fmla="*/ 3127022 h 4086013"/>
                <a:gd name="connsiteX0" fmla="*/ 0 w 7665156"/>
                <a:gd name="connsiteY0" fmla="*/ 3127022 h 4692791"/>
                <a:gd name="connsiteX1" fmla="*/ 3352800 w 7665156"/>
                <a:gd name="connsiteY1" fmla="*/ 1526822 h 4692791"/>
                <a:gd name="connsiteX2" fmla="*/ 6592711 w 7665156"/>
                <a:gd name="connsiteY2" fmla="*/ 564444 h 4692791"/>
                <a:gd name="connsiteX3" fmla="*/ 6479822 w 7665156"/>
                <a:gd name="connsiteY3" fmla="*/ 0 h 4692791"/>
                <a:gd name="connsiteX4" fmla="*/ 7665156 w 7665156"/>
                <a:gd name="connsiteY4" fmla="*/ 891822 h 4692791"/>
                <a:gd name="connsiteX5" fmla="*/ 6731000 w 7665156"/>
                <a:gd name="connsiteY5" fmla="*/ 2199922 h 4692791"/>
                <a:gd name="connsiteX6" fmla="*/ 6694311 w 7665156"/>
                <a:gd name="connsiteY6" fmla="*/ 1636889 h 4692791"/>
                <a:gd name="connsiteX7" fmla="*/ 3533422 w 7665156"/>
                <a:gd name="connsiteY7" fmla="*/ 2280355 h 4692791"/>
                <a:gd name="connsiteX8" fmla="*/ 6400800 w 7665156"/>
                <a:gd name="connsiteY8" fmla="*/ 4419600 h 4692791"/>
                <a:gd name="connsiteX9" fmla="*/ 3627120 w 7665156"/>
                <a:gd name="connsiteY9" fmla="*/ 3919502 h 4692791"/>
                <a:gd name="connsiteX10" fmla="*/ 1981200 w 7665156"/>
                <a:gd name="connsiteY10" fmla="*/ 3279422 h 4692791"/>
                <a:gd name="connsiteX11" fmla="*/ 0 w 7665156"/>
                <a:gd name="connsiteY11" fmla="*/ 3127022 h 4692791"/>
                <a:gd name="connsiteX0" fmla="*/ 0 w 7665156"/>
                <a:gd name="connsiteY0" fmla="*/ 3127022 h 4776141"/>
                <a:gd name="connsiteX1" fmla="*/ 3352800 w 7665156"/>
                <a:gd name="connsiteY1" fmla="*/ 1526822 h 4776141"/>
                <a:gd name="connsiteX2" fmla="*/ 6592711 w 7665156"/>
                <a:gd name="connsiteY2" fmla="*/ 564444 h 4776141"/>
                <a:gd name="connsiteX3" fmla="*/ 6479822 w 7665156"/>
                <a:gd name="connsiteY3" fmla="*/ 0 h 4776141"/>
                <a:gd name="connsiteX4" fmla="*/ 7665156 w 7665156"/>
                <a:gd name="connsiteY4" fmla="*/ 891822 h 4776141"/>
                <a:gd name="connsiteX5" fmla="*/ 6731000 w 7665156"/>
                <a:gd name="connsiteY5" fmla="*/ 2199922 h 4776141"/>
                <a:gd name="connsiteX6" fmla="*/ 6694311 w 7665156"/>
                <a:gd name="connsiteY6" fmla="*/ 1636889 h 4776141"/>
                <a:gd name="connsiteX7" fmla="*/ 3533422 w 7665156"/>
                <a:gd name="connsiteY7" fmla="*/ 2280355 h 4776141"/>
                <a:gd name="connsiteX8" fmla="*/ 6705600 w 7665156"/>
                <a:gd name="connsiteY8" fmla="*/ 4419600 h 4776141"/>
                <a:gd name="connsiteX9" fmla="*/ 6400800 w 7665156"/>
                <a:gd name="connsiteY9" fmla="*/ 4419600 h 4776141"/>
                <a:gd name="connsiteX10" fmla="*/ 3627120 w 7665156"/>
                <a:gd name="connsiteY10" fmla="*/ 3919502 h 4776141"/>
                <a:gd name="connsiteX11" fmla="*/ 1981200 w 7665156"/>
                <a:gd name="connsiteY11" fmla="*/ 3279422 h 4776141"/>
                <a:gd name="connsiteX12" fmla="*/ 0 w 7665156"/>
                <a:gd name="connsiteY12" fmla="*/ 3127022 h 4776141"/>
                <a:gd name="connsiteX0" fmla="*/ 0 w 7665156"/>
                <a:gd name="connsiteY0" fmla="*/ 3127022 h 5309541"/>
                <a:gd name="connsiteX1" fmla="*/ 3352800 w 7665156"/>
                <a:gd name="connsiteY1" fmla="*/ 1526822 h 5309541"/>
                <a:gd name="connsiteX2" fmla="*/ 6592711 w 7665156"/>
                <a:gd name="connsiteY2" fmla="*/ 564444 h 5309541"/>
                <a:gd name="connsiteX3" fmla="*/ 6479822 w 7665156"/>
                <a:gd name="connsiteY3" fmla="*/ 0 h 5309541"/>
                <a:gd name="connsiteX4" fmla="*/ 7665156 w 7665156"/>
                <a:gd name="connsiteY4" fmla="*/ 891822 h 5309541"/>
                <a:gd name="connsiteX5" fmla="*/ 6731000 w 7665156"/>
                <a:gd name="connsiteY5" fmla="*/ 2199922 h 5309541"/>
                <a:gd name="connsiteX6" fmla="*/ 6694311 w 7665156"/>
                <a:gd name="connsiteY6" fmla="*/ 1636889 h 5309541"/>
                <a:gd name="connsiteX7" fmla="*/ 3533422 w 7665156"/>
                <a:gd name="connsiteY7" fmla="*/ 2280355 h 5309541"/>
                <a:gd name="connsiteX8" fmla="*/ 6324600 w 7665156"/>
                <a:gd name="connsiteY8" fmla="*/ 4953000 h 5309541"/>
                <a:gd name="connsiteX9" fmla="*/ 6400800 w 7665156"/>
                <a:gd name="connsiteY9" fmla="*/ 4419600 h 5309541"/>
                <a:gd name="connsiteX10" fmla="*/ 3627120 w 7665156"/>
                <a:gd name="connsiteY10" fmla="*/ 3919502 h 5309541"/>
                <a:gd name="connsiteX11" fmla="*/ 1981200 w 7665156"/>
                <a:gd name="connsiteY11" fmla="*/ 3279422 h 5309541"/>
                <a:gd name="connsiteX12" fmla="*/ 0 w 7665156"/>
                <a:gd name="connsiteY12" fmla="*/ 3127022 h 5309541"/>
                <a:gd name="connsiteX0" fmla="*/ 0 w 8085196"/>
                <a:gd name="connsiteY0" fmla="*/ 3127022 h 5003800"/>
                <a:gd name="connsiteX1" fmla="*/ 3352800 w 8085196"/>
                <a:gd name="connsiteY1" fmla="*/ 1526822 h 5003800"/>
                <a:gd name="connsiteX2" fmla="*/ 6592711 w 8085196"/>
                <a:gd name="connsiteY2" fmla="*/ 564444 h 5003800"/>
                <a:gd name="connsiteX3" fmla="*/ 6479822 w 8085196"/>
                <a:gd name="connsiteY3" fmla="*/ 0 h 5003800"/>
                <a:gd name="connsiteX4" fmla="*/ 7665156 w 8085196"/>
                <a:gd name="connsiteY4" fmla="*/ 891822 h 5003800"/>
                <a:gd name="connsiteX5" fmla="*/ 6731000 w 8085196"/>
                <a:gd name="connsiteY5" fmla="*/ 2199922 h 5003800"/>
                <a:gd name="connsiteX6" fmla="*/ 6694311 w 8085196"/>
                <a:gd name="connsiteY6" fmla="*/ 1636889 h 5003800"/>
                <a:gd name="connsiteX7" fmla="*/ 3533422 w 8085196"/>
                <a:gd name="connsiteY7" fmla="*/ 2280355 h 5003800"/>
                <a:gd name="connsiteX8" fmla="*/ 7620000 w 8085196"/>
                <a:gd name="connsiteY8" fmla="*/ 4114800 h 5003800"/>
                <a:gd name="connsiteX9" fmla="*/ 6324600 w 8085196"/>
                <a:gd name="connsiteY9" fmla="*/ 4953000 h 5003800"/>
                <a:gd name="connsiteX10" fmla="*/ 6400800 w 8085196"/>
                <a:gd name="connsiteY10" fmla="*/ 4419600 h 5003800"/>
                <a:gd name="connsiteX11" fmla="*/ 3627120 w 8085196"/>
                <a:gd name="connsiteY11" fmla="*/ 3919502 h 5003800"/>
                <a:gd name="connsiteX12" fmla="*/ 1981200 w 8085196"/>
                <a:gd name="connsiteY12" fmla="*/ 3279422 h 5003800"/>
                <a:gd name="connsiteX13" fmla="*/ 0 w 8085196"/>
                <a:gd name="connsiteY13" fmla="*/ 3127022 h 5003800"/>
                <a:gd name="connsiteX0" fmla="*/ 0 w 7696200"/>
                <a:gd name="connsiteY0" fmla="*/ 3127022 h 5003800"/>
                <a:gd name="connsiteX1" fmla="*/ 3352800 w 7696200"/>
                <a:gd name="connsiteY1" fmla="*/ 1526822 h 5003800"/>
                <a:gd name="connsiteX2" fmla="*/ 6592711 w 7696200"/>
                <a:gd name="connsiteY2" fmla="*/ 564444 h 5003800"/>
                <a:gd name="connsiteX3" fmla="*/ 6479822 w 7696200"/>
                <a:gd name="connsiteY3" fmla="*/ 0 h 5003800"/>
                <a:gd name="connsiteX4" fmla="*/ 7665156 w 7696200"/>
                <a:gd name="connsiteY4" fmla="*/ 891822 h 5003800"/>
                <a:gd name="connsiteX5" fmla="*/ 6731000 w 7696200"/>
                <a:gd name="connsiteY5" fmla="*/ 2199922 h 5003800"/>
                <a:gd name="connsiteX6" fmla="*/ 6694311 w 7696200"/>
                <a:gd name="connsiteY6" fmla="*/ 1636889 h 5003800"/>
                <a:gd name="connsiteX7" fmla="*/ 3533422 w 7696200"/>
                <a:gd name="connsiteY7" fmla="*/ 2280355 h 5003800"/>
                <a:gd name="connsiteX8" fmla="*/ 6781800 w 7696200"/>
                <a:gd name="connsiteY8" fmla="*/ 3429000 h 5003800"/>
                <a:gd name="connsiteX9" fmla="*/ 7620000 w 7696200"/>
                <a:gd name="connsiteY9" fmla="*/ 4114800 h 5003800"/>
                <a:gd name="connsiteX10" fmla="*/ 6324600 w 7696200"/>
                <a:gd name="connsiteY10" fmla="*/ 4953000 h 5003800"/>
                <a:gd name="connsiteX11" fmla="*/ 6400800 w 7696200"/>
                <a:gd name="connsiteY11" fmla="*/ 4419600 h 5003800"/>
                <a:gd name="connsiteX12" fmla="*/ 3627120 w 7696200"/>
                <a:gd name="connsiteY12" fmla="*/ 3919502 h 5003800"/>
                <a:gd name="connsiteX13" fmla="*/ 1981200 w 7696200"/>
                <a:gd name="connsiteY13" fmla="*/ 3279422 h 5003800"/>
                <a:gd name="connsiteX14" fmla="*/ 0 w 7696200"/>
                <a:gd name="connsiteY14" fmla="*/ 3127022 h 5003800"/>
                <a:gd name="connsiteX0" fmla="*/ 0 w 7696200"/>
                <a:gd name="connsiteY0" fmla="*/ 3127022 h 5003800"/>
                <a:gd name="connsiteX1" fmla="*/ 3352800 w 7696200"/>
                <a:gd name="connsiteY1" fmla="*/ 1526822 h 5003800"/>
                <a:gd name="connsiteX2" fmla="*/ 6592711 w 7696200"/>
                <a:gd name="connsiteY2" fmla="*/ 564444 h 5003800"/>
                <a:gd name="connsiteX3" fmla="*/ 6479822 w 7696200"/>
                <a:gd name="connsiteY3" fmla="*/ 0 h 5003800"/>
                <a:gd name="connsiteX4" fmla="*/ 7665156 w 7696200"/>
                <a:gd name="connsiteY4" fmla="*/ 891822 h 5003800"/>
                <a:gd name="connsiteX5" fmla="*/ 6731000 w 7696200"/>
                <a:gd name="connsiteY5" fmla="*/ 2199922 h 5003800"/>
                <a:gd name="connsiteX6" fmla="*/ 6694311 w 7696200"/>
                <a:gd name="connsiteY6" fmla="*/ 1636889 h 5003800"/>
                <a:gd name="connsiteX7" fmla="*/ 3533422 w 7696200"/>
                <a:gd name="connsiteY7" fmla="*/ 2280355 h 5003800"/>
                <a:gd name="connsiteX8" fmla="*/ 6400800 w 7696200"/>
                <a:gd name="connsiteY8" fmla="*/ 3657600 h 5003800"/>
                <a:gd name="connsiteX9" fmla="*/ 6781800 w 7696200"/>
                <a:gd name="connsiteY9" fmla="*/ 3429000 h 5003800"/>
                <a:gd name="connsiteX10" fmla="*/ 7620000 w 7696200"/>
                <a:gd name="connsiteY10" fmla="*/ 4114800 h 5003800"/>
                <a:gd name="connsiteX11" fmla="*/ 6324600 w 7696200"/>
                <a:gd name="connsiteY11" fmla="*/ 4953000 h 5003800"/>
                <a:gd name="connsiteX12" fmla="*/ 6400800 w 7696200"/>
                <a:gd name="connsiteY12" fmla="*/ 4419600 h 5003800"/>
                <a:gd name="connsiteX13" fmla="*/ 3627120 w 7696200"/>
                <a:gd name="connsiteY13" fmla="*/ 3919502 h 5003800"/>
                <a:gd name="connsiteX14" fmla="*/ 1981200 w 7696200"/>
                <a:gd name="connsiteY14" fmla="*/ 3279422 h 5003800"/>
                <a:gd name="connsiteX15" fmla="*/ 0 w 7696200"/>
                <a:gd name="connsiteY15" fmla="*/ 3127022 h 5003800"/>
                <a:gd name="connsiteX0" fmla="*/ 0 w 7696200"/>
                <a:gd name="connsiteY0" fmla="*/ 3127022 h 5003800"/>
                <a:gd name="connsiteX1" fmla="*/ 3352800 w 7696200"/>
                <a:gd name="connsiteY1" fmla="*/ 1526822 h 5003800"/>
                <a:gd name="connsiteX2" fmla="*/ 6592711 w 7696200"/>
                <a:gd name="connsiteY2" fmla="*/ 564444 h 5003800"/>
                <a:gd name="connsiteX3" fmla="*/ 6479822 w 7696200"/>
                <a:gd name="connsiteY3" fmla="*/ 0 h 5003800"/>
                <a:gd name="connsiteX4" fmla="*/ 7665156 w 7696200"/>
                <a:gd name="connsiteY4" fmla="*/ 891822 h 5003800"/>
                <a:gd name="connsiteX5" fmla="*/ 6731000 w 7696200"/>
                <a:gd name="connsiteY5" fmla="*/ 2199922 h 5003800"/>
                <a:gd name="connsiteX6" fmla="*/ 6694311 w 7696200"/>
                <a:gd name="connsiteY6" fmla="*/ 1636889 h 5003800"/>
                <a:gd name="connsiteX7" fmla="*/ 2819400 w 7696200"/>
                <a:gd name="connsiteY7" fmla="*/ 2743200 h 5003800"/>
                <a:gd name="connsiteX8" fmla="*/ 6400800 w 7696200"/>
                <a:gd name="connsiteY8" fmla="*/ 3657600 h 5003800"/>
                <a:gd name="connsiteX9" fmla="*/ 6781800 w 7696200"/>
                <a:gd name="connsiteY9" fmla="*/ 3429000 h 5003800"/>
                <a:gd name="connsiteX10" fmla="*/ 7620000 w 7696200"/>
                <a:gd name="connsiteY10" fmla="*/ 4114800 h 5003800"/>
                <a:gd name="connsiteX11" fmla="*/ 6324600 w 7696200"/>
                <a:gd name="connsiteY11" fmla="*/ 4953000 h 5003800"/>
                <a:gd name="connsiteX12" fmla="*/ 6400800 w 7696200"/>
                <a:gd name="connsiteY12" fmla="*/ 4419600 h 5003800"/>
                <a:gd name="connsiteX13" fmla="*/ 3627120 w 7696200"/>
                <a:gd name="connsiteY13" fmla="*/ 3919502 h 5003800"/>
                <a:gd name="connsiteX14" fmla="*/ 1981200 w 7696200"/>
                <a:gd name="connsiteY14" fmla="*/ 3279422 h 5003800"/>
                <a:gd name="connsiteX15" fmla="*/ 0 w 7696200"/>
                <a:gd name="connsiteY15" fmla="*/ 3127022 h 5003800"/>
                <a:gd name="connsiteX0" fmla="*/ 0 w 7696200"/>
                <a:gd name="connsiteY0" fmla="*/ 3127022 h 5003800"/>
                <a:gd name="connsiteX1" fmla="*/ 3352800 w 7696200"/>
                <a:gd name="connsiteY1" fmla="*/ 1526822 h 5003800"/>
                <a:gd name="connsiteX2" fmla="*/ 6592711 w 7696200"/>
                <a:gd name="connsiteY2" fmla="*/ 564444 h 5003800"/>
                <a:gd name="connsiteX3" fmla="*/ 6479822 w 7696200"/>
                <a:gd name="connsiteY3" fmla="*/ 0 h 5003800"/>
                <a:gd name="connsiteX4" fmla="*/ 7665156 w 7696200"/>
                <a:gd name="connsiteY4" fmla="*/ 891822 h 5003800"/>
                <a:gd name="connsiteX5" fmla="*/ 6731000 w 7696200"/>
                <a:gd name="connsiteY5" fmla="*/ 2199922 h 5003800"/>
                <a:gd name="connsiteX6" fmla="*/ 6694311 w 7696200"/>
                <a:gd name="connsiteY6" fmla="*/ 1636889 h 5003800"/>
                <a:gd name="connsiteX7" fmla="*/ 2819400 w 7696200"/>
                <a:gd name="connsiteY7" fmla="*/ 2743200 h 5003800"/>
                <a:gd name="connsiteX8" fmla="*/ 6400800 w 7696200"/>
                <a:gd name="connsiteY8" fmla="*/ 3657600 h 5003800"/>
                <a:gd name="connsiteX9" fmla="*/ 6781800 w 7696200"/>
                <a:gd name="connsiteY9" fmla="*/ 3429000 h 5003800"/>
                <a:gd name="connsiteX10" fmla="*/ 7620000 w 7696200"/>
                <a:gd name="connsiteY10" fmla="*/ 4114800 h 5003800"/>
                <a:gd name="connsiteX11" fmla="*/ 6324600 w 7696200"/>
                <a:gd name="connsiteY11" fmla="*/ 4953000 h 5003800"/>
                <a:gd name="connsiteX12" fmla="*/ 6400800 w 7696200"/>
                <a:gd name="connsiteY12" fmla="*/ 4419600 h 5003800"/>
                <a:gd name="connsiteX13" fmla="*/ 3627120 w 7696200"/>
                <a:gd name="connsiteY13" fmla="*/ 3919502 h 5003800"/>
                <a:gd name="connsiteX14" fmla="*/ 1981200 w 7696200"/>
                <a:gd name="connsiteY14" fmla="*/ 3279422 h 5003800"/>
                <a:gd name="connsiteX15" fmla="*/ 0 w 7696200"/>
                <a:gd name="connsiteY15" fmla="*/ 3127022 h 5003800"/>
                <a:gd name="connsiteX0" fmla="*/ 0 w 7696200"/>
                <a:gd name="connsiteY0" fmla="*/ 3127022 h 5003800"/>
                <a:gd name="connsiteX1" fmla="*/ 3352800 w 7696200"/>
                <a:gd name="connsiteY1" fmla="*/ 1526822 h 5003800"/>
                <a:gd name="connsiteX2" fmla="*/ 6592711 w 7696200"/>
                <a:gd name="connsiteY2" fmla="*/ 564444 h 5003800"/>
                <a:gd name="connsiteX3" fmla="*/ 6479822 w 7696200"/>
                <a:gd name="connsiteY3" fmla="*/ 0 h 5003800"/>
                <a:gd name="connsiteX4" fmla="*/ 7665156 w 7696200"/>
                <a:gd name="connsiteY4" fmla="*/ 891822 h 5003800"/>
                <a:gd name="connsiteX5" fmla="*/ 6731000 w 7696200"/>
                <a:gd name="connsiteY5" fmla="*/ 2199922 h 5003800"/>
                <a:gd name="connsiteX6" fmla="*/ 6694311 w 7696200"/>
                <a:gd name="connsiteY6" fmla="*/ 1636889 h 5003800"/>
                <a:gd name="connsiteX7" fmla="*/ 2819400 w 7696200"/>
                <a:gd name="connsiteY7" fmla="*/ 2743200 h 5003800"/>
                <a:gd name="connsiteX8" fmla="*/ 6400800 w 7696200"/>
                <a:gd name="connsiteY8" fmla="*/ 3657600 h 5003800"/>
                <a:gd name="connsiteX9" fmla="*/ 6781800 w 7696200"/>
                <a:gd name="connsiteY9" fmla="*/ 3200400 h 5003800"/>
                <a:gd name="connsiteX10" fmla="*/ 7620000 w 7696200"/>
                <a:gd name="connsiteY10" fmla="*/ 4114800 h 5003800"/>
                <a:gd name="connsiteX11" fmla="*/ 6324600 w 7696200"/>
                <a:gd name="connsiteY11" fmla="*/ 4953000 h 5003800"/>
                <a:gd name="connsiteX12" fmla="*/ 6400800 w 7696200"/>
                <a:gd name="connsiteY12" fmla="*/ 4419600 h 5003800"/>
                <a:gd name="connsiteX13" fmla="*/ 3627120 w 7696200"/>
                <a:gd name="connsiteY13" fmla="*/ 3919502 h 5003800"/>
                <a:gd name="connsiteX14" fmla="*/ 1981200 w 7696200"/>
                <a:gd name="connsiteY14" fmla="*/ 3279422 h 5003800"/>
                <a:gd name="connsiteX15" fmla="*/ 0 w 7696200"/>
                <a:gd name="connsiteY15" fmla="*/ 3127022 h 5003800"/>
                <a:gd name="connsiteX0" fmla="*/ 0 w 7772400"/>
                <a:gd name="connsiteY0" fmla="*/ 3127022 h 4965700"/>
                <a:gd name="connsiteX1" fmla="*/ 3352800 w 7772400"/>
                <a:gd name="connsiteY1" fmla="*/ 1526822 h 4965700"/>
                <a:gd name="connsiteX2" fmla="*/ 6592711 w 7772400"/>
                <a:gd name="connsiteY2" fmla="*/ 564444 h 4965700"/>
                <a:gd name="connsiteX3" fmla="*/ 6479822 w 7772400"/>
                <a:gd name="connsiteY3" fmla="*/ 0 h 4965700"/>
                <a:gd name="connsiteX4" fmla="*/ 7665156 w 7772400"/>
                <a:gd name="connsiteY4" fmla="*/ 891822 h 4965700"/>
                <a:gd name="connsiteX5" fmla="*/ 6731000 w 7772400"/>
                <a:gd name="connsiteY5" fmla="*/ 2199922 h 4965700"/>
                <a:gd name="connsiteX6" fmla="*/ 6694311 w 7772400"/>
                <a:gd name="connsiteY6" fmla="*/ 1636889 h 4965700"/>
                <a:gd name="connsiteX7" fmla="*/ 2819400 w 7772400"/>
                <a:gd name="connsiteY7" fmla="*/ 2743200 h 4965700"/>
                <a:gd name="connsiteX8" fmla="*/ 6400800 w 7772400"/>
                <a:gd name="connsiteY8" fmla="*/ 3657600 h 4965700"/>
                <a:gd name="connsiteX9" fmla="*/ 6781800 w 7772400"/>
                <a:gd name="connsiteY9" fmla="*/ 3200400 h 4965700"/>
                <a:gd name="connsiteX10" fmla="*/ 7696200 w 7772400"/>
                <a:gd name="connsiteY10" fmla="*/ 4343400 h 4965700"/>
                <a:gd name="connsiteX11" fmla="*/ 6324600 w 7772400"/>
                <a:gd name="connsiteY11" fmla="*/ 4953000 h 4965700"/>
                <a:gd name="connsiteX12" fmla="*/ 6400800 w 7772400"/>
                <a:gd name="connsiteY12" fmla="*/ 4419600 h 4965700"/>
                <a:gd name="connsiteX13" fmla="*/ 3627120 w 7772400"/>
                <a:gd name="connsiteY13" fmla="*/ 3919502 h 4965700"/>
                <a:gd name="connsiteX14" fmla="*/ 1981200 w 7772400"/>
                <a:gd name="connsiteY14" fmla="*/ 3279422 h 4965700"/>
                <a:gd name="connsiteX15" fmla="*/ 0 w 7772400"/>
                <a:gd name="connsiteY15" fmla="*/ 3127022 h 4965700"/>
                <a:gd name="connsiteX0" fmla="*/ 0 w 7772400"/>
                <a:gd name="connsiteY0" fmla="*/ 3127022 h 4965700"/>
                <a:gd name="connsiteX1" fmla="*/ 3352800 w 7772400"/>
                <a:gd name="connsiteY1" fmla="*/ 1526822 h 4965700"/>
                <a:gd name="connsiteX2" fmla="*/ 6592711 w 7772400"/>
                <a:gd name="connsiteY2" fmla="*/ 564444 h 4965700"/>
                <a:gd name="connsiteX3" fmla="*/ 6479822 w 7772400"/>
                <a:gd name="connsiteY3" fmla="*/ 0 h 4965700"/>
                <a:gd name="connsiteX4" fmla="*/ 7665156 w 7772400"/>
                <a:gd name="connsiteY4" fmla="*/ 891822 h 4965700"/>
                <a:gd name="connsiteX5" fmla="*/ 6731000 w 7772400"/>
                <a:gd name="connsiteY5" fmla="*/ 2199922 h 4965700"/>
                <a:gd name="connsiteX6" fmla="*/ 6694311 w 7772400"/>
                <a:gd name="connsiteY6" fmla="*/ 1636889 h 4965700"/>
                <a:gd name="connsiteX7" fmla="*/ 2819400 w 7772400"/>
                <a:gd name="connsiteY7" fmla="*/ 2743200 h 4965700"/>
                <a:gd name="connsiteX8" fmla="*/ 6400800 w 7772400"/>
                <a:gd name="connsiteY8" fmla="*/ 3657600 h 4965700"/>
                <a:gd name="connsiteX9" fmla="*/ 6781800 w 7772400"/>
                <a:gd name="connsiteY9" fmla="*/ 3200400 h 4965700"/>
                <a:gd name="connsiteX10" fmla="*/ 7696200 w 7772400"/>
                <a:gd name="connsiteY10" fmla="*/ 4343400 h 4965700"/>
                <a:gd name="connsiteX11" fmla="*/ 6324600 w 7772400"/>
                <a:gd name="connsiteY11" fmla="*/ 4953000 h 4965700"/>
                <a:gd name="connsiteX12" fmla="*/ 6400800 w 7772400"/>
                <a:gd name="connsiteY12" fmla="*/ 4419600 h 4965700"/>
                <a:gd name="connsiteX13" fmla="*/ 3627120 w 7772400"/>
                <a:gd name="connsiteY13" fmla="*/ 3919502 h 4965700"/>
                <a:gd name="connsiteX14" fmla="*/ 0 w 7772400"/>
                <a:gd name="connsiteY14" fmla="*/ 3127022 h 4965700"/>
                <a:gd name="connsiteX0" fmla="*/ 0 w 7772400"/>
                <a:gd name="connsiteY0" fmla="*/ 3127022 h 4965700"/>
                <a:gd name="connsiteX1" fmla="*/ 3352800 w 7772400"/>
                <a:gd name="connsiteY1" fmla="*/ 1526822 h 4965700"/>
                <a:gd name="connsiteX2" fmla="*/ 6592711 w 7772400"/>
                <a:gd name="connsiteY2" fmla="*/ 564444 h 4965700"/>
                <a:gd name="connsiteX3" fmla="*/ 6479822 w 7772400"/>
                <a:gd name="connsiteY3" fmla="*/ 0 h 4965700"/>
                <a:gd name="connsiteX4" fmla="*/ 7665156 w 7772400"/>
                <a:gd name="connsiteY4" fmla="*/ 891822 h 4965700"/>
                <a:gd name="connsiteX5" fmla="*/ 6731000 w 7772400"/>
                <a:gd name="connsiteY5" fmla="*/ 2199922 h 4965700"/>
                <a:gd name="connsiteX6" fmla="*/ 6694311 w 7772400"/>
                <a:gd name="connsiteY6" fmla="*/ 1636889 h 4965700"/>
                <a:gd name="connsiteX7" fmla="*/ 2819400 w 7772400"/>
                <a:gd name="connsiteY7" fmla="*/ 2743200 h 4965700"/>
                <a:gd name="connsiteX8" fmla="*/ 6400800 w 7772400"/>
                <a:gd name="connsiteY8" fmla="*/ 3657600 h 4965700"/>
                <a:gd name="connsiteX9" fmla="*/ 6781800 w 7772400"/>
                <a:gd name="connsiteY9" fmla="*/ 3200400 h 4965700"/>
                <a:gd name="connsiteX10" fmla="*/ 7696200 w 7772400"/>
                <a:gd name="connsiteY10" fmla="*/ 4343400 h 4965700"/>
                <a:gd name="connsiteX11" fmla="*/ 6324600 w 7772400"/>
                <a:gd name="connsiteY11" fmla="*/ 4953000 h 4965700"/>
                <a:gd name="connsiteX12" fmla="*/ 6400800 w 7772400"/>
                <a:gd name="connsiteY12" fmla="*/ 4419600 h 4965700"/>
                <a:gd name="connsiteX13" fmla="*/ 3627120 w 7772400"/>
                <a:gd name="connsiteY13" fmla="*/ 3919502 h 4965700"/>
                <a:gd name="connsiteX14" fmla="*/ 0 w 7772400"/>
                <a:gd name="connsiteY14" fmla="*/ 3127022 h 4965700"/>
                <a:gd name="connsiteX0" fmla="*/ 0 w 7772400"/>
                <a:gd name="connsiteY0" fmla="*/ 3127022 h 4965700"/>
                <a:gd name="connsiteX1" fmla="*/ 3352800 w 7772400"/>
                <a:gd name="connsiteY1" fmla="*/ 1526822 h 4965700"/>
                <a:gd name="connsiteX2" fmla="*/ 6592711 w 7772400"/>
                <a:gd name="connsiteY2" fmla="*/ 564444 h 4965700"/>
                <a:gd name="connsiteX3" fmla="*/ 6479822 w 7772400"/>
                <a:gd name="connsiteY3" fmla="*/ 0 h 4965700"/>
                <a:gd name="connsiteX4" fmla="*/ 7665156 w 7772400"/>
                <a:gd name="connsiteY4" fmla="*/ 891822 h 4965700"/>
                <a:gd name="connsiteX5" fmla="*/ 6731000 w 7772400"/>
                <a:gd name="connsiteY5" fmla="*/ 2199922 h 4965700"/>
                <a:gd name="connsiteX6" fmla="*/ 6694311 w 7772400"/>
                <a:gd name="connsiteY6" fmla="*/ 1636889 h 4965700"/>
                <a:gd name="connsiteX7" fmla="*/ 2819400 w 7772400"/>
                <a:gd name="connsiteY7" fmla="*/ 2743200 h 4965700"/>
                <a:gd name="connsiteX8" fmla="*/ 6400800 w 7772400"/>
                <a:gd name="connsiteY8" fmla="*/ 3657600 h 4965700"/>
                <a:gd name="connsiteX9" fmla="*/ 6781800 w 7772400"/>
                <a:gd name="connsiteY9" fmla="*/ 3200400 h 4965700"/>
                <a:gd name="connsiteX10" fmla="*/ 7696200 w 7772400"/>
                <a:gd name="connsiteY10" fmla="*/ 4343400 h 4965700"/>
                <a:gd name="connsiteX11" fmla="*/ 6324600 w 7772400"/>
                <a:gd name="connsiteY11" fmla="*/ 4953000 h 4965700"/>
                <a:gd name="connsiteX12" fmla="*/ 6400800 w 7772400"/>
                <a:gd name="connsiteY12" fmla="*/ 4419600 h 4965700"/>
                <a:gd name="connsiteX13" fmla="*/ 3505200 w 7772400"/>
                <a:gd name="connsiteY13" fmla="*/ 4038600 h 4965700"/>
                <a:gd name="connsiteX14" fmla="*/ 0 w 7772400"/>
                <a:gd name="connsiteY14" fmla="*/ 3127022 h 4965700"/>
                <a:gd name="connsiteX0" fmla="*/ 0 w 7772400"/>
                <a:gd name="connsiteY0" fmla="*/ 3127022 h 4965700"/>
                <a:gd name="connsiteX1" fmla="*/ 3352800 w 7772400"/>
                <a:gd name="connsiteY1" fmla="*/ 1526822 h 4965700"/>
                <a:gd name="connsiteX2" fmla="*/ 6592711 w 7772400"/>
                <a:gd name="connsiteY2" fmla="*/ 564444 h 4965700"/>
                <a:gd name="connsiteX3" fmla="*/ 6479822 w 7772400"/>
                <a:gd name="connsiteY3" fmla="*/ 0 h 4965700"/>
                <a:gd name="connsiteX4" fmla="*/ 7665156 w 7772400"/>
                <a:gd name="connsiteY4" fmla="*/ 891822 h 4965700"/>
                <a:gd name="connsiteX5" fmla="*/ 6731000 w 7772400"/>
                <a:gd name="connsiteY5" fmla="*/ 2199922 h 4965700"/>
                <a:gd name="connsiteX6" fmla="*/ 6694311 w 7772400"/>
                <a:gd name="connsiteY6" fmla="*/ 1636889 h 4965700"/>
                <a:gd name="connsiteX7" fmla="*/ 2514600 w 7772400"/>
                <a:gd name="connsiteY7" fmla="*/ 2895600 h 4965700"/>
                <a:gd name="connsiteX8" fmla="*/ 6400800 w 7772400"/>
                <a:gd name="connsiteY8" fmla="*/ 3657600 h 4965700"/>
                <a:gd name="connsiteX9" fmla="*/ 6781800 w 7772400"/>
                <a:gd name="connsiteY9" fmla="*/ 3200400 h 4965700"/>
                <a:gd name="connsiteX10" fmla="*/ 7696200 w 7772400"/>
                <a:gd name="connsiteY10" fmla="*/ 4343400 h 4965700"/>
                <a:gd name="connsiteX11" fmla="*/ 6324600 w 7772400"/>
                <a:gd name="connsiteY11" fmla="*/ 4953000 h 4965700"/>
                <a:gd name="connsiteX12" fmla="*/ 6400800 w 7772400"/>
                <a:gd name="connsiteY12" fmla="*/ 4419600 h 4965700"/>
                <a:gd name="connsiteX13" fmla="*/ 3505200 w 7772400"/>
                <a:gd name="connsiteY13" fmla="*/ 4038600 h 4965700"/>
                <a:gd name="connsiteX14" fmla="*/ 0 w 7772400"/>
                <a:gd name="connsiteY14" fmla="*/ 3127022 h 4965700"/>
                <a:gd name="connsiteX0" fmla="*/ 0 w 7772400"/>
                <a:gd name="connsiteY0" fmla="*/ 3127022 h 4965700"/>
                <a:gd name="connsiteX1" fmla="*/ 3352800 w 7772400"/>
                <a:gd name="connsiteY1" fmla="*/ 1526822 h 4965700"/>
                <a:gd name="connsiteX2" fmla="*/ 6592711 w 7772400"/>
                <a:gd name="connsiteY2" fmla="*/ 564444 h 4965700"/>
                <a:gd name="connsiteX3" fmla="*/ 6479822 w 7772400"/>
                <a:gd name="connsiteY3" fmla="*/ 0 h 4965700"/>
                <a:gd name="connsiteX4" fmla="*/ 7665156 w 7772400"/>
                <a:gd name="connsiteY4" fmla="*/ 891822 h 4965700"/>
                <a:gd name="connsiteX5" fmla="*/ 6731000 w 7772400"/>
                <a:gd name="connsiteY5" fmla="*/ 2199922 h 4965700"/>
                <a:gd name="connsiteX6" fmla="*/ 6694311 w 7772400"/>
                <a:gd name="connsiteY6" fmla="*/ 1636889 h 4965700"/>
                <a:gd name="connsiteX7" fmla="*/ 2514600 w 7772400"/>
                <a:gd name="connsiteY7" fmla="*/ 2895600 h 4965700"/>
                <a:gd name="connsiteX8" fmla="*/ 6400800 w 7772400"/>
                <a:gd name="connsiteY8" fmla="*/ 3657600 h 4965700"/>
                <a:gd name="connsiteX9" fmla="*/ 6781800 w 7772400"/>
                <a:gd name="connsiteY9" fmla="*/ 3200400 h 4965700"/>
                <a:gd name="connsiteX10" fmla="*/ 7696200 w 7772400"/>
                <a:gd name="connsiteY10" fmla="*/ 4343400 h 4965700"/>
                <a:gd name="connsiteX11" fmla="*/ 6324600 w 7772400"/>
                <a:gd name="connsiteY11" fmla="*/ 4953000 h 4965700"/>
                <a:gd name="connsiteX12" fmla="*/ 6400800 w 7772400"/>
                <a:gd name="connsiteY12" fmla="*/ 4419600 h 4965700"/>
                <a:gd name="connsiteX13" fmla="*/ 3505200 w 7772400"/>
                <a:gd name="connsiteY13" fmla="*/ 4038600 h 4965700"/>
                <a:gd name="connsiteX14" fmla="*/ 0 w 7772400"/>
                <a:gd name="connsiteY14" fmla="*/ 3127022 h 4965700"/>
                <a:gd name="connsiteX0" fmla="*/ 0 w 7772400"/>
                <a:gd name="connsiteY0" fmla="*/ 3127022 h 4965700"/>
                <a:gd name="connsiteX1" fmla="*/ 3352800 w 7772400"/>
                <a:gd name="connsiteY1" fmla="*/ 1526822 h 4965700"/>
                <a:gd name="connsiteX2" fmla="*/ 6592711 w 7772400"/>
                <a:gd name="connsiteY2" fmla="*/ 564444 h 4965700"/>
                <a:gd name="connsiteX3" fmla="*/ 6479822 w 7772400"/>
                <a:gd name="connsiteY3" fmla="*/ 0 h 4965700"/>
                <a:gd name="connsiteX4" fmla="*/ 7665156 w 7772400"/>
                <a:gd name="connsiteY4" fmla="*/ 891822 h 4965700"/>
                <a:gd name="connsiteX5" fmla="*/ 6731000 w 7772400"/>
                <a:gd name="connsiteY5" fmla="*/ 2199922 h 4965700"/>
                <a:gd name="connsiteX6" fmla="*/ 6694311 w 7772400"/>
                <a:gd name="connsiteY6" fmla="*/ 1636889 h 4965700"/>
                <a:gd name="connsiteX7" fmla="*/ 2514600 w 7772400"/>
                <a:gd name="connsiteY7" fmla="*/ 2895600 h 4965700"/>
                <a:gd name="connsiteX8" fmla="*/ 6400800 w 7772400"/>
                <a:gd name="connsiteY8" fmla="*/ 3657600 h 4965700"/>
                <a:gd name="connsiteX9" fmla="*/ 6781800 w 7772400"/>
                <a:gd name="connsiteY9" fmla="*/ 3200400 h 4965700"/>
                <a:gd name="connsiteX10" fmla="*/ 7696200 w 7772400"/>
                <a:gd name="connsiteY10" fmla="*/ 4343400 h 4965700"/>
                <a:gd name="connsiteX11" fmla="*/ 6324600 w 7772400"/>
                <a:gd name="connsiteY11" fmla="*/ 4953000 h 4965700"/>
                <a:gd name="connsiteX12" fmla="*/ 6400800 w 7772400"/>
                <a:gd name="connsiteY12" fmla="*/ 4419600 h 4965700"/>
                <a:gd name="connsiteX13" fmla="*/ 3505200 w 7772400"/>
                <a:gd name="connsiteY13" fmla="*/ 4038600 h 4965700"/>
                <a:gd name="connsiteX14" fmla="*/ 0 w 7772400"/>
                <a:gd name="connsiteY14" fmla="*/ 3127022 h 4965700"/>
                <a:gd name="connsiteX0" fmla="*/ 0 w 7772400"/>
                <a:gd name="connsiteY0" fmla="*/ 3127022 h 4965700"/>
                <a:gd name="connsiteX1" fmla="*/ 3352800 w 7772400"/>
                <a:gd name="connsiteY1" fmla="*/ 1526822 h 4965700"/>
                <a:gd name="connsiteX2" fmla="*/ 6592711 w 7772400"/>
                <a:gd name="connsiteY2" fmla="*/ 564444 h 4965700"/>
                <a:gd name="connsiteX3" fmla="*/ 6479822 w 7772400"/>
                <a:gd name="connsiteY3" fmla="*/ 0 h 4965700"/>
                <a:gd name="connsiteX4" fmla="*/ 7665156 w 7772400"/>
                <a:gd name="connsiteY4" fmla="*/ 891822 h 4965700"/>
                <a:gd name="connsiteX5" fmla="*/ 6731000 w 7772400"/>
                <a:gd name="connsiteY5" fmla="*/ 2199922 h 4965700"/>
                <a:gd name="connsiteX6" fmla="*/ 6694311 w 7772400"/>
                <a:gd name="connsiteY6" fmla="*/ 1636889 h 4965700"/>
                <a:gd name="connsiteX7" fmla="*/ 2514600 w 7772400"/>
                <a:gd name="connsiteY7" fmla="*/ 2895600 h 4965700"/>
                <a:gd name="connsiteX8" fmla="*/ 6400800 w 7772400"/>
                <a:gd name="connsiteY8" fmla="*/ 3657600 h 4965700"/>
                <a:gd name="connsiteX9" fmla="*/ 6781800 w 7772400"/>
                <a:gd name="connsiteY9" fmla="*/ 3200400 h 4965700"/>
                <a:gd name="connsiteX10" fmla="*/ 7696200 w 7772400"/>
                <a:gd name="connsiteY10" fmla="*/ 4343400 h 4965700"/>
                <a:gd name="connsiteX11" fmla="*/ 6324600 w 7772400"/>
                <a:gd name="connsiteY11" fmla="*/ 4953000 h 4965700"/>
                <a:gd name="connsiteX12" fmla="*/ 6400800 w 7772400"/>
                <a:gd name="connsiteY12" fmla="*/ 4419600 h 4965700"/>
                <a:gd name="connsiteX13" fmla="*/ 3505200 w 7772400"/>
                <a:gd name="connsiteY13" fmla="*/ 4191000 h 4965700"/>
                <a:gd name="connsiteX14" fmla="*/ 0 w 7772400"/>
                <a:gd name="connsiteY14" fmla="*/ 3127022 h 4965700"/>
                <a:gd name="connsiteX0" fmla="*/ 0 w 7772400"/>
                <a:gd name="connsiteY0" fmla="*/ 3127022 h 5029200"/>
                <a:gd name="connsiteX1" fmla="*/ 3352800 w 7772400"/>
                <a:gd name="connsiteY1" fmla="*/ 1526822 h 5029200"/>
                <a:gd name="connsiteX2" fmla="*/ 6592711 w 7772400"/>
                <a:gd name="connsiteY2" fmla="*/ 564444 h 5029200"/>
                <a:gd name="connsiteX3" fmla="*/ 6479822 w 7772400"/>
                <a:gd name="connsiteY3" fmla="*/ 0 h 5029200"/>
                <a:gd name="connsiteX4" fmla="*/ 7665156 w 7772400"/>
                <a:gd name="connsiteY4" fmla="*/ 891822 h 5029200"/>
                <a:gd name="connsiteX5" fmla="*/ 6731000 w 7772400"/>
                <a:gd name="connsiteY5" fmla="*/ 2199922 h 5029200"/>
                <a:gd name="connsiteX6" fmla="*/ 6694311 w 7772400"/>
                <a:gd name="connsiteY6" fmla="*/ 1636889 h 5029200"/>
                <a:gd name="connsiteX7" fmla="*/ 2514600 w 7772400"/>
                <a:gd name="connsiteY7" fmla="*/ 2895600 h 5029200"/>
                <a:gd name="connsiteX8" fmla="*/ 6400800 w 7772400"/>
                <a:gd name="connsiteY8" fmla="*/ 3657600 h 5029200"/>
                <a:gd name="connsiteX9" fmla="*/ 6781800 w 7772400"/>
                <a:gd name="connsiteY9" fmla="*/ 3200400 h 5029200"/>
                <a:gd name="connsiteX10" fmla="*/ 7696200 w 7772400"/>
                <a:gd name="connsiteY10" fmla="*/ 4343400 h 5029200"/>
                <a:gd name="connsiteX11" fmla="*/ 6324600 w 7772400"/>
                <a:gd name="connsiteY11" fmla="*/ 4953000 h 5029200"/>
                <a:gd name="connsiteX12" fmla="*/ 6400800 w 7772400"/>
                <a:gd name="connsiteY12" fmla="*/ 4800600 h 5029200"/>
                <a:gd name="connsiteX13" fmla="*/ 3505200 w 7772400"/>
                <a:gd name="connsiteY13" fmla="*/ 4191000 h 5029200"/>
                <a:gd name="connsiteX14" fmla="*/ 0 w 7772400"/>
                <a:gd name="connsiteY14" fmla="*/ 3127022 h 5029200"/>
                <a:gd name="connsiteX0" fmla="*/ 0 w 7772400"/>
                <a:gd name="connsiteY0" fmla="*/ 3127022 h 5029200"/>
                <a:gd name="connsiteX1" fmla="*/ 3352800 w 7772400"/>
                <a:gd name="connsiteY1" fmla="*/ 1526822 h 5029200"/>
                <a:gd name="connsiteX2" fmla="*/ 6592711 w 7772400"/>
                <a:gd name="connsiteY2" fmla="*/ 564444 h 5029200"/>
                <a:gd name="connsiteX3" fmla="*/ 6479822 w 7772400"/>
                <a:gd name="connsiteY3" fmla="*/ 0 h 5029200"/>
                <a:gd name="connsiteX4" fmla="*/ 7665156 w 7772400"/>
                <a:gd name="connsiteY4" fmla="*/ 891822 h 5029200"/>
                <a:gd name="connsiteX5" fmla="*/ 6731000 w 7772400"/>
                <a:gd name="connsiteY5" fmla="*/ 2199922 h 5029200"/>
                <a:gd name="connsiteX6" fmla="*/ 6694311 w 7772400"/>
                <a:gd name="connsiteY6" fmla="*/ 1636889 h 5029200"/>
                <a:gd name="connsiteX7" fmla="*/ 2514600 w 7772400"/>
                <a:gd name="connsiteY7" fmla="*/ 2895600 h 5029200"/>
                <a:gd name="connsiteX8" fmla="*/ 6629400 w 7772400"/>
                <a:gd name="connsiteY8" fmla="*/ 3657600 h 5029200"/>
                <a:gd name="connsiteX9" fmla="*/ 6781800 w 7772400"/>
                <a:gd name="connsiteY9" fmla="*/ 3200400 h 5029200"/>
                <a:gd name="connsiteX10" fmla="*/ 7696200 w 7772400"/>
                <a:gd name="connsiteY10" fmla="*/ 4343400 h 5029200"/>
                <a:gd name="connsiteX11" fmla="*/ 6324600 w 7772400"/>
                <a:gd name="connsiteY11" fmla="*/ 4953000 h 5029200"/>
                <a:gd name="connsiteX12" fmla="*/ 6400800 w 7772400"/>
                <a:gd name="connsiteY12" fmla="*/ 4800600 h 5029200"/>
                <a:gd name="connsiteX13" fmla="*/ 3505200 w 7772400"/>
                <a:gd name="connsiteY13" fmla="*/ 4191000 h 5029200"/>
                <a:gd name="connsiteX14" fmla="*/ 0 w 7772400"/>
                <a:gd name="connsiteY14" fmla="*/ 3127022 h 5029200"/>
                <a:gd name="connsiteX0" fmla="*/ 0 w 7772400"/>
                <a:gd name="connsiteY0" fmla="*/ 3127022 h 5029200"/>
                <a:gd name="connsiteX1" fmla="*/ 3352800 w 7772400"/>
                <a:gd name="connsiteY1" fmla="*/ 1526822 h 5029200"/>
                <a:gd name="connsiteX2" fmla="*/ 6592711 w 7772400"/>
                <a:gd name="connsiteY2" fmla="*/ 564444 h 5029200"/>
                <a:gd name="connsiteX3" fmla="*/ 6479822 w 7772400"/>
                <a:gd name="connsiteY3" fmla="*/ 0 h 5029200"/>
                <a:gd name="connsiteX4" fmla="*/ 7665156 w 7772400"/>
                <a:gd name="connsiteY4" fmla="*/ 891822 h 5029200"/>
                <a:gd name="connsiteX5" fmla="*/ 6731000 w 7772400"/>
                <a:gd name="connsiteY5" fmla="*/ 2199922 h 5029200"/>
                <a:gd name="connsiteX6" fmla="*/ 6694311 w 7772400"/>
                <a:gd name="connsiteY6" fmla="*/ 1636889 h 5029200"/>
                <a:gd name="connsiteX7" fmla="*/ 2514600 w 7772400"/>
                <a:gd name="connsiteY7" fmla="*/ 2895600 h 5029200"/>
                <a:gd name="connsiteX8" fmla="*/ 6629400 w 7772400"/>
                <a:gd name="connsiteY8" fmla="*/ 3657600 h 5029200"/>
                <a:gd name="connsiteX9" fmla="*/ 6781800 w 7772400"/>
                <a:gd name="connsiteY9" fmla="*/ 3200400 h 5029200"/>
                <a:gd name="connsiteX10" fmla="*/ 7696200 w 7772400"/>
                <a:gd name="connsiteY10" fmla="*/ 4343400 h 5029200"/>
                <a:gd name="connsiteX11" fmla="*/ 6324600 w 7772400"/>
                <a:gd name="connsiteY11" fmla="*/ 4953000 h 5029200"/>
                <a:gd name="connsiteX12" fmla="*/ 6400800 w 7772400"/>
                <a:gd name="connsiteY12" fmla="*/ 4800600 h 5029200"/>
                <a:gd name="connsiteX13" fmla="*/ 3505200 w 7772400"/>
                <a:gd name="connsiteY13" fmla="*/ 4191000 h 5029200"/>
                <a:gd name="connsiteX14" fmla="*/ 0 w 7772400"/>
                <a:gd name="connsiteY14" fmla="*/ 3127022 h 5029200"/>
                <a:gd name="connsiteX0" fmla="*/ 0 w 7772400"/>
                <a:gd name="connsiteY0" fmla="*/ 3127022 h 5029200"/>
                <a:gd name="connsiteX1" fmla="*/ 3352800 w 7772400"/>
                <a:gd name="connsiteY1" fmla="*/ 1526822 h 5029200"/>
                <a:gd name="connsiteX2" fmla="*/ 6592711 w 7772400"/>
                <a:gd name="connsiteY2" fmla="*/ 564444 h 5029200"/>
                <a:gd name="connsiteX3" fmla="*/ 6479822 w 7772400"/>
                <a:gd name="connsiteY3" fmla="*/ 0 h 5029200"/>
                <a:gd name="connsiteX4" fmla="*/ 7665156 w 7772400"/>
                <a:gd name="connsiteY4" fmla="*/ 891822 h 5029200"/>
                <a:gd name="connsiteX5" fmla="*/ 6731000 w 7772400"/>
                <a:gd name="connsiteY5" fmla="*/ 2199922 h 5029200"/>
                <a:gd name="connsiteX6" fmla="*/ 6694311 w 7772400"/>
                <a:gd name="connsiteY6" fmla="*/ 1636889 h 5029200"/>
                <a:gd name="connsiteX7" fmla="*/ 2514600 w 7772400"/>
                <a:gd name="connsiteY7" fmla="*/ 2895600 h 5029200"/>
                <a:gd name="connsiteX8" fmla="*/ 6629400 w 7772400"/>
                <a:gd name="connsiteY8" fmla="*/ 3657600 h 5029200"/>
                <a:gd name="connsiteX9" fmla="*/ 6781800 w 7772400"/>
                <a:gd name="connsiteY9" fmla="*/ 3048000 h 5029200"/>
                <a:gd name="connsiteX10" fmla="*/ 7696200 w 7772400"/>
                <a:gd name="connsiteY10" fmla="*/ 4343400 h 5029200"/>
                <a:gd name="connsiteX11" fmla="*/ 6324600 w 7772400"/>
                <a:gd name="connsiteY11" fmla="*/ 4953000 h 5029200"/>
                <a:gd name="connsiteX12" fmla="*/ 6400800 w 7772400"/>
                <a:gd name="connsiteY12" fmla="*/ 4800600 h 5029200"/>
                <a:gd name="connsiteX13" fmla="*/ 3505200 w 7772400"/>
                <a:gd name="connsiteY13" fmla="*/ 4191000 h 5029200"/>
                <a:gd name="connsiteX14" fmla="*/ 0 w 7772400"/>
                <a:gd name="connsiteY14" fmla="*/ 3127022 h 5029200"/>
                <a:gd name="connsiteX0" fmla="*/ 0 w 7772400"/>
                <a:gd name="connsiteY0" fmla="*/ 3127022 h 5029200"/>
                <a:gd name="connsiteX1" fmla="*/ 3352800 w 7772400"/>
                <a:gd name="connsiteY1" fmla="*/ 1526822 h 5029200"/>
                <a:gd name="connsiteX2" fmla="*/ 6592711 w 7772400"/>
                <a:gd name="connsiteY2" fmla="*/ 564444 h 5029200"/>
                <a:gd name="connsiteX3" fmla="*/ 6479822 w 7772400"/>
                <a:gd name="connsiteY3" fmla="*/ 0 h 5029200"/>
                <a:gd name="connsiteX4" fmla="*/ 7665156 w 7772400"/>
                <a:gd name="connsiteY4" fmla="*/ 891822 h 5029200"/>
                <a:gd name="connsiteX5" fmla="*/ 6731000 w 7772400"/>
                <a:gd name="connsiteY5" fmla="*/ 2199922 h 5029200"/>
                <a:gd name="connsiteX6" fmla="*/ 6694311 w 7772400"/>
                <a:gd name="connsiteY6" fmla="*/ 1636889 h 5029200"/>
                <a:gd name="connsiteX7" fmla="*/ 2514600 w 7772400"/>
                <a:gd name="connsiteY7" fmla="*/ 2895600 h 5029200"/>
                <a:gd name="connsiteX8" fmla="*/ 6629400 w 7772400"/>
                <a:gd name="connsiteY8" fmla="*/ 3657600 h 5029200"/>
                <a:gd name="connsiteX9" fmla="*/ 6781800 w 7772400"/>
                <a:gd name="connsiteY9" fmla="*/ 3048000 h 5029200"/>
                <a:gd name="connsiteX10" fmla="*/ 7696200 w 7772400"/>
                <a:gd name="connsiteY10" fmla="*/ 4343400 h 5029200"/>
                <a:gd name="connsiteX11" fmla="*/ 6324600 w 7772400"/>
                <a:gd name="connsiteY11" fmla="*/ 4953000 h 5029200"/>
                <a:gd name="connsiteX12" fmla="*/ 6400800 w 7772400"/>
                <a:gd name="connsiteY12" fmla="*/ 4800600 h 5029200"/>
                <a:gd name="connsiteX13" fmla="*/ 3505200 w 7772400"/>
                <a:gd name="connsiteY13" fmla="*/ 4191000 h 5029200"/>
                <a:gd name="connsiteX14" fmla="*/ 0 w 7772400"/>
                <a:gd name="connsiteY14" fmla="*/ 3127022 h 5029200"/>
                <a:gd name="connsiteX0" fmla="*/ 0 w 7759700"/>
                <a:gd name="connsiteY0" fmla="*/ 3127022 h 5029200"/>
                <a:gd name="connsiteX1" fmla="*/ 3352800 w 7759700"/>
                <a:gd name="connsiteY1" fmla="*/ 1526822 h 5029200"/>
                <a:gd name="connsiteX2" fmla="*/ 6592711 w 7759700"/>
                <a:gd name="connsiteY2" fmla="*/ 564444 h 5029200"/>
                <a:gd name="connsiteX3" fmla="*/ 6479822 w 7759700"/>
                <a:gd name="connsiteY3" fmla="*/ 0 h 5029200"/>
                <a:gd name="connsiteX4" fmla="*/ 7665156 w 7759700"/>
                <a:gd name="connsiteY4" fmla="*/ 891822 h 5029200"/>
                <a:gd name="connsiteX5" fmla="*/ 6731000 w 7759700"/>
                <a:gd name="connsiteY5" fmla="*/ 2199922 h 5029200"/>
                <a:gd name="connsiteX6" fmla="*/ 6694311 w 7759700"/>
                <a:gd name="connsiteY6" fmla="*/ 1636889 h 5029200"/>
                <a:gd name="connsiteX7" fmla="*/ 2514600 w 7759700"/>
                <a:gd name="connsiteY7" fmla="*/ 2895600 h 5029200"/>
                <a:gd name="connsiteX8" fmla="*/ 6629400 w 7759700"/>
                <a:gd name="connsiteY8" fmla="*/ 3657600 h 5029200"/>
                <a:gd name="connsiteX9" fmla="*/ 6705600 w 7759700"/>
                <a:gd name="connsiteY9" fmla="*/ 3048000 h 5029200"/>
                <a:gd name="connsiteX10" fmla="*/ 7696200 w 7759700"/>
                <a:gd name="connsiteY10" fmla="*/ 4343400 h 5029200"/>
                <a:gd name="connsiteX11" fmla="*/ 6324600 w 7759700"/>
                <a:gd name="connsiteY11" fmla="*/ 4953000 h 5029200"/>
                <a:gd name="connsiteX12" fmla="*/ 6400800 w 7759700"/>
                <a:gd name="connsiteY12" fmla="*/ 4800600 h 5029200"/>
                <a:gd name="connsiteX13" fmla="*/ 3505200 w 7759700"/>
                <a:gd name="connsiteY13" fmla="*/ 4191000 h 5029200"/>
                <a:gd name="connsiteX14" fmla="*/ 0 w 7759700"/>
                <a:gd name="connsiteY14" fmla="*/ 3127022 h 5029200"/>
                <a:gd name="connsiteX0" fmla="*/ 0 w 7759700"/>
                <a:gd name="connsiteY0" fmla="*/ 3127022 h 5029200"/>
                <a:gd name="connsiteX1" fmla="*/ 3352800 w 7759700"/>
                <a:gd name="connsiteY1" fmla="*/ 1526822 h 5029200"/>
                <a:gd name="connsiteX2" fmla="*/ 6592711 w 7759700"/>
                <a:gd name="connsiteY2" fmla="*/ 564444 h 5029200"/>
                <a:gd name="connsiteX3" fmla="*/ 6479822 w 7759700"/>
                <a:gd name="connsiteY3" fmla="*/ 0 h 5029200"/>
                <a:gd name="connsiteX4" fmla="*/ 7665156 w 7759700"/>
                <a:gd name="connsiteY4" fmla="*/ 891822 h 5029200"/>
                <a:gd name="connsiteX5" fmla="*/ 6629400 w 7759700"/>
                <a:gd name="connsiteY5" fmla="*/ 2209800 h 5029200"/>
                <a:gd name="connsiteX6" fmla="*/ 6694311 w 7759700"/>
                <a:gd name="connsiteY6" fmla="*/ 1636889 h 5029200"/>
                <a:gd name="connsiteX7" fmla="*/ 2514600 w 7759700"/>
                <a:gd name="connsiteY7" fmla="*/ 2895600 h 5029200"/>
                <a:gd name="connsiteX8" fmla="*/ 6629400 w 7759700"/>
                <a:gd name="connsiteY8" fmla="*/ 3657600 h 5029200"/>
                <a:gd name="connsiteX9" fmla="*/ 6705600 w 7759700"/>
                <a:gd name="connsiteY9" fmla="*/ 3048000 h 5029200"/>
                <a:gd name="connsiteX10" fmla="*/ 7696200 w 7759700"/>
                <a:gd name="connsiteY10" fmla="*/ 4343400 h 5029200"/>
                <a:gd name="connsiteX11" fmla="*/ 6324600 w 7759700"/>
                <a:gd name="connsiteY11" fmla="*/ 4953000 h 5029200"/>
                <a:gd name="connsiteX12" fmla="*/ 6400800 w 7759700"/>
                <a:gd name="connsiteY12" fmla="*/ 4800600 h 5029200"/>
                <a:gd name="connsiteX13" fmla="*/ 3505200 w 7759700"/>
                <a:gd name="connsiteY13" fmla="*/ 4191000 h 5029200"/>
                <a:gd name="connsiteX14" fmla="*/ 0 w 7759700"/>
                <a:gd name="connsiteY14" fmla="*/ 3127022 h 5029200"/>
                <a:gd name="connsiteX0" fmla="*/ 0 w 7759700"/>
                <a:gd name="connsiteY0" fmla="*/ 3127022 h 5029200"/>
                <a:gd name="connsiteX1" fmla="*/ 3352800 w 7759700"/>
                <a:gd name="connsiteY1" fmla="*/ 1526822 h 5029200"/>
                <a:gd name="connsiteX2" fmla="*/ 6592711 w 7759700"/>
                <a:gd name="connsiteY2" fmla="*/ 564444 h 5029200"/>
                <a:gd name="connsiteX3" fmla="*/ 6553200 w 7759700"/>
                <a:gd name="connsiteY3" fmla="*/ 0 h 5029200"/>
                <a:gd name="connsiteX4" fmla="*/ 7665156 w 7759700"/>
                <a:gd name="connsiteY4" fmla="*/ 891822 h 5029200"/>
                <a:gd name="connsiteX5" fmla="*/ 6629400 w 7759700"/>
                <a:gd name="connsiteY5" fmla="*/ 2209800 h 5029200"/>
                <a:gd name="connsiteX6" fmla="*/ 6694311 w 7759700"/>
                <a:gd name="connsiteY6" fmla="*/ 1636889 h 5029200"/>
                <a:gd name="connsiteX7" fmla="*/ 2514600 w 7759700"/>
                <a:gd name="connsiteY7" fmla="*/ 2895600 h 5029200"/>
                <a:gd name="connsiteX8" fmla="*/ 6629400 w 7759700"/>
                <a:gd name="connsiteY8" fmla="*/ 3657600 h 5029200"/>
                <a:gd name="connsiteX9" fmla="*/ 6705600 w 7759700"/>
                <a:gd name="connsiteY9" fmla="*/ 3048000 h 5029200"/>
                <a:gd name="connsiteX10" fmla="*/ 7696200 w 7759700"/>
                <a:gd name="connsiteY10" fmla="*/ 4343400 h 5029200"/>
                <a:gd name="connsiteX11" fmla="*/ 6324600 w 7759700"/>
                <a:gd name="connsiteY11" fmla="*/ 4953000 h 5029200"/>
                <a:gd name="connsiteX12" fmla="*/ 6400800 w 7759700"/>
                <a:gd name="connsiteY12" fmla="*/ 4800600 h 5029200"/>
                <a:gd name="connsiteX13" fmla="*/ 3505200 w 7759700"/>
                <a:gd name="connsiteY13" fmla="*/ 4191000 h 5029200"/>
                <a:gd name="connsiteX14" fmla="*/ 0 w 7759700"/>
                <a:gd name="connsiteY14" fmla="*/ 3127022 h 5029200"/>
                <a:gd name="connsiteX0" fmla="*/ 0 w 7759700"/>
                <a:gd name="connsiteY0" fmla="*/ 3127022 h 5029200"/>
                <a:gd name="connsiteX1" fmla="*/ 3352800 w 7759700"/>
                <a:gd name="connsiteY1" fmla="*/ 1526822 h 5029200"/>
                <a:gd name="connsiteX2" fmla="*/ 6592711 w 7759700"/>
                <a:gd name="connsiteY2" fmla="*/ 564444 h 5029200"/>
                <a:gd name="connsiteX3" fmla="*/ 6553200 w 7759700"/>
                <a:gd name="connsiteY3" fmla="*/ 0 h 5029200"/>
                <a:gd name="connsiteX4" fmla="*/ 7620000 w 7759700"/>
                <a:gd name="connsiteY4" fmla="*/ 1066800 h 5029200"/>
                <a:gd name="connsiteX5" fmla="*/ 6629400 w 7759700"/>
                <a:gd name="connsiteY5" fmla="*/ 2209800 h 5029200"/>
                <a:gd name="connsiteX6" fmla="*/ 6694311 w 7759700"/>
                <a:gd name="connsiteY6" fmla="*/ 1636889 h 5029200"/>
                <a:gd name="connsiteX7" fmla="*/ 2514600 w 7759700"/>
                <a:gd name="connsiteY7" fmla="*/ 2895600 h 5029200"/>
                <a:gd name="connsiteX8" fmla="*/ 6629400 w 7759700"/>
                <a:gd name="connsiteY8" fmla="*/ 3657600 h 5029200"/>
                <a:gd name="connsiteX9" fmla="*/ 6705600 w 7759700"/>
                <a:gd name="connsiteY9" fmla="*/ 3048000 h 5029200"/>
                <a:gd name="connsiteX10" fmla="*/ 7696200 w 7759700"/>
                <a:gd name="connsiteY10" fmla="*/ 4343400 h 5029200"/>
                <a:gd name="connsiteX11" fmla="*/ 6324600 w 7759700"/>
                <a:gd name="connsiteY11" fmla="*/ 4953000 h 5029200"/>
                <a:gd name="connsiteX12" fmla="*/ 6400800 w 7759700"/>
                <a:gd name="connsiteY12" fmla="*/ 4800600 h 5029200"/>
                <a:gd name="connsiteX13" fmla="*/ 3505200 w 7759700"/>
                <a:gd name="connsiteY13" fmla="*/ 4191000 h 5029200"/>
                <a:gd name="connsiteX14" fmla="*/ 0 w 7759700"/>
                <a:gd name="connsiteY14" fmla="*/ 3127022 h 5029200"/>
                <a:gd name="connsiteX0" fmla="*/ 0 w 7721600"/>
                <a:gd name="connsiteY0" fmla="*/ 3127022 h 5410200"/>
                <a:gd name="connsiteX1" fmla="*/ 3352800 w 7721600"/>
                <a:gd name="connsiteY1" fmla="*/ 1526822 h 5410200"/>
                <a:gd name="connsiteX2" fmla="*/ 6592711 w 7721600"/>
                <a:gd name="connsiteY2" fmla="*/ 564444 h 5410200"/>
                <a:gd name="connsiteX3" fmla="*/ 6553200 w 7721600"/>
                <a:gd name="connsiteY3" fmla="*/ 0 h 5410200"/>
                <a:gd name="connsiteX4" fmla="*/ 7620000 w 7721600"/>
                <a:gd name="connsiteY4" fmla="*/ 1066800 h 5410200"/>
                <a:gd name="connsiteX5" fmla="*/ 6629400 w 7721600"/>
                <a:gd name="connsiteY5" fmla="*/ 2209800 h 5410200"/>
                <a:gd name="connsiteX6" fmla="*/ 6694311 w 7721600"/>
                <a:gd name="connsiteY6" fmla="*/ 1636889 h 5410200"/>
                <a:gd name="connsiteX7" fmla="*/ 2514600 w 7721600"/>
                <a:gd name="connsiteY7" fmla="*/ 2895600 h 5410200"/>
                <a:gd name="connsiteX8" fmla="*/ 6629400 w 7721600"/>
                <a:gd name="connsiteY8" fmla="*/ 3657600 h 5410200"/>
                <a:gd name="connsiteX9" fmla="*/ 6705600 w 7721600"/>
                <a:gd name="connsiteY9" fmla="*/ 3048000 h 5410200"/>
                <a:gd name="connsiteX10" fmla="*/ 7696200 w 7721600"/>
                <a:gd name="connsiteY10" fmla="*/ 4343400 h 5410200"/>
                <a:gd name="connsiteX11" fmla="*/ 6553200 w 7721600"/>
                <a:gd name="connsiteY11" fmla="*/ 5334000 h 5410200"/>
                <a:gd name="connsiteX12" fmla="*/ 6400800 w 7721600"/>
                <a:gd name="connsiteY12" fmla="*/ 4800600 h 5410200"/>
                <a:gd name="connsiteX13" fmla="*/ 3505200 w 7721600"/>
                <a:gd name="connsiteY13" fmla="*/ 4191000 h 5410200"/>
                <a:gd name="connsiteX14" fmla="*/ 0 w 7721600"/>
                <a:gd name="connsiteY14" fmla="*/ 3127022 h 5410200"/>
                <a:gd name="connsiteX0" fmla="*/ 0 w 7721600"/>
                <a:gd name="connsiteY0" fmla="*/ 2895600 h 5410200"/>
                <a:gd name="connsiteX1" fmla="*/ 3352800 w 7721600"/>
                <a:gd name="connsiteY1" fmla="*/ 1526822 h 5410200"/>
                <a:gd name="connsiteX2" fmla="*/ 6592711 w 7721600"/>
                <a:gd name="connsiteY2" fmla="*/ 564444 h 5410200"/>
                <a:gd name="connsiteX3" fmla="*/ 6553200 w 7721600"/>
                <a:gd name="connsiteY3" fmla="*/ 0 h 5410200"/>
                <a:gd name="connsiteX4" fmla="*/ 7620000 w 7721600"/>
                <a:gd name="connsiteY4" fmla="*/ 1066800 h 5410200"/>
                <a:gd name="connsiteX5" fmla="*/ 6629400 w 7721600"/>
                <a:gd name="connsiteY5" fmla="*/ 2209800 h 5410200"/>
                <a:gd name="connsiteX6" fmla="*/ 6694311 w 7721600"/>
                <a:gd name="connsiteY6" fmla="*/ 1636889 h 5410200"/>
                <a:gd name="connsiteX7" fmla="*/ 2514600 w 7721600"/>
                <a:gd name="connsiteY7" fmla="*/ 2895600 h 5410200"/>
                <a:gd name="connsiteX8" fmla="*/ 6629400 w 7721600"/>
                <a:gd name="connsiteY8" fmla="*/ 3657600 h 5410200"/>
                <a:gd name="connsiteX9" fmla="*/ 6705600 w 7721600"/>
                <a:gd name="connsiteY9" fmla="*/ 3048000 h 5410200"/>
                <a:gd name="connsiteX10" fmla="*/ 7696200 w 7721600"/>
                <a:gd name="connsiteY10" fmla="*/ 4343400 h 5410200"/>
                <a:gd name="connsiteX11" fmla="*/ 6553200 w 7721600"/>
                <a:gd name="connsiteY11" fmla="*/ 5334000 h 5410200"/>
                <a:gd name="connsiteX12" fmla="*/ 6400800 w 7721600"/>
                <a:gd name="connsiteY12" fmla="*/ 4800600 h 5410200"/>
                <a:gd name="connsiteX13" fmla="*/ 3505200 w 7721600"/>
                <a:gd name="connsiteY13" fmla="*/ 4191000 h 5410200"/>
                <a:gd name="connsiteX14" fmla="*/ 0 w 7721600"/>
                <a:gd name="connsiteY14" fmla="*/ 2895600 h 5410200"/>
                <a:gd name="connsiteX0" fmla="*/ 0 w 7721600"/>
                <a:gd name="connsiteY0" fmla="*/ 2895600 h 5410200"/>
                <a:gd name="connsiteX1" fmla="*/ 3352800 w 7721600"/>
                <a:gd name="connsiteY1" fmla="*/ 1526822 h 5410200"/>
                <a:gd name="connsiteX2" fmla="*/ 6592711 w 7721600"/>
                <a:gd name="connsiteY2" fmla="*/ 564444 h 5410200"/>
                <a:gd name="connsiteX3" fmla="*/ 6553200 w 7721600"/>
                <a:gd name="connsiteY3" fmla="*/ 0 h 5410200"/>
                <a:gd name="connsiteX4" fmla="*/ 7620000 w 7721600"/>
                <a:gd name="connsiteY4" fmla="*/ 1066800 h 5410200"/>
                <a:gd name="connsiteX5" fmla="*/ 6629400 w 7721600"/>
                <a:gd name="connsiteY5" fmla="*/ 2209800 h 5410200"/>
                <a:gd name="connsiteX6" fmla="*/ 6694311 w 7721600"/>
                <a:gd name="connsiteY6" fmla="*/ 1636889 h 5410200"/>
                <a:gd name="connsiteX7" fmla="*/ 2514600 w 7721600"/>
                <a:gd name="connsiteY7" fmla="*/ 2895600 h 5410200"/>
                <a:gd name="connsiteX8" fmla="*/ 6629400 w 7721600"/>
                <a:gd name="connsiteY8" fmla="*/ 3657600 h 5410200"/>
                <a:gd name="connsiteX9" fmla="*/ 6705600 w 7721600"/>
                <a:gd name="connsiteY9" fmla="*/ 3048000 h 5410200"/>
                <a:gd name="connsiteX10" fmla="*/ 7696200 w 7721600"/>
                <a:gd name="connsiteY10" fmla="*/ 4343400 h 5410200"/>
                <a:gd name="connsiteX11" fmla="*/ 6553200 w 7721600"/>
                <a:gd name="connsiteY11" fmla="*/ 5334000 h 5410200"/>
                <a:gd name="connsiteX12" fmla="*/ 6400800 w 7721600"/>
                <a:gd name="connsiteY12" fmla="*/ 4800600 h 5410200"/>
                <a:gd name="connsiteX13" fmla="*/ 3505200 w 7721600"/>
                <a:gd name="connsiteY13" fmla="*/ 4191000 h 5410200"/>
                <a:gd name="connsiteX14" fmla="*/ 0 w 7721600"/>
                <a:gd name="connsiteY14" fmla="*/ 2895600 h 5410200"/>
                <a:gd name="connsiteX0" fmla="*/ 0 w 7721600"/>
                <a:gd name="connsiteY0" fmla="*/ 2895600 h 5410200"/>
                <a:gd name="connsiteX1" fmla="*/ 3352800 w 7721600"/>
                <a:gd name="connsiteY1" fmla="*/ 1526822 h 5410200"/>
                <a:gd name="connsiteX2" fmla="*/ 6592711 w 7721600"/>
                <a:gd name="connsiteY2" fmla="*/ 564444 h 5410200"/>
                <a:gd name="connsiteX3" fmla="*/ 6553200 w 7721600"/>
                <a:gd name="connsiteY3" fmla="*/ 0 h 5410200"/>
                <a:gd name="connsiteX4" fmla="*/ 7620000 w 7721600"/>
                <a:gd name="connsiteY4" fmla="*/ 1066800 h 5410200"/>
                <a:gd name="connsiteX5" fmla="*/ 6629400 w 7721600"/>
                <a:gd name="connsiteY5" fmla="*/ 2209800 h 5410200"/>
                <a:gd name="connsiteX6" fmla="*/ 6694311 w 7721600"/>
                <a:gd name="connsiteY6" fmla="*/ 1636889 h 5410200"/>
                <a:gd name="connsiteX7" fmla="*/ 2514600 w 7721600"/>
                <a:gd name="connsiteY7" fmla="*/ 2895600 h 5410200"/>
                <a:gd name="connsiteX8" fmla="*/ 6629400 w 7721600"/>
                <a:gd name="connsiteY8" fmla="*/ 3657600 h 5410200"/>
                <a:gd name="connsiteX9" fmla="*/ 6705600 w 7721600"/>
                <a:gd name="connsiteY9" fmla="*/ 3048000 h 5410200"/>
                <a:gd name="connsiteX10" fmla="*/ 7696200 w 7721600"/>
                <a:gd name="connsiteY10" fmla="*/ 4343400 h 5410200"/>
                <a:gd name="connsiteX11" fmla="*/ 6553200 w 7721600"/>
                <a:gd name="connsiteY11" fmla="*/ 5334000 h 5410200"/>
                <a:gd name="connsiteX12" fmla="*/ 6400800 w 7721600"/>
                <a:gd name="connsiteY12" fmla="*/ 4800600 h 5410200"/>
                <a:gd name="connsiteX13" fmla="*/ 3505200 w 7721600"/>
                <a:gd name="connsiteY13" fmla="*/ 4191000 h 5410200"/>
                <a:gd name="connsiteX14" fmla="*/ 0 w 7721600"/>
                <a:gd name="connsiteY14" fmla="*/ 2895600 h 5410200"/>
                <a:gd name="connsiteX0" fmla="*/ 0 w 7721600"/>
                <a:gd name="connsiteY0" fmla="*/ 2895600 h 5410200"/>
                <a:gd name="connsiteX1" fmla="*/ 3352800 w 7721600"/>
                <a:gd name="connsiteY1" fmla="*/ 1526822 h 5410200"/>
                <a:gd name="connsiteX2" fmla="*/ 6592711 w 7721600"/>
                <a:gd name="connsiteY2" fmla="*/ 564444 h 5410200"/>
                <a:gd name="connsiteX3" fmla="*/ 6553200 w 7721600"/>
                <a:gd name="connsiteY3" fmla="*/ 0 h 5410200"/>
                <a:gd name="connsiteX4" fmla="*/ 7620000 w 7721600"/>
                <a:gd name="connsiteY4" fmla="*/ 1066800 h 5410200"/>
                <a:gd name="connsiteX5" fmla="*/ 6629400 w 7721600"/>
                <a:gd name="connsiteY5" fmla="*/ 2209800 h 5410200"/>
                <a:gd name="connsiteX6" fmla="*/ 6694311 w 7721600"/>
                <a:gd name="connsiteY6" fmla="*/ 1636889 h 5410200"/>
                <a:gd name="connsiteX7" fmla="*/ 2514600 w 7721600"/>
                <a:gd name="connsiteY7" fmla="*/ 2895600 h 5410200"/>
                <a:gd name="connsiteX8" fmla="*/ 6324600 w 7721600"/>
                <a:gd name="connsiteY8" fmla="*/ 3657600 h 5410200"/>
                <a:gd name="connsiteX9" fmla="*/ 6705600 w 7721600"/>
                <a:gd name="connsiteY9" fmla="*/ 3048000 h 5410200"/>
                <a:gd name="connsiteX10" fmla="*/ 7696200 w 7721600"/>
                <a:gd name="connsiteY10" fmla="*/ 4343400 h 5410200"/>
                <a:gd name="connsiteX11" fmla="*/ 6553200 w 7721600"/>
                <a:gd name="connsiteY11" fmla="*/ 5334000 h 5410200"/>
                <a:gd name="connsiteX12" fmla="*/ 6400800 w 7721600"/>
                <a:gd name="connsiteY12" fmla="*/ 4800600 h 5410200"/>
                <a:gd name="connsiteX13" fmla="*/ 3505200 w 7721600"/>
                <a:gd name="connsiteY13" fmla="*/ 4191000 h 5410200"/>
                <a:gd name="connsiteX14" fmla="*/ 0 w 7721600"/>
                <a:gd name="connsiteY14" fmla="*/ 2895600 h 5410200"/>
                <a:gd name="connsiteX0" fmla="*/ 0 w 7721600"/>
                <a:gd name="connsiteY0" fmla="*/ 2895600 h 5410200"/>
                <a:gd name="connsiteX1" fmla="*/ 3352800 w 7721600"/>
                <a:gd name="connsiteY1" fmla="*/ 1526822 h 5410200"/>
                <a:gd name="connsiteX2" fmla="*/ 6592711 w 7721600"/>
                <a:gd name="connsiteY2" fmla="*/ 564444 h 5410200"/>
                <a:gd name="connsiteX3" fmla="*/ 6553200 w 7721600"/>
                <a:gd name="connsiteY3" fmla="*/ 0 h 5410200"/>
                <a:gd name="connsiteX4" fmla="*/ 7620000 w 7721600"/>
                <a:gd name="connsiteY4" fmla="*/ 1066800 h 5410200"/>
                <a:gd name="connsiteX5" fmla="*/ 6629400 w 7721600"/>
                <a:gd name="connsiteY5" fmla="*/ 2209800 h 5410200"/>
                <a:gd name="connsiteX6" fmla="*/ 6694311 w 7721600"/>
                <a:gd name="connsiteY6" fmla="*/ 1636889 h 5410200"/>
                <a:gd name="connsiteX7" fmla="*/ 2514600 w 7721600"/>
                <a:gd name="connsiteY7" fmla="*/ 2895600 h 5410200"/>
                <a:gd name="connsiteX8" fmla="*/ 6324600 w 7721600"/>
                <a:gd name="connsiteY8" fmla="*/ 3657600 h 5410200"/>
                <a:gd name="connsiteX9" fmla="*/ 6400800 w 7721600"/>
                <a:gd name="connsiteY9" fmla="*/ 3048000 h 5410200"/>
                <a:gd name="connsiteX10" fmla="*/ 7696200 w 7721600"/>
                <a:gd name="connsiteY10" fmla="*/ 4343400 h 5410200"/>
                <a:gd name="connsiteX11" fmla="*/ 6553200 w 7721600"/>
                <a:gd name="connsiteY11" fmla="*/ 5334000 h 5410200"/>
                <a:gd name="connsiteX12" fmla="*/ 6400800 w 7721600"/>
                <a:gd name="connsiteY12" fmla="*/ 4800600 h 5410200"/>
                <a:gd name="connsiteX13" fmla="*/ 3505200 w 7721600"/>
                <a:gd name="connsiteY13" fmla="*/ 4191000 h 5410200"/>
                <a:gd name="connsiteX14" fmla="*/ 0 w 7721600"/>
                <a:gd name="connsiteY14" fmla="*/ 2895600 h 5410200"/>
                <a:gd name="connsiteX0" fmla="*/ 0 w 7620000"/>
                <a:gd name="connsiteY0" fmla="*/ 2895600 h 5422900"/>
                <a:gd name="connsiteX1" fmla="*/ 3352800 w 7620000"/>
                <a:gd name="connsiteY1" fmla="*/ 1526822 h 5422900"/>
                <a:gd name="connsiteX2" fmla="*/ 6592711 w 7620000"/>
                <a:gd name="connsiteY2" fmla="*/ 564444 h 5422900"/>
                <a:gd name="connsiteX3" fmla="*/ 6553200 w 7620000"/>
                <a:gd name="connsiteY3" fmla="*/ 0 h 5422900"/>
                <a:gd name="connsiteX4" fmla="*/ 7620000 w 7620000"/>
                <a:gd name="connsiteY4" fmla="*/ 1066800 h 5422900"/>
                <a:gd name="connsiteX5" fmla="*/ 6629400 w 7620000"/>
                <a:gd name="connsiteY5" fmla="*/ 2209800 h 5422900"/>
                <a:gd name="connsiteX6" fmla="*/ 6694311 w 7620000"/>
                <a:gd name="connsiteY6" fmla="*/ 1636889 h 5422900"/>
                <a:gd name="connsiteX7" fmla="*/ 2514600 w 7620000"/>
                <a:gd name="connsiteY7" fmla="*/ 2895600 h 5422900"/>
                <a:gd name="connsiteX8" fmla="*/ 6324600 w 7620000"/>
                <a:gd name="connsiteY8" fmla="*/ 3657600 h 5422900"/>
                <a:gd name="connsiteX9" fmla="*/ 6400800 w 7620000"/>
                <a:gd name="connsiteY9" fmla="*/ 3048000 h 5422900"/>
                <a:gd name="connsiteX10" fmla="*/ 7315200 w 7620000"/>
                <a:gd name="connsiteY10" fmla="*/ 4267200 h 5422900"/>
                <a:gd name="connsiteX11" fmla="*/ 6553200 w 7620000"/>
                <a:gd name="connsiteY11" fmla="*/ 5334000 h 5422900"/>
                <a:gd name="connsiteX12" fmla="*/ 6400800 w 7620000"/>
                <a:gd name="connsiteY12" fmla="*/ 4800600 h 5422900"/>
                <a:gd name="connsiteX13" fmla="*/ 3505200 w 7620000"/>
                <a:gd name="connsiteY13" fmla="*/ 4191000 h 5422900"/>
                <a:gd name="connsiteX14" fmla="*/ 0 w 7620000"/>
                <a:gd name="connsiteY14" fmla="*/ 2895600 h 5422900"/>
                <a:gd name="connsiteX0" fmla="*/ 0 w 7620000"/>
                <a:gd name="connsiteY0" fmla="*/ 2895600 h 5410200"/>
                <a:gd name="connsiteX1" fmla="*/ 3352800 w 7620000"/>
                <a:gd name="connsiteY1" fmla="*/ 1526822 h 5410200"/>
                <a:gd name="connsiteX2" fmla="*/ 6592711 w 7620000"/>
                <a:gd name="connsiteY2" fmla="*/ 564444 h 5410200"/>
                <a:gd name="connsiteX3" fmla="*/ 6553200 w 7620000"/>
                <a:gd name="connsiteY3" fmla="*/ 0 h 5410200"/>
                <a:gd name="connsiteX4" fmla="*/ 7620000 w 7620000"/>
                <a:gd name="connsiteY4" fmla="*/ 1066800 h 5410200"/>
                <a:gd name="connsiteX5" fmla="*/ 6629400 w 7620000"/>
                <a:gd name="connsiteY5" fmla="*/ 2209800 h 5410200"/>
                <a:gd name="connsiteX6" fmla="*/ 6694311 w 7620000"/>
                <a:gd name="connsiteY6" fmla="*/ 1636889 h 5410200"/>
                <a:gd name="connsiteX7" fmla="*/ 2514600 w 7620000"/>
                <a:gd name="connsiteY7" fmla="*/ 2895600 h 5410200"/>
                <a:gd name="connsiteX8" fmla="*/ 6324600 w 7620000"/>
                <a:gd name="connsiteY8" fmla="*/ 3657600 h 5410200"/>
                <a:gd name="connsiteX9" fmla="*/ 6400800 w 7620000"/>
                <a:gd name="connsiteY9" fmla="*/ 3048000 h 5410200"/>
                <a:gd name="connsiteX10" fmla="*/ 7315200 w 7620000"/>
                <a:gd name="connsiteY10" fmla="*/ 4267200 h 5410200"/>
                <a:gd name="connsiteX11" fmla="*/ 6553200 w 7620000"/>
                <a:gd name="connsiteY11" fmla="*/ 5334000 h 5410200"/>
                <a:gd name="connsiteX12" fmla="*/ 6324600 w 7620000"/>
                <a:gd name="connsiteY12" fmla="*/ 4724400 h 5410200"/>
                <a:gd name="connsiteX13" fmla="*/ 3505200 w 7620000"/>
                <a:gd name="connsiteY13" fmla="*/ 4191000 h 5410200"/>
                <a:gd name="connsiteX14" fmla="*/ 0 w 7620000"/>
                <a:gd name="connsiteY14" fmla="*/ 2895600 h 5410200"/>
                <a:gd name="connsiteX0" fmla="*/ 0 w 7620000"/>
                <a:gd name="connsiteY0" fmla="*/ 2895600 h 5410200"/>
                <a:gd name="connsiteX1" fmla="*/ 3352800 w 7620000"/>
                <a:gd name="connsiteY1" fmla="*/ 1526822 h 5410200"/>
                <a:gd name="connsiteX2" fmla="*/ 6592711 w 7620000"/>
                <a:gd name="connsiteY2" fmla="*/ 564444 h 5410200"/>
                <a:gd name="connsiteX3" fmla="*/ 6553200 w 7620000"/>
                <a:gd name="connsiteY3" fmla="*/ 0 h 5410200"/>
                <a:gd name="connsiteX4" fmla="*/ 7620000 w 7620000"/>
                <a:gd name="connsiteY4" fmla="*/ 1066800 h 5410200"/>
                <a:gd name="connsiteX5" fmla="*/ 6629400 w 7620000"/>
                <a:gd name="connsiteY5" fmla="*/ 2209800 h 5410200"/>
                <a:gd name="connsiteX6" fmla="*/ 6694311 w 7620000"/>
                <a:gd name="connsiteY6" fmla="*/ 1636889 h 5410200"/>
                <a:gd name="connsiteX7" fmla="*/ 2514600 w 7620000"/>
                <a:gd name="connsiteY7" fmla="*/ 2895600 h 5410200"/>
                <a:gd name="connsiteX8" fmla="*/ 6324600 w 7620000"/>
                <a:gd name="connsiteY8" fmla="*/ 3657600 h 5410200"/>
                <a:gd name="connsiteX9" fmla="*/ 6400800 w 7620000"/>
                <a:gd name="connsiteY9" fmla="*/ 3048000 h 5410200"/>
                <a:gd name="connsiteX10" fmla="*/ 7315200 w 7620000"/>
                <a:gd name="connsiteY10" fmla="*/ 4267200 h 5410200"/>
                <a:gd name="connsiteX11" fmla="*/ 6324600 w 7620000"/>
                <a:gd name="connsiteY11" fmla="*/ 5334000 h 5410200"/>
                <a:gd name="connsiteX12" fmla="*/ 6324600 w 7620000"/>
                <a:gd name="connsiteY12" fmla="*/ 4724400 h 5410200"/>
                <a:gd name="connsiteX13" fmla="*/ 3505200 w 7620000"/>
                <a:gd name="connsiteY13" fmla="*/ 4191000 h 5410200"/>
                <a:gd name="connsiteX14" fmla="*/ 0 w 7620000"/>
                <a:gd name="connsiteY14" fmla="*/ 2895600 h 5410200"/>
                <a:gd name="connsiteX0" fmla="*/ 0 w 7620000"/>
                <a:gd name="connsiteY0" fmla="*/ 3048000 h 5410200"/>
                <a:gd name="connsiteX1" fmla="*/ 3352800 w 7620000"/>
                <a:gd name="connsiteY1" fmla="*/ 1526822 h 5410200"/>
                <a:gd name="connsiteX2" fmla="*/ 6592711 w 7620000"/>
                <a:gd name="connsiteY2" fmla="*/ 564444 h 5410200"/>
                <a:gd name="connsiteX3" fmla="*/ 6553200 w 7620000"/>
                <a:gd name="connsiteY3" fmla="*/ 0 h 5410200"/>
                <a:gd name="connsiteX4" fmla="*/ 7620000 w 7620000"/>
                <a:gd name="connsiteY4" fmla="*/ 1066800 h 5410200"/>
                <a:gd name="connsiteX5" fmla="*/ 6629400 w 7620000"/>
                <a:gd name="connsiteY5" fmla="*/ 2209800 h 5410200"/>
                <a:gd name="connsiteX6" fmla="*/ 6694311 w 7620000"/>
                <a:gd name="connsiteY6" fmla="*/ 1636889 h 5410200"/>
                <a:gd name="connsiteX7" fmla="*/ 2514600 w 7620000"/>
                <a:gd name="connsiteY7" fmla="*/ 2895600 h 5410200"/>
                <a:gd name="connsiteX8" fmla="*/ 6324600 w 7620000"/>
                <a:gd name="connsiteY8" fmla="*/ 3657600 h 5410200"/>
                <a:gd name="connsiteX9" fmla="*/ 6400800 w 7620000"/>
                <a:gd name="connsiteY9" fmla="*/ 3048000 h 5410200"/>
                <a:gd name="connsiteX10" fmla="*/ 7315200 w 7620000"/>
                <a:gd name="connsiteY10" fmla="*/ 4267200 h 5410200"/>
                <a:gd name="connsiteX11" fmla="*/ 6324600 w 7620000"/>
                <a:gd name="connsiteY11" fmla="*/ 5334000 h 5410200"/>
                <a:gd name="connsiteX12" fmla="*/ 6324600 w 7620000"/>
                <a:gd name="connsiteY12" fmla="*/ 4724400 h 5410200"/>
                <a:gd name="connsiteX13" fmla="*/ 3505200 w 7620000"/>
                <a:gd name="connsiteY13" fmla="*/ 4191000 h 5410200"/>
                <a:gd name="connsiteX14" fmla="*/ 0 w 7620000"/>
                <a:gd name="connsiteY14" fmla="*/ 3048000 h 5410200"/>
                <a:gd name="connsiteX0" fmla="*/ 0 w 7620000"/>
                <a:gd name="connsiteY0" fmla="*/ 3048000 h 5410200"/>
                <a:gd name="connsiteX1" fmla="*/ 3124200 w 7620000"/>
                <a:gd name="connsiteY1" fmla="*/ 1447800 h 5410200"/>
                <a:gd name="connsiteX2" fmla="*/ 6592711 w 7620000"/>
                <a:gd name="connsiteY2" fmla="*/ 564444 h 5410200"/>
                <a:gd name="connsiteX3" fmla="*/ 6553200 w 7620000"/>
                <a:gd name="connsiteY3" fmla="*/ 0 h 5410200"/>
                <a:gd name="connsiteX4" fmla="*/ 7620000 w 7620000"/>
                <a:gd name="connsiteY4" fmla="*/ 1066800 h 5410200"/>
                <a:gd name="connsiteX5" fmla="*/ 6629400 w 7620000"/>
                <a:gd name="connsiteY5" fmla="*/ 2209800 h 5410200"/>
                <a:gd name="connsiteX6" fmla="*/ 6694311 w 7620000"/>
                <a:gd name="connsiteY6" fmla="*/ 1636889 h 5410200"/>
                <a:gd name="connsiteX7" fmla="*/ 2514600 w 7620000"/>
                <a:gd name="connsiteY7" fmla="*/ 2895600 h 5410200"/>
                <a:gd name="connsiteX8" fmla="*/ 6324600 w 7620000"/>
                <a:gd name="connsiteY8" fmla="*/ 3657600 h 5410200"/>
                <a:gd name="connsiteX9" fmla="*/ 6400800 w 7620000"/>
                <a:gd name="connsiteY9" fmla="*/ 3048000 h 5410200"/>
                <a:gd name="connsiteX10" fmla="*/ 7315200 w 7620000"/>
                <a:gd name="connsiteY10" fmla="*/ 4267200 h 5410200"/>
                <a:gd name="connsiteX11" fmla="*/ 6324600 w 7620000"/>
                <a:gd name="connsiteY11" fmla="*/ 5334000 h 5410200"/>
                <a:gd name="connsiteX12" fmla="*/ 6324600 w 7620000"/>
                <a:gd name="connsiteY12" fmla="*/ 4724400 h 5410200"/>
                <a:gd name="connsiteX13" fmla="*/ 3505200 w 7620000"/>
                <a:gd name="connsiteY13" fmla="*/ 4191000 h 5410200"/>
                <a:gd name="connsiteX14" fmla="*/ 0 w 7620000"/>
                <a:gd name="connsiteY14" fmla="*/ 3048000 h 5410200"/>
                <a:gd name="connsiteX0" fmla="*/ 0 w 7620000"/>
                <a:gd name="connsiteY0" fmla="*/ 3048000 h 5410200"/>
                <a:gd name="connsiteX1" fmla="*/ 3124200 w 7620000"/>
                <a:gd name="connsiteY1" fmla="*/ 1447800 h 5410200"/>
                <a:gd name="connsiteX2" fmla="*/ 6592711 w 7620000"/>
                <a:gd name="connsiteY2" fmla="*/ 564444 h 5410200"/>
                <a:gd name="connsiteX3" fmla="*/ 6553200 w 7620000"/>
                <a:gd name="connsiteY3" fmla="*/ 0 h 5410200"/>
                <a:gd name="connsiteX4" fmla="*/ 7620000 w 7620000"/>
                <a:gd name="connsiteY4" fmla="*/ 1066800 h 5410200"/>
                <a:gd name="connsiteX5" fmla="*/ 6629400 w 7620000"/>
                <a:gd name="connsiteY5" fmla="*/ 2209800 h 5410200"/>
                <a:gd name="connsiteX6" fmla="*/ 6694311 w 7620000"/>
                <a:gd name="connsiteY6" fmla="*/ 1636889 h 5410200"/>
                <a:gd name="connsiteX7" fmla="*/ 2514600 w 7620000"/>
                <a:gd name="connsiteY7" fmla="*/ 2895600 h 5410200"/>
                <a:gd name="connsiteX8" fmla="*/ 6324600 w 7620000"/>
                <a:gd name="connsiteY8" fmla="*/ 3657600 h 5410200"/>
                <a:gd name="connsiteX9" fmla="*/ 6400800 w 7620000"/>
                <a:gd name="connsiteY9" fmla="*/ 3048000 h 5410200"/>
                <a:gd name="connsiteX10" fmla="*/ 7315200 w 7620000"/>
                <a:gd name="connsiteY10" fmla="*/ 4267200 h 5410200"/>
                <a:gd name="connsiteX11" fmla="*/ 6324600 w 7620000"/>
                <a:gd name="connsiteY11" fmla="*/ 5334000 h 5410200"/>
                <a:gd name="connsiteX12" fmla="*/ 6324600 w 7620000"/>
                <a:gd name="connsiteY12" fmla="*/ 4724400 h 5410200"/>
                <a:gd name="connsiteX13" fmla="*/ 3505200 w 7620000"/>
                <a:gd name="connsiteY13" fmla="*/ 4191000 h 5410200"/>
                <a:gd name="connsiteX14" fmla="*/ 0 w 7620000"/>
                <a:gd name="connsiteY14" fmla="*/ 3048000 h 5410200"/>
                <a:gd name="connsiteX0" fmla="*/ 0 w 7620000"/>
                <a:gd name="connsiteY0" fmla="*/ 3048000 h 5410200"/>
                <a:gd name="connsiteX1" fmla="*/ 3124200 w 7620000"/>
                <a:gd name="connsiteY1" fmla="*/ 1447800 h 5410200"/>
                <a:gd name="connsiteX2" fmla="*/ 6592711 w 7620000"/>
                <a:gd name="connsiteY2" fmla="*/ 564444 h 5410200"/>
                <a:gd name="connsiteX3" fmla="*/ 6553200 w 7620000"/>
                <a:gd name="connsiteY3" fmla="*/ 0 h 5410200"/>
                <a:gd name="connsiteX4" fmla="*/ 7620000 w 7620000"/>
                <a:gd name="connsiteY4" fmla="*/ 1066800 h 5410200"/>
                <a:gd name="connsiteX5" fmla="*/ 6629400 w 7620000"/>
                <a:gd name="connsiteY5" fmla="*/ 2209800 h 5410200"/>
                <a:gd name="connsiteX6" fmla="*/ 6694311 w 7620000"/>
                <a:gd name="connsiteY6" fmla="*/ 1636889 h 5410200"/>
                <a:gd name="connsiteX7" fmla="*/ 2514600 w 7620000"/>
                <a:gd name="connsiteY7" fmla="*/ 2895600 h 5410200"/>
                <a:gd name="connsiteX8" fmla="*/ 6324600 w 7620000"/>
                <a:gd name="connsiteY8" fmla="*/ 3657600 h 5410200"/>
                <a:gd name="connsiteX9" fmla="*/ 6400800 w 7620000"/>
                <a:gd name="connsiteY9" fmla="*/ 3048000 h 5410200"/>
                <a:gd name="connsiteX10" fmla="*/ 7315200 w 7620000"/>
                <a:gd name="connsiteY10" fmla="*/ 4267200 h 5410200"/>
                <a:gd name="connsiteX11" fmla="*/ 6324600 w 7620000"/>
                <a:gd name="connsiteY11" fmla="*/ 5334000 h 5410200"/>
                <a:gd name="connsiteX12" fmla="*/ 6324600 w 7620000"/>
                <a:gd name="connsiteY12" fmla="*/ 4724400 h 5410200"/>
                <a:gd name="connsiteX13" fmla="*/ 3505200 w 7620000"/>
                <a:gd name="connsiteY13" fmla="*/ 4191000 h 5410200"/>
                <a:gd name="connsiteX14" fmla="*/ 0 w 7620000"/>
                <a:gd name="connsiteY14" fmla="*/ 3048000 h 5410200"/>
                <a:gd name="connsiteX0" fmla="*/ 0 w 7620000"/>
                <a:gd name="connsiteY0" fmla="*/ 3048000 h 5410200"/>
                <a:gd name="connsiteX1" fmla="*/ 3124200 w 7620000"/>
                <a:gd name="connsiteY1" fmla="*/ 1447800 h 5410200"/>
                <a:gd name="connsiteX2" fmla="*/ 6592711 w 7620000"/>
                <a:gd name="connsiteY2" fmla="*/ 564444 h 5410200"/>
                <a:gd name="connsiteX3" fmla="*/ 6553200 w 7620000"/>
                <a:gd name="connsiteY3" fmla="*/ 0 h 5410200"/>
                <a:gd name="connsiteX4" fmla="*/ 7620000 w 7620000"/>
                <a:gd name="connsiteY4" fmla="*/ 1066800 h 5410200"/>
                <a:gd name="connsiteX5" fmla="*/ 6629400 w 7620000"/>
                <a:gd name="connsiteY5" fmla="*/ 2209800 h 5410200"/>
                <a:gd name="connsiteX6" fmla="*/ 6694311 w 7620000"/>
                <a:gd name="connsiteY6" fmla="*/ 1636889 h 5410200"/>
                <a:gd name="connsiteX7" fmla="*/ 2514600 w 7620000"/>
                <a:gd name="connsiteY7" fmla="*/ 2895600 h 5410200"/>
                <a:gd name="connsiteX8" fmla="*/ 6324600 w 7620000"/>
                <a:gd name="connsiteY8" fmla="*/ 3657600 h 5410200"/>
                <a:gd name="connsiteX9" fmla="*/ 6400800 w 7620000"/>
                <a:gd name="connsiteY9" fmla="*/ 3048000 h 5410200"/>
                <a:gd name="connsiteX10" fmla="*/ 7315200 w 7620000"/>
                <a:gd name="connsiteY10" fmla="*/ 4267200 h 5410200"/>
                <a:gd name="connsiteX11" fmla="*/ 6324600 w 7620000"/>
                <a:gd name="connsiteY11" fmla="*/ 5334000 h 5410200"/>
                <a:gd name="connsiteX12" fmla="*/ 6324600 w 7620000"/>
                <a:gd name="connsiteY12" fmla="*/ 4724400 h 5410200"/>
                <a:gd name="connsiteX13" fmla="*/ 3505200 w 7620000"/>
                <a:gd name="connsiteY13" fmla="*/ 4191000 h 5410200"/>
                <a:gd name="connsiteX14" fmla="*/ 0 w 7620000"/>
                <a:gd name="connsiteY14" fmla="*/ 3048000 h 5410200"/>
                <a:gd name="connsiteX0" fmla="*/ 0 w 7620000"/>
                <a:gd name="connsiteY0" fmla="*/ 3048000 h 5410200"/>
                <a:gd name="connsiteX1" fmla="*/ 3124200 w 7620000"/>
                <a:gd name="connsiteY1" fmla="*/ 1447800 h 5410200"/>
                <a:gd name="connsiteX2" fmla="*/ 6592711 w 7620000"/>
                <a:gd name="connsiteY2" fmla="*/ 564444 h 5410200"/>
                <a:gd name="connsiteX3" fmla="*/ 6553200 w 7620000"/>
                <a:gd name="connsiteY3" fmla="*/ 0 h 5410200"/>
                <a:gd name="connsiteX4" fmla="*/ 7620000 w 7620000"/>
                <a:gd name="connsiteY4" fmla="*/ 1066800 h 5410200"/>
                <a:gd name="connsiteX5" fmla="*/ 6629400 w 7620000"/>
                <a:gd name="connsiteY5" fmla="*/ 2209800 h 5410200"/>
                <a:gd name="connsiteX6" fmla="*/ 6694311 w 7620000"/>
                <a:gd name="connsiteY6" fmla="*/ 1636889 h 5410200"/>
                <a:gd name="connsiteX7" fmla="*/ 2514600 w 7620000"/>
                <a:gd name="connsiteY7" fmla="*/ 2895600 h 5410200"/>
                <a:gd name="connsiteX8" fmla="*/ 6324600 w 7620000"/>
                <a:gd name="connsiteY8" fmla="*/ 3657600 h 5410200"/>
                <a:gd name="connsiteX9" fmla="*/ 6400800 w 7620000"/>
                <a:gd name="connsiteY9" fmla="*/ 3048000 h 5410200"/>
                <a:gd name="connsiteX10" fmla="*/ 7315200 w 7620000"/>
                <a:gd name="connsiteY10" fmla="*/ 4267200 h 5410200"/>
                <a:gd name="connsiteX11" fmla="*/ 6324600 w 7620000"/>
                <a:gd name="connsiteY11" fmla="*/ 5334000 h 5410200"/>
                <a:gd name="connsiteX12" fmla="*/ 6324600 w 7620000"/>
                <a:gd name="connsiteY12" fmla="*/ 4724400 h 5410200"/>
                <a:gd name="connsiteX13" fmla="*/ 3505200 w 7620000"/>
                <a:gd name="connsiteY13" fmla="*/ 4191000 h 5410200"/>
                <a:gd name="connsiteX14" fmla="*/ 0 w 7620000"/>
                <a:gd name="connsiteY14" fmla="*/ 3048000 h 5410200"/>
                <a:gd name="connsiteX0" fmla="*/ 0 w 7620000"/>
                <a:gd name="connsiteY0" fmla="*/ 3048000 h 5410200"/>
                <a:gd name="connsiteX1" fmla="*/ 3124200 w 7620000"/>
                <a:gd name="connsiteY1" fmla="*/ 1447800 h 5410200"/>
                <a:gd name="connsiteX2" fmla="*/ 6592711 w 7620000"/>
                <a:gd name="connsiteY2" fmla="*/ 564444 h 5410200"/>
                <a:gd name="connsiteX3" fmla="*/ 6553200 w 7620000"/>
                <a:gd name="connsiteY3" fmla="*/ 0 h 5410200"/>
                <a:gd name="connsiteX4" fmla="*/ 7620000 w 7620000"/>
                <a:gd name="connsiteY4" fmla="*/ 1066800 h 5410200"/>
                <a:gd name="connsiteX5" fmla="*/ 6629400 w 7620000"/>
                <a:gd name="connsiteY5" fmla="*/ 2209800 h 5410200"/>
                <a:gd name="connsiteX6" fmla="*/ 6694311 w 7620000"/>
                <a:gd name="connsiteY6" fmla="*/ 1636889 h 5410200"/>
                <a:gd name="connsiteX7" fmla="*/ 2514600 w 7620000"/>
                <a:gd name="connsiteY7" fmla="*/ 2895600 h 5410200"/>
                <a:gd name="connsiteX8" fmla="*/ 6324600 w 7620000"/>
                <a:gd name="connsiteY8" fmla="*/ 3657600 h 5410200"/>
                <a:gd name="connsiteX9" fmla="*/ 6400800 w 7620000"/>
                <a:gd name="connsiteY9" fmla="*/ 3048000 h 5410200"/>
                <a:gd name="connsiteX10" fmla="*/ 7315200 w 7620000"/>
                <a:gd name="connsiteY10" fmla="*/ 4267200 h 5410200"/>
                <a:gd name="connsiteX11" fmla="*/ 6324600 w 7620000"/>
                <a:gd name="connsiteY11" fmla="*/ 5334000 h 5410200"/>
                <a:gd name="connsiteX12" fmla="*/ 6324600 w 7620000"/>
                <a:gd name="connsiteY12" fmla="*/ 4724400 h 5410200"/>
                <a:gd name="connsiteX13" fmla="*/ 3505200 w 7620000"/>
                <a:gd name="connsiteY13" fmla="*/ 4191000 h 5410200"/>
                <a:gd name="connsiteX14" fmla="*/ 0 w 7620000"/>
                <a:gd name="connsiteY14" fmla="*/ 3048000 h 5410200"/>
                <a:gd name="connsiteX0" fmla="*/ 0 w 7620000"/>
                <a:gd name="connsiteY0" fmla="*/ 3048000 h 5410200"/>
                <a:gd name="connsiteX1" fmla="*/ 3124200 w 7620000"/>
                <a:gd name="connsiteY1" fmla="*/ 1447800 h 5410200"/>
                <a:gd name="connsiteX2" fmla="*/ 6592711 w 7620000"/>
                <a:gd name="connsiteY2" fmla="*/ 564444 h 5410200"/>
                <a:gd name="connsiteX3" fmla="*/ 6553200 w 7620000"/>
                <a:gd name="connsiteY3" fmla="*/ 0 h 5410200"/>
                <a:gd name="connsiteX4" fmla="*/ 7620000 w 7620000"/>
                <a:gd name="connsiteY4" fmla="*/ 1066800 h 5410200"/>
                <a:gd name="connsiteX5" fmla="*/ 6629400 w 7620000"/>
                <a:gd name="connsiteY5" fmla="*/ 2209800 h 5410200"/>
                <a:gd name="connsiteX6" fmla="*/ 6694311 w 7620000"/>
                <a:gd name="connsiteY6" fmla="*/ 1636889 h 5410200"/>
                <a:gd name="connsiteX7" fmla="*/ 2514600 w 7620000"/>
                <a:gd name="connsiteY7" fmla="*/ 2895600 h 5410200"/>
                <a:gd name="connsiteX8" fmla="*/ 6324600 w 7620000"/>
                <a:gd name="connsiteY8" fmla="*/ 3657600 h 5410200"/>
                <a:gd name="connsiteX9" fmla="*/ 6400800 w 7620000"/>
                <a:gd name="connsiteY9" fmla="*/ 3048000 h 5410200"/>
                <a:gd name="connsiteX10" fmla="*/ 7315200 w 7620000"/>
                <a:gd name="connsiteY10" fmla="*/ 4267200 h 5410200"/>
                <a:gd name="connsiteX11" fmla="*/ 6324600 w 7620000"/>
                <a:gd name="connsiteY11" fmla="*/ 5334000 h 5410200"/>
                <a:gd name="connsiteX12" fmla="*/ 6324600 w 7620000"/>
                <a:gd name="connsiteY12" fmla="*/ 4724400 h 5410200"/>
                <a:gd name="connsiteX13" fmla="*/ 3505200 w 7620000"/>
                <a:gd name="connsiteY13" fmla="*/ 4191000 h 5410200"/>
                <a:gd name="connsiteX14" fmla="*/ 0 w 7620000"/>
                <a:gd name="connsiteY14" fmla="*/ 3048000 h 5410200"/>
                <a:gd name="connsiteX0" fmla="*/ 0 w 7620000"/>
                <a:gd name="connsiteY0" fmla="*/ 3048000 h 5410200"/>
                <a:gd name="connsiteX1" fmla="*/ 3124200 w 7620000"/>
                <a:gd name="connsiteY1" fmla="*/ 1447800 h 5410200"/>
                <a:gd name="connsiteX2" fmla="*/ 6592711 w 7620000"/>
                <a:gd name="connsiteY2" fmla="*/ 564444 h 5410200"/>
                <a:gd name="connsiteX3" fmla="*/ 6553200 w 7620000"/>
                <a:gd name="connsiteY3" fmla="*/ 0 h 5410200"/>
                <a:gd name="connsiteX4" fmla="*/ 7620000 w 7620000"/>
                <a:gd name="connsiteY4" fmla="*/ 1066800 h 5410200"/>
                <a:gd name="connsiteX5" fmla="*/ 6629400 w 7620000"/>
                <a:gd name="connsiteY5" fmla="*/ 2209800 h 5410200"/>
                <a:gd name="connsiteX6" fmla="*/ 6694311 w 7620000"/>
                <a:gd name="connsiteY6" fmla="*/ 1636889 h 5410200"/>
                <a:gd name="connsiteX7" fmla="*/ 2514600 w 7620000"/>
                <a:gd name="connsiteY7" fmla="*/ 2895600 h 5410200"/>
                <a:gd name="connsiteX8" fmla="*/ 6324600 w 7620000"/>
                <a:gd name="connsiteY8" fmla="*/ 3657600 h 5410200"/>
                <a:gd name="connsiteX9" fmla="*/ 6400800 w 7620000"/>
                <a:gd name="connsiteY9" fmla="*/ 3048000 h 5410200"/>
                <a:gd name="connsiteX10" fmla="*/ 7315200 w 7620000"/>
                <a:gd name="connsiteY10" fmla="*/ 4267200 h 5410200"/>
                <a:gd name="connsiteX11" fmla="*/ 6324600 w 7620000"/>
                <a:gd name="connsiteY11" fmla="*/ 5334000 h 5410200"/>
                <a:gd name="connsiteX12" fmla="*/ 6324600 w 7620000"/>
                <a:gd name="connsiteY12" fmla="*/ 4724400 h 5410200"/>
                <a:gd name="connsiteX13" fmla="*/ 3505200 w 7620000"/>
                <a:gd name="connsiteY13" fmla="*/ 4191000 h 5410200"/>
                <a:gd name="connsiteX14" fmla="*/ 0 w 7620000"/>
                <a:gd name="connsiteY14" fmla="*/ 3048000 h 5410200"/>
                <a:gd name="connsiteX0" fmla="*/ 0 w 7696200"/>
                <a:gd name="connsiteY0" fmla="*/ 3048000 h 5410200"/>
                <a:gd name="connsiteX1" fmla="*/ 3124200 w 7696200"/>
                <a:gd name="connsiteY1" fmla="*/ 1447800 h 5410200"/>
                <a:gd name="connsiteX2" fmla="*/ 6592711 w 7696200"/>
                <a:gd name="connsiteY2" fmla="*/ 564444 h 5410200"/>
                <a:gd name="connsiteX3" fmla="*/ 6553200 w 7696200"/>
                <a:gd name="connsiteY3" fmla="*/ 0 h 5410200"/>
                <a:gd name="connsiteX4" fmla="*/ 7696200 w 7696200"/>
                <a:gd name="connsiteY4" fmla="*/ 1066800 h 5410200"/>
                <a:gd name="connsiteX5" fmla="*/ 6629400 w 7696200"/>
                <a:gd name="connsiteY5" fmla="*/ 2209800 h 5410200"/>
                <a:gd name="connsiteX6" fmla="*/ 6694311 w 7696200"/>
                <a:gd name="connsiteY6" fmla="*/ 1636889 h 5410200"/>
                <a:gd name="connsiteX7" fmla="*/ 2514600 w 7696200"/>
                <a:gd name="connsiteY7" fmla="*/ 2895600 h 5410200"/>
                <a:gd name="connsiteX8" fmla="*/ 6324600 w 7696200"/>
                <a:gd name="connsiteY8" fmla="*/ 3657600 h 5410200"/>
                <a:gd name="connsiteX9" fmla="*/ 6400800 w 7696200"/>
                <a:gd name="connsiteY9" fmla="*/ 3048000 h 5410200"/>
                <a:gd name="connsiteX10" fmla="*/ 7315200 w 7696200"/>
                <a:gd name="connsiteY10" fmla="*/ 4267200 h 5410200"/>
                <a:gd name="connsiteX11" fmla="*/ 6324600 w 7696200"/>
                <a:gd name="connsiteY11" fmla="*/ 5334000 h 5410200"/>
                <a:gd name="connsiteX12" fmla="*/ 6324600 w 7696200"/>
                <a:gd name="connsiteY12" fmla="*/ 4724400 h 5410200"/>
                <a:gd name="connsiteX13" fmla="*/ 3505200 w 7696200"/>
                <a:gd name="connsiteY13" fmla="*/ 4191000 h 5410200"/>
                <a:gd name="connsiteX14" fmla="*/ 0 w 7696200"/>
                <a:gd name="connsiteY14" fmla="*/ 3048000 h 5410200"/>
                <a:gd name="connsiteX0" fmla="*/ 0 w 7696200"/>
                <a:gd name="connsiteY0" fmla="*/ 3048000 h 5410200"/>
                <a:gd name="connsiteX1" fmla="*/ 3124200 w 7696200"/>
                <a:gd name="connsiteY1" fmla="*/ 1447800 h 5410200"/>
                <a:gd name="connsiteX2" fmla="*/ 6592711 w 7696200"/>
                <a:gd name="connsiteY2" fmla="*/ 564444 h 5410200"/>
                <a:gd name="connsiteX3" fmla="*/ 6553200 w 7696200"/>
                <a:gd name="connsiteY3" fmla="*/ 0 h 5410200"/>
                <a:gd name="connsiteX4" fmla="*/ 7696200 w 7696200"/>
                <a:gd name="connsiteY4" fmla="*/ 1066800 h 5410200"/>
                <a:gd name="connsiteX5" fmla="*/ 6629400 w 7696200"/>
                <a:gd name="connsiteY5" fmla="*/ 2209800 h 5410200"/>
                <a:gd name="connsiteX6" fmla="*/ 6694311 w 7696200"/>
                <a:gd name="connsiteY6" fmla="*/ 1636889 h 5410200"/>
                <a:gd name="connsiteX7" fmla="*/ 2514600 w 7696200"/>
                <a:gd name="connsiteY7" fmla="*/ 2895600 h 5410200"/>
                <a:gd name="connsiteX8" fmla="*/ 6324600 w 7696200"/>
                <a:gd name="connsiteY8" fmla="*/ 3657600 h 5410200"/>
                <a:gd name="connsiteX9" fmla="*/ 6400800 w 7696200"/>
                <a:gd name="connsiteY9" fmla="*/ 3048000 h 5410200"/>
                <a:gd name="connsiteX10" fmla="*/ 7315200 w 7696200"/>
                <a:gd name="connsiteY10" fmla="*/ 4267200 h 5410200"/>
                <a:gd name="connsiteX11" fmla="*/ 6324600 w 7696200"/>
                <a:gd name="connsiteY11" fmla="*/ 5334000 h 5410200"/>
                <a:gd name="connsiteX12" fmla="*/ 6324600 w 7696200"/>
                <a:gd name="connsiteY12" fmla="*/ 4724400 h 5410200"/>
                <a:gd name="connsiteX13" fmla="*/ 3505200 w 7696200"/>
                <a:gd name="connsiteY13" fmla="*/ 4191000 h 5410200"/>
                <a:gd name="connsiteX14" fmla="*/ 0 w 7696200"/>
                <a:gd name="connsiteY14" fmla="*/ 3048000 h 5410200"/>
                <a:gd name="connsiteX0" fmla="*/ 0 w 7696200"/>
                <a:gd name="connsiteY0" fmla="*/ 3048000 h 5410200"/>
                <a:gd name="connsiteX1" fmla="*/ 3124200 w 7696200"/>
                <a:gd name="connsiteY1" fmla="*/ 1447800 h 5410200"/>
                <a:gd name="connsiteX2" fmla="*/ 6592711 w 7696200"/>
                <a:gd name="connsiteY2" fmla="*/ 564444 h 5410200"/>
                <a:gd name="connsiteX3" fmla="*/ 6553200 w 7696200"/>
                <a:gd name="connsiteY3" fmla="*/ 0 h 5410200"/>
                <a:gd name="connsiteX4" fmla="*/ 7696200 w 7696200"/>
                <a:gd name="connsiteY4" fmla="*/ 1066800 h 5410200"/>
                <a:gd name="connsiteX5" fmla="*/ 6629400 w 7696200"/>
                <a:gd name="connsiteY5" fmla="*/ 2209800 h 5410200"/>
                <a:gd name="connsiteX6" fmla="*/ 6694311 w 7696200"/>
                <a:gd name="connsiteY6" fmla="*/ 1636889 h 5410200"/>
                <a:gd name="connsiteX7" fmla="*/ 2514600 w 7696200"/>
                <a:gd name="connsiteY7" fmla="*/ 2895600 h 5410200"/>
                <a:gd name="connsiteX8" fmla="*/ 6324600 w 7696200"/>
                <a:gd name="connsiteY8" fmla="*/ 3657600 h 5410200"/>
                <a:gd name="connsiteX9" fmla="*/ 6400800 w 7696200"/>
                <a:gd name="connsiteY9" fmla="*/ 3048000 h 5410200"/>
                <a:gd name="connsiteX10" fmla="*/ 7315200 w 7696200"/>
                <a:gd name="connsiteY10" fmla="*/ 4267200 h 5410200"/>
                <a:gd name="connsiteX11" fmla="*/ 6324600 w 7696200"/>
                <a:gd name="connsiteY11" fmla="*/ 5334000 h 5410200"/>
                <a:gd name="connsiteX12" fmla="*/ 6324600 w 7696200"/>
                <a:gd name="connsiteY12" fmla="*/ 4724400 h 5410200"/>
                <a:gd name="connsiteX13" fmla="*/ 3505200 w 7696200"/>
                <a:gd name="connsiteY13" fmla="*/ 4191000 h 5410200"/>
                <a:gd name="connsiteX14" fmla="*/ 0 w 7696200"/>
                <a:gd name="connsiteY14" fmla="*/ 3048000 h 5410200"/>
                <a:gd name="connsiteX0" fmla="*/ 0 w 7696200"/>
                <a:gd name="connsiteY0" fmla="*/ 3048000 h 5410200"/>
                <a:gd name="connsiteX1" fmla="*/ 3124200 w 7696200"/>
                <a:gd name="connsiteY1" fmla="*/ 1447800 h 5410200"/>
                <a:gd name="connsiteX2" fmla="*/ 6592711 w 7696200"/>
                <a:gd name="connsiteY2" fmla="*/ 564444 h 5410200"/>
                <a:gd name="connsiteX3" fmla="*/ 6553200 w 7696200"/>
                <a:gd name="connsiteY3" fmla="*/ 0 h 5410200"/>
                <a:gd name="connsiteX4" fmla="*/ 7696200 w 7696200"/>
                <a:gd name="connsiteY4" fmla="*/ 1066800 h 5410200"/>
                <a:gd name="connsiteX5" fmla="*/ 6629400 w 7696200"/>
                <a:gd name="connsiteY5" fmla="*/ 2209800 h 5410200"/>
                <a:gd name="connsiteX6" fmla="*/ 6694311 w 7696200"/>
                <a:gd name="connsiteY6" fmla="*/ 1636889 h 5410200"/>
                <a:gd name="connsiteX7" fmla="*/ 2514600 w 7696200"/>
                <a:gd name="connsiteY7" fmla="*/ 2895600 h 5410200"/>
                <a:gd name="connsiteX8" fmla="*/ 6324600 w 7696200"/>
                <a:gd name="connsiteY8" fmla="*/ 3657600 h 5410200"/>
                <a:gd name="connsiteX9" fmla="*/ 6400800 w 7696200"/>
                <a:gd name="connsiteY9" fmla="*/ 3048000 h 5410200"/>
                <a:gd name="connsiteX10" fmla="*/ 7315200 w 7696200"/>
                <a:gd name="connsiteY10" fmla="*/ 4267200 h 5410200"/>
                <a:gd name="connsiteX11" fmla="*/ 6324600 w 7696200"/>
                <a:gd name="connsiteY11" fmla="*/ 5334000 h 5410200"/>
                <a:gd name="connsiteX12" fmla="*/ 6324600 w 7696200"/>
                <a:gd name="connsiteY12" fmla="*/ 4724400 h 5410200"/>
                <a:gd name="connsiteX13" fmla="*/ 3505200 w 7696200"/>
                <a:gd name="connsiteY13" fmla="*/ 4191000 h 5410200"/>
                <a:gd name="connsiteX14" fmla="*/ 0 w 7696200"/>
                <a:gd name="connsiteY14" fmla="*/ 3048000 h 5410200"/>
                <a:gd name="connsiteX0" fmla="*/ 0 w 7696200"/>
                <a:gd name="connsiteY0" fmla="*/ 3048000 h 5410200"/>
                <a:gd name="connsiteX1" fmla="*/ 3124200 w 7696200"/>
                <a:gd name="connsiteY1" fmla="*/ 1447800 h 5410200"/>
                <a:gd name="connsiteX2" fmla="*/ 6592711 w 7696200"/>
                <a:gd name="connsiteY2" fmla="*/ 564444 h 5410200"/>
                <a:gd name="connsiteX3" fmla="*/ 6553200 w 7696200"/>
                <a:gd name="connsiteY3" fmla="*/ 0 h 5410200"/>
                <a:gd name="connsiteX4" fmla="*/ 7696200 w 7696200"/>
                <a:gd name="connsiteY4" fmla="*/ 1066800 h 5410200"/>
                <a:gd name="connsiteX5" fmla="*/ 6629400 w 7696200"/>
                <a:gd name="connsiteY5" fmla="*/ 2209800 h 5410200"/>
                <a:gd name="connsiteX6" fmla="*/ 6629400 w 7696200"/>
                <a:gd name="connsiteY6" fmla="*/ 1676400 h 5410200"/>
                <a:gd name="connsiteX7" fmla="*/ 2514600 w 7696200"/>
                <a:gd name="connsiteY7" fmla="*/ 2895600 h 5410200"/>
                <a:gd name="connsiteX8" fmla="*/ 6324600 w 7696200"/>
                <a:gd name="connsiteY8" fmla="*/ 3657600 h 5410200"/>
                <a:gd name="connsiteX9" fmla="*/ 6400800 w 7696200"/>
                <a:gd name="connsiteY9" fmla="*/ 3048000 h 5410200"/>
                <a:gd name="connsiteX10" fmla="*/ 7315200 w 7696200"/>
                <a:gd name="connsiteY10" fmla="*/ 4267200 h 5410200"/>
                <a:gd name="connsiteX11" fmla="*/ 6324600 w 7696200"/>
                <a:gd name="connsiteY11" fmla="*/ 5334000 h 5410200"/>
                <a:gd name="connsiteX12" fmla="*/ 6324600 w 7696200"/>
                <a:gd name="connsiteY12" fmla="*/ 4724400 h 5410200"/>
                <a:gd name="connsiteX13" fmla="*/ 3505200 w 7696200"/>
                <a:gd name="connsiteY13" fmla="*/ 4191000 h 5410200"/>
                <a:gd name="connsiteX14" fmla="*/ 0 w 7696200"/>
                <a:gd name="connsiteY14" fmla="*/ 3048000 h 5410200"/>
                <a:gd name="connsiteX0" fmla="*/ 0 w 7696200"/>
                <a:gd name="connsiteY0" fmla="*/ 3048000 h 5410200"/>
                <a:gd name="connsiteX1" fmla="*/ 3124200 w 7696200"/>
                <a:gd name="connsiteY1" fmla="*/ 1447800 h 5410200"/>
                <a:gd name="connsiteX2" fmla="*/ 6592711 w 7696200"/>
                <a:gd name="connsiteY2" fmla="*/ 564444 h 5410200"/>
                <a:gd name="connsiteX3" fmla="*/ 6553200 w 7696200"/>
                <a:gd name="connsiteY3" fmla="*/ 0 h 5410200"/>
                <a:gd name="connsiteX4" fmla="*/ 7696200 w 7696200"/>
                <a:gd name="connsiteY4" fmla="*/ 1066800 h 5410200"/>
                <a:gd name="connsiteX5" fmla="*/ 6629400 w 7696200"/>
                <a:gd name="connsiteY5" fmla="*/ 2209800 h 5410200"/>
                <a:gd name="connsiteX6" fmla="*/ 6629400 w 7696200"/>
                <a:gd name="connsiteY6" fmla="*/ 1676400 h 5410200"/>
                <a:gd name="connsiteX7" fmla="*/ 2514600 w 7696200"/>
                <a:gd name="connsiteY7" fmla="*/ 2895600 h 5410200"/>
                <a:gd name="connsiteX8" fmla="*/ 6324600 w 7696200"/>
                <a:gd name="connsiteY8" fmla="*/ 3657600 h 5410200"/>
                <a:gd name="connsiteX9" fmla="*/ 6400800 w 7696200"/>
                <a:gd name="connsiteY9" fmla="*/ 3048000 h 5410200"/>
                <a:gd name="connsiteX10" fmla="*/ 7315200 w 7696200"/>
                <a:gd name="connsiteY10" fmla="*/ 4267200 h 5410200"/>
                <a:gd name="connsiteX11" fmla="*/ 6324600 w 7696200"/>
                <a:gd name="connsiteY11" fmla="*/ 5334000 h 5410200"/>
                <a:gd name="connsiteX12" fmla="*/ 6324600 w 7696200"/>
                <a:gd name="connsiteY12" fmla="*/ 4724400 h 5410200"/>
                <a:gd name="connsiteX13" fmla="*/ 3505200 w 7696200"/>
                <a:gd name="connsiteY13" fmla="*/ 4191000 h 5410200"/>
                <a:gd name="connsiteX14" fmla="*/ 0 w 7696200"/>
                <a:gd name="connsiteY14" fmla="*/ 3048000 h 5410200"/>
                <a:gd name="connsiteX0" fmla="*/ 0 w 7696200"/>
                <a:gd name="connsiteY0" fmla="*/ 3048000 h 5410200"/>
                <a:gd name="connsiteX1" fmla="*/ 3124200 w 7696200"/>
                <a:gd name="connsiteY1" fmla="*/ 1447800 h 5410200"/>
                <a:gd name="connsiteX2" fmla="*/ 6592711 w 7696200"/>
                <a:gd name="connsiteY2" fmla="*/ 564444 h 5410200"/>
                <a:gd name="connsiteX3" fmla="*/ 6553200 w 7696200"/>
                <a:gd name="connsiteY3" fmla="*/ 0 h 5410200"/>
                <a:gd name="connsiteX4" fmla="*/ 7696200 w 7696200"/>
                <a:gd name="connsiteY4" fmla="*/ 1066800 h 5410200"/>
                <a:gd name="connsiteX5" fmla="*/ 6629400 w 7696200"/>
                <a:gd name="connsiteY5" fmla="*/ 2209800 h 5410200"/>
                <a:gd name="connsiteX6" fmla="*/ 6629400 w 7696200"/>
                <a:gd name="connsiteY6" fmla="*/ 1676400 h 5410200"/>
                <a:gd name="connsiteX7" fmla="*/ 2514600 w 7696200"/>
                <a:gd name="connsiteY7" fmla="*/ 2895600 h 5410200"/>
                <a:gd name="connsiteX8" fmla="*/ 6324600 w 7696200"/>
                <a:gd name="connsiteY8" fmla="*/ 3657600 h 5410200"/>
                <a:gd name="connsiteX9" fmla="*/ 6400800 w 7696200"/>
                <a:gd name="connsiteY9" fmla="*/ 3048000 h 5410200"/>
                <a:gd name="connsiteX10" fmla="*/ 7315200 w 7696200"/>
                <a:gd name="connsiteY10" fmla="*/ 4267200 h 5410200"/>
                <a:gd name="connsiteX11" fmla="*/ 6324600 w 7696200"/>
                <a:gd name="connsiteY11" fmla="*/ 5334000 h 5410200"/>
                <a:gd name="connsiteX12" fmla="*/ 6324600 w 7696200"/>
                <a:gd name="connsiteY12" fmla="*/ 4724400 h 5410200"/>
                <a:gd name="connsiteX13" fmla="*/ 3505200 w 7696200"/>
                <a:gd name="connsiteY13" fmla="*/ 4191000 h 5410200"/>
                <a:gd name="connsiteX14" fmla="*/ 0 w 7696200"/>
                <a:gd name="connsiteY14" fmla="*/ 3048000 h 5410200"/>
                <a:gd name="connsiteX0" fmla="*/ 0 w 7696200"/>
                <a:gd name="connsiteY0" fmla="*/ 3048000 h 5410200"/>
                <a:gd name="connsiteX1" fmla="*/ 3124200 w 7696200"/>
                <a:gd name="connsiteY1" fmla="*/ 1447800 h 5410200"/>
                <a:gd name="connsiteX2" fmla="*/ 6592711 w 7696200"/>
                <a:gd name="connsiteY2" fmla="*/ 564444 h 5410200"/>
                <a:gd name="connsiteX3" fmla="*/ 6553200 w 7696200"/>
                <a:gd name="connsiteY3" fmla="*/ 0 h 5410200"/>
                <a:gd name="connsiteX4" fmla="*/ 7696200 w 7696200"/>
                <a:gd name="connsiteY4" fmla="*/ 1066800 h 5410200"/>
                <a:gd name="connsiteX5" fmla="*/ 6629400 w 7696200"/>
                <a:gd name="connsiteY5" fmla="*/ 2209800 h 5410200"/>
                <a:gd name="connsiteX6" fmla="*/ 6629400 w 7696200"/>
                <a:gd name="connsiteY6" fmla="*/ 1676400 h 5410200"/>
                <a:gd name="connsiteX7" fmla="*/ 2514600 w 7696200"/>
                <a:gd name="connsiteY7" fmla="*/ 2895600 h 5410200"/>
                <a:gd name="connsiteX8" fmla="*/ 6324600 w 7696200"/>
                <a:gd name="connsiteY8" fmla="*/ 3657600 h 5410200"/>
                <a:gd name="connsiteX9" fmla="*/ 6400800 w 7696200"/>
                <a:gd name="connsiteY9" fmla="*/ 3048000 h 5410200"/>
                <a:gd name="connsiteX10" fmla="*/ 7315200 w 7696200"/>
                <a:gd name="connsiteY10" fmla="*/ 4267200 h 5410200"/>
                <a:gd name="connsiteX11" fmla="*/ 6324600 w 7696200"/>
                <a:gd name="connsiteY11" fmla="*/ 5334000 h 5410200"/>
                <a:gd name="connsiteX12" fmla="*/ 6324600 w 7696200"/>
                <a:gd name="connsiteY12" fmla="*/ 4724400 h 5410200"/>
                <a:gd name="connsiteX13" fmla="*/ 3505200 w 7696200"/>
                <a:gd name="connsiteY13" fmla="*/ 4191000 h 5410200"/>
                <a:gd name="connsiteX14" fmla="*/ 0 w 7696200"/>
                <a:gd name="connsiteY14" fmla="*/ 3048000 h 5410200"/>
                <a:gd name="connsiteX0" fmla="*/ 0 w 7696200"/>
                <a:gd name="connsiteY0" fmla="*/ 3048000 h 5410200"/>
                <a:gd name="connsiteX1" fmla="*/ 3124200 w 7696200"/>
                <a:gd name="connsiteY1" fmla="*/ 1447800 h 5410200"/>
                <a:gd name="connsiteX2" fmla="*/ 6592711 w 7696200"/>
                <a:gd name="connsiteY2" fmla="*/ 564444 h 5410200"/>
                <a:gd name="connsiteX3" fmla="*/ 6553200 w 7696200"/>
                <a:gd name="connsiteY3" fmla="*/ 0 h 5410200"/>
                <a:gd name="connsiteX4" fmla="*/ 7696200 w 7696200"/>
                <a:gd name="connsiteY4" fmla="*/ 1066800 h 5410200"/>
                <a:gd name="connsiteX5" fmla="*/ 6629400 w 7696200"/>
                <a:gd name="connsiteY5" fmla="*/ 2209800 h 5410200"/>
                <a:gd name="connsiteX6" fmla="*/ 6629400 w 7696200"/>
                <a:gd name="connsiteY6" fmla="*/ 1676400 h 5410200"/>
                <a:gd name="connsiteX7" fmla="*/ 2514600 w 7696200"/>
                <a:gd name="connsiteY7" fmla="*/ 2895600 h 5410200"/>
                <a:gd name="connsiteX8" fmla="*/ 6324600 w 7696200"/>
                <a:gd name="connsiteY8" fmla="*/ 3657600 h 5410200"/>
                <a:gd name="connsiteX9" fmla="*/ 6400800 w 7696200"/>
                <a:gd name="connsiteY9" fmla="*/ 3048000 h 5410200"/>
                <a:gd name="connsiteX10" fmla="*/ 7315200 w 7696200"/>
                <a:gd name="connsiteY10" fmla="*/ 4267200 h 5410200"/>
                <a:gd name="connsiteX11" fmla="*/ 6324600 w 7696200"/>
                <a:gd name="connsiteY11" fmla="*/ 5334000 h 5410200"/>
                <a:gd name="connsiteX12" fmla="*/ 6324600 w 7696200"/>
                <a:gd name="connsiteY12" fmla="*/ 4724400 h 5410200"/>
                <a:gd name="connsiteX13" fmla="*/ 3505200 w 7696200"/>
                <a:gd name="connsiteY13" fmla="*/ 4191000 h 5410200"/>
                <a:gd name="connsiteX14" fmla="*/ 0 w 7696200"/>
                <a:gd name="connsiteY14" fmla="*/ 3048000 h 5410200"/>
                <a:gd name="connsiteX0" fmla="*/ 0 w 7696200"/>
                <a:gd name="connsiteY0" fmla="*/ 3048000 h 5410200"/>
                <a:gd name="connsiteX1" fmla="*/ 3124200 w 7696200"/>
                <a:gd name="connsiteY1" fmla="*/ 1447800 h 5410200"/>
                <a:gd name="connsiteX2" fmla="*/ 6553200 w 7696200"/>
                <a:gd name="connsiteY2" fmla="*/ 609600 h 5410200"/>
                <a:gd name="connsiteX3" fmla="*/ 6553200 w 7696200"/>
                <a:gd name="connsiteY3" fmla="*/ 0 h 5410200"/>
                <a:gd name="connsiteX4" fmla="*/ 7696200 w 7696200"/>
                <a:gd name="connsiteY4" fmla="*/ 1066800 h 5410200"/>
                <a:gd name="connsiteX5" fmla="*/ 6629400 w 7696200"/>
                <a:gd name="connsiteY5" fmla="*/ 2209800 h 5410200"/>
                <a:gd name="connsiteX6" fmla="*/ 6629400 w 7696200"/>
                <a:gd name="connsiteY6" fmla="*/ 1676400 h 5410200"/>
                <a:gd name="connsiteX7" fmla="*/ 2514600 w 7696200"/>
                <a:gd name="connsiteY7" fmla="*/ 2895600 h 5410200"/>
                <a:gd name="connsiteX8" fmla="*/ 6324600 w 7696200"/>
                <a:gd name="connsiteY8" fmla="*/ 3657600 h 5410200"/>
                <a:gd name="connsiteX9" fmla="*/ 6400800 w 7696200"/>
                <a:gd name="connsiteY9" fmla="*/ 3048000 h 5410200"/>
                <a:gd name="connsiteX10" fmla="*/ 7315200 w 7696200"/>
                <a:gd name="connsiteY10" fmla="*/ 4267200 h 5410200"/>
                <a:gd name="connsiteX11" fmla="*/ 6324600 w 7696200"/>
                <a:gd name="connsiteY11" fmla="*/ 5334000 h 5410200"/>
                <a:gd name="connsiteX12" fmla="*/ 6324600 w 7696200"/>
                <a:gd name="connsiteY12" fmla="*/ 4724400 h 5410200"/>
                <a:gd name="connsiteX13" fmla="*/ 3505200 w 7696200"/>
                <a:gd name="connsiteY13" fmla="*/ 4191000 h 5410200"/>
                <a:gd name="connsiteX14" fmla="*/ 0 w 7696200"/>
                <a:gd name="connsiteY14" fmla="*/ 3048000 h 5410200"/>
                <a:gd name="connsiteX0" fmla="*/ 0 w 7696200"/>
                <a:gd name="connsiteY0" fmla="*/ 3048000 h 5410200"/>
                <a:gd name="connsiteX1" fmla="*/ 3124200 w 7696200"/>
                <a:gd name="connsiteY1" fmla="*/ 1447800 h 5410200"/>
                <a:gd name="connsiteX2" fmla="*/ 6553200 w 7696200"/>
                <a:gd name="connsiteY2" fmla="*/ 609600 h 5410200"/>
                <a:gd name="connsiteX3" fmla="*/ 6553200 w 7696200"/>
                <a:gd name="connsiteY3" fmla="*/ 0 h 5410200"/>
                <a:gd name="connsiteX4" fmla="*/ 7696200 w 7696200"/>
                <a:gd name="connsiteY4" fmla="*/ 1066800 h 5410200"/>
                <a:gd name="connsiteX5" fmla="*/ 6629400 w 7696200"/>
                <a:gd name="connsiteY5" fmla="*/ 2209800 h 5410200"/>
                <a:gd name="connsiteX6" fmla="*/ 6629400 w 7696200"/>
                <a:gd name="connsiteY6" fmla="*/ 1676400 h 5410200"/>
                <a:gd name="connsiteX7" fmla="*/ 2514600 w 7696200"/>
                <a:gd name="connsiteY7" fmla="*/ 2895600 h 5410200"/>
                <a:gd name="connsiteX8" fmla="*/ 6324600 w 7696200"/>
                <a:gd name="connsiteY8" fmla="*/ 3657600 h 5410200"/>
                <a:gd name="connsiteX9" fmla="*/ 6400800 w 7696200"/>
                <a:gd name="connsiteY9" fmla="*/ 3048000 h 5410200"/>
                <a:gd name="connsiteX10" fmla="*/ 7315200 w 7696200"/>
                <a:gd name="connsiteY10" fmla="*/ 4267200 h 5410200"/>
                <a:gd name="connsiteX11" fmla="*/ 6324600 w 7696200"/>
                <a:gd name="connsiteY11" fmla="*/ 5334000 h 5410200"/>
                <a:gd name="connsiteX12" fmla="*/ 6324600 w 7696200"/>
                <a:gd name="connsiteY12" fmla="*/ 4724400 h 5410200"/>
                <a:gd name="connsiteX13" fmla="*/ 3505200 w 7696200"/>
                <a:gd name="connsiteY13" fmla="*/ 4191000 h 5410200"/>
                <a:gd name="connsiteX14" fmla="*/ 0 w 7696200"/>
                <a:gd name="connsiteY14" fmla="*/ 3048000 h 54102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4008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4008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4008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4008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4008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4008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3246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3246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3246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3246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3246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3246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3246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3246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334000"/>
                <a:gd name="connsiteX1" fmla="*/ 3124200 w 7696200"/>
                <a:gd name="connsiteY1" fmla="*/ 1371600 h 5334000"/>
                <a:gd name="connsiteX2" fmla="*/ 6553200 w 7696200"/>
                <a:gd name="connsiteY2" fmla="*/ 533400 h 5334000"/>
                <a:gd name="connsiteX3" fmla="*/ 6553200 w 7696200"/>
                <a:gd name="connsiteY3" fmla="*/ 0 h 5334000"/>
                <a:gd name="connsiteX4" fmla="*/ 7696200 w 7696200"/>
                <a:gd name="connsiteY4" fmla="*/ 990600 h 5334000"/>
                <a:gd name="connsiteX5" fmla="*/ 6629400 w 7696200"/>
                <a:gd name="connsiteY5" fmla="*/ 2133600 h 5334000"/>
                <a:gd name="connsiteX6" fmla="*/ 6629400 w 7696200"/>
                <a:gd name="connsiteY6" fmla="*/ 1600200 h 5334000"/>
                <a:gd name="connsiteX7" fmla="*/ 2514600 w 7696200"/>
                <a:gd name="connsiteY7" fmla="*/ 2819400 h 5334000"/>
                <a:gd name="connsiteX8" fmla="*/ 6324600 w 7696200"/>
                <a:gd name="connsiteY8" fmla="*/ 3581400 h 5334000"/>
                <a:gd name="connsiteX9" fmla="*/ 6324600 w 7696200"/>
                <a:gd name="connsiteY9" fmla="*/ 2971800 h 5334000"/>
                <a:gd name="connsiteX10" fmla="*/ 7315200 w 7696200"/>
                <a:gd name="connsiteY10" fmla="*/ 4191000 h 5334000"/>
                <a:gd name="connsiteX11" fmla="*/ 6324600 w 7696200"/>
                <a:gd name="connsiteY11" fmla="*/ 5257800 h 5334000"/>
                <a:gd name="connsiteX12" fmla="*/ 6324600 w 7696200"/>
                <a:gd name="connsiteY12" fmla="*/ 4648200 h 5334000"/>
                <a:gd name="connsiteX13" fmla="*/ 3505200 w 7696200"/>
                <a:gd name="connsiteY13" fmla="*/ 4114800 h 5334000"/>
                <a:gd name="connsiteX14" fmla="*/ 0 w 7696200"/>
                <a:gd name="connsiteY14" fmla="*/ 2971800 h 5334000"/>
                <a:gd name="connsiteX0" fmla="*/ 0 w 7696200"/>
                <a:gd name="connsiteY0" fmla="*/ 2971800 h 5257800"/>
                <a:gd name="connsiteX1" fmla="*/ 31242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1242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1242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1242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1242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1242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1242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1242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1242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429000 w 7696200"/>
                <a:gd name="connsiteY1" fmla="*/ 12954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429000 w 7696200"/>
                <a:gd name="connsiteY1" fmla="*/ 12954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429000 w 7696200"/>
                <a:gd name="connsiteY1" fmla="*/ 12954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429000 w 7696200"/>
                <a:gd name="connsiteY1" fmla="*/ 12954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429000 w 7696200"/>
                <a:gd name="connsiteY1" fmla="*/ 12954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6553200 w 7696200"/>
                <a:gd name="connsiteY1" fmla="*/ 533400 h 5257800"/>
                <a:gd name="connsiteX2" fmla="*/ 6553200 w 7696200"/>
                <a:gd name="connsiteY2" fmla="*/ 0 h 5257800"/>
                <a:gd name="connsiteX3" fmla="*/ 7696200 w 7696200"/>
                <a:gd name="connsiteY3" fmla="*/ 990600 h 5257800"/>
                <a:gd name="connsiteX4" fmla="*/ 6629400 w 7696200"/>
                <a:gd name="connsiteY4" fmla="*/ 2133600 h 5257800"/>
                <a:gd name="connsiteX5" fmla="*/ 6629400 w 7696200"/>
                <a:gd name="connsiteY5" fmla="*/ 1600200 h 5257800"/>
                <a:gd name="connsiteX6" fmla="*/ 2514600 w 7696200"/>
                <a:gd name="connsiteY6" fmla="*/ 2819400 h 5257800"/>
                <a:gd name="connsiteX7" fmla="*/ 6324600 w 7696200"/>
                <a:gd name="connsiteY7" fmla="*/ 3581400 h 5257800"/>
                <a:gd name="connsiteX8" fmla="*/ 6324600 w 7696200"/>
                <a:gd name="connsiteY8" fmla="*/ 2971800 h 5257800"/>
                <a:gd name="connsiteX9" fmla="*/ 7315200 w 7696200"/>
                <a:gd name="connsiteY9" fmla="*/ 4191000 h 5257800"/>
                <a:gd name="connsiteX10" fmla="*/ 6324600 w 7696200"/>
                <a:gd name="connsiteY10" fmla="*/ 5257800 h 5257800"/>
                <a:gd name="connsiteX11" fmla="*/ 6324600 w 7696200"/>
                <a:gd name="connsiteY11" fmla="*/ 4648200 h 5257800"/>
                <a:gd name="connsiteX12" fmla="*/ 3505200 w 7696200"/>
                <a:gd name="connsiteY12" fmla="*/ 4114800 h 5257800"/>
                <a:gd name="connsiteX13" fmla="*/ 0 w 7696200"/>
                <a:gd name="connsiteY13" fmla="*/ 2971800 h 5257800"/>
                <a:gd name="connsiteX0" fmla="*/ 50800 w 7747000"/>
                <a:gd name="connsiteY0" fmla="*/ 2971800 h 5257800"/>
                <a:gd name="connsiteX1" fmla="*/ 3251200 w 7747000"/>
                <a:gd name="connsiteY1" fmla="*/ 1371600 h 5257800"/>
                <a:gd name="connsiteX2" fmla="*/ 6604000 w 7747000"/>
                <a:gd name="connsiteY2" fmla="*/ 533400 h 5257800"/>
                <a:gd name="connsiteX3" fmla="*/ 6604000 w 7747000"/>
                <a:gd name="connsiteY3" fmla="*/ 0 h 5257800"/>
                <a:gd name="connsiteX4" fmla="*/ 7747000 w 7747000"/>
                <a:gd name="connsiteY4" fmla="*/ 990600 h 5257800"/>
                <a:gd name="connsiteX5" fmla="*/ 6680200 w 7747000"/>
                <a:gd name="connsiteY5" fmla="*/ 2133600 h 5257800"/>
                <a:gd name="connsiteX6" fmla="*/ 6680200 w 7747000"/>
                <a:gd name="connsiteY6" fmla="*/ 1600200 h 5257800"/>
                <a:gd name="connsiteX7" fmla="*/ 2565400 w 7747000"/>
                <a:gd name="connsiteY7" fmla="*/ 2819400 h 5257800"/>
                <a:gd name="connsiteX8" fmla="*/ 6375400 w 7747000"/>
                <a:gd name="connsiteY8" fmla="*/ 3581400 h 5257800"/>
                <a:gd name="connsiteX9" fmla="*/ 6375400 w 7747000"/>
                <a:gd name="connsiteY9" fmla="*/ 2971800 h 5257800"/>
                <a:gd name="connsiteX10" fmla="*/ 7366000 w 7747000"/>
                <a:gd name="connsiteY10" fmla="*/ 4191000 h 5257800"/>
                <a:gd name="connsiteX11" fmla="*/ 6375400 w 7747000"/>
                <a:gd name="connsiteY11" fmla="*/ 5257800 h 5257800"/>
                <a:gd name="connsiteX12" fmla="*/ 6375400 w 7747000"/>
                <a:gd name="connsiteY12" fmla="*/ 4648200 h 5257800"/>
                <a:gd name="connsiteX13" fmla="*/ 3556000 w 7747000"/>
                <a:gd name="connsiteY13" fmla="*/ 4114800 h 5257800"/>
                <a:gd name="connsiteX14" fmla="*/ 50800 w 7747000"/>
                <a:gd name="connsiteY14" fmla="*/ 2971800 h 5257800"/>
                <a:gd name="connsiteX0" fmla="*/ 0 w 7696200"/>
                <a:gd name="connsiteY0" fmla="*/ 2971800 h 5257800"/>
                <a:gd name="connsiteX1" fmla="*/ 32004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2004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2004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5146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2004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2860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696200"/>
                <a:gd name="connsiteY0" fmla="*/ 2971800 h 5257800"/>
                <a:gd name="connsiteX1" fmla="*/ 3200400 w 7696200"/>
                <a:gd name="connsiteY1" fmla="*/ 1371600 h 5257800"/>
                <a:gd name="connsiteX2" fmla="*/ 6553200 w 7696200"/>
                <a:gd name="connsiteY2" fmla="*/ 533400 h 5257800"/>
                <a:gd name="connsiteX3" fmla="*/ 6553200 w 7696200"/>
                <a:gd name="connsiteY3" fmla="*/ 0 h 5257800"/>
                <a:gd name="connsiteX4" fmla="*/ 7696200 w 7696200"/>
                <a:gd name="connsiteY4" fmla="*/ 990600 h 5257800"/>
                <a:gd name="connsiteX5" fmla="*/ 6629400 w 7696200"/>
                <a:gd name="connsiteY5" fmla="*/ 2133600 h 5257800"/>
                <a:gd name="connsiteX6" fmla="*/ 6629400 w 7696200"/>
                <a:gd name="connsiteY6" fmla="*/ 1600200 h 5257800"/>
                <a:gd name="connsiteX7" fmla="*/ 2286000 w 7696200"/>
                <a:gd name="connsiteY7" fmla="*/ 2819400 h 5257800"/>
                <a:gd name="connsiteX8" fmla="*/ 6324600 w 7696200"/>
                <a:gd name="connsiteY8" fmla="*/ 3581400 h 5257800"/>
                <a:gd name="connsiteX9" fmla="*/ 6324600 w 7696200"/>
                <a:gd name="connsiteY9" fmla="*/ 2971800 h 5257800"/>
                <a:gd name="connsiteX10" fmla="*/ 7315200 w 7696200"/>
                <a:gd name="connsiteY10" fmla="*/ 4191000 h 5257800"/>
                <a:gd name="connsiteX11" fmla="*/ 6324600 w 7696200"/>
                <a:gd name="connsiteY11" fmla="*/ 5257800 h 5257800"/>
                <a:gd name="connsiteX12" fmla="*/ 6324600 w 7696200"/>
                <a:gd name="connsiteY12" fmla="*/ 4648200 h 5257800"/>
                <a:gd name="connsiteX13" fmla="*/ 3505200 w 7696200"/>
                <a:gd name="connsiteY13" fmla="*/ 4114800 h 5257800"/>
                <a:gd name="connsiteX14" fmla="*/ 0 w 7696200"/>
                <a:gd name="connsiteY14" fmla="*/ 2971800 h 5257800"/>
                <a:gd name="connsiteX0" fmla="*/ 0 w 7467600"/>
                <a:gd name="connsiteY0" fmla="*/ 2971800 h 5257800"/>
                <a:gd name="connsiteX1" fmla="*/ 2971800 w 7467600"/>
                <a:gd name="connsiteY1" fmla="*/ 1371600 h 5257800"/>
                <a:gd name="connsiteX2" fmla="*/ 6324600 w 7467600"/>
                <a:gd name="connsiteY2" fmla="*/ 533400 h 5257800"/>
                <a:gd name="connsiteX3" fmla="*/ 6324600 w 7467600"/>
                <a:gd name="connsiteY3" fmla="*/ 0 h 5257800"/>
                <a:gd name="connsiteX4" fmla="*/ 7467600 w 7467600"/>
                <a:gd name="connsiteY4" fmla="*/ 990600 h 5257800"/>
                <a:gd name="connsiteX5" fmla="*/ 6400800 w 7467600"/>
                <a:gd name="connsiteY5" fmla="*/ 2133600 h 5257800"/>
                <a:gd name="connsiteX6" fmla="*/ 6400800 w 7467600"/>
                <a:gd name="connsiteY6" fmla="*/ 1600200 h 5257800"/>
                <a:gd name="connsiteX7" fmla="*/ 2057400 w 7467600"/>
                <a:gd name="connsiteY7" fmla="*/ 2819400 h 5257800"/>
                <a:gd name="connsiteX8" fmla="*/ 6096000 w 7467600"/>
                <a:gd name="connsiteY8" fmla="*/ 3581400 h 5257800"/>
                <a:gd name="connsiteX9" fmla="*/ 6096000 w 7467600"/>
                <a:gd name="connsiteY9" fmla="*/ 2971800 h 5257800"/>
                <a:gd name="connsiteX10" fmla="*/ 7086600 w 7467600"/>
                <a:gd name="connsiteY10" fmla="*/ 4191000 h 5257800"/>
                <a:gd name="connsiteX11" fmla="*/ 6096000 w 7467600"/>
                <a:gd name="connsiteY11" fmla="*/ 5257800 h 5257800"/>
                <a:gd name="connsiteX12" fmla="*/ 6096000 w 7467600"/>
                <a:gd name="connsiteY12" fmla="*/ 4648200 h 5257800"/>
                <a:gd name="connsiteX13" fmla="*/ 3276600 w 7467600"/>
                <a:gd name="connsiteY13" fmla="*/ 4114800 h 5257800"/>
                <a:gd name="connsiteX14" fmla="*/ 0 w 7467600"/>
                <a:gd name="connsiteY14" fmla="*/ 2971800 h 5257800"/>
                <a:gd name="connsiteX0" fmla="*/ 0 w 8098940"/>
                <a:gd name="connsiteY0" fmla="*/ 2971800 h 5257800"/>
                <a:gd name="connsiteX1" fmla="*/ 2971800 w 8098940"/>
                <a:gd name="connsiteY1" fmla="*/ 1371600 h 5257800"/>
                <a:gd name="connsiteX2" fmla="*/ 6324600 w 8098940"/>
                <a:gd name="connsiteY2" fmla="*/ 533400 h 5257800"/>
                <a:gd name="connsiteX3" fmla="*/ 6324600 w 8098940"/>
                <a:gd name="connsiteY3" fmla="*/ 0 h 5257800"/>
                <a:gd name="connsiteX4" fmla="*/ 7467600 w 8098940"/>
                <a:gd name="connsiteY4" fmla="*/ 990600 h 5257800"/>
                <a:gd name="connsiteX5" fmla="*/ 6400800 w 8098940"/>
                <a:gd name="connsiteY5" fmla="*/ 2133600 h 5257800"/>
                <a:gd name="connsiteX6" fmla="*/ 6400800 w 8098940"/>
                <a:gd name="connsiteY6" fmla="*/ 1600200 h 5257800"/>
                <a:gd name="connsiteX7" fmla="*/ 2057400 w 8098940"/>
                <a:gd name="connsiteY7" fmla="*/ 2819400 h 5257800"/>
                <a:gd name="connsiteX8" fmla="*/ 6096000 w 8098940"/>
                <a:gd name="connsiteY8" fmla="*/ 3581400 h 5257800"/>
                <a:gd name="connsiteX9" fmla="*/ 6096000 w 8098940"/>
                <a:gd name="connsiteY9" fmla="*/ 2971800 h 5257800"/>
                <a:gd name="connsiteX10" fmla="*/ 8098940 w 8098940"/>
                <a:gd name="connsiteY10" fmla="*/ 4211916 h 5257800"/>
                <a:gd name="connsiteX11" fmla="*/ 6096000 w 8098940"/>
                <a:gd name="connsiteY11" fmla="*/ 5257800 h 5257800"/>
                <a:gd name="connsiteX12" fmla="*/ 6096000 w 8098940"/>
                <a:gd name="connsiteY12" fmla="*/ 4648200 h 5257800"/>
                <a:gd name="connsiteX13" fmla="*/ 3276600 w 8098940"/>
                <a:gd name="connsiteY13" fmla="*/ 4114800 h 5257800"/>
                <a:gd name="connsiteX14" fmla="*/ 0 w 8098940"/>
                <a:gd name="connsiteY14" fmla="*/ 2971800 h 5257800"/>
                <a:gd name="connsiteX0" fmla="*/ 0 w 8098940"/>
                <a:gd name="connsiteY0" fmla="*/ 2971800 h 5257800"/>
                <a:gd name="connsiteX1" fmla="*/ 2971800 w 8098940"/>
                <a:gd name="connsiteY1" fmla="*/ 1371600 h 5257800"/>
                <a:gd name="connsiteX2" fmla="*/ 6324600 w 8098940"/>
                <a:gd name="connsiteY2" fmla="*/ 533400 h 5257800"/>
                <a:gd name="connsiteX3" fmla="*/ 6324600 w 8098940"/>
                <a:gd name="connsiteY3" fmla="*/ 0 h 5257800"/>
                <a:gd name="connsiteX4" fmla="*/ 7467600 w 8098940"/>
                <a:gd name="connsiteY4" fmla="*/ 990600 h 5257800"/>
                <a:gd name="connsiteX5" fmla="*/ 6400800 w 8098940"/>
                <a:gd name="connsiteY5" fmla="*/ 2133600 h 5257800"/>
                <a:gd name="connsiteX6" fmla="*/ 6400800 w 8098940"/>
                <a:gd name="connsiteY6" fmla="*/ 1600200 h 5257800"/>
                <a:gd name="connsiteX7" fmla="*/ 2057400 w 8098940"/>
                <a:gd name="connsiteY7" fmla="*/ 2819400 h 5257800"/>
                <a:gd name="connsiteX8" fmla="*/ 6096000 w 8098940"/>
                <a:gd name="connsiteY8" fmla="*/ 3581400 h 5257800"/>
                <a:gd name="connsiteX9" fmla="*/ 7217782 w 8098940"/>
                <a:gd name="connsiteY9" fmla="*/ 3024091 h 5257800"/>
                <a:gd name="connsiteX10" fmla="*/ 8098940 w 8098940"/>
                <a:gd name="connsiteY10" fmla="*/ 4211916 h 5257800"/>
                <a:gd name="connsiteX11" fmla="*/ 6096000 w 8098940"/>
                <a:gd name="connsiteY11" fmla="*/ 5257800 h 5257800"/>
                <a:gd name="connsiteX12" fmla="*/ 6096000 w 8098940"/>
                <a:gd name="connsiteY12" fmla="*/ 4648200 h 5257800"/>
                <a:gd name="connsiteX13" fmla="*/ 3276600 w 8098940"/>
                <a:gd name="connsiteY13" fmla="*/ 4114800 h 5257800"/>
                <a:gd name="connsiteX14" fmla="*/ 0 w 8098940"/>
                <a:gd name="connsiteY14" fmla="*/ 2971800 h 5257800"/>
                <a:gd name="connsiteX0" fmla="*/ 0 w 8098940"/>
                <a:gd name="connsiteY0" fmla="*/ 2971800 h 5236884"/>
                <a:gd name="connsiteX1" fmla="*/ 2971800 w 8098940"/>
                <a:gd name="connsiteY1" fmla="*/ 1371600 h 5236884"/>
                <a:gd name="connsiteX2" fmla="*/ 6324600 w 8098940"/>
                <a:gd name="connsiteY2" fmla="*/ 533400 h 5236884"/>
                <a:gd name="connsiteX3" fmla="*/ 6324600 w 8098940"/>
                <a:gd name="connsiteY3" fmla="*/ 0 h 5236884"/>
                <a:gd name="connsiteX4" fmla="*/ 7467600 w 8098940"/>
                <a:gd name="connsiteY4" fmla="*/ 990600 h 5236884"/>
                <a:gd name="connsiteX5" fmla="*/ 6400800 w 8098940"/>
                <a:gd name="connsiteY5" fmla="*/ 2133600 h 5236884"/>
                <a:gd name="connsiteX6" fmla="*/ 6400800 w 8098940"/>
                <a:gd name="connsiteY6" fmla="*/ 1600200 h 5236884"/>
                <a:gd name="connsiteX7" fmla="*/ 2057400 w 8098940"/>
                <a:gd name="connsiteY7" fmla="*/ 2819400 h 5236884"/>
                <a:gd name="connsiteX8" fmla="*/ 6096000 w 8098940"/>
                <a:gd name="connsiteY8" fmla="*/ 3581400 h 5236884"/>
                <a:gd name="connsiteX9" fmla="*/ 7217782 w 8098940"/>
                <a:gd name="connsiteY9" fmla="*/ 3024091 h 5236884"/>
                <a:gd name="connsiteX10" fmla="*/ 8098940 w 8098940"/>
                <a:gd name="connsiteY10" fmla="*/ 4211916 h 5236884"/>
                <a:gd name="connsiteX11" fmla="*/ 7190422 w 8098940"/>
                <a:gd name="connsiteY11" fmla="*/ 5236884 h 5236884"/>
                <a:gd name="connsiteX12" fmla="*/ 6096000 w 8098940"/>
                <a:gd name="connsiteY12" fmla="*/ 4648200 h 5236884"/>
                <a:gd name="connsiteX13" fmla="*/ 3276600 w 8098940"/>
                <a:gd name="connsiteY13" fmla="*/ 4114800 h 5236884"/>
                <a:gd name="connsiteX14" fmla="*/ 0 w 8098940"/>
                <a:gd name="connsiteY14" fmla="*/ 2971800 h 5236884"/>
                <a:gd name="connsiteX0" fmla="*/ 0 w 8098940"/>
                <a:gd name="connsiteY0" fmla="*/ 2971800 h 5236884"/>
                <a:gd name="connsiteX1" fmla="*/ 2971800 w 8098940"/>
                <a:gd name="connsiteY1" fmla="*/ 1371600 h 5236884"/>
                <a:gd name="connsiteX2" fmla="*/ 6324600 w 8098940"/>
                <a:gd name="connsiteY2" fmla="*/ 533400 h 5236884"/>
                <a:gd name="connsiteX3" fmla="*/ 6324600 w 8098940"/>
                <a:gd name="connsiteY3" fmla="*/ 0 h 5236884"/>
                <a:gd name="connsiteX4" fmla="*/ 7467600 w 8098940"/>
                <a:gd name="connsiteY4" fmla="*/ 990600 h 5236884"/>
                <a:gd name="connsiteX5" fmla="*/ 6400800 w 8098940"/>
                <a:gd name="connsiteY5" fmla="*/ 2133600 h 5236884"/>
                <a:gd name="connsiteX6" fmla="*/ 6400800 w 8098940"/>
                <a:gd name="connsiteY6" fmla="*/ 1600200 h 5236884"/>
                <a:gd name="connsiteX7" fmla="*/ 2057400 w 8098940"/>
                <a:gd name="connsiteY7" fmla="*/ 2819400 h 5236884"/>
                <a:gd name="connsiteX8" fmla="*/ 6096000 w 8098940"/>
                <a:gd name="connsiteY8" fmla="*/ 3581400 h 5236884"/>
                <a:gd name="connsiteX9" fmla="*/ 7217782 w 8098940"/>
                <a:gd name="connsiteY9" fmla="*/ 3024091 h 5236884"/>
                <a:gd name="connsiteX10" fmla="*/ 8098940 w 8098940"/>
                <a:gd name="connsiteY10" fmla="*/ 4211916 h 5236884"/>
                <a:gd name="connsiteX11" fmla="*/ 7190422 w 8098940"/>
                <a:gd name="connsiteY11" fmla="*/ 5236884 h 5236884"/>
                <a:gd name="connsiteX12" fmla="*/ 7135701 w 8098940"/>
                <a:gd name="connsiteY12" fmla="*/ 4763239 h 5236884"/>
                <a:gd name="connsiteX13" fmla="*/ 3276600 w 8098940"/>
                <a:gd name="connsiteY13" fmla="*/ 4114800 h 5236884"/>
                <a:gd name="connsiteX14" fmla="*/ 0 w 8098940"/>
                <a:gd name="connsiteY14" fmla="*/ 2971800 h 5236884"/>
                <a:gd name="connsiteX0" fmla="*/ 0 w 8098940"/>
                <a:gd name="connsiteY0" fmla="*/ 2971800 h 5236884"/>
                <a:gd name="connsiteX1" fmla="*/ 2971800 w 8098940"/>
                <a:gd name="connsiteY1" fmla="*/ 1371600 h 5236884"/>
                <a:gd name="connsiteX2" fmla="*/ 6324600 w 8098940"/>
                <a:gd name="connsiteY2" fmla="*/ 533400 h 5236884"/>
                <a:gd name="connsiteX3" fmla="*/ 6324600 w 8098940"/>
                <a:gd name="connsiteY3" fmla="*/ 0 h 5236884"/>
                <a:gd name="connsiteX4" fmla="*/ 7467600 w 8098940"/>
                <a:gd name="connsiteY4" fmla="*/ 990600 h 5236884"/>
                <a:gd name="connsiteX5" fmla="*/ 6400800 w 8098940"/>
                <a:gd name="connsiteY5" fmla="*/ 2133600 h 5236884"/>
                <a:gd name="connsiteX6" fmla="*/ 6400800 w 8098940"/>
                <a:gd name="connsiteY6" fmla="*/ 1600200 h 5236884"/>
                <a:gd name="connsiteX7" fmla="*/ 2057400 w 8098940"/>
                <a:gd name="connsiteY7" fmla="*/ 2819400 h 5236884"/>
                <a:gd name="connsiteX8" fmla="*/ 7153941 w 8098940"/>
                <a:gd name="connsiteY8" fmla="*/ 3665064 h 5236884"/>
                <a:gd name="connsiteX9" fmla="*/ 7217782 w 8098940"/>
                <a:gd name="connsiteY9" fmla="*/ 3024091 h 5236884"/>
                <a:gd name="connsiteX10" fmla="*/ 8098940 w 8098940"/>
                <a:gd name="connsiteY10" fmla="*/ 4211916 h 5236884"/>
                <a:gd name="connsiteX11" fmla="*/ 7190422 w 8098940"/>
                <a:gd name="connsiteY11" fmla="*/ 5236884 h 5236884"/>
                <a:gd name="connsiteX12" fmla="*/ 7135701 w 8098940"/>
                <a:gd name="connsiteY12" fmla="*/ 4763239 h 5236884"/>
                <a:gd name="connsiteX13" fmla="*/ 3276600 w 8098940"/>
                <a:gd name="connsiteY13" fmla="*/ 4114800 h 5236884"/>
                <a:gd name="connsiteX14" fmla="*/ 0 w 8098940"/>
                <a:gd name="connsiteY14" fmla="*/ 2971800 h 5236884"/>
                <a:gd name="connsiteX0" fmla="*/ 0 w 8098940"/>
                <a:gd name="connsiteY0" fmla="*/ 2971800 h 5236884"/>
                <a:gd name="connsiteX1" fmla="*/ 2971800 w 8098940"/>
                <a:gd name="connsiteY1" fmla="*/ 1371600 h 5236884"/>
                <a:gd name="connsiteX2" fmla="*/ 6324600 w 8098940"/>
                <a:gd name="connsiteY2" fmla="*/ 533400 h 5236884"/>
                <a:gd name="connsiteX3" fmla="*/ 6324600 w 8098940"/>
                <a:gd name="connsiteY3" fmla="*/ 0 h 5236884"/>
                <a:gd name="connsiteX4" fmla="*/ 7467600 w 8098940"/>
                <a:gd name="connsiteY4" fmla="*/ 990600 h 5236884"/>
                <a:gd name="connsiteX5" fmla="*/ 6400800 w 8098940"/>
                <a:gd name="connsiteY5" fmla="*/ 2133600 h 5236884"/>
                <a:gd name="connsiteX6" fmla="*/ 6400800 w 8098940"/>
                <a:gd name="connsiteY6" fmla="*/ 1600200 h 5236884"/>
                <a:gd name="connsiteX7" fmla="*/ 2057400 w 8098940"/>
                <a:gd name="connsiteY7" fmla="*/ 2819400 h 5236884"/>
                <a:gd name="connsiteX8" fmla="*/ 7153941 w 8098940"/>
                <a:gd name="connsiteY8" fmla="*/ 3665064 h 5236884"/>
                <a:gd name="connsiteX9" fmla="*/ 7217782 w 8098940"/>
                <a:gd name="connsiteY9" fmla="*/ 3024091 h 5236884"/>
                <a:gd name="connsiteX10" fmla="*/ 8098940 w 8098940"/>
                <a:gd name="connsiteY10" fmla="*/ 4211916 h 5236884"/>
                <a:gd name="connsiteX11" fmla="*/ 7190422 w 8098940"/>
                <a:gd name="connsiteY11" fmla="*/ 5236884 h 5236884"/>
                <a:gd name="connsiteX12" fmla="*/ 7135701 w 8098940"/>
                <a:gd name="connsiteY12" fmla="*/ 4763239 h 5236884"/>
                <a:gd name="connsiteX13" fmla="*/ 3276600 w 8098940"/>
                <a:gd name="connsiteY13" fmla="*/ 4114800 h 5236884"/>
                <a:gd name="connsiteX14" fmla="*/ 0 w 8098940"/>
                <a:gd name="connsiteY14" fmla="*/ 2971800 h 5236884"/>
                <a:gd name="connsiteX0" fmla="*/ 0 w 8098940"/>
                <a:gd name="connsiteY0" fmla="*/ 2971800 h 5236884"/>
                <a:gd name="connsiteX1" fmla="*/ 2971800 w 8098940"/>
                <a:gd name="connsiteY1" fmla="*/ 1371600 h 5236884"/>
                <a:gd name="connsiteX2" fmla="*/ 6324600 w 8098940"/>
                <a:gd name="connsiteY2" fmla="*/ 533400 h 5236884"/>
                <a:gd name="connsiteX3" fmla="*/ 6324600 w 8098940"/>
                <a:gd name="connsiteY3" fmla="*/ 0 h 5236884"/>
                <a:gd name="connsiteX4" fmla="*/ 7467600 w 8098940"/>
                <a:gd name="connsiteY4" fmla="*/ 990600 h 5236884"/>
                <a:gd name="connsiteX5" fmla="*/ 6400800 w 8098940"/>
                <a:gd name="connsiteY5" fmla="*/ 2133600 h 5236884"/>
                <a:gd name="connsiteX6" fmla="*/ 6400800 w 8098940"/>
                <a:gd name="connsiteY6" fmla="*/ 1600200 h 5236884"/>
                <a:gd name="connsiteX7" fmla="*/ 2057400 w 8098940"/>
                <a:gd name="connsiteY7" fmla="*/ 2819400 h 5236884"/>
                <a:gd name="connsiteX8" fmla="*/ 7153941 w 8098940"/>
                <a:gd name="connsiteY8" fmla="*/ 3665064 h 5236884"/>
                <a:gd name="connsiteX9" fmla="*/ 7217782 w 8098940"/>
                <a:gd name="connsiteY9" fmla="*/ 3024091 h 5236884"/>
                <a:gd name="connsiteX10" fmla="*/ 8098940 w 8098940"/>
                <a:gd name="connsiteY10" fmla="*/ 4211916 h 5236884"/>
                <a:gd name="connsiteX11" fmla="*/ 7190422 w 8098940"/>
                <a:gd name="connsiteY11" fmla="*/ 5236884 h 5236884"/>
                <a:gd name="connsiteX12" fmla="*/ 7135701 w 8098940"/>
                <a:gd name="connsiteY12" fmla="*/ 4763239 h 5236884"/>
                <a:gd name="connsiteX13" fmla="*/ 3276600 w 8098940"/>
                <a:gd name="connsiteY13" fmla="*/ 4114800 h 5236884"/>
                <a:gd name="connsiteX14" fmla="*/ 0 w 8098940"/>
                <a:gd name="connsiteY14" fmla="*/ 2971800 h 5236884"/>
                <a:gd name="connsiteX0" fmla="*/ 0 w 8098940"/>
                <a:gd name="connsiteY0" fmla="*/ 2971800 h 5236884"/>
                <a:gd name="connsiteX1" fmla="*/ 2971800 w 8098940"/>
                <a:gd name="connsiteY1" fmla="*/ 1371600 h 5236884"/>
                <a:gd name="connsiteX2" fmla="*/ 6324600 w 8098940"/>
                <a:gd name="connsiteY2" fmla="*/ 533400 h 5236884"/>
                <a:gd name="connsiteX3" fmla="*/ 6324600 w 8098940"/>
                <a:gd name="connsiteY3" fmla="*/ 0 h 5236884"/>
                <a:gd name="connsiteX4" fmla="*/ 7467600 w 8098940"/>
                <a:gd name="connsiteY4" fmla="*/ 990600 h 5236884"/>
                <a:gd name="connsiteX5" fmla="*/ 6400800 w 8098940"/>
                <a:gd name="connsiteY5" fmla="*/ 2133600 h 5236884"/>
                <a:gd name="connsiteX6" fmla="*/ 6400800 w 8098940"/>
                <a:gd name="connsiteY6" fmla="*/ 1600200 h 5236884"/>
                <a:gd name="connsiteX7" fmla="*/ 2057400 w 8098940"/>
                <a:gd name="connsiteY7" fmla="*/ 2819400 h 5236884"/>
                <a:gd name="connsiteX8" fmla="*/ 7153941 w 8098940"/>
                <a:gd name="connsiteY8" fmla="*/ 3665064 h 5236884"/>
                <a:gd name="connsiteX9" fmla="*/ 7217782 w 8098940"/>
                <a:gd name="connsiteY9" fmla="*/ 3024091 h 5236884"/>
                <a:gd name="connsiteX10" fmla="*/ 8098940 w 8098940"/>
                <a:gd name="connsiteY10" fmla="*/ 4211916 h 5236884"/>
                <a:gd name="connsiteX11" fmla="*/ 7190422 w 8098940"/>
                <a:gd name="connsiteY11" fmla="*/ 5236884 h 5236884"/>
                <a:gd name="connsiteX12" fmla="*/ 7135701 w 8098940"/>
                <a:gd name="connsiteY12" fmla="*/ 4763239 h 5236884"/>
                <a:gd name="connsiteX13" fmla="*/ 3276600 w 8098940"/>
                <a:gd name="connsiteY13" fmla="*/ 4114800 h 5236884"/>
                <a:gd name="connsiteX14" fmla="*/ 0 w 8098940"/>
                <a:gd name="connsiteY14" fmla="*/ 2971800 h 5236884"/>
                <a:gd name="connsiteX0" fmla="*/ 0 w 8098940"/>
                <a:gd name="connsiteY0" fmla="*/ 2971800 h 5236884"/>
                <a:gd name="connsiteX1" fmla="*/ 2971800 w 8098940"/>
                <a:gd name="connsiteY1" fmla="*/ 1371600 h 5236884"/>
                <a:gd name="connsiteX2" fmla="*/ 6324600 w 8098940"/>
                <a:gd name="connsiteY2" fmla="*/ 533400 h 5236884"/>
                <a:gd name="connsiteX3" fmla="*/ 6324600 w 8098940"/>
                <a:gd name="connsiteY3" fmla="*/ 0 h 5236884"/>
                <a:gd name="connsiteX4" fmla="*/ 7467600 w 8098940"/>
                <a:gd name="connsiteY4" fmla="*/ 990600 h 5236884"/>
                <a:gd name="connsiteX5" fmla="*/ 6400800 w 8098940"/>
                <a:gd name="connsiteY5" fmla="*/ 2133600 h 5236884"/>
                <a:gd name="connsiteX6" fmla="*/ 6400800 w 8098940"/>
                <a:gd name="connsiteY6" fmla="*/ 1600200 h 5236884"/>
                <a:gd name="connsiteX7" fmla="*/ 2057400 w 8098940"/>
                <a:gd name="connsiteY7" fmla="*/ 2819400 h 5236884"/>
                <a:gd name="connsiteX8" fmla="*/ 7153941 w 8098940"/>
                <a:gd name="connsiteY8" fmla="*/ 3665064 h 5236884"/>
                <a:gd name="connsiteX9" fmla="*/ 7217782 w 8098940"/>
                <a:gd name="connsiteY9" fmla="*/ 3024091 h 5236884"/>
                <a:gd name="connsiteX10" fmla="*/ 8098940 w 8098940"/>
                <a:gd name="connsiteY10" fmla="*/ 4211916 h 5236884"/>
                <a:gd name="connsiteX11" fmla="*/ 7190422 w 8098940"/>
                <a:gd name="connsiteY11" fmla="*/ 5236884 h 5236884"/>
                <a:gd name="connsiteX12" fmla="*/ 7135701 w 8098940"/>
                <a:gd name="connsiteY12" fmla="*/ 4763239 h 5236884"/>
                <a:gd name="connsiteX13" fmla="*/ 3276600 w 8098940"/>
                <a:gd name="connsiteY13" fmla="*/ 4114800 h 5236884"/>
                <a:gd name="connsiteX14" fmla="*/ 0 w 8098940"/>
                <a:gd name="connsiteY14" fmla="*/ 2971800 h 5236884"/>
                <a:gd name="connsiteX0" fmla="*/ 0 w 8098940"/>
                <a:gd name="connsiteY0" fmla="*/ 2971800 h 5236884"/>
                <a:gd name="connsiteX1" fmla="*/ 2971800 w 8098940"/>
                <a:gd name="connsiteY1" fmla="*/ 1371600 h 5236884"/>
                <a:gd name="connsiteX2" fmla="*/ 6324600 w 8098940"/>
                <a:gd name="connsiteY2" fmla="*/ 533400 h 5236884"/>
                <a:gd name="connsiteX3" fmla="*/ 6324600 w 8098940"/>
                <a:gd name="connsiteY3" fmla="*/ 0 h 5236884"/>
                <a:gd name="connsiteX4" fmla="*/ 7467600 w 8098940"/>
                <a:gd name="connsiteY4" fmla="*/ 990600 h 5236884"/>
                <a:gd name="connsiteX5" fmla="*/ 6400800 w 8098940"/>
                <a:gd name="connsiteY5" fmla="*/ 2133600 h 5236884"/>
                <a:gd name="connsiteX6" fmla="*/ 6400800 w 8098940"/>
                <a:gd name="connsiteY6" fmla="*/ 1600200 h 5236884"/>
                <a:gd name="connsiteX7" fmla="*/ 2057400 w 8098940"/>
                <a:gd name="connsiteY7" fmla="*/ 2819400 h 5236884"/>
                <a:gd name="connsiteX8" fmla="*/ 7245143 w 8098940"/>
                <a:gd name="connsiteY8" fmla="*/ 3654606 h 5236884"/>
                <a:gd name="connsiteX9" fmla="*/ 7217782 w 8098940"/>
                <a:gd name="connsiteY9" fmla="*/ 3024091 h 5236884"/>
                <a:gd name="connsiteX10" fmla="*/ 8098940 w 8098940"/>
                <a:gd name="connsiteY10" fmla="*/ 4211916 h 5236884"/>
                <a:gd name="connsiteX11" fmla="*/ 7190422 w 8098940"/>
                <a:gd name="connsiteY11" fmla="*/ 5236884 h 5236884"/>
                <a:gd name="connsiteX12" fmla="*/ 7135701 w 8098940"/>
                <a:gd name="connsiteY12" fmla="*/ 4763239 h 5236884"/>
                <a:gd name="connsiteX13" fmla="*/ 3276600 w 8098940"/>
                <a:gd name="connsiteY13" fmla="*/ 4114800 h 5236884"/>
                <a:gd name="connsiteX14" fmla="*/ 0 w 8098940"/>
                <a:gd name="connsiteY14" fmla="*/ 2971800 h 5236884"/>
                <a:gd name="connsiteX0" fmla="*/ 0 w 8162781"/>
                <a:gd name="connsiteY0" fmla="*/ 2971800 h 5236884"/>
                <a:gd name="connsiteX1" fmla="*/ 2971800 w 8162781"/>
                <a:gd name="connsiteY1" fmla="*/ 1371600 h 5236884"/>
                <a:gd name="connsiteX2" fmla="*/ 6324600 w 8162781"/>
                <a:gd name="connsiteY2" fmla="*/ 533400 h 5236884"/>
                <a:gd name="connsiteX3" fmla="*/ 6324600 w 8162781"/>
                <a:gd name="connsiteY3" fmla="*/ 0 h 5236884"/>
                <a:gd name="connsiteX4" fmla="*/ 7467600 w 8162781"/>
                <a:gd name="connsiteY4" fmla="*/ 990600 h 5236884"/>
                <a:gd name="connsiteX5" fmla="*/ 6400800 w 8162781"/>
                <a:gd name="connsiteY5" fmla="*/ 2133600 h 5236884"/>
                <a:gd name="connsiteX6" fmla="*/ 6400800 w 8162781"/>
                <a:gd name="connsiteY6" fmla="*/ 1600200 h 5236884"/>
                <a:gd name="connsiteX7" fmla="*/ 2057400 w 8162781"/>
                <a:gd name="connsiteY7" fmla="*/ 2819400 h 5236884"/>
                <a:gd name="connsiteX8" fmla="*/ 7245143 w 8162781"/>
                <a:gd name="connsiteY8" fmla="*/ 3654606 h 5236884"/>
                <a:gd name="connsiteX9" fmla="*/ 7217782 w 8162781"/>
                <a:gd name="connsiteY9" fmla="*/ 3024091 h 5236884"/>
                <a:gd name="connsiteX10" fmla="*/ 8162781 w 8162781"/>
                <a:gd name="connsiteY10" fmla="*/ 4149167 h 5236884"/>
                <a:gd name="connsiteX11" fmla="*/ 7190422 w 8162781"/>
                <a:gd name="connsiteY11" fmla="*/ 5236884 h 5236884"/>
                <a:gd name="connsiteX12" fmla="*/ 7135701 w 8162781"/>
                <a:gd name="connsiteY12" fmla="*/ 4763239 h 5236884"/>
                <a:gd name="connsiteX13" fmla="*/ 3276600 w 8162781"/>
                <a:gd name="connsiteY13" fmla="*/ 4114800 h 5236884"/>
                <a:gd name="connsiteX14" fmla="*/ 0 w 8162781"/>
                <a:gd name="connsiteY14" fmla="*/ 2971800 h 5236884"/>
                <a:gd name="connsiteX0" fmla="*/ 0 w 8162781"/>
                <a:gd name="connsiteY0" fmla="*/ 2971800 h 5236884"/>
                <a:gd name="connsiteX1" fmla="*/ 2971800 w 8162781"/>
                <a:gd name="connsiteY1" fmla="*/ 1371600 h 5236884"/>
                <a:gd name="connsiteX2" fmla="*/ 6324600 w 8162781"/>
                <a:gd name="connsiteY2" fmla="*/ 533400 h 5236884"/>
                <a:gd name="connsiteX3" fmla="*/ 6324600 w 8162781"/>
                <a:gd name="connsiteY3" fmla="*/ 0 h 5236884"/>
                <a:gd name="connsiteX4" fmla="*/ 7467600 w 8162781"/>
                <a:gd name="connsiteY4" fmla="*/ 990600 h 5236884"/>
                <a:gd name="connsiteX5" fmla="*/ 6400800 w 8162781"/>
                <a:gd name="connsiteY5" fmla="*/ 2133600 h 5236884"/>
                <a:gd name="connsiteX6" fmla="*/ 6400800 w 8162781"/>
                <a:gd name="connsiteY6" fmla="*/ 1600200 h 5236884"/>
                <a:gd name="connsiteX7" fmla="*/ 2057400 w 8162781"/>
                <a:gd name="connsiteY7" fmla="*/ 2819400 h 5236884"/>
                <a:gd name="connsiteX8" fmla="*/ 7245143 w 8162781"/>
                <a:gd name="connsiteY8" fmla="*/ 3654606 h 5236884"/>
                <a:gd name="connsiteX9" fmla="*/ 7217782 w 8162781"/>
                <a:gd name="connsiteY9" fmla="*/ 3024091 h 5236884"/>
                <a:gd name="connsiteX10" fmla="*/ 8162781 w 8162781"/>
                <a:gd name="connsiteY10" fmla="*/ 4149167 h 5236884"/>
                <a:gd name="connsiteX11" fmla="*/ 7190422 w 8162781"/>
                <a:gd name="connsiteY11" fmla="*/ 5236884 h 5236884"/>
                <a:gd name="connsiteX12" fmla="*/ 7217783 w 8162781"/>
                <a:gd name="connsiteY12" fmla="*/ 4752781 h 5236884"/>
                <a:gd name="connsiteX13" fmla="*/ 3276600 w 8162781"/>
                <a:gd name="connsiteY13" fmla="*/ 4114800 h 5236884"/>
                <a:gd name="connsiteX14" fmla="*/ 0 w 8162781"/>
                <a:gd name="connsiteY14" fmla="*/ 2971800 h 5236884"/>
                <a:gd name="connsiteX0" fmla="*/ 0 w 8162781"/>
                <a:gd name="connsiteY0" fmla="*/ 2971800 h 5268258"/>
                <a:gd name="connsiteX1" fmla="*/ 2971800 w 8162781"/>
                <a:gd name="connsiteY1" fmla="*/ 1371600 h 5268258"/>
                <a:gd name="connsiteX2" fmla="*/ 6324600 w 8162781"/>
                <a:gd name="connsiteY2" fmla="*/ 533400 h 5268258"/>
                <a:gd name="connsiteX3" fmla="*/ 6324600 w 8162781"/>
                <a:gd name="connsiteY3" fmla="*/ 0 h 5268258"/>
                <a:gd name="connsiteX4" fmla="*/ 7467600 w 8162781"/>
                <a:gd name="connsiteY4" fmla="*/ 990600 h 5268258"/>
                <a:gd name="connsiteX5" fmla="*/ 6400800 w 8162781"/>
                <a:gd name="connsiteY5" fmla="*/ 2133600 h 5268258"/>
                <a:gd name="connsiteX6" fmla="*/ 6400800 w 8162781"/>
                <a:gd name="connsiteY6" fmla="*/ 1600200 h 5268258"/>
                <a:gd name="connsiteX7" fmla="*/ 2057400 w 8162781"/>
                <a:gd name="connsiteY7" fmla="*/ 2819400 h 5268258"/>
                <a:gd name="connsiteX8" fmla="*/ 7245143 w 8162781"/>
                <a:gd name="connsiteY8" fmla="*/ 3654606 h 5268258"/>
                <a:gd name="connsiteX9" fmla="*/ 7217782 w 8162781"/>
                <a:gd name="connsiteY9" fmla="*/ 3024091 h 5268258"/>
                <a:gd name="connsiteX10" fmla="*/ 8162781 w 8162781"/>
                <a:gd name="connsiteY10" fmla="*/ 4149167 h 5268258"/>
                <a:gd name="connsiteX11" fmla="*/ 7199543 w 8162781"/>
                <a:gd name="connsiteY11" fmla="*/ 5268258 h 5268258"/>
                <a:gd name="connsiteX12" fmla="*/ 7217783 w 8162781"/>
                <a:gd name="connsiteY12" fmla="*/ 4752781 h 5268258"/>
                <a:gd name="connsiteX13" fmla="*/ 3276600 w 8162781"/>
                <a:gd name="connsiteY13" fmla="*/ 4114800 h 5268258"/>
                <a:gd name="connsiteX14" fmla="*/ 0 w 8162781"/>
                <a:gd name="connsiteY14" fmla="*/ 2971800 h 526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62781" h="5268258">
                  <a:moveTo>
                    <a:pt x="0" y="2971800"/>
                  </a:moveTo>
                  <a:cubicBezTo>
                    <a:pt x="996245" y="2458155"/>
                    <a:pt x="1917700" y="1778000"/>
                    <a:pt x="2971800" y="1371600"/>
                  </a:cubicBezTo>
                  <a:cubicBezTo>
                    <a:pt x="4025900" y="965200"/>
                    <a:pt x="5347171" y="728603"/>
                    <a:pt x="6324600" y="533400"/>
                  </a:cubicBezTo>
                  <a:cubicBezTo>
                    <a:pt x="6317074" y="202730"/>
                    <a:pt x="6330715" y="303859"/>
                    <a:pt x="6324600" y="0"/>
                  </a:cubicBezTo>
                  <a:lnTo>
                    <a:pt x="7467600" y="990600"/>
                  </a:lnTo>
                  <a:cubicBezTo>
                    <a:pt x="6813079" y="1744839"/>
                    <a:pt x="7059318" y="1440744"/>
                    <a:pt x="6400800" y="2133600"/>
                  </a:cubicBezTo>
                  <a:cubicBezTo>
                    <a:pt x="6403387" y="1788583"/>
                    <a:pt x="6405268" y="1921463"/>
                    <a:pt x="6400800" y="1600200"/>
                  </a:cubicBezTo>
                  <a:cubicBezTo>
                    <a:pt x="5860815" y="1613370"/>
                    <a:pt x="2054578" y="2175228"/>
                    <a:pt x="2057400" y="2819400"/>
                  </a:cubicBezTo>
                  <a:cubicBezTo>
                    <a:pt x="2076215" y="3509903"/>
                    <a:pt x="6533943" y="3603806"/>
                    <a:pt x="7245143" y="3654606"/>
                  </a:cubicBezTo>
                  <a:lnTo>
                    <a:pt x="7217782" y="3024091"/>
                  </a:lnTo>
                  <a:lnTo>
                    <a:pt x="8162781" y="4149167"/>
                  </a:lnTo>
                  <a:lnTo>
                    <a:pt x="7199543" y="5268258"/>
                  </a:lnTo>
                  <a:lnTo>
                    <a:pt x="7217783" y="4752781"/>
                  </a:lnTo>
                  <a:cubicBezTo>
                    <a:pt x="6541861" y="4666703"/>
                    <a:pt x="4479564" y="4411630"/>
                    <a:pt x="3276600" y="4114800"/>
                  </a:cubicBezTo>
                  <a:cubicBezTo>
                    <a:pt x="2073636" y="3817970"/>
                    <a:pt x="996244" y="3338689"/>
                    <a:pt x="0" y="2971800"/>
                  </a:cubicBezTo>
                  <a:close/>
                </a:path>
              </a:pathLst>
            </a:custGeom>
            <a:gradFill flip="none" rotWithShape="1">
              <a:gsLst>
                <a:gs pos="60000">
                  <a:schemeClr val="accent1">
                    <a:lumMod val="75000"/>
                  </a:schemeClr>
                </a:gs>
                <a:gs pos="0">
                  <a:schemeClr val="accent1">
                    <a:lumMod val="20000"/>
                    <a:lumOff val="80000"/>
                  </a:schemeClr>
                </a:gs>
              </a:gsLst>
              <a:lin ang="10800000" scaled="1"/>
              <a:tileRect/>
            </a:gra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ln w="18415" cmpd="sng">
                  <a:solidFill>
                    <a:srgbClr val="FFFFFF"/>
                  </a:solidFill>
                  <a:prstDash val="solid"/>
                </a:ln>
                <a:solidFill>
                  <a:schemeClr val="bg1"/>
                </a:solidFill>
                <a:latin typeface="Arial" pitchFamily="34" charset="0"/>
                <a:cs typeface="Arial" pitchFamily="34" charset="0"/>
              </a:endParaRPr>
            </a:p>
          </p:txBody>
        </p:sp>
        <p:sp>
          <p:nvSpPr>
            <p:cNvPr id="7" name="Rectangle 6"/>
            <p:cNvSpPr/>
            <p:nvPr/>
          </p:nvSpPr>
          <p:spPr bwMode="auto">
            <a:xfrm>
              <a:off x="2268479" y="4014164"/>
              <a:ext cx="424439" cy="424439"/>
            </a:xfrm>
            <a:prstGeom prst="rect">
              <a:avLst/>
            </a:prstGeom>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 b="0" i="0" u="none" strike="noStrike" cap="none" normalizeH="0" baseline="0">
                <a:ln>
                  <a:noFill/>
                </a:ln>
                <a:solidFill>
                  <a:schemeClr val="bg1"/>
                </a:solidFill>
                <a:latin typeface="Arial" pitchFamily="34" charset="0"/>
                <a:cs typeface="Arial" pitchFamily="34" charset="0"/>
              </a:endParaRPr>
            </a:p>
          </p:txBody>
        </p:sp>
        <p:grpSp>
          <p:nvGrpSpPr>
            <p:cNvPr id="8" name="Group 191"/>
            <p:cNvGrpSpPr/>
            <p:nvPr/>
          </p:nvGrpSpPr>
          <p:grpSpPr>
            <a:xfrm>
              <a:off x="2608955" y="4049935"/>
              <a:ext cx="318330" cy="307719"/>
              <a:chOff x="3314700" y="3703320"/>
              <a:chExt cx="457200" cy="441960"/>
            </a:xfrm>
          </p:grpSpPr>
          <p:sp useBgFill="1">
            <p:nvSpPr>
              <p:cNvPr id="9" name="Oval 8"/>
              <p:cNvSpPr/>
              <p:nvPr/>
            </p:nvSpPr>
            <p:spPr bwMode="auto">
              <a:xfrm>
                <a:off x="3314700" y="3703320"/>
                <a:ext cx="457200" cy="441960"/>
              </a:xfrm>
              <a:prstGeom prst="ellipse">
                <a:avLst/>
              </a:prstGeom>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 b="0" i="0" u="none" strike="noStrike" cap="none" normalizeH="0" baseline="0">
                  <a:ln>
                    <a:noFill/>
                  </a:ln>
                  <a:solidFill>
                    <a:schemeClr val="bg1"/>
                  </a:solidFill>
                  <a:latin typeface="Arial" pitchFamily="34" charset="0"/>
                  <a:cs typeface="Arial" pitchFamily="34" charset="0"/>
                </a:endParaRPr>
              </a:p>
            </p:txBody>
          </p:sp>
          <p:sp>
            <p:nvSpPr>
              <p:cNvPr id="10" name="Oval 9"/>
              <p:cNvSpPr/>
              <p:nvPr/>
            </p:nvSpPr>
            <p:spPr>
              <a:xfrm>
                <a:off x="3390900" y="3785056"/>
                <a:ext cx="304800" cy="304800"/>
              </a:xfrm>
              <a:prstGeom prst="ellipse">
                <a:avLst/>
              </a:prstGeom>
              <a:gradFill>
                <a:gsLst>
                  <a:gs pos="0">
                    <a:srgbClr val="002060"/>
                  </a:gs>
                  <a:gs pos="80000">
                    <a:schemeClr val="accent1">
                      <a:lumMod val="60000"/>
                      <a:lumOff val="40000"/>
                    </a:schemeClr>
                  </a:gs>
                  <a:gs pos="100000">
                    <a:schemeClr val="accent1">
                      <a:lumMod val="20000"/>
                      <a:lumOff val="80000"/>
                    </a:schemeClr>
                  </a:gs>
                </a:gsLst>
              </a:gradFill>
              <a:ln>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bg1"/>
                  </a:solidFill>
                  <a:latin typeface="Arial" pitchFamily="34" charset="0"/>
                  <a:cs typeface="Arial" pitchFamily="34" charset="0"/>
                </a:endParaRPr>
              </a:p>
            </p:txBody>
          </p:sp>
        </p:grpSp>
        <p:sp>
          <p:nvSpPr>
            <p:cNvPr id="11" name="TextBox 10"/>
            <p:cNvSpPr txBox="1"/>
            <p:nvPr/>
          </p:nvSpPr>
          <p:spPr>
            <a:xfrm>
              <a:off x="880923" y="4264678"/>
              <a:ext cx="2043740" cy="487348"/>
            </a:xfrm>
            <a:prstGeom prst="rect">
              <a:avLst/>
            </a:prstGeom>
            <a:noFill/>
          </p:spPr>
          <p:txBody>
            <a:bodyPr wrap="square" rtlCol="0">
              <a:spAutoFit/>
            </a:bodyPr>
            <a:lstStyle/>
            <a:p>
              <a:r>
                <a:rPr lang="en-US" sz="1000" b="1" u="sng" dirty="0">
                  <a:solidFill>
                    <a:srgbClr val="FFC000"/>
                  </a:solidFill>
                  <a:latin typeface="Arial" pitchFamily="34" charset="0"/>
                  <a:cs typeface="Arial" pitchFamily="34" charset="0"/>
                </a:rPr>
                <a:t>Linear Regression Methods (such as RSM)</a:t>
              </a:r>
            </a:p>
          </p:txBody>
        </p:sp>
        <p:sp>
          <p:nvSpPr>
            <p:cNvPr id="12" name="TextBox 11"/>
            <p:cNvSpPr txBox="1"/>
            <p:nvPr/>
          </p:nvSpPr>
          <p:spPr>
            <a:xfrm>
              <a:off x="990074" y="4721484"/>
              <a:ext cx="1714597" cy="758098"/>
            </a:xfrm>
            <a:prstGeom prst="rect">
              <a:avLst/>
            </a:prstGeom>
            <a:noFill/>
          </p:spPr>
          <p:txBody>
            <a:bodyPr wrap="square" rtlCol="0">
              <a:spAutoFit/>
            </a:bodyPr>
            <a:lstStyle/>
            <a:p>
              <a:pPr marL="112713" indent="-112713">
                <a:buFont typeface="Arial" pitchFamily="34" charset="0"/>
                <a:buChar char="•"/>
              </a:pPr>
              <a:r>
                <a:rPr lang="en-US" sz="900" dirty="0">
                  <a:solidFill>
                    <a:schemeClr val="bg1"/>
                  </a:solidFill>
                  <a:latin typeface="Arial" pitchFamily="34" charset="0"/>
                  <a:cs typeface="Arial" pitchFamily="34" charset="0"/>
                </a:rPr>
                <a:t>Linear combinations of fixed basis functions</a:t>
              </a:r>
            </a:p>
            <a:p>
              <a:pPr marL="112713" indent="-112713">
                <a:buFont typeface="Arial" pitchFamily="34" charset="0"/>
                <a:buChar char="•"/>
              </a:pPr>
              <a:r>
                <a:rPr lang="en-US" sz="900" dirty="0">
                  <a:solidFill>
                    <a:schemeClr val="bg1"/>
                  </a:solidFill>
                  <a:latin typeface="Arial" pitchFamily="34" charset="0"/>
                  <a:cs typeface="Arial" pitchFamily="34" charset="0"/>
                </a:rPr>
                <a:t>Linear parametric model</a:t>
              </a:r>
            </a:p>
          </p:txBody>
        </p:sp>
        <p:grpSp>
          <p:nvGrpSpPr>
            <p:cNvPr id="13" name="Group 12"/>
            <p:cNvGrpSpPr/>
            <p:nvPr/>
          </p:nvGrpSpPr>
          <p:grpSpPr>
            <a:xfrm>
              <a:off x="1774139" y="1819333"/>
              <a:ext cx="2464184" cy="1910988"/>
              <a:chOff x="128207" y="733881"/>
              <a:chExt cx="3539179" cy="2744649"/>
            </a:xfrm>
          </p:grpSpPr>
          <p:grpSp>
            <p:nvGrpSpPr>
              <p:cNvPr id="14" name="Group 172"/>
              <p:cNvGrpSpPr/>
              <p:nvPr/>
            </p:nvGrpSpPr>
            <p:grpSpPr>
              <a:xfrm>
                <a:off x="3004820" y="3036570"/>
                <a:ext cx="457200" cy="441960"/>
                <a:chOff x="4876800" y="2819400"/>
                <a:chExt cx="457200" cy="441960"/>
              </a:xfrm>
            </p:grpSpPr>
            <p:sp useBgFill="1">
              <p:nvSpPr>
                <p:cNvPr id="17" name="Oval 16"/>
                <p:cNvSpPr/>
                <p:nvPr/>
              </p:nvSpPr>
              <p:spPr bwMode="auto">
                <a:xfrm>
                  <a:off x="4876800" y="2819400"/>
                  <a:ext cx="457200" cy="441960"/>
                </a:xfrm>
                <a:prstGeom prst="ellipse">
                  <a:avLst/>
                </a:prstGeom>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 b="0" i="0" u="none" strike="noStrike" cap="none" normalizeH="0" baseline="0">
                    <a:ln>
                      <a:noFill/>
                    </a:ln>
                    <a:solidFill>
                      <a:schemeClr val="bg1"/>
                    </a:solidFill>
                    <a:latin typeface="Arial" pitchFamily="34" charset="0"/>
                    <a:cs typeface="Arial" pitchFamily="34" charset="0"/>
                  </a:endParaRPr>
                </a:p>
              </p:txBody>
            </p:sp>
            <p:sp>
              <p:nvSpPr>
                <p:cNvPr id="18" name="Oval 17"/>
                <p:cNvSpPr/>
                <p:nvPr/>
              </p:nvSpPr>
              <p:spPr>
                <a:xfrm>
                  <a:off x="4953000" y="2895600"/>
                  <a:ext cx="304800" cy="304800"/>
                </a:xfrm>
                <a:prstGeom prst="ellipse">
                  <a:avLst/>
                </a:prstGeom>
                <a:gradFill>
                  <a:gsLst>
                    <a:gs pos="0">
                      <a:srgbClr val="002060"/>
                    </a:gs>
                    <a:gs pos="80000">
                      <a:schemeClr val="accent1">
                        <a:lumMod val="60000"/>
                        <a:lumOff val="40000"/>
                      </a:schemeClr>
                    </a:gs>
                    <a:gs pos="100000">
                      <a:schemeClr val="accent1">
                        <a:lumMod val="20000"/>
                        <a:lumOff val="80000"/>
                      </a:schemeClr>
                    </a:gs>
                  </a:gsLst>
                </a:gradFill>
                <a:ln>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bg1"/>
                    </a:solidFill>
                    <a:latin typeface="Arial" pitchFamily="34" charset="0"/>
                    <a:cs typeface="Arial" pitchFamily="34" charset="0"/>
                  </a:endParaRPr>
                </a:p>
              </p:txBody>
            </p:sp>
          </p:grpSp>
          <p:sp>
            <p:nvSpPr>
              <p:cNvPr id="15" name="TextBox 14"/>
              <p:cNvSpPr txBox="1"/>
              <p:nvPr/>
            </p:nvSpPr>
            <p:spPr>
              <a:xfrm>
                <a:off x="128207" y="733881"/>
                <a:ext cx="3539179" cy="674029"/>
              </a:xfrm>
              <a:prstGeom prst="rect">
                <a:avLst/>
              </a:prstGeom>
              <a:noFill/>
            </p:spPr>
            <p:txBody>
              <a:bodyPr wrap="square" rtlCol="0">
                <a:spAutoFit/>
              </a:bodyPr>
              <a:lstStyle/>
              <a:p>
                <a:r>
                  <a:rPr lang="en-US" sz="1000" b="1" u="sng" dirty="0">
                    <a:solidFill>
                      <a:srgbClr val="FFC000"/>
                    </a:solidFill>
                    <a:latin typeface="Arial" pitchFamily="34" charset="0"/>
                    <a:cs typeface="Arial" pitchFamily="34" charset="0"/>
                  </a:rPr>
                  <a:t>Kernel Based Method (such as Kriging / Gaussian Process)</a:t>
                </a:r>
              </a:p>
            </p:txBody>
          </p:sp>
          <p:sp>
            <p:nvSpPr>
              <p:cNvPr id="16" name="TextBox 15"/>
              <p:cNvSpPr txBox="1"/>
              <p:nvPr/>
            </p:nvSpPr>
            <p:spPr>
              <a:xfrm>
                <a:off x="557283" y="1459603"/>
                <a:ext cx="2945849" cy="1788768"/>
              </a:xfrm>
              <a:prstGeom prst="rect">
                <a:avLst/>
              </a:prstGeom>
              <a:noFill/>
            </p:spPr>
            <p:txBody>
              <a:bodyPr wrap="square" rtlCol="0">
                <a:spAutoFit/>
              </a:bodyPr>
              <a:lstStyle/>
              <a:p>
                <a:pPr marL="112713" indent="-112713">
                  <a:buFont typeface="Arial" pitchFamily="34" charset="0"/>
                  <a:buChar char="•"/>
                </a:pPr>
                <a:r>
                  <a:rPr lang="en-US" sz="900" dirty="0">
                    <a:solidFill>
                      <a:schemeClr val="bg1"/>
                    </a:solidFill>
                    <a:latin typeface="Arial" pitchFamily="34" charset="0"/>
                    <a:cs typeface="Arial" pitchFamily="34" charset="0"/>
                  </a:rPr>
                  <a:t>Memory-based methods which store training data for prediction phase</a:t>
                </a:r>
              </a:p>
              <a:p>
                <a:pPr marL="112713" indent="-112713">
                  <a:buFont typeface="Arial" pitchFamily="34" charset="0"/>
                  <a:buChar char="•"/>
                </a:pPr>
                <a:r>
                  <a:rPr lang="en-US" sz="900" dirty="0">
                    <a:solidFill>
                      <a:schemeClr val="bg1"/>
                    </a:solidFill>
                    <a:latin typeface="Arial" pitchFamily="34" charset="0"/>
                    <a:cs typeface="Arial" pitchFamily="34" charset="0"/>
                  </a:rPr>
                  <a:t>Use similarity metrics for training vectors</a:t>
                </a:r>
              </a:p>
              <a:p>
                <a:pPr marL="112713" indent="-112713">
                  <a:buFont typeface="Arial" pitchFamily="34" charset="0"/>
                  <a:buChar char="•"/>
                </a:pPr>
                <a:r>
                  <a:rPr lang="en-US" sz="900" dirty="0">
                    <a:solidFill>
                      <a:schemeClr val="bg1"/>
                    </a:solidFill>
                    <a:latin typeface="Arial" pitchFamily="34" charset="0"/>
                    <a:cs typeface="Arial" pitchFamily="34" charset="0"/>
                  </a:rPr>
                  <a:t>Fast to train but slow at making prediction</a:t>
                </a:r>
              </a:p>
            </p:txBody>
          </p:sp>
        </p:grpSp>
        <p:grpSp>
          <p:nvGrpSpPr>
            <p:cNvPr id="19" name="Group 18"/>
            <p:cNvGrpSpPr/>
            <p:nvPr/>
          </p:nvGrpSpPr>
          <p:grpSpPr>
            <a:xfrm>
              <a:off x="7046099" y="3149530"/>
              <a:ext cx="1282744" cy="864978"/>
              <a:chOff x="7018655" y="2003425"/>
              <a:chExt cx="1842339" cy="1242320"/>
            </a:xfrm>
          </p:grpSpPr>
          <p:grpSp>
            <p:nvGrpSpPr>
              <p:cNvPr id="20" name="Group 188"/>
              <p:cNvGrpSpPr/>
              <p:nvPr/>
            </p:nvGrpSpPr>
            <p:grpSpPr>
              <a:xfrm>
                <a:off x="7018655" y="2003425"/>
                <a:ext cx="457200" cy="441960"/>
                <a:chOff x="4876800" y="2819400"/>
                <a:chExt cx="457200" cy="441960"/>
              </a:xfrm>
            </p:grpSpPr>
            <p:sp useBgFill="1">
              <p:nvSpPr>
                <p:cNvPr id="22" name="Oval 21"/>
                <p:cNvSpPr/>
                <p:nvPr/>
              </p:nvSpPr>
              <p:spPr bwMode="auto">
                <a:xfrm>
                  <a:off x="4876800" y="2819400"/>
                  <a:ext cx="457200" cy="441960"/>
                </a:xfrm>
                <a:prstGeom prst="ellipse">
                  <a:avLst/>
                </a:prstGeom>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 b="0" i="0" u="none" strike="noStrike" cap="none" normalizeH="0" baseline="0">
                    <a:ln>
                      <a:noFill/>
                    </a:ln>
                    <a:solidFill>
                      <a:schemeClr val="bg1"/>
                    </a:solidFill>
                    <a:latin typeface="Arial" pitchFamily="34" charset="0"/>
                    <a:cs typeface="Arial" pitchFamily="34" charset="0"/>
                  </a:endParaRPr>
                </a:p>
              </p:txBody>
            </p:sp>
            <p:sp>
              <p:nvSpPr>
                <p:cNvPr id="23" name="Oval 22"/>
                <p:cNvSpPr/>
                <p:nvPr/>
              </p:nvSpPr>
              <p:spPr>
                <a:xfrm>
                  <a:off x="4953000" y="2895600"/>
                  <a:ext cx="304800" cy="304800"/>
                </a:xfrm>
                <a:prstGeom prst="ellipse">
                  <a:avLst/>
                </a:prstGeom>
                <a:gradFill>
                  <a:gsLst>
                    <a:gs pos="0">
                      <a:srgbClr val="002060"/>
                    </a:gs>
                    <a:gs pos="80000">
                      <a:schemeClr val="accent1">
                        <a:lumMod val="60000"/>
                        <a:lumOff val="40000"/>
                      </a:schemeClr>
                    </a:gs>
                    <a:gs pos="100000">
                      <a:schemeClr val="accent1">
                        <a:lumMod val="20000"/>
                        <a:lumOff val="80000"/>
                      </a:schemeClr>
                    </a:gs>
                  </a:gsLst>
                </a:gradFill>
                <a:ln>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bg1"/>
                    </a:solidFill>
                    <a:latin typeface="Arial" pitchFamily="34" charset="0"/>
                    <a:cs typeface="Arial" pitchFamily="34" charset="0"/>
                  </a:endParaRPr>
                </a:p>
              </p:txBody>
            </p:sp>
          </p:grpSp>
          <p:sp>
            <p:nvSpPr>
              <p:cNvPr id="21" name="TextBox 20"/>
              <p:cNvSpPr txBox="1"/>
              <p:nvPr/>
            </p:nvSpPr>
            <p:spPr>
              <a:xfrm>
                <a:off x="7239900" y="2312476"/>
                <a:ext cx="1621094" cy="933269"/>
              </a:xfrm>
              <a:prstGeom prst="rect">
                <a:avLst/>
              </a:prstGeom>
              <a:noFill/>
            </p:spPr>
            <p:txBody>
              <a:bodyPr wrap="square" rtlCol="0">
                <a:spAutoFit/>
              </a:bodyPr>
              <a:lstStyle/>
              <a:p>
                <a:r>
                  <a:rPr lang="en-US" sz="1000" b="1" u="sng" dirty="0">
                    <a:solidFill>
                      <a:srgbClr val="FFC000"/>
                    </a:solidFill>
                    <a:latin typeface="Arial" pitchFamily="34" charset="0"/>
                    <a:cs typeface="Arial" pitchFamily="34" charset="0"/>
                  </a:rPr>
                  <a:t>Relevance Vector Machine</a:t>
                </a:r>
              </a:p>
            </p:txBody>
          </p:sp>
        </p:grpSp>
        <p:grpSp>
          <p:nvGrpSpPr>
            <p:cNvPr id="24" name="Group 23"/>
            <p:cNvGrpSpPr/>
            <p:nvPr/>
          </p:nvGrpSpPr>
          <p:grpSpPr>
            <a:xfrm>
              <a:off x="2799029" y="4416497"/>
              <a:ext cx="2334417" cy="1845796"/>
              <a:chOff x="1600200" y="4464050"/>
              <a:chExt cx="3352800" cy="2651018"/>
            </a:xfrm>
          </p:grpSpPr>
          <p:grpSp>
            <p:nvGrpSpPr>
              <p:cNvPr id="25" name="Group 173"/>
              <p:cNvGrpSpPr/>
              <p:nvPr/>
            </p:nvGrpSpPr>
            <p:grpSpPr>
              <a:xfrm>
                <a:off x="2893060" y="4464050"/>
                <a:ext cx="457200" cy="441960"/>
                <a:chOff x="4876800" y="2819400"/>
                <a:chExt cx="457200" cy="441960"/>
              </a:xfrm>
            </p:grpSpPr>
            <p:sp useBgFill="1">
              <p:nvSpPr>
                <p:cNvPr id="29" name="Oval 28"/>
                <p:cNvSpPr/>
                <p:nvPr/>
              </p:nvSpPr>
              <p:spPr bwMode="auto">
                <a:xfrm>
                  <a:off x="4876800" y="2819400"/>
                  <a:ext cx="457200" cy="441960"/>
                </a:xfrm>
                <a:prstGeom prst="ellipse">
                  <a:avLst/>
                </a:prstGeom>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 b="0" i="0" u="none" strike="noStrike" cap="none" normalizeH="0" baseline="0">
                    <a:ln>
                      <a:noFill/>
                    </a:ln>
                    <a:solidFill>
                      <a:schemeClr val="bg1"/>
                    </a:solidFill>
                    <a:latin typeface="Arial" pitchFamily="34" charset="0"/>
                    <a:cs typeface="Arial" pitchFamily="34" charset="0"/>
                  </a:endParaRPr>
                </a:p>
              </p:txBody>
            </p:sp>
            <p:sp>
              <p:nvSpPr>
                <p:cNvPr id="30" name="Oval 29"/>
                <p:cNvSpPr/>
                <p:nvPr/>
              </p:nvSpPr>
              <p:spPr>
                <a:xfrm>
                  <a:off x="4953000" y="2895600"/>
                  <a:ext cx="304800" cy="304800"/>
                </a:xfrm>
                <a:prstGeom prst="ellipse">
                  <a:avLst/>
                </a:prstGeom>
                <a:gradFill>
                  <a:gsLst>
                    <a:gs pos="0">
                      <a:srgbClr val="002060"/>
                    </a:gs>
                    <a:gs pos="80000">
                      <a:schemeClr val="accent1">
                        <a:lumMod val="60000"/>
                        <a:lumOff val="40000"/>
                      </a:schemeClr>
                    </a:gs>
                    <a:gs pos="100000">
                      <a:schemeClr val="accent1">
                        <a:lumMod val="20000"/>
                        <a:lumOff val="80000"/>
                      </a:schemeClr>
                    </a:gs>
                  </a:gsLst>
                </a:gradFill>
                <a:ln>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bg1"/>
                    </a:solidFill>
                    <a:latin typeface="Arial" pitchFamily="34" charset="0"/>
                    <a:cs typeface="Arial" pitchFamily="34" charset="0"/>
                  </a:endParaRPr>
                </a:p>
              </p:txBody>
            </p:sp>
          </p:grpSp>
          <p:grpSp>
            <p:nvGrpSpPr>
              <p:cNvPr id="26" name="Group 25"/>
              <p:cNvGrpSpPr/>
              <p:nvPr/>
            </p:nvGrpSpPr>
            <p:grpSpPr>
              <a:xfrm>
                <a:off x="1600200" y="4936298"/>
                <a:ext cx="3352800" cy="2178770"/>
                <a:chOff x="1600200" y="4936298"/>
                <a:chExt cx="3352800" cy="2178770"/>
              </a:xfrm>
            </p:grpSpPr>
            <p:sp>
              <p:nvSpPr>
                <p:cNvPr id="27" name="TextBox 26"/>
                <p:cNvSpPr txBox="1"/>
                <p:nvPr/>
              </p:nvSpPr>
              <p:spPr>
                <a:xfrm>
                  <a:off x="1600200" y="4936298"/>
                  <a:ext cx="1676401" cy="414787"/>
                </a:xfrm>
                <a:prstGeom prst="rect">
                  <a:avLst/>
                </a:prstGeom>
                <a:noFill/>
              </p:spPr>
              <p:txBody>
                <a:bodyPr wrap="square" rtlCol="0">
                  <a:spAutoFit/>
                </a:bodyPr>
                <a:lstStyle/>
                <a:p>
                  <a:pPr algn="r"/>
                  <a:r>
                    <a:rPr lang="en-US" sz="1000" b="1" u="sng" dirty="0">
                      <a:solidFill>
                        <a:srgbClr val="FFC000"/>
                      </a:solidFill>
                      <a:latin typeface="Arial" pitchFamily="34" charset="0"/>
                      <a:cs typeface="Arial" pitchFamily="34" charset="0"/>
                    </a:rPr>
                    <a:t>Perceptron</a:t>
                  </a:r>
                </a:p>
              </p:txBody>
            </p:sp>
            <p:sp>
              <p:nvSpPr>
                <p:cNvPr id="28" name="TextBox 27"/>
                <p:cNvSpPr txBox="1"/>
                <p:nvPr/>
              </p:nvSpPr>
              <p:spPr>
                <a:xfrm>
                  <a:off x="1981200" y="5326299"/>
                  <a:ext cx="2971800" cy="1788769"/>
                </a:xfrm>
                <a:prstGeom prst="rect">
                  <a:avLst/>
                </a:prstGeom>
                <a:noFill/>
              </p:spPr>
              <p:txBody>
                <a:bodyPr wrap="square" rtlCol="0">
                  <a:spAutoFit/>
                </a:bodyPr>
                <a:lstStyle/>
                <a:p>
                  <a:pPr marL="112713" indent="-112713">
                    <a:buFont typeface="Arial" pitchFamily="34" charset="0"/>
                    <a:buChar char="•"/>
                  </a:pPr>
                  <a:r>
                    <a:rPr lang="en-US" sz="900" dirty="0">
                      <a:solidFill>
                        <a:schemeClr val="bg1"/>
                      </a:solidFill>
                      <a:latin typeface="Arial" pitchFamily="34" charset="0"/>
                      <a:cs typeface="Arial" pitchFamily="34" charset="0"/>
                    </a:rPr>
                    <a:t>Used a layer of hand-coded features and tried to recognize objects by learning how to weight these features</a:t>
                  </a:r>
                </a:p>
                <a:p>
                  <a:pPr marL="112713" indent="-112713">
                    <a:buFont typeface="Arial" pitchFamily="34" charset="0"/>
                    <a:buChar char="•"/>
                  </a:pPr>
                  <a:r>
                    <a:rPr lang="en-US" sz="900" dirty="0">
                      <a:solidFill>
                        <a:schemeClr val="bg1"/>
                      </a:solidFill>
                      <a:latin typeface="Arial" pitchFamily="34" charset="0"/>
                      <a:cs typeface="Arial" pitchFamily="34" charset="0"/>
                    </a:rPr>
                    <a:t>Fundamentally limited in what they can learn to do</a:t>
                  </a:r>
                </a:p>
              </p:txBody>
            </p:sp>
          </p:grpSp>
        </p:grpSp>
        <p:grpSp>
          <p:nvGrpSpPr>
            <p:cNvPr id="31" name="Group 30"/>
            <p:cNvGrpSpPr/>
            <p:nvPr/>
          </p:nvGrpSpPr>
          <p:grpSpPr>
            <a:xfrm>
              <a:off x="4095335" y="4382332"/>
              <a:ext cx="1167209" cy="624096"/>
              <a:chOff x="3638981" y="4452620"/>
              <a:chExt cx="1676400" cy="896357"/>
            </a:xfrm>
          </p:grpSpPr>
          <p:grpSp>
            <p:nvGrpSpPr>
              <p:cNvPr id="32" name="Group 176"/>
              <p:cNvGrpSpPr/>
              <p:nvPr/>
            </p:nvGrpSpPr>
            <p:grpSpPr>
              <a:xfrm>
                <a:off x="4036060" y="4452620"/>
                <a:ext cx="457200" cy="441960"/>
                <a:chOff x="4876800" y="2819400"/>
                <a:chExt cx="457200" cy="441960"/>
              </a:xfrm>
            </p:grpSpPr>
            <p:sp useBgFill="1">
              <p:nvSpPr>
                <p:cNvPr id="34" name="Oval 33"/>
                <p:cNvSpPr/>
                <p:nvPr/>
              </p:nvSpPr>
              <p:spPr bwMode="auto">
                <a:xfrm>
                  <a:off x="4876800" y="2819400"/>
                  <a:ext cx="457200" cy="441960"/>
                </a:xfrm>
                <a:prstGeom prst="ellipse">
                  <a:avLst/>
                </a:prstGeom>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 b="0" i="0" u="none" strike="noStrike" cap="none" normalizeH="0" baseline="0">
                    <a:ln>
                      <a:noFill/>
                    </a:ln>
                    <a:solidFill>
                      <a:schemeClr val="bg1"/>
                    </a:solidFill>
                    <a:latin typeface="Arial" pitchFamily="34" charset="0"/>
                    <a:cs typeface="Arial" pitchFamily="34" charset="0"/>
                  </a:endParaRPr>
                </a:p>
              </p:txBody>
            </p:sp>
            <p:sp>
              <p:nvSpPr>
                <p:cNvPr id="35" name="Oval 34"/>
                <p:cNvSpPr/>
                <p:nvPr/>
              </p:nvSpPr>
              <p:spPr>
                <a:xfrm>
                  <a:off x="4953000" y="2895600"/>
                  <a:ext cx="304800" cy="304800"/>
                </a:xfrm>
                <a:prstGeom prst="ellipse">
                  <a:avLst/>
                </a:prstGeom>
                <a:gradFill>
                  <a:gsLst>
                    <a:gs pos="0">
                      <a:srgbClr val="002060"/>
                    </a:gs>
                    <a:gs pos="80000">
                      <a:schemeClr val="accent1">
                        <a:lumMod val="60000"/>
                        <a:lumOff val="40000"/>
                      </a:schemeClr>
                    </a:gs>
                    <a:gs pos="100000">
                      <a:schemeClr val="accent1">
                        <a:lumMod val="20000"/>
                        <a:lumOff val="80000"/>
                      </a:schemeClr>
                    </a:gs>
                  </a:gsLst>
                </a:gradFill>
                <a:ln>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bg1"/>
                    </a:solidFill>
                    <a:latin typeface="Arial" pitchFamily="34" charset="0"/>
                    <a:cs typeface="Arial" pitchFamily="34" charset="0"/>
                  </a:endParaRPr>
                </a:p>
              </p:txBody>
            </p:sp>
          </p:grpSp>
          <p:sp>
            <p:nvSpPr>
              <p:cNvPr id="33" name="TextBox 32"/>
              <p:cNvSpPr txBox="1"/>
              <p:nvPr/>
            </p:nvSpPr>
            <p:spPr>
              <a:xfrm>
                <a:off x="3638981" y="4921227"/>
                <a:ext cx="1676400" cy="427750"/>
              </a:xfrm>
              <a:prstGeom prst="rect">
                <a:avLst/>
              </a:prstGeom>
              <a:noFill/>
            </p:spPr>
            <p:txBody>
              <a:bodyPr wrap="square" rtlCol="0">
                <a:spAutoFit/>
              </a:bodyPr>
              <a:lstStyle/>
              <a:p>
                <a:r>
                  <a:rPr lang="en-US" sz="1000" b="1" u="sng" dirty="0">
                    <a:solidFill>
                      <a:schemeClr val="bg1"/>
                    </a:solidFill>
                    <a:latin typeface="Arial" pitchFamily="34" charset="0"/>
                    <a:cs typeface="Arial" pitchFamily="34" charset="0"/>
                  </a:rPr>
                  <a:t>Hopfield Net</a:t>
                </a:r>
              </a:p>
            </p:txBody>
          </p:sp>
        </p:grpSp>
        <p:grpSp>
          <p:nvGrpSpPr>
            <p:cNvPr id="36" name="Group 35"/>
            <p:cNvGrpSpPr/>
            <p:nvPr/>
          </p:nvGrpSpPr>
          <p:grpSpPr>
            <a:xfrm>
              <a:off x="4352685" y="1216521"/>
              <a:ext cx="2385572" cy="1944427"/>
              <a:chOff x="4693554" y="2681771"/>
              <a:chExt cx="3426272" cy="2792678"/>
            </a:xfrm>
          </p:grpSpPr>
          <p:grpSp>
            <p:nvGrpSpPr>
              <p:cNvPr id="37" name="Group 185"/>
              <p:cNvGrpSpPr/>
              <p:nvPr/>
            </p:nvGrpSpPr>
            <p:grpSpPr>
              <a:xfrm>
                <a:off x="6954333" y="5032489"/>
                <a:ext cx="457201" cy="441960"/>
                <a:chOff x="5401123" y="5168379"/>
                <a:chExt cx="457201" cy="441960"/>
              </a:xfrm>
            </p:grpSpPr>
            <p:sp useBgFill="1">
              <p:nvSpPr>
                <p:cNvPr id="41" name="Oval 40"/>
                <p:cNvSpPr/>
                <p:nvPr/>
              </p:nvSpPr>
              <p:spPr bwMode="auto">
                <a:xfrm>
                  <a:off x="5401123" y="5168379"/>
                  <a:ext cx="457201" cy="441960"/>
                </a:xfrm>
                <a:prstGeom prst="ellipse">
                  <a:avLst/>
                </a:prstGeom>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 b="0" i="0" u="none" strike="noStrike" cap="none" normalizeH="0" baseline="0">
                    <a:ln>
                      <a:noFill/>
                    </a:ln>
                    <a:solidFill>
                      <a:schemeClr val="bg1"/>
                    </a:solidFill>
                    <a:latin typeface="Arial" pitchFamily="34" charset="0"/>
                    <a:cs typeface="Arial" pitchFamily="34" charset="0"/>
                  </a:endParaRPr>
                </a:p>
              </p:txBody>
            </p:sp>
            <p:sp>
              <p:nvSpPr>
                <p:cNvPr id="42" name="Oval 41"/>
                <p:cNvSpPr/>
                <p:nvPr/>
              </p:nvSpPr>
              <p:spPr>
                <a:xfrm>
                  <a:off x="5477322" y="5244582"/>
                  <a:ext cx="304801" cy="304800"/>
                </a:xfrm>
                <a:prstGeom prst="ellipse">
                  <a:avLst/>
                </a:prstGeom>
                <a:gradFill>
                  <a:gsLst>
                    <a:gs pos="0">
                      <a:srgbClr val="002060"/>
                    </a:gs>
                    <a:gs pos="80000">
                      <a:schemeClr val="accent1">
                        <a:lumMod val="60000"/>
                        <a:lumOff val="40000"/>
                      </a:schemeClr>
                    </a:gs>
                    <a:gs pos="100000">
                      <a:schemeClr val="accent1">
                        <a:lumMod val="20000"/>
                        <a:lumOff val="80000"/>
                      </a:schemeClr>
                    </a:gs>
                  </a:gsLst>
                </a:gradFill>
                <a:ln>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bg1"/>
                    </a:solidFill>
                    <a:latin typeface="Arial" pitchFamily="34" charset="0"/>
                    <a:cs typeface="Arial" pitchFamily="34" charset="0"/>
                  </a:endParaRPr>
                </a:p>
              </p:txBody>
            </p:sp>
          </p:grpSp>
          <p:grpSp>
            <p:nvGrpSpPr>
              <p:cNvPr id="38" name="Group 37"/>
              <p:cNvGrpSpPr/>
              <p:nvPr/>
            </p:nvGrpSpPr>
            <p:grpSpPr>
              <a:xfrm>
                <a:off x="4693554" y="2681771"/>
                <a:ext cx="3426272" cy="2203972"/>
                <a:chOff x="4693554" y="2681771"/>
                <a:chExt cx="3426272" cy="2203972"/>
              </a:xfrm>
            </p:grpSpPr>
            <p:sp>
              <p:nvSpPr>
                <p:cNvPr id="39" name="TextBox 38"/>
                <p:cNvSpPr txBox="1"/>
                <p:nvPr/>
              </p:nvSpPr>
              <p:spPr>
                <a:xfrm>
                  <a:off x="4693554" y="2681771"/>
                  <a:ext cx="3018209" cy="414787"/>
                </a:xfrm>
                <a:prstGeom prst="rect">
                  <a:avLst/>
                </a:prstGeom>
                <a:noFill/>
              </p:spPr>
              <p:txBody>
                <a:bodyPr wrap="square" rtlCol="0">
                  <a:spAutoFit/>
                </a:bodyPr>
                <a:lstStyle/>
                <a:p>
                  <a:r>
                    <a:rPr lang="en-US" sz="1000" b="1" u="sng" dirty="0">
                      <a:solidFill>
                        <a:srgbClr val="FFC000"/>
                      </a:solidFill>
                      <a:latin typeface="Arial" pitchFamily="34" charset="0"/>
                      <a:cs typeface="Arial" pitchFamily="34" charset="0"/>
                    </a:rPr>
                    <a:t>Support Vector Machine</a:t>
                  </a:r>
                </a:p>
              </p:txBody>
            </p:sp>
            <p:sp>
              <p:nvSpPr>
                <p:cNvPr id="40" name="TextBox 39"/>
                <p:cNvSpPr txBox="1"/>
                <p:nvPr/>
              </p:nvSpPr>
              <p:spPr>
                <a:xfrm>
                  <a:off x="4693554" y="3096974"/>
                  <a:ext cx="3426272" cy="1788769"/>
                </a:xfrm>
                <a:prstGeom prst="rect">
                  <a:avLst/>
                </a:prstGeom>
                <a:noFill/>
              </p:spPr>
              <p:txBody>
                <a:bodyPr wrap="square" rtlCol="0">
                  <a:spAutoFit/>
                </a:bodyPr>
                <a:lstStyle/>
                <a:p>
                  <a:pPr marL="112713" indent="-112713">
                    <a:buFont typeface="Arial" pitchFamily="34" charset="0"/>
                    <a:buChar char="•"/>
                  </a:pPr>
                  <a:r>
                    <a:rPr lang="en-US" sz="900" dirty="0">
                      <a:solidFill>
                        <a:schemeClr val="bg1"/>
                      </a:solidFill>
                      <a:latin typeface="Arial" pitchFamily="34" charset="0"/>
                      <a:cs typeface="Arial" pitchFamily="34" charset="0"/>
                    </a:rPr>
                    <a:t>Defining basis functions centered on the training data points, then, select a subset of them</a:t>
                  </a:r>
                </a:p>
                <a:p>
                  <a:pPr marL="112713" indent="-112713">
                    <a:buFont typeface="Arial" pitchFamily="34" charset="0"/>
                    <a:buChar char="•"/>
                  </a:pPr>
                  <a:r>
                    <a:rPr lang="en-US" sz="900" i="1" dirty="0">
                      <a:solidFill>
                        <a:schemeClr val="bg1"/>
                      </a:solidFill>
                      <a:latin typeface="Arial" pitchFamily="34" charset="0"/>
                      <a:cs typeface="Arial" pitchFamily="34" charset="0"/>
                    </a:rPr>
                    <a:t>“In 1990s, many researchers immigrated to SVM from MLP due to better performance.” </a:t>
                  </a:r>
                  <a:r>
                    <a:rPr lang="en-US" sz="900" dirty="0">
                      <a:solidFill>
                        <a:schemeClr val="bg1"/>
                      </a:solidFill>
                      <a:latin typeface="Arial" pitchFamily="34" charset="0"/>
                      <a:cs typeface="Arial" pitchFamily="34" charset="0"/>
                    </a:rPr>
                    <a:t>[Hinton, 2007]</a:t>
                  </a:r>
                </a:p>
              </p:txBody>
            </p:sp>
          </p:grpSp>
        </p:grpSp>
        <p:grpSp>
          <p:nvGrpSpPr>
            <p:cNvPr id="43" name="Group 42"/>
            <p:cNvGrpSpPr/>
            <p:nvPr/>
          </p:nvGrpSpPr>
          <p:grpSpPr>
            <a:xfrm>
              <a:off x="4949455" y="4216360"/>
              <a:ext cx="1787420" cy="583280"/>
              <a:chOff x="5872465" y="4213055"/>
              <a:chExt cx="2567178" cy="837735"/>
            </a:xfrm>
          </p:grpSpPr>
          <p:grpSp>
            <p:nvGrpSpPr>
              <p:cNvPr id="44" name="Group 182"/>
              <p:cNvGrpSpPr/>
              <p:nvPr/>
            </p:nvGrpSpPr>
            <p:grpSpPr>
              <a:xfrm>
                <a:off x="6050280" y="4608830"/>
                <a:ext cx="457200" cy="441960"/>
                <a:chOff x="4876800" y="2819400"/>
                <a:chExt cx="457200" cy="441960"/>
              </a:xfrm>
            </p:grpSpPr>
            <p:sp useBgFill="1">
              <p:nvSpPr>
                <p:cNvPr id="46" name="Oval 45"/>
                <p:cNvSpPr/>
                <p:nvPr/>
              </p:nvSpPr>
              <p:spPr bwMode="auto">
                <a:xfrm>
                  <a:off x="4876800" y="2819400"/>
                  <a:ext cx="457200" cy="441960"/>
                </a:xfrm>
                <a:prstGeom prst="ellipse">
                  <a:avLst/>
                </a:prstGeom>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 b="0" i="0" u="none" strike="noStrike" cap="none" normalizeH="0" baseline="0">
                    <a:ln>
                      <a:noFill/>
                    </a:ln>
                    <a:solidFill>
                      <a:schemeClr val="bg1"/>
                    </a:solidFill>
                    <a:latin typeface="Arial" pitchFamily="34" charset="0"/>
                    <a:cs typeface="Arial" pitchFamily="34" charset="0"/>
                  </a:endParaRPr>
                </a:p>
              </p:txBody>
            </p:sp>
            <p:sp>
              <p:nvSpPr>
                <p:cNvPr id="47" name="Oval 46"/>
                <p:cNvSpPr/>
                <p:nvPr/>
              </p:nvSpPr>
              <p:spPr>
                <a:xfrm>
                  <a:off x="4953001" y="2895600"/>
                  <a:ext cx="304799" cy="304800"/>
                </a:xfrm>
                <a:prstGeom prst="ellipse">
                  <a:avLst/>
                </a:prstGeom>
                <a:gradFill>
                  <a:gsLst>
                    <a:gs pos="0">
                      <a:srgbClr val="002060"/>
                    </a:gs>
                    <a:gs pos="80000">
                      <a:schemeClr val="accent1">
                        <a:lumMod val="60000"/>
                        <a:lumOff val="40000"/>
                      </a:schemeClr>
                    </a:gs>
                    <a:gs pos="100000">
                      <a:schemeClr val="accent1">
                        <a:lumMod val="20000"/>
                        <a:lumOff val="80000"/>
                      </a:schemeClr>
                    </a:gs>
                  </a:gsLst>
                </a:gradFill>
                <a:ln>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bg1"/>
                    </a:solidFill>
                    <a:latin typeface="Arial" pitchFamily="34" charset="0"/>
                    <a:cs typeface="Arial" pitchFamily="34" charset="0"/>
                  </a:endParaRPr>
                </a:p>
              </p:txBody>
            </p:sp>
          </p:grpSp>
          <p:sp>
            <p:nvSpPr>
              <p:cNvPr id="45" name="TextBox 44"/>
              <p:cNvSpPr txBox="1"/>
              <p:nvPr/>
            </p:nvSpPr>
            <p:spPr>
              <a:xfrm>
                <a:off x="5872465" y="4213055"/>
                <a:ext cx="2567178" cy="414787"/>
              </a:xfrm>
              <a:prstGeom prst="rect">
                <a:avLst/>
              </a:prstGeom>
              <a:noFill/>
            </p:spPr>
            <p:txBody>
              <a:bodyPr wrap="square" rtlCol="0">
                <a:spAutoFit/>
              </a:bodyPr>
              <a:lstStyle/>
              <a:p>
                <a:pPr algn="ctr"/>
                <a:r>
                  <a:rPr lang="en-US" sz="1000" b="1" u="sng" dirty="0">
                    <a:solidFill>
                      <a:schemeClr val="bg1"/>
                    </a:solidFill>
                    <a:latin typeface="Arial" pitchFamily="34" charset="0"/>
                    <a:cs typeface="Arial" pitchFamily="34" charset="0"/>
                  </a:rPr>
                  <a:t>Boltzmann Machine</a:t>
                </a:r>
              </a:p>
            </p:txBody>
          </p:sp>
        </p:grpSp>
        <p:grpSp>
          <p:nvGrpSpPr>
            <p:cNvPr id="48" name="Group 47"/>
            <p:cNvGrpSpPr/>
            <p:nvPr/>
          </p:nvGrpSpPr>
          <p:grpSpPr>
            <a:xfrm>
              <a:off x="7711440" y="4616939"/>
              <a:ext cx="1905000" cy="557265"/>
              <a:chOff x="6050280" y="4250419"/>
              <a:chExt cx="2736052" cy="800371"/>
            </a:xfrm>
          </p:grpSpPr>
          <p:grpSp>
            <p:nvGrpSpPr>
              <p:cNvPr id="49" name="Group 182"/>
              <p:cNvGrpSpPr/>
              <p:nvPr/>
            </p:nvGrpSpPr>
            <p:grpSpPr>
              <a:xfrm>
                <a:off x="6050280" y="4608830"/>
                <a:ext cx="457200" cy="441960"/>
                <a:chOff x="4876800" y="2819400"/>
                <a:chExt cx="457200" cy="441960"/>
              </a:xfrm>
            </p:grpSpPr>
            <p:sp useBgFill="1">
              <p:nvSpPr>
                <p:cNvPr id="51" name="Oval 50"/>
                <p:cNvSpPr/>
                <p:nvPr/>
              </p:nvSpPr>
              <p:spPr bwMode="auto">
                <a:xfrm>
                  <a:off x="4876800" y="2819400"/>
                  <a:ext cx="457200" cy="441960"/>
                </a:xfrm>
                <a:prstGeom prst="ellipse">
                  <a:avLst/>
                </a:prstGeom>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 b="0" i="0" u="none" strike="noStrike" cap="none" normalizeH="0" baseline="0">
                    <a:ln>
                      <a:noFill/>
                    </a:ln>
                    <a:solidFill>
                      <a:schemeClr val="bg1"/>
                    </a:solidFill>
                    <a:latin typeface="Arial" pitchFamily="34" charset="0"/>
                    <a:cs typeface="Arial" pitchFamily="34" charset="0"/>
                  </a:endParaRPr>
                </a:p>
              </p:txBody>
            </p:sp>
            <p:sp>
              <p:nvSpPr>
                <p:cNvPr id="52" name="Oval 51"/>
                <p:cNvSpPr/>
                <p:nvPr/>
              </p:nvSpPr>
              <p:spPr>
                <a:xfrm>
                  <a:off x="4953000" y="2895600"/>
                  <a:ext cx="304800" cy="304800"/>
                </a:xfrm>
                <a:prstGeom prst="ellipse">
                  <a:avLst/>
                </a:prstGeom>
                <a:gradFill>
                  <a:gsLst>
                    <a:gs pos="0">
                      <a:srgbClr val="002060"/>
                    </a:gs>
                    <a:gs pos="80000">
                      <a:schemeClr val="accent1">
                        <a:lumMod val="60000"/>
                        <a:lumOff val="40000"/>
                      </a:schemeClr>
                    </a:gs>
                    <a:gs pos="100000">
                      <a:schemeClr val="accent1">
                        <a:lumMod val="20000"/>
                        <a:lumOff val="80000"/>
                      </a:schemeClr>
                    </a:gs>
                  </a:gsLst>
                </a:gradFill>
                <a:ln>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bg1"/>
                    </a:solidFill>
                    <a:latin typeface="Arial" pitchFamily="34" charset="0"/>
                    <a:cs typeface="Arial" pitchFamily="34" charset="0"/>
                  </a:endParaRPr>
                </a:p>
              </p:txBody>
            </p:sp>
          </p:grpSp>
          <p:sp>
            <p:nvSpPr>
              <p:cNvPr id="50" name="TextBox 49"/>
              <p:cNvSpPr txBox="1"/>
              <p:nvPr/>
            </p:nvSpPr>
            <p:spPr>
              <a:xfrm>
                <a:off x="6466527" y="4250419"/>
                <a:ext cx="2319805" cy="440711"/>
              </a:xfrm>
              <a:prstGeom prst="rect">
                <a:avLst/>
              </a:prstGeom>
              <a:noFill/>
            </p:spPr>
            <p:txBody>
              <a:bodyPr wrap="square" rtlCol="0">
                <a:spAutoFit/>
              </a:bodyPr>
              <a:lstStyle/>
              <a:p>
                <a:pPr algn="ctr"/>
                <a:r>
                  <a:rPr lang="en-US" sz="1050" b="1" u="sng" dirty="0">
                    <a:solidFill>
                      <a:srgbClr val="FFC000"/>
                    </a:solidFill>
                    <a:latin typeface="Arial" pitchFamily="34" charset="0"/>
                    <a:cs typeface="Arial" pitchFamily="34" charset="0"/>
                  </a:rPr>
                  <a:t>Deep Belief Net</a:t>
                </a:r>
              </a:p>
            </p:txBody>
          </p:sp>
        </p:grpSp>
        <p:sp>
          <p:nvSpPr>
            <p:cNvPr id="53" name="TextBox 52"/>
            <p:cNvSpPr txBox="1"/>
            <p:nvPr/>
          </p:nvSpPr>
          <p:spPr>
            <a:xfrm>
              <a:off x="8072665" y="4940647"/>
              <a:ext cx="3662135" cy="920547"/>
            </a:xfrm>
            <a:prstGeom prst="rect">
              <a:avLst/>
            </a:prstGeom>
            <a:noFill/>
          </p:spPr>
          <p:txBody>
            <a:bodyPr wrap="square" rtlCol="0">
              <a:spAutoFit/>
            </a:bodyPr>
            <a:lstStyle/>
            <a:p>
              <a:pPr marL="112713" indent="-112713">
                <a:buFont typeface="Arial" pitchFamily="34" charset="0"/>
                <a:buChar char="•"/>
              </a:pPr>
              <a:r>
                <a:rPr lang="en-US" sz="900" i="1" dirty="0">
                  <a:solidFill>
                    <a:schemeClr val="bg1"/>
                  </a:solidFill>
                  <a:latin typeface="Arial" pitchFamily="34" charset="0"/>
                  <a:cs typeface="Arial" pitchFamily="34" charset="0"/>
                </a:rPr>
                <a:t>“The Next Generation Neural Network”</a:t>
              </a:r>
              <a:r>
                <a:rPr lang="en-US" sz="900" dirty="0">
                  <a:solidFill>
                    <a:schemeClr val="bg1"/>
                  </a:solidFill>
                  <a:latin typeface="Arial" pitchFamily="34" charset="0"/>
                  <a:cs typeface="Arial" pitchFamily="34" charset="0"/>
                </a:rPr>
                <a:t> [Hinton, 2007]</a:t>
              </a:r>
            </a:p>
            <a:p>
              <a:pPr marL="112713" indent="-112713">
                <a:buFont typeface="Arial" pitchFamily="34" charset="0"/>
                <a:buChar char="•"/>
              </a:pPr>
              <a:r>
                <a:rPr lang="en-US" sz="900" dirty="0">
                  <a:solidFill>
                    <a:schemeClr val="bg1"/>
                  </a:solidFill>
                  <a:latin typeface="Arial" pitchFamily="34" charset="0"/>
                  <a:cs typeface="Arial" pitchFamily="34" charset="0"/>
                </a:rPr>
                <a:t>Based on Restricted Boltzmann Machine</a:t>
              </a:r>
            </a:p>
            <a:p>
              <a:pPr marL="112713" indent="-112713">
                <a:buFont typeface="Arial" pitchFamily="34" charset="0"/>
                <a:buChar char="•"/>
              </a:pPr>
              <a:r>
                <a:rPr lang="en-US" sz="900" dirty="0">
                  <a:solidFill>
                    <a:schemeClr val="bg1"/>
                  </a:solidFill>
                  <a:latin typeface="Arial" pitchFamily="34" charset="0"/>
                  <a:cs typeface="Arial" pitchFamily="34" charset="0"/>
                </a:rPr>
                <a:t>Synthesis between neural net and Bayesian net</a:t>
              </a:r>
            </a:p>
            <a:p>
              <a:pPr marL="112713" indent="-112713">
                <a:buFont typeface="Arial" pitchFamily="34" charset="0"/>
                <a:buChar char="•"/>
              </a:pPr>
              <a:r>
                <a:rPr lang="en-US" sz="900" dirty="0">
                  <a:solidFill>
                    <a:schemeClr val="bg1"/>
                  </a:solidFill>
                  <a:latin typeface="Arial" pitchFamily="34" charset="0"/>
                  <a:cs typeface="Arial" pitchFamily="34" charset="0"/>
                </a:rPr>
                <a:t>Applied to the most challenging machine learning tasks today</a:t>
              </a:r>
            </a:p>
          </p:txBody>
        </p:sp>
        <p:grpSp>
          <p:nvGrpSpPr>
            <p:cNvPr id="54" name="Group 53"/>
            <p:cNvGrpSpPr/>
            <p:nvPr/>
          </p:nvGrpSpPr>
          <p:grpSpPr>
            <a:xfrm>
              <a:off x="7239000" y="1036320"/>
              <a:ext cx="3276601" cy="1666093"/>
              <a:chOff x="5547360" y="1219200"/>
              <a:chExt cx="3276601" cy="1666093"/>
            </a:xfrm>
          </p:grpSpPr>
          <p:sp>
            <p:nvSpPr>
              <p:cNvPr id="55" name="Rounded Rectangular Callout 66"/>
              <p:cNvSpPr/>
              <p:nvPr/>
            </p:nvSpPr>
            <p:spPr>
              <a:xfrm>
                <a:off x="5547360" y="1538207"/>
                <a:ext cx="3276601" cy="1347086"/>
              </a:xfrm>
              <a:custGeom>
                <a:avLst/>
                <a:gdLst>
                  <a:gd name="connsiteX0" fmla="*/ 0 w 2195198"/>
                  <a:gd name="connsiteY0" fmla="*/ 242806 h 1456809"/>
                  <a:gd name="connsiteX1" fmla="*/ 242806 w 2195198"/>
                  <a:gd name="connsiteY1" fmla="*/ 0 h 1456809"/>
                  <a:gd name="connsiteX2" fmla="*/ 365866 w 2195198"/>
                  <a:gd name="connsiteY2" fmla="*/ 0 h 1456809"/>
                  <a:gd name="connsiteX3" fmla="*/ 365866 w 2195198"/>
                  <a:gd name="connsiteY3" fmla="*/ 0 h 1456809"/>
                  <a:gd name="connsiteX4" fmla="*/ 914666 w 2195198"/>
                  <a:gd name="connsiteY4" fmla="*/ 0 h 1456809"/>
                  <a:gd name="connsiteX5" fmla="*/ 1952392 w 2195198"/>
                  <a:gd name="connsiteY5" fmla="*/ 0 h 1456809"/>
                  <a:gd name="connsiteX6" fmla="*/ 2195198 w 2195198"/>
                  <a:gd name="connsiteY6" fmla="*/ 242806 h 1456809"/>
                  <a:gd name="connsiteX7" fmla="*/ 2195198 w 2195198"/>
                  <a:gd name="connsiteY7" fmla="*/ 849805 h 1456809"/>
                  <a:gd name="connsiteX8" fmla="*/ 2195198 w 2195198"/>
                  <a:gd name="connsiteY8" fmla="*/ 849805 h 1456809"/>
                  <a:gd name="connsiteX9" fmla="*/ 2195198 w 2195198"/>
                  <a:gd name="connsiteY9" fmla="*/ 1214008 h 1456809"/>
                  <a:gd name="connsiteX10" fmla="*/ 2195198 w 2195198"/>
                  <a:gd name="connsiteY10" fmla="*/ 1214003 h 1456809"/>
                  <a:gd name="connsiteX11" fmla="*/ 1952392 w 2195198"/>
                  <a:gd name="connsiteY11" fmla="*/ 1456809 h 1456809"/>
                  <a:gd name="connsiteX12" fmla="*/ 914666 w 2195198"/>
                  <a:gd name="connsiteY12" fmla="*/ 1456809 h 1456809"/>
                  <a:gd name="connsiteX13" fmla="*/ 365866 w 2195198"/>
                  <a:gd name="connsiteY13" fmla="*/ 1456809 h 1456809"/>
                  <a:gd name="connsiteX14" fmla="*/ 365866 w 2195198"/>
                  <a:gd name="connsiteY14" fmla="*/ 1456809 h 1456809"/>
                  <a:gd name="connsiteX15" fmla="*/ 242806 w 2195198"/>
                  <a:gd name="connsiteY15" fmla="*/ 1456809 h 1456809"/>
                  <a:gd name="connsiteX16" fmla="*/ 0 w 2195198"/>
                  <a:gd name="connsiteY16" fmla="*/ 1214003 h 1456809"/>
                  <a:gd name="connsiteX17" fmla="*/ 0 w 2195198"/>
                  <a:gd name="connsiteY17" fmla="*/ 1214008 h 1456809"/>
                  <a:gd name="connsiteX18" fmla="*/ -715569 w 2195198"/>
                  <a:gd name="connsiteY18" fmla="*/ 1626323 h 1456809"/>
                  <a:gd name="connsiteX19" fmla="*/ 0 w 2195198"/>
                  <a:gd name="connsiteY19" fmla="*/ 849805 h 1456809"/>
                  <a:gd name="connsiteX20" fmla="*/ 0 w 2195198"/>
                  <a:gd name="connsiteY20" fmla="*/ 242806 h 1456809"/>
                  <a:gd name="connsiteX0" fmla="*/ 715569 w 2910767"/>
                  <a:gd name="connsiteY0" fmla="*/ 242806 h 1626323"/>
                  <a:gd name="connsiteX1" fmla="*/ 958375 w 2910767"/>
                  <a:gd name="connsiteY1" fmla="*/ 0 h 1626323"/>
                  <a:gd name="connsiteX2" fmla="*/ 1081435 w 2910767"/>
                  <a:gd name="connsiteY2" fmla="*/ 0 h 1626323"/>
                  <a:gd name="connsiteX3" fmla="*/ 1081435 w 2910767"/>
                  <a:gd name="connsiteY3" fmla="*/ 0 h 1626323"/>
                  <a:gd name="connsiteX4" fmla="*/ 1630235 w 2910767"/>
                  <a:gd name="connsiteY4" fmla="*/ 0 h 1626323"/>
                  <a:gd name="connsiteX5" fmla="*/ 2910767 w 2910767"/>
                  <a:gd name="connsiteY5" fmla="*/ 242806 h 1626323"/>
                  <a:gd name="connsiteX6" fmla="*/ 2910767 w 2910767"/>
                  <a:gd name="connsiteY6" fmla="*/ 849805 h 1626323"/>
                  <a:gd name="connsiteX7" fmla="*/ 2910767 w 2910767"/>
                  <a:gd name="connsiteY7" fmla="*/ 849805 h 1626323"/>
                  <a:gd name="connsiteX8" fmla="*/ 2910767 w 2910767"/>
                  <a:gd name="connsiteY8" fmla="*/ 1214008 h 1626323"/>
                  <a:gd name="connsiteX9" fmla="*/ 2910767 w 2910767"/>
                  <a:gd name="connsiteY9" fmla="*/ 1214003 h 1626323"/>
                  <a:gd name="connsiteX10" fmla="*/ 2667961 w 2910767"/>
                  <a:gd name="connsiteY10" fmla="*/ 1456809 h 1626323"/>
                  <a:gd name="connsiteX11" fmla="*/ 1630235 w 2910767"/>
                  <a:gd name="connsiteY11" fmla="*/ 1456809 h 1626323"/>
                  <a:gd name="connsiteX12" fmla="*/ 1081435 w 2910767"/>
                  <a:gd name="connsiteY12" fmla="*/ 1456809 h 1626323"/>
                  <a:gd name="connsiteX13" fmla="*/ 1081435 w 2910767"/>
                  <a:gd name="connsiteY13" fmla="*/ 1456809 h 1626323"/>
                  <a:gd name="connsiteX14" fmla="*/ 958375 w 2910767"/>
                  <a:gd name="connsiteY14" fmla="*/ 1456809 h 1626323"/>
                  <a:gd name="connsiteX15" fmla="*/ 715569 w 2910767"/>
                  <a:gd name="connsiteY15" fmla="*/ 1214003 h 1626323"/>
                  <a:gd name="connsiteX16" fmla="*/ 715569 w 2910767"/>
                  <a:gd name="connsiteY16" fmla="*/ 1214008 h 1626323"/>
                  <a:gd name="connsiteX17" fmla="*/ 0 w 2910767"/>
                  <a:gd name="connsiteY17" fmla="*/ 1626323 h 1626323"/>
                  <a:gd name="connsiteX18" fmla="*/ 715569 w 2910767"/>
                  <a:gd name="connsiteY18" fmla="*/ 849805 h 1626323"/>
                  <a:gd name="connsiteX19" fmla="*/ 715569 w 2910767"/>
                  <a:gd name="connsiteY19" fmla="*/ 242806 h 1626323"/>
                  <a:gd name="connsiteX0" fmla="*/ 715569 w 2910767"/>
                  <a:gd name="connsiteY0" fmla="*/ 242806 h 1626323"/>
                  <a:gd name="connsiteX1" fmla="*/ 958375 w 2910767"/>
                  <a:gd name="connsiteY1" fmla="*/ 0 h 1626323"/>
                  <a:gd name="connsiteX2" fmla="*/ 1081435 w 2910767"/>
                  <a:gd name="connsiteY2" fmla="*/ 0 h 1626323"/>
                  <a:gd name="connsiteX3" fmla="*/ 1081435 w 2910767"/>
                  <a:gd name="connsiteY3" fmla="*/ 0 h 1626323"/>
                  <a:gd name="connsiteX4" fmla="*/ 2910767 w 2910767"/>
                  <a:gd name="connsiteY4" fmla="*/ 242806 h 1626323"/>
                  <a:gd name="connsiteX5" fmla="*/ 2910767 w 2910767"/>
                  <a:gd name="connsiteY5" fmla="*/ 849805 h 1626323"/>
                  <a:gd name="connsiteX6" fmla="*/ 2910767 w 2910767"/>
                  <a:gd name="connsiteY6" fmla="*/ 849805 h 1626323"/>
                  <a:gd name="connsiteX7" fmla="*/ 2910767 w 2910767"/>
                  <a:gd name="connsiteY7" fmla="*/ 1214008 h 1626323"/>
                  <a:gd name="connsiteX8" fmla="*/ 2910767 w 2910767"/>
                  <a:gd name="connsiteY8" fmla="*/ 1214003 h 1626323"/>
                  <a:gd name="connsiteX9" fmla="*/ 2667961 w 2910767"/>
                  <a:gd name="connsiteY9" fmla="*/ 1456809 h 1626323"/>
                  <a:gd name="connsiteX10" fmla="*/ 1630235 w 2910767"/>
                  <a:gd name="connsiteY10" fmla="*/ 1456809 h 1626323"/>
                  <a:gd name="connsiteX11" fmla="*/ 1081435 w 2910767"/>
                  <a:gd name="connsiteY11" fmla="*/ 1456809 h 1626323"/>
                  <a:gd name="connsiteX12" fmla="*/ 1081435 w 2910767"/>
                  <a:gd name="connsiteY12" fmla="*/ 1456809 h 1626323"/>
                  <a:gd name="connsiteX13" fmla="*/ 958375 w 2910767"/>
                  <a:gd name="connsiteY13" fmla="*/ 1456809 h 1626323"/>
                  <a:gd name="connsiteX14" fmla="*/ 715569 w 2910767"/>
                  <a:gd name="connsiteY14" fmla="*/ 1214003 h 1626323"/>
                  <a:gd name="connsiteX15" fmla="*/ 715569 w 2910767"/>
                  <a:gd name="connsiteY15" fmla="*/ 1214008 h 1626323"/>
                  <a:gd name="connsiteX16" fmla="*/ 0 w 2910767"/>
                  <a:gd name="connsiteY16" fmla="*/ 1626323 h 1626323"/>
                  <a:gd name="connsiteX17" fmla="*/ 715569 w 2910767"/>
                  <a:gd name="connsiteY17" fmla="*/ 849805 h 1626323"/>
                  <a:gd name="connsiteX18" fmla="*/ 715569 w 2910767"/>
                  <a:gd name="connsiteY18" fmla="*/ 242806 h 1626323"/>
                  <a:gd name="connsiteX0" fmla="*/ 715569 w 2910767"/>
                  <a:gd name="connsiteY0" fmla="*/ 242806 h 1626323"/>
                  <a:gd name="connsiteX1" fmla="*/ 958375 w 2910767"/>
                  <a:gd name="connsiteY1" fmla="*/ 0 h 1626323"/>
                  <a:gd name="connsiteX2" fmla="*/ 1081435 w 2910767"/>
                  <a:gd name="connsiteY2" fmla="*/ 0 h 1626323"/>
                  <a:gd name="connsiteX3" fmla="*/ 2910767 w 2910767"/>
                  <a:gd name="connsiteY3" fmla="*/ 242806 h 1626323"/>
                  <a:gd name="connsiteX4" fmla="*/ 2910767 w 2910767"/>
                  <a:gd name="connsiteY4" fmla="*/ 849805 h 1626323"/>
                  <a:gd name="connsiteX5" fmla="*/ 2910767 w 2910767"/>
                  <a:gd name="connsiteY5" fmla="*/ 849805 h 1626323"/>
                  <a:gd name="connsiteX6" fmla="*/ 2910767 w 2910767"/>
                  <a:gd name="connsiteY6" fmla="*/ 1214008 h 1626323"/>
                  <a:gd name="connsiteX7" fmla="*/ 2910767 w 2910767"/>
                  <a:gd name="connsiteY7" fmla="*/ 1214003 h 1626323"/>
                  <a:gd name="connsiteX8" fmla="*/ 2667961 w 2910767"/>
                  <a:gd name="connsiteY8" fmla="*/ 1456809 h 1626323"/>
                  <a:gd name="connsiteX9" fmla="*/ 1630235 w 2910767"/>
                  <a:gd name="connsiteY9" fmla="*/ 1456809 h 1626323"/>
                  <a:gd name="connsiteX10" fmla="*/ 1081435 w 2910767"/>
                  <a:gd name="connsiteY10" fmla="*/ 1456809 h 1626323"/>
                  <a:gd name="connsiteX11" fmla="*/ 1081435 w 2910767"/>
                  <a:gd name="connsiteY11" fmla="*/ 1456809 h 1626323"/>
                  <a:gd name="connsiteX12" fmla="*/ 958375 w 2910767"/>
                  <a:gd name="connsiteY12" fmla="*/ 1456809 h 1626323"/>
                  <a:gd name="connsiteX13" fmla="*/ 715569 w 2910767"/>
                  <a:gd name="connsiteY13" fmla="*/ 1214003 h 1626323"/>
                  <a:gd name="connsiteX14" fmla="*/ 715569 w 2910767"/>
                  <a:gd name="connsiteY14" fmla="*/ 1214008 h 1626323"/>
                  <a:gd name="connsiteX15" fmla="*/ 0 w 2910767"/>
                  <a:gd name="connsiteY15" fmla="*/ 1626323 h 1626323"/>
                  <a:gd name="connsiteX16" fmla="*/ 715569 w 2910767"/>
                  <a:gd name="connsiteY16" fmla="*/ 849805 h 1626323"/>
                  <a:gd name="connsiteX17" fmla="*/ 715569 w 2910767"/>
                  <a:gd name="connsiteY17" fmla="*/ 242806 h 1626323"/>
                  <a:gd name="connsiteX0" fmla="*/ 715569 w 2910767"/>
                  <a:gd name="connsiteY0" fmla="*/ 242806 h 1626323"/>
                  <a:gd name="connsiteX1" fmla="*/ 958375 w 2910767"/>
                  <a:gd name="connsiteY1" fmla="*/ 0 h 1626323"/>
                  <a:gd name="connsiteX2" fmla="*/ 2910767 w 2910767"/>
                  <a:gd name="connsiteY2" fmla="*/ 242806 h 1626323"/>
                  <a:gd name="connsiteX3" fmla="*/ 2910767 w 2910767"/>
                  <a:gd name="connsiteY3" fmla="*/ 849805 h 1626323"/>
                  <a:gd name="connsiteX4" fmla="*/ 2910767 w 2910767"/>
                  <a:gd name="connsiteY4" fmla="*/ 849805 h 1626323"/>
                  <a:gd name="connsiteX5" fmla="*/ 2910767 w 2910767"/>
                  <a:gd name="connsiteY5" fmla="*/ 1214008 h 1626323"/>
                  <a:gd name="connsiteX6" fmla="*/ 2910767 w 2910767"/>
                  <a:gd name="connsiteY6" fmla="*/ 1214003 h 1626323"/>
                  <a:gd name="connsiteX7" fmla="*/ 2667961 w 2910767"/>
                  <a:gd name="connsiteY7" fmla="*/ 1456809 h 1626323"/>
                  <a:gd name="connsiteX8" fmla="*/ 1630235 w 2910767"/>
                  <a:gd name="connsiteY8" fmla="*/ 1456809 h 1626323"/>
                  <a:gd name="connsiteX9" fmla="*/ 1081435 w 2910767"/>
                  <a:gd name="connsiteY9" fmla="*/ 1456809 h 1626323"/>
                  <a:gd name="connsiteX10" fmla="*/ 1081435 w 2910767"/>
                  <a:gd name="connsiteY10" fmla="*/ 1456809 h 1626323"/>
                  <a:gd name="connsiteX11" fmla="*/ 958375 w 2910767"/>
                  <a:gd name="connsiteY11" fmla="*/ 1456809 h 1626323"/>
                  <a:gd name="connsiteX12" fmla="*/ 715569 w 2910767"/>
                  <a:gd name="connsiteY12" fmla="*/ 1214003 h 1626323"/>
                  <a:gd name="connsiteX13" fmla="*/ 715569 w 2910767"/>
                  <a:gd name="connsiteY13" fmla="*/ 1214008 h 1626323"/>
                  <a:gd name="connsiteX14" fmla="*/ 0 w 2910767"/>
                  <a:gd name="connsiteY14" fmla="*/ 1626323 h 1626323"/>
                  <a:gd name="connsiteX15" fmla="*/ 715569 w 2910767"/>
                  <a:gd name="connsiteY15" fmla="*/ 849805 h 1626323"/>
                  <a:gd name="connsiteX16" fmla="*/ 715569 w 2910767"/>
                  <a:gd name="connsiteY16" fmla="*/ 242806 h 1626323"/>
                  <a:gd name="connsiteX0" fmla="*/ 715569 w 2910767"/>
                  <a:gd name="connsiteY0" fmla="*/ 0 h 1383517"/>
                  <a:gd name="connsiteX1" fmla="*/ 2910767 w 2910767"/>
                  <a:gd name="connsiteY1" fmla="*/ 0 h 1383517"/>
                  <a:gd name="connsiteX2" fmla="*/ 2910767 w 2910767"/>
                  <a:gd name="connsiteY2" fmla="*/ 606999 h 1383517"/>
                  <a:gd name="connsiteX3" fmla="*/ 2910767 w 2910767"/>
                  <a:gd name="connsiteY3" fmla="*/ 606999 h 1383517"/>
                  <a:gd name="connsiteX4" fmla="*/ 2910767 w 2910767"/>
                  <a:gd name="connsiteY4" fmla="*/ 971202 h 1383517"/>
                  <a:gd name="connsiteX5" fmla="*/ 2910767 w 2910767"/>
                  <a:gd name="connsiteY5" fmla="*/ 971197 h 1383517"/>
                  <a:gd name="connsiteX6" fmla="*/ 2667961 w 2910767"/>
                  <a:gd name="connsiteY6" fmla="*/ 1214003 h 1383517"/>
                  <a:gd name="connsiteX7" fmla="*/ 1630235 w 2910767"/>
                  <a:gd name="connsiteY7" fmla="*/ 1214003 h 1383517"/>
                  <a:gd name="connsiteX8" fmla="*/ 1081435 w 2910767"/>
                  <a:gd name="connsiteY8" fmla="*/ 1214003 h 1383517"/>
                  <a:gd name="connsiteX9" fmla="*/ 1081435 w 2910767"/>
                  <a:gd name="connsiteY9" fmla="*/ 1214003 h 1383517"/>
                  <a:gd name="connsiteX10" fmla="*/ 958375 w 2910767"/>
                  <a:gd name="connsiteY10" fmla="*/ 1214003 h 1383517"/>
                  <a:gd name="connsiteX11" fmla="*/ 715569 w 2910767"/>
                  <a:gd name="connsiteY11" fmla="*/ 971197 h 1383517"/>
                  <a:gd name="connsiteX12" fmla="*/ 715569 w 2910767"/>
                  <a:gd name="connsiteY12" fmla="*/ 971202 h 1383517"/>
                  <a:gd name="connsiteX13" fmla="*/ 0 w 2910767"/>
                  <a:gd name="connsiteY13" fmla="*/ 1383517 h 1383517"/>
                  <a:gd name="connsiteX14" fmla="*/ 715569 w 2910767"/>
                  <a:gd name="connsiteY14" fmla="*/ 606999 h 1383517"/>
                  <a:gd name="connsiteX15" fmla="*/ 715569 w 2910767"/>
                  <a:gd name="connsiteY15" fmla="*/ 0 h 1383517"/>
                  <a:gd name="connsiteX0" fmla="*/ 715569 w 2910767"/>
                  <a:gd name="connsiteY0" fmla="*/ 0 h 1383517"/>
                  <a:gd name="connsiteX1" fmla="*/ 2910767 w 2910767"/>
                  <a:gd name="connsiteY1" fmla="*/ 0 h 1383517"/>
                  <a:gd name="connsiteX2" fmla="*/ 2910767 w 2910767"/>
                  <a:gd name="connsiteY2" fmla="*/ 606999 h 1383517"/>
                  <a:gd name="connsiteX3" fmla="*/ 2910767 w 2910767"/>
                  <a:gd name="connsiteY3" fmla="*/ 606999 h 1383517"/>
                  <a:gd name="connsiteX4" fmla="*/ 2910767 w 2910767"/>
                  <a:gd name="connsiteY4" fmla="*/ 971202 h 1383517"/>
                  <a:gd name="connsiteX5" fmla="*/ 2910767 w 2910767"/>
                  <a:gd name="connsiteY5" fmla="*/ 971197 h 1383517"/>
                  <a:gd name="connsiteX6" fmla="*/ 2667961 w 2910767"/>
                  <a:gd name="connsiteY6" fmla="*/ 1214003 h 1383517"/>
                  <a:gd name="connsiteX7" fmla="*/ 1630235 w 2910767"/>
                  <a:gd name="connsiteY7" fmla="*/ 1214003 h 1383517"/>
                  <a:gd name="connsiteX8" fmla="*/ 1081435 w 2910767"/>
                  <a:gd name="connsiteY8" fmla="*/ 1214003 h 1383517"/>
                  <a:gd name="connsiteX9" fmla="*/ 1081435 w 2910767"/>
                  <a:gd name="connsiteY9" fmla="*/ 1214003 h 1383517"/>
                  <a:gd name="connsiteX10" fmla="*/ 958375 w 2910767"/>
                  <a:gd name="connsiteY10" fmla="*/ 1214003 h 1383517"/>
                  <a:gd name="connsiteX11" fmla="*/ 715569 w 2910767"/>
                  <a:gd name="connsiteY11" fmla="*/ 971197 h 1383517"/>
                  <a:gd name="connsiteX12" fmla="*/ 715569 w 2910767"/>
                  <a:gd name="connsiteY12" fmla="*/ 971202 h 1383517"/>
                  <a:gd name="connsiteX13" fmla="*/ 0 w 2910767"/>
                  <a:gd name="connsiteY13" fmla="*/ 1383517 h 1383517"/>
                  <a:gd name="connsiteX14" fmla="*/ 715569 w 2910767"/>
                  <a:gd name="connsiteY14" fmla="*/ 606999 h 1383517"/>
                  <a:gd name="connsiteX15" fmla="*/ 715569 w 2910767"/>
                  <a:gd name="connsiteY15" fmla="*/ 0 h 13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0767" h="1383517">
                    <a:moveTo>
                      <a:pt x="715569" y="0"/>
                    </a:moveTo>
                    <a:lnTo>
                      <a:pt x="2910767" y="0"/>
                    </a:lnTo>
                    <a:lnTo>
                      <a:pt x="2910767" y="606999"/>
                    </a:lnTo>
                    <a:lnTo>
                      <a:pt x="2910767" y="606999"/>
                    </a:lnTo>
                    <a:lnTo>
                      <a:pt x="2910767" y="971202"/>
                    </a:lnTo>
                    <a:lnTo>
                      <a:pt x="2910767" y="971197"/>
                    </a:lnTo>
                    <a:cubicBezTo>
                      <a:pt x="2910767" y="1105295"/>
                      <a:pt x="2802059" y="1214003"/>
                      <a:pt x="2667961" y="1214003"/>
                    </a:cubicBezTo>
                    <a:lnTo>
                      <a:pt x="1630235" y="1214003"/>
                    </a:lnTo>
                    <a:lnTo>
                      <a:pt x="1081435" y="1214003"/>
                    </a:lnTo>
                    <a:lnTo>
                      <a:pt x="1081435" y="1214003"/>
                    </a:lnTo>
                    <a:lnTo>
                      <a:pt x="958375" y="1214003"/>
                    </a:lnTo>
                    <a:cubicBezTo>
                      <a:pt x="824277" y="1214003"/>
                      <a:pt x="715569" y="1105295"/>
                      <a:pt x="715569" y="971197"/>
                    </a:cubicBezTo>
                    <a:lnTo>
                      <a:pt x="715569" y="971202"/>
                    </a:lnTo>
                    <a:lnTo>
                      <a:pt x="0" y="1383517"/>
                    </a:lnTo>
                    <a:lnTo>
                      <a:pt x="715569" y="606999"/>
                    </a:lnTo>
                    <a:lnTo>
                      <a:pt x="715569" y="0"/>
                    </a:lnTo>
                    <a:close/>
                  </a:path>
                </a:pathLst>
              </a:custGeom>
              <a:noFill/>
              <a:ln w="190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sz="900" i="1" dirty="0">
                  <a:solidFill>
                    <a:schemeClr val="bg1"/>
                  </a:solidFill>
                  <a:latin typeface="Arial" pitchFamily="34" charset="0"/>
                  <a:cs typeface="Arial" pitchFamily="34" charset="0"/>
                </a:endParaRPr>
              </a:p>
            </p:txBody>
          </p:sp>
          <p:sp>
            <p:nvSpPr>
              <p:cNvPr id="56" name="Rounded Rectangle 84"/>
              <p:cNvSpPr/>
              <p:nvPr/>
            </p:nvSpPr>
            <p:spPr>
              <a:xfrm>
                <a:off x="6352223" y="1219200"/>
                <a:ext cx="2471737" cy="387344"/>
              </a:xfrm>
              <a:custGeom>
                <a:avLst/>
                <a:gdLst>
                  <a:gd name="connsiteX0" fmla="*/ 0 w 2210181"/>
                  <a:gd name="connsiteY0" fmla="*/ 146056 h 533400"/>
                  <a:gd name="connsiteX1" fmla="*/ 146056 w 2210181"/>
                  <a:gd name="connsiteY1" fmla="*/ 0 h 533400"/>
                  <a:gd name="connsiteX2" fmla="*/ 2064125 w 2210181"/>
                  <a:gd name="connsiteY2" fmla="*/ 0 h 533400"/>
                  <a:gd name="connsiteX3" fmla="*/ 2210181 w 2210181"/>
                  <a:gd name="connsiteY3" fmla="*/ 146056 h 533400"/>
                  <a:gd name="connsiteX4" fmla="*/ 2210181 w 2210181"/>
                  <a:gd name="connsiteY4" fmla="*/ 387344 h 533400"/>
                  <a:gd name="connsiteX5" fmla="*/ 2064125 w 2210181"/>
                  <a:gd name="connsiteY5" fmla="*/ 533400 h 533400"/>
                  <a:gd name="connsiteX6" fmla="*/ 146056 w 2210181"/>
                  <a:gd name="connsiteY6" fmla="*/ 533400 h 533400"/>
                  <a:gd name="connsiteX7" fmla="*/ 0 w 2210181"/>
                  <a:gd name="connsiteY7" fmla="*/ 387344 h 533400"/>
                  <a:gd name="connsiteX8" fmla="*/ 0 w 2210181"/>
                  <a:gd name="connsiteY8" fmla="*/ 146056 h 533400"/>
                  <a:gd name="connsiteX0" fmla="*/ 0 w 2210181"/>
                  <a:gd name="connsiteY0" fmla="*/ 146056 h 533400"/>
                  <a:gd name="connsiteX1" fmla="*/ 146056 w 2210181"/>
                  <a:gd name="connsiteY1" fmla="*/ 0 h 533400"/>
                  <a:gd name="connsiteX2" fmla="*/ 2064125 w 2210181"/>
                  <a:gd name="connsiteY2" fmla="*/ 0 h 533400"/>
                  <a:gd name="connsiteX3" fmla="*/ 2210181 w 2210181"/>
                  <a:gd name="connsiteY3" fmla="*/ 146056 h 533400"/>
                  <a:gd name="connsiteX4" fmla="*/ 2210181 w 2210181"/>
                  <a:gd name="connsiteY4" fmla="*/ 387344 h 533400"/>
                  <a:gd name="connsiteX5" fmla="*/ 146056 w 2210181"/>
                  <a:gd name="connsiteY5" fmla="*/ 533400 h 533400"/>
                  <a:gd name="connsiteX6" fmla="*/ 0 w 2210181"/>
                  <a:gd name="connsiteY6" fmla="*/ 387344 h 533400"/>
                  <a:gd name="connsiteX7" fmla="*/ 0 w 2210181"/>
                  <a:gd name="connsiteY7" fmla="*/ 146056 h 533400"/>
                  <a:gd name="connsiteX0" fmla="*/ 0 w 2210181"/>
                  <a:gd name="connsiteY0" fmla="*/ 146056 h 387344"/>
                  <a:gd name="connsiteX1" fmla="*/ 146056 w 2210181"/>
                  <a:gd name="connsiteY1" fmla="*/ 0 h 387344"/>
                  <a:gd name="connsiteX2" fmla="*/ 2064125 w 2210181"/>
                  <a:gd name="connsiteY2" fmla="*/ 0 h 387344"/>
                  <a:gd name="connsiteX3" fmla="*/ 2210181 w 2210181"/>
                  <a:gd name="connsiteY3" fmla="*/ 146056 h 387344"/>
                  <a:gd name="connsiteX4" fmla="*/ 2210181 w 2210181"/>
                  <a:gd name="connsiteY4" fmla="*/ 387344 h 387344"/>
                  <a:gd name="connsiteX5" fmla="*/ 0 w 2210181"/>
                  <a:gd name="connsiteY5" fmla="*/ 387344 h 387344"/>
                  <a:gd name="connsiteX6" fmla="*/ 0 w 2210181"/>
                  <a:gd name="connsiteY6" fmla="*/ 146056 h 387344"/>
                  <a:gd name="connsiteX0" fmla="*/ 0 w 2210181"/>
                  <a:gd name="connsiteY0" fmla="*/ 146056 h 387344"/>
                  <a:gd name="connsiteX1" fmla="*/ 146056 w 2210181"/>
                  <a:gd name="connsiteY1" fmla="*/ 0 h 387344"/>
                  <a:gd name="connsiteX2" fmla="*/ 2064125 w 2210181"/>
                  <a:gd name="connsiteY2" fmla="*/ 0 h 387344"/>
                  <a:gd name="connsiteX3" fmla="*/ 2210181 w 2210181"/>
                  <a:gd name="connsiteY3" fmla="*/ 146056 h 387344"/>
                  <a:gd name="connsiteX4" fmla="*/ 2210181 w 2210181"/>
                  <a:gd name="connsiteY4" fmla="*/ 387344 h 387344"/>
                  <a:gd name="connsiteX5" fmla="*/ 0 w 2210181"/>
                  <a:gd name="connsiteY5" fmla="*/ 387344 h 387344"/>
                  <a:gd name="connsiteX6" fmla="*/ 0 w 2210181"/>
                  <a:gd name="connsiteY6" fmla="*/ 146056 h 38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181" h="387344">
                    <a:moveTo>
                      <a:pt x="0" y="146056"/>
                    </a:moveTo>
                    <a:cubicBezTo>
                      <a:pt x="0" y="65391"/>
                      <a:pt x="65391" y="0"/>
                      <a:pt x="146056" y="0"/>
                    </a:cubicBezTo>
                    <a:lnTo>
                      <a:pt x="2064125" y="0"/>
                    </a:lnTo>
                    <a:cubicBezTo>
                      <a:pt x="2144790" y="0"/>
                      <a:pt x="2210181" y="65391"/>
                      <a:pt x="2210181" y="146056"/>
                    </a:cubicBezTo>
                    <a:lnTo>
                      <a:pt x="2210181" y="387344"/>
                    </a:lnTo>
                    <a:lnTo>
                      <a:pt x="0" y="387344"/>
                    </a:lnTo>
                    <a:lnTo>
                      <a:pt x="0" y="146056"/>
                    </a:ln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E243B"/>
                    </a:solidFill>
                  </a:rPr>
                  <a:t>Non-parametric Techniques</a:t>
                </a:r>
              </a:p>
            </p:txBody>
          </p:sp>
          <p:sp>
            <p:nvSpPr>
              <p:cNvPr id="57" name="TextBox 56"/>
              <p:cNvSpPr txBox="1"/>
              <p:nvPr/>
            </p:nvSpPr>
            <p:spPr>
              <a:xfrm>
                <a:off x="6338129" y="1600200"/>
                <a:ext cx="2203414" cy="1245447"/>
              </a:xfrm>
              <a:prstGeom prst="rect">
                <a:avLst/>
              </a:prstGeom>
              <a:noFill/>
            </p:spPr>
            <p:txBody>
              <a:bodyPr wrap="square" rtlCol="0">
                <a:spAutoFit/>
              </a:bodyPr>
              <a:lstStyle/>
              <a:p>
                <a:pPr marL="112713" indent="-112713">
                  <a:buFont typeface="Arial" pitchFamily="34" charset="0"/>
                  <a:buChar char="•"/>
                </a:pPr>
                <a:r>
                  <a:rPr lang="en-US" sz="900" i="1" dirty="0">
                    <a:solidFill>
                      <a:schemeClr val="bg1"/>
                    </a:solidFill>
                    <a:latin typeface="Arial" pitchFamily="34" charset="0"/>
                    <a:cs typeface="Arial" pitchFamily="34" charset="0"/>
                  </a:rPr>
                  <a:t>Add basis function for each of whole or partial training data</a:t>
                </a:r>
              </a:p>
              <a:p>
                <a:pPr marL="112713" indent="-112713">
                  <a:buFont typeface="Arial" pitchFamily="34" charset="0"/>
                  <a:buChar char="•"/>
                </a:pPr>
                <a:r>
                  <a:rPr lang="en-US" sz="900" i="1" dirty="0">
                    <a:solidFill>
                      <a:schemeClr val="bg1"/>
                    </a:solidFill>
                    <a:latin typeface="Arial" pitchFamily="34" charset="0"/>
                    <a:cs typeface="Arial" pitchFamily="34" charset="0"/>
                  </a:rPr>
                  <a:t>Originated from weight-kernel duality</a:t>
                </a:r>
              </a:p>
              <a:p>
                <a:pPr marL="112713" indent="-112713">
                  <a:buFont typeface="Arial" pitchFamily="34" charset="0"/>
                  <a:buChar char="•"/>
                </a:pPr>
                <a:r>
                  <a:rPr lang="en-US" sz="900" i="1" dirty="0">
                    <a:solidFill>
                      <a:schemeClr val="bg1"/>
                    </a:solidFill>
                    <a:latin typeface="Arial" pitchFamily="34" charset="0"/>
                    <a:cs typeface="Arial" pitchFamily="34" charset="0"/>
                  </a:rPr>
                  <a:t>Fast to train but slow prediction in general</a:t>
                </a:r>
              </a:p>
              <a:p>
                <a:endParaRPr lang="en-US" sz="900" dirty="0">
                  <a:solidFill>
                    <a:schemeClr val="bg1"/>
                  </a:solidFill>
                </a:endParaRPr>
              </a:p>
            </p:txBody>
          </p:sp>
        </p:grpSp>
        <p:grpSp>
          <p:nvGrpSpPr>
            <p:cNvPr id="58" name="Group 57"/>
            <p:cNvGrpSpPr/>
            <p:nvPr/>
          </p:nvGrpSpPr>
          <p:grpSpPr>
            <a:xfrm>
              <a:off x="7764495" y="2941320"/>
              <a:ext cx="2913426" cy="1626447"/>
              <a:chOff x="5899870" y="1219200"/>
              <a:chExt cx="2641673" cy="1626447"/>
            </a:xfrm>
          </p:grpSpPr>
          <p:sp>
            <p:nvSpPr>
              <p:cNvPr id="59" name="Rounded Rectangular Callout 66"/>
              <p:cNvSpPr/>
              <p:nvPr/>
            </p:nvSpPr>
            <p:spPr>
              <a:xfrm>
                <a:off x="5899870" y="1538206"/>
                <a:ext cx="2641673" cy="1214003"/>
              </a:xfrm>
              <a:custGeom>
                <a:avLst/>
                <a:gdLst>
                  <a:gd name="connsiteX0" fmla="*/ 0 w 2195198"/>
                  <a:gd name="connsiteY0" fmla="*/ 242806 h 1456809"/>
                  <a:gd name="connsiteX1" fmla="*/ 242806 w 2195198"/>
                  <a:gd name="connsiteY1" fmla="*/ 0 h 1456809"/>
                  <a:gd name="connsiteX2" fmla="*/ 365866 w 2195198"/>
                  <a:gd name="connsiteY2" fmla="*/ 0 h 1456809"/>
                  <a:gd name="connsiteX3" fmla="*/ 365866 w 2195198"/>
                  <a:gd name="connsiteY3" fmla="*/ 0 h 1456809"/>
                  <a:gd name="connsiteX4" fmla="*/ 914666 w 2195198"/>
                  <a:gd name="connsiteY4" fmla="*/ 0 h 1456809"/>
                  <a:gd name="connsiteX5" fmla="*/ 1952392 w 2195198"/>
                  <a:gd name="connsiteY5" fmla="*/ 0 h 1456809"/>
                  <a:gd name="connsiteX6" fmla="*/ 2195198 w 2195198"/>
                  <a:gd name="connsiteY6" fmla="*/ 242806 h 1456809"/>
                  <a:gd name="connsiteX7" fmla="*/ 2195198 w 2195198"/>
                  <a:gd name="connsiteY7" fmla="*/ 849805 h 1456809"/>
                  <a:gd name="connsiteX8" fmla="*/ 2195198 w 2195198"/>
                  <a:gd name="connsiteY8" fmla="*/ 849805 h 1456809"/>
                  <a:gd name="connsiteX9" fmla="*/ 2195198 w 2195198"/>
                  <a:gd name="connsiteY9" fmla="*/ 1214008 h 1456809"/>
                  <a:gd name="connsiteX10" fmla="*/ 2195198 w 2195198"/>
                  <a:gd name="connsiteY10" fmla="*/ 1214003 h 1456809"/>
                  <a:gd name="connsiteX11" fmla="*/ 1952392 w 2195198"/>
                  <a:gd name="connsiteY11" fmla="*/ 1456809 h 1456809"/>
                  <a:gd name="connsiteX12" fmla="*/ 914666 w 2195198"/>
                  <a:gd name="connsiteY12" fmla="*/ 1456809 h 1456809"/>
                  <a:gd name="connsiteX13" fmla="*/ 365866 w 2195198"/>
                  <a:gd name="connsiteY13" fmla="*/ 1456809 h 1456809"/>
                  <a:gd name="connsiteX14" fmla="*/ 365866 w 2195198"/>
                  <a:gd name="connsiteY14" fmla="*/ 1456809 h 1456809"/>
                  <a:gd name="connsiteX15" fmla="*/ 242806 w 2195198"/>
                  <a:gd name="connsiteY15" fmla="*/ 1456809 h 1456809"/>
                  <a:gd name="connsiteX16" fmla="*/ 0 w 2195198"/>
                  <a:gd name="connsiteY16" fmla="*/ 1214003 h 1456809"/>
                  <a:gd name="connsiteX17" fmla="*/ 0 w 2195198"/>
                  <a:gd name="connsiteY17" fmla="*/ 1214008 h 1456809"/>
                  <a:gd name="connsiteX18" fmla="*/ -715569 w 2195198"/>
                  <a:gd name="connsiteY18" fmla="*/ 1626323 h 1456809"/>
                  <a:gd name="connsiteX19" fmla="*/ 0 w 2195198"/>
                  <a:gd name="connsiteY19" fmla="*/ 849805 h 1456809"/>
                  <a:gd name="connsiteX20" fmla="*/ 0 w 2195198"/>
                  <a:gd name="connsiteY20" fmla="*/ 242806 h 1456809"/>
                  <a:gd name="connsiteX0" fmla="*/ 715569 w 2910767"/>
                  <a:gd name="connsiteY0" fmla="*/ 242806 h 1626323"/>
                  <a:gd name="connsiteX1" fmla="*/ 958375 w 2910767"/>
                  <a:gd name="connsiteY1" fmla="*/ 0 h 1626323"/>
                  <a:gd name="connsiteX2" fmla="*/ 1081435 w 2910767"/>
                  <a:gd name="connsiteY2" fmla="*/ 0 h 1626323"/>
                  <a:gd name="connsiteX3" fmla="*/ 1081435 w 2910767"/>
                  <a:gd name="connsiteY3" fmla="*/ 0 h 1626323"/>
                  <a:gd name="connsiteX4" fmla="*/ 1630235 w 2910767"/>
                  <a:gd name="connsiteY4" fmla="*/ 0 h 1626323"/>
                  <a:gd name="connsiteX5" fmla="*/ 2910767 w 2910767"/>
                  <a:gd name="connsiteY5" fmla="*/ 242806 h 1626323"/>
                  <a:gd name="connsiteX6" fmla="*/ 2910767 w 2910767"/>
                  <a:gd name="connsiteY6" fmla="*/ 849805 h 1626323"/>
                  <a:gd name="connsiteX7" fmla="*/ 2910767 w 2910767"/>
                  <a:gd name="connsiteY7" fmla="*/ 849805 h 1626323"/>
                  <a:gd name="connsiteX8" fmla="*/ 2910767 w 2910767"/>
                  <a:gd name="connsiteY8" fmla="*/ 1214008 h 1626323"/>
                  <a:gd name="connsiteX9" fmla="*/ 2910767 w 2910767"/>
                  <a:gd name="connsiteY9" fmla="*/ 1214003 h 1626323"/>
                  <a:gd name="connsiteX10" fmla="*/ 2667961 w 2910767"/>
                  <a:gd name="connsiteY10" fmla="*/ 1456809 h 1626323"/>
                  <a:gd name="connsiteX11" fmla="*/ 1630235 w 2910767"/>
                  <a:gd name="connsiteY11" fmla="*/ 1456809 h 1626323"/>
                  <a:gd name="connsiteX12" fmla="*/ 1081435 w 2910767"/>
                  <a:gd name="connsiteY12" fmla="*/ 1456809 h 1626323"/>
                  <a:gd name="connsiteX13" fmla="*/ 1081435 w 2910767"/>
                  <a:gd name="connsiteY13" fmla="*/ 1456809 h 1626323"/>
                  <a:gd name="connsiteX14" fmla="*/ 958375 w 2910767"/>
                  <a:gd name="connsiteY14" fmla="*/ 1456809 h 1626323"/>
                  <a:gd name="connsiteX15" fmla="*/ 715569 w 2910767"/>
                  <a:gd name="connsiteY15" fmla="*/ 1214003 h 1626323"/>
                  <a:gd name="connsiteX16" fmla="*/ 715569 w 2910767"/>
                  <a:gd name="connsiteY16" fmla="*/ 1214008 h 1626323"/>
                  <a:gd name="connsiteX17" fmla="*/ 0 w 2910767"/>
                  <a:gd name="connsiteY17" fmla="*/ 1626323 h 1626323"/>
                  <a:gd name="connsiteX18" fmla="*/ 715569 w 2910767"/>
                  <a:gd name="connsiteY18" fmla="*/ 849805 h 1626323"/>
                  <a:gd name="connsiteX19" fmla="*/ 715569 w 2910767"/>
                  <a:gd name="connsiteY19" fmla="*/ 242806 h 1626323"/>
                  <a:gd name="connsiteX0" fmla="*/ 715569 w 2910767"/>
                  <a:gd name="connsiteY0" fmla="*/ 242806 h 1626323"/>
                  <a:gd name="connsiteX1" fmla="*/ 958375 w 2910767"/>
                  <a:gd name="connsiteY1" fmla="*/ 0 h 1626323"/>
                  <a:gd name="connsiteX2" fmla="*/ 1081435 w 2910767"/>
                  <a:gd name="connsiteY2" fmla="*/ 0 h 1626323"/>
                  <a:gd name="connsiteX3" fmla="*/ 1081435 w 2910767"/>
                  <a:gd name="connsiteY3" fmla="*/ 0 h 1626323"/>
                  <a:gd name="connsiteX4" fmla="*/ 2910767 w 2910767"/>
                  <a:gd name="connsiteY4" fmla="*/ 242806 h 1626323"/>
                  <a:gd name="connsiteX5" fmla="*/ 2910767 w 2910767"/>
                  <a:gd name="connsiteY5" fmla="*/ 849805 h 1626323"/>
                  <a:gd name="connsiteX6" fmla="*/ 2910767 w 2910767"/>
                  <a:gd name="connsiteY6" fmla="*/ 849805 h 1626323"/>
                  <a:gd name="connsiteX7" fmla="*/ 2910767 w 2910767"/>
                  <a:gd name="connsiteY7" fmla="*/ 1214008 h 1626323"/>
                  <a:gd name="connsiteX8" fmla="*/ 2910767 w 2910767"/>
                  <a:gd name="connsiteY8" fmla="*/ 1214003 h 1626323"/>
                  <a:gd name="connsiteX9" fmla="*/ 2667961 w 2910767"/>
                  <a:gd name="connsiteY9" fmla="*/ 1456809 h 1626323"/>
                  <a:gd name="connsiteX10" fmla="*/ 1630235 w 2910767"/>
                  <a:gd name="connsiteY10" fmla="*/ 1456809 h 1626323"/>
                  <a:gd name="connsiteX11" fmla="*/ 1081435 w 2910767"/>
                  <a:gd name="connsiteY11" fmla="*/ 1456809 h 1626323"/>
                  <a:gd name="connsiteX12" fmla="*/ 1081435 w 2910767"/>
                  <a:gd name="connsiteY12" fmla="*/ 1456809 h 1626323"/>
                  <a:gd name="connsiteX13" fmla="*/ 958375 w 2910767"/>
                  <a:gd name="connsiteY13" fmla="*/ 1456809 h 1626323"/>
                  <a:gd name="connsiteX14" fmla="*/ 715569 w 2910767"/>
                  <a:gd name="connsiteY14" fmla="*/ 1214003 h 1626323"/>
                  <a:gd name="connsiteX15" fmla="*/ 715569 w 2910767"/>
                  <a:gd name="connsiteY15" fmla="*/ 1214008 h 1626323"/>
                  <a:gd name="connsiteX16" fmla="*/ 0 w 2910767"/>
                  <a:gd name="connsiteY16" fmla="*/ 1626323 h 1626323"/>
                  <a:gd name="connsiteX17" fmla="*/ 715569 w 2910767"/>
                  <a:gd name="connsiteY17" fmla="*/ 849805 h 1626323"/>
                  <a:gd name="connsiteX18" fmla="*/ 715569 w 2910767"/>
                  <a:gd name="connsiteY18" fmla="*/ 242806 h 1626323"/>
                  <a:gd name="connsiteX0" fmla="*/ 715569 w 2910767"/>
                  <a:gd name="connsiteY0" fmla="*/ 242806 h 1626323"/>
                  <a:gd name="connsiteX1" fmla="*/ 958375 w 2910767"/>
                  <a:gd name="connsiteY1" fmla="*/ 0 h 1626323"/>
                  <a:gd name="connsiteX2" fmla="*/ 1081435 w 2910767"/>
                  <a:gd name="connsiteY2" fmla="*/ 0 h 1626323"/>
                  <a:gd name="connsiteX3" fmla="*/ 2910767 w 2910767"/>
                  <a:gd name="connsiteY3" fmla="*/ 242806 h 1626323"/>
                  <a:gd name="connsiteX4" fmla="*/ 2910767 w 2910767"/>
                  <a:gd name="connsiteY4" fmla="*/ 849805 h 1626323"/>
                  <a:gd name="connsiteX5" fmla="*/ 2910767 w 2910767"/>
                  <a:gd name="connsiteY5" fmla="*/ 849805 h 1626323"/>
                  <a:gd name="connsiteX6" fmla="*/ 2910767 w 2910767"/>
                  <a:gd name="connsiteY6" fmla="*/ 1214008 h 1626323"/>
                  <a:gd name="connsiteX7" fmla="*/ 2910767 w 2910767"/>
                  <a:gd name="connsiteY7" fmla="*/ 1214003 h 1626323"/>
                  <a:gd name="connsiteX8" fmla="*/ 2667961 w 2910767"/>
                  <a:gd name="connsiteY8" fmla="*/ 1456809 h 1626323"/>
                  <a:gd name="connsiteX9" fmla="*/ 1630235 w 2910767"/>
                  <a:gd name="connsiteY9" fmla="*/ 1456809 h 1626323"/>
                  <a:gd name="connsiteX10" fmla="*/ 1081435 w 2910767"/>
                  <a:gd name="connsiteY10" fmla="*/ 1456809 h 1626323"/>
                  <a:gd name="connsiteX11" fmla="*/ 1081435 w 2910767"/>
                  <a:gd name="connsiteY11" fmla="*/ 1456809 h 1626323"/>
                  <a:gd name="connsiteX12" fmla="*/ 958375 w 2910767"/>
                  <a:gd name="connsiteY12" fmla="*/ 1456809 h 1626323"/>
                  <a:gd name="connsiteX13" fmla="*/ 715569 w 2910767"/>
                  <a:gd name="connsiteY13" fmla="*/ 1214003 h 1626323"/>
                  <a:gd name="connsiteX14" fmla="*/ 715569 w 2910767"/>
                  <a:gd name="connsiteY14" fmla="*/ 1214008 h 1626323"/>
                  <a:gd name="connsiteX15" fmla="*/ 0 w 2910767"/>
                  <a:gd name="connsiteY15" fmla="*/ 1626323 h 1626323"/>
                  <a:gd name="connsiteX16" fmla="*/ 715569 w 2910767"/>
                  <a:gd name="connsiteY16" fmla="*/ 849805 h 1626323"/>
                  <a:gd name="connsiteX17" fmla="*/ 715569 w 2910767"/>
                  <a:gd name="connsiteY17" fmla="*/ 242806 h 1626323"/>
                  <a:gd name="connsiteX0" fmla="*/ 715569 w 2910767"/>
                  <a:gd name="connsiteY0" fmla="*/ 242806 h 1626323"/>
                  <a:gd name="connsiteX1" fmla="*/ 958375 w 2910767"/>
                  <a:gd name="connsiteY1" fmla="*/ 0 h 1626323"/>
                  <a:gd name="connsiteX2" fmla="*/ 2910767 w 2910767"/>
                  <a:gd name="connsiteY2" fmla="*/ 242806 h 1626323"/>
                  <a:gd name="connsiteX3" fmla="*/ 2910767 w 2910767"/>
                  <a:gd name="connsiteY3" fmla="*/ 849805 h 1626323"/>
                  <a:gd name="connsiteX4" fmla="*/ 2910767 w 2910767"/>
                  <a:gd name="connsiteY4" fmla="*/ 849805 h 1626323"/>
                  <a:gd name="connsiteX5" fmla="*/ 2910767 w 2910767"/>
                  <a:gd name="connsiteY5" fmla="*/ 1214008 h 1626323"/>
                  <a:gd name="connsiteX6" fmla="*/ 2910767 w 2910767"/>
                  <a:gd name="connsiteY6" fmla="*/ 1214003 h 1626323"/>
                  <a:gd name="connsiteX7" fmla="*/ 2667961 w 2910767"/>
                  <a:gd name="connsiteY7" fmla="*/ 1456809 h 1626323"/>
                  <a:gd name="connsiteX8" fmla="*/ 1630235 w 2910767"/>
                  <a:gd name="connsiteY8" fmla="*/ 1456809 h 1626323"/>
                  <a:gd name="connsiteX9" fmla="*/ 1081435 w 2910767"/>
                  <a:gd name="connsiteY9" fmla="*/ 1456809 h 1626323"/>
                  <a:gd name="connsiteX10" fmla="*/ 1081435 w 2910767"/>
                  <a:gd name="connsiteY10" fmla="*/ 1456809 h 1626323"/>
                  <a:gd name="connsiteX11" fmla="*/ 958375 w 2910767"/>
                  <a:gd name="connsiteY11" fmla="*/ 1456809 h 1626323"/>
                  <a:gd name="connsiteX12" fmla="*/ 715569 w 2910767"/>
                  <a:gd name="connsiteY12" fmla="*/ 1214003 h 1626323"/>
                  <a:gd name="connsiteX13" fmla="*/ 715569 w 2910767"/>
                  <a:gd name="connsiteY13" fmla="*/ 1214008 h 1626323"/>
                  <a:gd name="connsiteX14" fmla="*/ 0 w 2910767"/>
                  <a:gd name="connsiteY14" fmla="*/ 1626323 h 1626323"/>
                  <a:gd name="connsiteX15" fmla="*/ 715569 w 2910767"/>
                  <a:gd name="connsiteY15" fmla="*/ 849805 h 1626323"/>
                  <a:gd name="connsiteX16" fmla="*/ 715569 w 2910767"/>
                  <a:gd name="connsiteY16" fmla="*/ 242806 h 1626323"/>
                  <a:gd name="connsiteX0" fmla="*/ 715569 w 2910767"/>
                  <a:gd name="connsiteY0" fmla="*/ 0 h 1383517"/>
                  <a:gd name="connsiteX1" fmla="*/ 2910767 w 2910767"/>
                  <a:gd name="connsiteY1" fmla="*/ 0 h 1383517"/>
                  <a:gd name="connsiteX2" fmla="*/ 2910767 w 2910767"/>
                  <a:gd name="connsiteY2" fmla="*/ 606999 h 1383517"/>
                  <a:gd name="connsiteX3" fmla="*/ 2910767 w 2910767"/>
                  <a:gd name="connsiteY3" fmla="*/ 606999 h 1383517"/>
                  <a:gd name="connsiteX4" fmla="*/ 2910767 w 2910767"/>
                  <a:gd name="connsiteY4" fmla="*/ 971202 h 1383517"/>
                  <a:gd name="connsiteX5" fmla="*/ 2910767 w 2910767"/>
                  <a:gd name="connsiteY5" fmla="*/ 971197 h 1383517"/>
                  <a:gd name="connsiteX6" fmla="*/ 2667961 w 2910767"/>
                  <a:gd name="connsiteY6" fmla="*/ 1214003 h 1383517"/>
                  <a:gd name="connsiteX7" fmla="*/ 1630235 w 2910767"/>
                  <a:gd name="connsiteY7" fmla="*/ 1214003 h 1383517"/>
                  <a:gd name="connsiteX8" fmla="*/ 1081435 w 2910767"/>
                  <a:gd name="connsiteY8" fmla="*/ 1214003 h 1383517"/>
                  <a:gd name="connsiteX9" fmla="*/ 1081435 w 2910767"/>
                  <a:gd name="connsiteY9" fmla="*/ 1214003 h 1383517"/>
                  <a:gd name="connsiteX10" fmla="*/ 958375 w 2910767"/>
                  <a:gd name="connsiteY10" fmla="*/ 1214003 h 1383517"/>
                  <a:gd name="connsiteX11" fmla="*/ 715569 w 2910767"/>
                  <a:gd name="connsiteY11" fmla="*/ 971197 h 1383517"/>
                  <a:gd name="connsiteX12" fmla="*/ 715569 w 2910767"/>
                  <a:gd name="connsiteY12" fmla="*/ 971202 h 1383517"/>
                  <a:gd name="connsiteX13" fmla="*/ 0 w 2910767"/>
                  <a:gd name="connsiteY13" fmla="*/ 1383517 h 1383517"/>
                  <a:gd name="connsiteX14" fmla="*/ 715569 w 2910767"/>
                  <a:gd name="connsiteY14" fmla="*/ 606999 h 1383517"/>
                  <a:gd name="connsiteX15" fmla="*/ 715569 w 2910767"/>
                  <a:gd name="connsiteY15" fmla="*/ 0 h 1383517"/>
                  <a:gd name="connsiteX0" fmla="*/ 715569 w 2910767"/>
                  <a:gd name="connsiteY0" fmla="*/ 0 h 1383517"/>
                  <a:gd name="connsiteX1" fmla="*/ 2910767 w 2910767"/>
                  <a:gd name="connsiteY1" fmla="*/ 0 h 1383517"/>
                  <a:gd name="connsiteX2" fmla="*/ 2910767 w 2910767"/>
                  <a:gd name="connsiteY2" fmla="*/ 606999 h 1383517"/>
                  <a:gd name="connsiteX3" fmla="*/ 2910767 w 2910767"/>
                  <a:gd name="connsiteY3" fmla="*/ 606999 h 1383517"/>
                  <a:gd name="connsiteX4" fmla="*/ 2910767 w 2910767"/>
                  <a:gd name="connsiteY4" fmla="*/ 971202 h 1383517"/>
                  <a:gd name="connsiteX5" fmla="*/ 2910767 w 2910767"/>
                  <a:gd name="connsiteY5" fmla="*/ 971197 h 1383517"/>
                  <a:gd name="connsiteX6" fmla="*/ 2667961 w 2910767"/>
                  <a:gd name="connsiteY6" fmla="*/ 1214003 h 1383517"/>
                  <a:gd name="connsiteX7" fmla="*/ 1630235 w 2910767"/>
                  <a:gd name="connsiteY7" fmla="*/ 1214003 h 1383517"/>
                  <a:gd name="connsiteX8" fmla="*/ 1081435 w 2910767"/>
                  <a:gd name="connsiteY8" fmla="*/ 1214003 h 1383517"/>
                  <a:gd name="connsiteX9" fmla="*/ 1081435 w 2910767"/>
                  <a:gd name="connsiteY9" fmla="*/ 1214003 h 1383517"/>
                  <a:gd name="connsiteX10" fmla="*/ 958375 w 2910767"/>
                  <a:gd name="connsiteY10" fmla="*/ 1214003 h 1383517"/>
                  <a:gd name="connsiteX11" fmla="*/ 715569 w 2910767"/>
                  <a:gd name="connsiteY11" fmla="*/ 971197 h 1383517"/>
                  <a:gd name="connsiteX12" fmla="*/ 715569 w 2910767"/>
                  <a:gd name="connsiteY12" fmla="*/ 971202 h 1383517"/>
                  <a:gd name="connsiteX13" fmla="*/ 0 w 2910767"/>
                  <a:gd name="connsiteY13" fmla="*/ 1383517 h 1383517"/>
                  <a:gd name="connsiteX14" fmla="*/ 715569 w 2910767"/>
                  <a:gd name="connsiteY14" fmla="*/ 606999 h 1383517"/>
                  <a:gd name="connsiteX15" fmla="*/ 715569 w 2910767"/>
                  <a:gd name="connsiteY15" fmla="*/ 0 h 1383517"/>
                  <a:gd name="connsiteX0" fmla="*/ 430799 w 2625997"/>
                  <a:gd name="connsiteY0" fmla="*/ 0 h 1214003"/>
                  <a:gd name="connsiteX1" fmla="*/ 2625997 w 2625997"/>
                  <a:gd name="connsiteY1" fmla="*/ 0 h 1214003"/>
                  <a:gd name="connsiteX2" fmla="*/ 2625997 w 2625997"/>
                  <a:gd name="connsiteY2" fmla="*/ 606999 h 1214003"/>
                  <a:gd name="connsiteX3" fmla="*/ 2625997 w 2625997"/>
                  <a:gd name="connsiteY3" fmla="*/ 606999 h 1214003"/>
                  <a:gd name="connsiteX4" fmla="*/ 2625997 w 2625997"/>
                  <a:gd name="connsiteY4" fmla="*/ 971202 h 1214003"/>
                  <a:gd name="connsiteX5" fmla="*/ 2625997 w 2625997"/>
                  <a:gd name="connsiteY5" fmla="*/ 971197 h 1214003"/>
                  <a:gd name="connsiteX6" fmla="*/ 2383191 w 2625997"/>
                  <a:gd name="connsiteY6" fmla="*/ 1214003 h 1214003"/>
                  <a:gd name="connsiteX7" fmla="*/ 1345465 w 2625997"/>
                  <a:gd name="connsiteY7" fmla="*/ 1214003 h 1214003"/>
                  <a:gd name="connsiteX8" fmla="*/ 796665 w 2625997"/>
                  <a:gd name="connsiteY8" fmla="*/ 1214003 h 1214003"/>
                  <a:gd name="connsiteX9" fmla="*/ 796665 w 2625997"/>
                  <a:gd name="connsiteY9" fmla="*/ 1214003 h 1214003"/>
                  <a:gd name="connsiteX10" fmla="*/ 673605 w 2625997"/>
                  <a:gd name="connsiteY10" fmla="*/ 1214003 h 1214003"/>
                  <a:gd name="connsiteX11" fmla="*/ 430799 w 2625997"/>
                  <a:gd name="connsiteY11" fmla="*/ 971197 h 1214003"/>
                  <a:gd name="connsiteX12" fmla="*/ 430799 w 2625997"/>
                  <a:gd name="connsiteY12" fmla="*/ 971202 h 1214003"/>
                  <a:gd name="connsiteX13" fmla="*/ 0 w 2625997"/>
                  <a:gd name="connsiteY13" fmla="*/ 1170157 h 1214003"/>
                  <a:gd name="connsiteX14" fmla="*/ 430799 w 2625997"/>
                  <a:gd name="connsiteY14" fmla="*/ 606999 h 1214003"/>
                  <a:gd name="connsiteX15" fmla="*/ 430799 w 2625997"/>
                  <a:gd name="connsiteY15" fmla="*/ 0 h 121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5997" h="1214003">
                    <a:moveTo>
                      <a:pt x="430799" y="0"/>
                    </a:moveTo>
                    <a:lnTo>
                      <a:pt x="2625997" y="0"/>
                    </a:lnTo>
                    <a:lnTo>
                      <a:pt x="2625997" y="606999"/>
                    </a:lnTo>
                    <a:lnTo>
                      <a:pt x="2625997" y="606999"/>
                    </a:lnTo>
                    <a:lnTo>
                      <a:pt x="2625997" y="971202"/>
                    </a:lnTo>
                    <a:lnTo>
                      <a:pt x="2625997" y="971197"/>
                    </a:lnTo>
                    <a:cubicBezTo>
                      <a:pt x="2625997" y="1105295"/>
                      <a:pt x="2517289" y="1214003"/>
                      <a:pt x="2383191" y="1214003"/>
                    </a:cubicBezTo>
                    <a:lnTo>
                      <a:pt x="1345465" y="1214003"/>
                    </a:lnTo>
                    <a:lnTo>
                      <a:pt x="796665" y="1214003"/>
                    </a:lnTo>
                    <a:lnTo>
                      <a:pt x="796665" y="1214003"/>
                    </a:lnTo>
                    <a:lnTo>
                      <a:pt x="673605" y="1214003"/>
                    </a:lnTo>
                    <a:cubicBezTo>
                      <a:pt x="539507" y="1214003"/>
                      <a:pt x="430799" y="1105295"/>
                      <a:pt x="430799" y="971197"/>
                    </a:cubicBezTo>
                    <a:lnTo>
                      <a:pt x="430799" y="971202"/>
                    </a:lnTo>
                    <a:lnTo>
                      <a:pt x="0" y="1170157"/>
                    </a:lnTo>
                    <a:lnTo>
                      <a:pt x="430799" y="606999"/>
                    </a:lnTo>
                    <a:lnTo>
                      <a:pt x="430799" y="0"/>
                    </a:lnTo>
                    <a:close/>
                  </a:path>
                </a:pathLst>
              </a:custGeom>
              <a:noFill/>
              <a:ln w="190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sz="900" i="1" dirty="0">
                  <a:solidFill>
                    <a:schemeClr val="bg1"/>
                  </a:solidFill>
                  <a:latin typeface="Arial" pitchFamily="34" charset="0"/>
                  <a:cs typeface="Arial" pitchFamily="34" charset="0"/>
                </a:endParaRPr>
              </a:p>
            </p:txBody>
          </p:sp>
          <p:sp>
            <p:nvSpPr>
              <p:cNvPr id="60" name="Rounded Rectangle 84"/>
              <p:cNvSpPr/>
              <p:nvPr/>
            </p:nvSpPr>
            <p:spPr>
              <a:xfrm>
                <a:off x="6333107" y="1219200"/>
                <a:ext cx="2208435" cy="387344"/>
              </a:xfrm>
              <a:custGeom>
                <a:avLst/>
                <a:gdLst>
                  <a:gd name="connsiteX0" fmla="*/ 0 w 2210181"/>
                  <a:gd name="connsiteY0" fmla="*/ 146056 h 533400"/>
                  <a:gd name="connsiteX1" fmla="*/ 146056 w 2210181"/>
                  <a:gd name="connsiteY1" fmla="*/ 0 h 533400"/>
                  <a:gd name="connsiteX2" fmla="*/ 2064125 w 2210181"/>
                  <a:gd name="connsiteY2" fmla="*/ 0 h 533400"/>
                  <a:gd name="connsiteX3" fmla="*/ 2210181 w 2210181"/>
                  <a:gd name="connsiteY3" fmla="*/ 146056 h 533400"/>
                  <a:gd name="connsiteX4" fmla="*/ 2210181 w 2210181"/>
                  <a:gd name="connsiteY4" fmla="*/ 387344 h 533400"/>
                  <a:gd name="connsiteX5" fmla="*/ 2064125 w 2210181"/>
                  <a:gd name="connsiteY5" fmla="*/ 533400 h 533400"/>
                  <a:gd name="connsiteX6" fmla="*/ 146056 w 2210181"/>
                  <a:gd name="connsiteY6" fmla="*/ 533400 h 533400"/>
                  <a:gd name="connsiteX7" fmla="*/ 0 w 2210181"/>
                  <a:gd name="connsiteY7" fmla="*/ 387344 h 533400"/>
                  <a:gd name="connsiteX8" fmla="*/ 0 w 2210181"/>
                  <a:gd name="connsiteY8" fmla="*/ 146056 h 533400"/>
                  <a:gd name="connsiteX0" fmla="*/ 0 w 2210181"/>
                  <a:gd name="connsiteY0" fmla="*/ 146056 h 533400"/>
                  <a:gd name="connsiteX1" fmla="*/ 146056 w 2210181"/>
                  <a:gd name="connsiteY1" fmla="*/ 0 h 533400"/>
                  <a:gd name="connsiteX2" fmla="*/ 2064125 w 2210181"/>
                  <a:gd name="connsiteY2" fmla="*/ 0 h 533400"/>
                  <a:gd name="connsiteX3" fmla="*/ 2210181 w 2210181"/>
                  <a:gd name="connsiteY3" fmla="*/ 146056 h 533400"/>
                  <a:gd name="connsiteX4" fmla="*/ 2210181 w 2210181"/>
                  <a:gd name="connsiteY4" fmla="*/ 387344 h 533400"/>
                  <a:gd name="connsiteX5" fmla="*/ 146056 w 2210181"/>
                  <a:gd name="connsiteY5" fmla="*/ 533400 h 533400"/>
                  <a:gd name="connsiteX6" fmla="*/ 0 w 2210181"/>
                  <a:gd name="connsiteY6" fmla="*/ 387344 h 533400"/>
                  <a:gd name="connsiteX7" fmla="*/ 0 w 2210181"/>
                  <a:gd name="connsiteY7" fmla="*/ 146056 h 533400"/>
                  <a:gd name="connsiteX0" fmla="*/ 0 w 2210181"/>
                  <a:gd name="connsiteY0" fmla="*/ 146056 h 387344"/>
                  <a:gd name="connsiteX1" fmla="*/ 146056 w 2210181"/>
                  <a:gd name="connsiteY1" fmla="*/ 0 h 387344"/>
                  <a:gd name="connsiteX2" fmla="*/ 2064125 w 2210181"/>
                  <a:gd name="connsiteY2" fmla="*/ 0 h 387344"/>
                  <a:gd name="connsiteX3" fmla="*/ 2210181 w 2210181"/>
                  <a:gd name="connsiteY3" fmla="*/ 146056 h 387344"/>
                  <a:gd name="connsiteX4" fmla="*/ 2210181 w 2210181"/>
                  <a:gd name="connsiteY4" fmla="*/ 387344 h 387344"/>
                  <a:gd name="connsiteX5" fmla="*/ 0 w 2210181"/>
                  <a:gd name="connsiteY5" fmla="*/ 387344 h 387344"/>
                  <a:gd name="connsiteX6" fmla="*/ 0 w 2210181"/>
                  <a:gd name="connsiteY6" fmla="*/ 146056 h 387344"/>
                  <a:gd name="connsiteX0" fmla="*/ 0 w 2210181"/>
                  <a:gd name="connsiteY0" fmla="*/ 146056 h 387344"/>
                  <a:gd name="connsiteX1" fmla="*/ 146056 w 2210181"/>
                  <a:gd name="connsiteY1" fmla="*/ 0 h 387344"/>
                  <a:gd name="connsiteX2" fmla="*/ 2064125 w 2210181"/>
                  <a:gd name="connsiteY2" fmla="*/ 0 h 387344"/>
                  <a:gd name="connsiteX3" fmla="*/ 2210181 w 2210181"/>
                  <a:gd name="connsiteY3" fmla="*/ 146056 h 387344"/>
                  <a:gd name="connsiteX4" fmla="*/ 2210181 w 2210181"/>
                  <a:gd name="connsiteY4" fmla="*/ 387344 h 387344"/>
                  <a:gd name="connsiteX5" fmla="*/ 0 w 2210181"/>
                  <a:gd name="connsiteY5" fmla="*/ 387344 h 387344"/>
                  <a:gd name="connsiteX6" fmla="*/ 0 w 2210181"/>
                  <a:gd name="connsiteY6" fmla="*/ 146056 h 38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181" h="387344">
                    <a:moveTo>
                      <a:pt x="0" y="146056"/>
                    </a:moveTo>
                    <a:cubicBezTo>
                      <a:pt x="0" y="65391"/>
                      <a:pt x="65391" y="0"/>
                      <a:pt x="146056" y="0"/>
                    </a:cubicBezTo>
                    <a:lnTo>
                      <a:pt x="2064125" y="0"/>
                    </a:lnTo>
                    <a:cubicBezTo>
                      <a:pt x="2144790" y="0"/>
                      <a:pt x="2210181" y="65391"/>
                      <a:pt x="2210181" y="146056"/>
                    </a:cubicBezTo>
                    <a:lnTo>
                      <a:pt x="2210181" y="387344"/>
                    </a:lnTo>
                    <a:lnTo>
                      <a:pt x="0" y="387344"/>
                    </a:lnTo>
                    <a:lnTo>
                      <a:pt x="0" y="146056"/>
                    </a:ln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E243B"/>
                    </a:solidFill>
                  </a:rPr>
                  <a:t>Parametric Techniques</a:t>
                </a:r>
              </a:p>
            </p:txBody>
          </p:sp>
          <p:sp>
            <p:nvSpPr>
              <p:cNvPr id="61" name="TextBox 60"/>
              <p:cNvSpPr txBox="1"/>
              <p:nvPr/>
            </p:nvSpPr>
            <p:spPr>
              <a:xfrm>
                <a:off x="6338128" y="1600200"/>
                <a:ext cx="2203415" cy="1245447"/>
              </a:xfrm>
              <a:prstGeom prst="rect">
                <a:avLst/>
              </a:prstGeom>
              <a:noFill/>
            </p:spPr>
            <p:txBody>
              <a:bodyPr wrap="square" rtlCol="0">
                <a:spAutoFit/>
              </a:bodyPr>
              <a:lstStyle/>
              <a:p>
                <a:pPr marL="112713" indent="-112713">
                  <a:buFont typeface="Arial" pitchFamily="34" charset="0"/>
                  <a:buChar char="•"/>
                </a:pPr>
                <a:r>
                  <a:rPr lang="en-US" sz="900" i="1" dirty="0">
                    <a:solidFill>
                      <a:schemeClr val="bg1"/>
                    </a:solidFill>
                    <a:latin typeface="Arial" pitchFamily="34" charset="0"/>
                    <a:cs typeface="Arial" pitchFamily="34" charset="0"/>
                  </a:rPr>
                  <a:t>Use parametric forms for basis functions whose parameter values are adapted during training</a:t>
                </a:r>
              </a:p>
              <a:p>
                <a:pPr marL="112713" indent="-112713">
                  <a:buFont typeface="Arial" pitchFamily="34" charset="0"/>
                  <a:buChar char="•"/>
                </a:pPr>
                <a:r>
                  <a:rPr lang="en-US" sz="900" i="1" dirty="0">
                    <a:solidFill>
                      <a:schemeClr val="bg1"/>
                    </a:solidFill>
                    <a:latin typeface="Arial" pitchFamily="34" charset="0"/>
                    <a:cs typeface="Arial" pitchFamily="34" charset="0"/>
                  </a:rPr>
                  <a:t>Originally inspired by biological neural network</a:t>
                </a:r>
              </a:p>
              <a:p>
                <a:pPr marL="112713" indent="-112713">
                  <a:buFont typeface="Arial" pitchFamily="34" charset="0"/>
                  <a:buChar char="•"/>
                </a:pPr>
                <a:r>
                  <a:rPr lang="en-US" sz="900" i="1" dirty="0">
                    <a:solidFill>
                      <a:schemeClr val="bg1"/>
                    </a:solidFill>
                    <a:latin typeface="Arial" pitchFamily="34" charset="0"/>
                    <a:cs typeface="Arial" pitchFamily="34" charset="0"/>
                  </a:rPr>
                  <a:t>Hard to train but predicts fast</a:t>
                </a:r>
              </a:p>
              <a:p>
                <a:endParaRPr lang="en-US" sz="900" dirty="0">
                  <a:solidFill>
                    <a:schemeClr val="bg1"/>
                  </a:solidFill>
                </a:endParaRPr>
              </a:p>
            </p:txBody>
          </p:sp>
        </p:grpSp>
        <p:grpSp>
          <p:nvGrpSpPr>
            <p:cNvPr id="62" name="Group 61"/>
            <p:cNvGrpSpPr/>
            <p:nvPr/>
          </p:nvGrpSpPr>
          <p:grpSpPr>
            <a:xfrm>
              <a:off x="5501640" y="4822544"/>
              <a:ext cx="2440527" cy="1751379"/>
              <a:chOff x="5405619" y="5073650"/>
              <a:chExt cx="3505201" cy="2515411"/>
            </a:xfrm>
          </p:grpSpPr>
          <p:grpSp>
            <p:nvGrpSpPr>
              <p:cNvPr id="63" name="Group 179"/>
              <p:cNvGrpSpPr/>
              <p:nvPr/>
            </p:nvGrpSpPr>
            <p:grpSpPr>
              <a:xfrm>
                <a:off x="5554980" y="5073650"/>
                <a:ext cx="457200" cy="441960"/>
                <a:chOff x="4876800" y="2819400"/>
                <a:chExt cx="457200" cy="441960"/>
              </a:xfrm>
            </p:grpSpPr>
            <p:sp useBgFill="1">
              <p:nvSpPr>
                <p:cNvPr id="67" name="Oval 66"/>
                <p:cNvSpPr/>
                <p:nvPr/>
              </p:nvSpPr>
              <p:spPr bwMode="auto">
                <a:xfrm>
                  <a:off x="4876800" y="2819400"/>
                  <a:ext cx="457200" cy="441960"/>
                </a:xfrm>
                <a:prstGeom prst="ellipse">
                  <a:avLst/>
                </a:prstGeom>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 b="0" i="0" u="none" strike="noStrike" cap="none" normalizeH="0" baseline="0">
                    <a:ln>
                      <a:noFill/>
                    </a:ln>
                    <a:solidFill>
                      <a:schemeClr val="bg1"/>
                    </a:solidFill>
                    <a:latin typeface="Arial" pitchFamily="34" charset="0"/>
                    <a:cs typeface="Arial" pitchFamily="34" charset="0"/>
                  </a:endParaRPr>
                </a:p>
              </p:txBody>
            </p:sp>
            <p:sp>
              <p:nvSpPr>
                <p:cNvPr id="68" name="Oval 67"/>
                <p:cNvSpPr/>
                <p:nvPr/>
              </p:nvSpPr>
              <p:spPr>
                <a:xfrm>
                  <a:off x="4953000" y="2895600"/>
                  <a:ext cx="304800" cy="304800"/>
                </a:xfrm>
                <a:prstGeom prst="ellipse">
                  <a:avLst/>
                </a:prstGeom>
                <a:gradFill>
                  <a:gsLst>
                    <a:gs pos="0">
                      <a:srgbClr val="002060"/>
                    </a:gs>
                    <a:gs pos="80000">
                      <a:schemeClr val="accent1">
                        <a:lumMod val="60000"/>
                        <a:lumOff val="40000"/>
                      </a:schemeClr>
                    </a:gs>
                    <a:gs pos="100000">
                      <a:schemeClr val="accent1">
                        <a:lumMod val="20000"/>
                        <a:lumOff val="80000"/>
                      </a:schemeClr>
                    </a:gs>
                  </a:gsLst>
                </a:gradFill>
                <a:ln>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bg1"/>
                    </a:solidFill>
                    <a:latin typeface="Arial" pitchFamily="34" charset="0"/>
                    <a:cs typeface="Arial" pitchFamily="34" charset="0"/>
                  </a:endParaRPr>
                </a:p>
              </p:txBody>
            </p:sp>
          </p:grpSp>
          <p:grpSp>
            <p:nvGrpSpPr>
              <p:cNvPr id="64" name="Group 63"/>
              <p:cNvGrpSpPr/>
              <p:nvPr/>
            </p:nvGrpSpPr>
            <p:grpSpPr>
              <a:xfrm>
                <a:off x="5405619" y="5619368"/>
                <a:ext cx="3505201" cy="1969693"/>
                <a:chOff x="5405619" y="5619368"/>
                <a:chExt cx="3505201" cy="1969693"/>
              </a:xfrm>
            </p:grpSpPr>
            <p:sp>
              <p:nvSpPr>
                <p:cNvPr id="65" name="TextBox 64"/>
                <p:cNvSpPr txBox="1"/>
                <p:nvPr/>
              </p:nvSpPr>
              <p:spPr>
                <a:xfrm>
                  <a:off x="5405619" y="6033610"/>
                  <a:ext cx="3505201" cy="1555451"/>
                </a:xfrm>
                <a:prstGeom prst="rect">
                  <a:avLst/>
                </a:prstGeom>
                <a:noFill/>
              </p:spPr>
              <p:txBody>
                <a:bodyPr wrap="square" rtlCol="0">
                  <a:spAutoFit/>
                </a:bodyPr>
                <a:lstStyle/>
                <a:p>
                  <a:pPr marL="112713" indent="-112713">
                    <a:buFont typeface="Arial" pitchFamily="34" charset="0"/>
                    <a:buChar char="•"/>
                  </a:pPr>
                  <a:r>
                    <a:rPr lang="en-US" sz="900" dirty="0">
                      <a:solidFill>
                        <a:schemeClr val="bg1"/>
                      </a:solidFill>
                      <a:latin typeface="Arial" pitchFamily="34" charset="0"/>
                      <a:cs typeface="Arial" pitchFamily="34" charset="0"/>
                    </a:rPr>
                    <a:t>Nonlinear parametric model</a:t>
                  </a:r>
                </a:p>
                <a:p>
                  <a:pPr marL="112713" indent="-112713">
                    <a:buFont typeface="Arial" pitchFamily="34" charset="0"/>
                    <a:buChar char="•"/>
                  </a:pPr>
                  <a:r>
                    <a:rPr lang="en-US" sz="900" dirty="0">
                      <a:solidFill>
                        <a:schemeClr val="bg1"/>
                      </a:solidFill>
                      <a:latin typeface="Arial" pitchFamily="34" charset="0"/>
                      <a:cs typeface="Arial" pitchFamily="34" charset="0"/>
                    </a:rPr>
                    <a:t>Consists of multiple layers</a:t>
                  </a:r>
                </a:p>
                <a:p>
                  <a:pPr marL="112713" indent="-112713">
                    <a:buFont typeface="Arial" pitchFamily="34" charset="0"/>
                    <a:buChar char="•"/>
                  </a:pPr>
                  <a:r>
                    <a:rPr lang="en-US" sz="900" dirty="0">
                      <a:solidFill>
                        <a:schemeClr val="bg1"/>
                      </a:solidFill>
                      <a:latin typeface="Arial" pitchFamily="34" charset="0"/>
                      <a:cs typeface="Arial" pitchFamily="34" charset="0"/>
                    </a:rPr>
                    <a:t>Compare outputs with correct answer to get error signal</a:t>
                  </a:r>
                </a:p>
                <a:p>
                  <a:pPr marL="112713" indent="-112713">
                    <a:buFont typeface="Arial" pitchFamily="34" charset="0"/>
                    <a:buChar char="•"/>
                  </a:pPr>
                  <a:r>
                    <a:rPr lang="en-US" sz="900" dirty="0">
                      <a:solidFill>
                        <a:schemeClr val="bg1"/>
                      </a:solidFill>
                      <a:latin typeface="Arial" pitchFamily="34" charset="0"/>
                      <a:cs typeface="Arial" pitchFamily="34" charset="0"/>
                    </a:rPr>
                    <a:t>Back-propagate error signal to get derivatives for learning</a:t>
                  </a:r>
                </a:p>
              </p:txBody>
            </p:sp>
            <p:sp>
              <p:nvSpPr>
                <p:cNvPr id="66" name="TextBox 65"/>
                <p:cNvSpPr txBox="1"/>
                <p:nvPr/>
              </p:nvSpPr>
              <p:spPr>
                <a:xfrm>
                  <a:off x="5405619" y="5619368"/>
                  <a:ext cx="3505201" cy="414786"/>
                </a:xfrm>
                <a:prstGeom prst="rect">
                  <a:avLst/>
                </a:prstGeom>
                <a:noFill/>
              </p:spPr>
              <p:txBody>
                <a:bodyPr wrap="square" rtlCol="0">
                  <a:spAutoFit/>
                </a:bodyPr>
                <a:lstStyle/>
                <a:p>
                  <a:r>
                    <a:rPr lang="en-US" sz="1000" b="1" u="sng" dirty="0">
                      <a:solidFill>
                        <a:srgbClr val="FFC000"/>
                      </a:solidFill>
                      <a:latin typeface="Arial" pitchFamily="34" charset="0"/>
                      <a:cs typeface="Arial" pitchFamily="34" charset="0"/>
                    </a:rPr>
                    <a:t>Multilayer Perceptron</a:t>
                  </a:r>
                </a:p>
              </p:txBody>
            </p:sp>
          </p:grpSp>
        </p:grpSp>
      </p:grpSp>
      <p:sp>
        <p:nvSpPr>
          <p:cNvPr id="70" name="Slide Number Placeholder 6"/>
          <p:cNvSpPr>
            <a:spLocks noGrp="1"/>
          </p:cNvSpPr>
          <p:nvPr>
            <p:ph type="sldNum" sz="quarter" idx="12"/>
          </p:nvPr>
        </p:nvSpPr>
        <p:spPr>
          <a:xfrm>
            <a:off x="5593751" y="6492876"/>
            <a:ext cx="1016000" cy="365125"/>
          </a:xfrm>
          <a:prstGeom prst="rect">
            <a:avLst/>
          </a:prstGeom>
        </p:spPr>
        <p:txBody>
          <a:bodyPr/>
          <a:lstStyle>
            <a:lvl1pPr algn="ctr">
              <a:defRPr b="1">
                <a:solidFill>
                  <a:schemeClr val="bg1"/>
                </a:solidFill>
              </a:defRPr>
            </a:lvl1pPr>
          </a:lstStyle>
          <a:p>
            <a:fld id="{ECF66201-A8DA-4E42-8B53-B4C3BA332DEC}" type="slidenum">
              <a:rPr lang="en-US" smtClean="0"/>
              <a:pPr/>
              <a:t>9</a:t>
            </a:fld>
            <a:endParaRPr lang="en-US"/>
          </a:p>
        </p:txBody>
      </p:sp>
    </p:spTree>
    <p:extLst>
      <p:ext uri="{BB962C8B-B14F-4D97-AF65-F5344CB8AC3E}">
        <p14:creationId xmlns:p14="http://schemas.microsoft.com/office/powerpoint/2010/main" val="37254354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6758</TotalTime>
  <Words>3357</Words>
  <Application>Microsoft Office PowerPoint</Application>
  <PresentationFormat>Widescreen</PresentationFormat>
  <Paragraphs>520</Paragraphs>
  <Slides>41</Slides>
  <Notes>6</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ＭＳ Ｐゴシック</vt:lpstr>
      <vt:lpstr>新細明體</vt:lpstr>
      <vt:lpstr>Arial</vt:lpstr>
      <vt:lpstr>Arial Black</vt:lpstr>
      <vt:lpstr>Arial Narrow</vt:lpstr>
      <vt:lpstr>Calibri</vt:lpstr>
      <vt:lpstr>Helvetica</vt:lpstr>
      <vt:lpstr>NimbusRomNo9L-Regu</vt:lpstr>
      <vt:lpstr>Times New Roman</vt:lpstr>
      <vt:lpstr>Wingdings</vt:lpstr>
      <vt:lpstr>Office Theme</vt:lpstr>
      <vt:lpstr>Machine Learning Applications  in Aerospace System Design</vt:lpstr>
      <vt:lpstr>Presentation Outline</vt:lpstr>
      <vt:lpstr>Aerospace Applications Landscape</vt:lpstr>
      <vt:lpstr>What is needed to enable these activities?</vt:lpstr>
      <vt:lpstr>Aerospace Systems Engineering, Integration, Analysis &amp; Design</vt:lpstr>
      <vt:lpstr>What is Machine Learning?</vt:lpstr>
      <vt:lpstr>PowerPoint Presentation</vt:lpstr>
      <vt:lpstr>Metamodeling for Design Space Exploration and Parametric Interactive Decision Making </vt:lpstr>
      <vt:lpstr>Evolution of Adaptive Regression Techniques</vt:lpstr>
      <vt:lpstr>Machine Learning/Surrogate Modeling</vt:lpstr>
      <vt:lpstr>Representative case studies</vt:lpstr>
      <vt:lpstr>Representative Case Studies</vt:lpstr>
      <vt:lpstr>Metamodeling for Technology-Driven Design Space Exploration - ERA  </vt:lpstr>
      <vt:lpstr>Environmentally Responsible Aviation (ERA) Program</vt:lpstr>
      <vt:lpstr>Metamodeling for Environmentally Responsible Aviation</vt:lpstr>
      <vt:lpstr>Modeling and Simulation Environment</vt:lpstr>
      <vt:lpstr>Analysis Procedure</vt:lpstr>
      <vt:lpstr>EDS Vehicle Calibration</vt:lpstr>
      <vt:lpstr>Metamodeling for Environmentally Responsible Aviation</vt:lpstr>
      <vt:lpstr>Visual Analytics- Parametric, Interactive Sensitivity Derivatives</vt:lpstr>
      <vt:lpstr>Analysis of Variance – Relative Contribution Significance</vt:lpstr>
      <vt:lpstr>Global Space Exploration- Monte Carlo Analysis</vt:lpstr>
      <vt:lpstr>Visual Analytics- Multivariate Analysis- Filtered Monte Carlo</vt:lpstr>
      <vt:lpstr>Propagation of Vehicle Impact and Uncertainties to Fleet Level</vt:lpstr>
      <vt:lpstr>Example Fleet Results- Fuel Burn and Noise Contours</vt:lpstr>
      <vt:lpstr>Visual Analytics and Decision Making for ERA</vt:lpstr>
      <vt:lpstr>Dynamic Data and Model-Driven Application</vt:lpstr>
      <vt:lpstr>Dynamic Data and Model-Driven Application</vt:lpstr>
      <vt:lpstr>Dynamic Data and Model-Driven Application</vt:lpstr>
      <vt:lpstr>Deep Learning for Building Energy Consumption</vt:lpstr>
      <vt:lpstr>Production Planning &amp; Control towards Smart Factory</vt:lpstr>
      <vt:lpstr>Production Planning &amp; Control towards Digital Factory of the Future</vt:lpstr>
      <vt:lpstr>Vision of Data-Driven Airspace Operation</vt:lpstr>
      <vt:lpstr>Closing Remarks:  The Vision for the Future -Virtual Experimentation</vt:lpstr>
      <vt:lpstr>Depiction of an Integrated Virtual Experimentation Environment</vt:lpstr>
      <vt:lpstr>Back up Slides</vt:lpstr>
      <vt:lpstr>Probabilistic Aero-Structural Analysis</vt:lpstr>
      <vt:lpstr>Probabilistic Aero-Structural Analysis</vt:lpstr>
      <vt:lpstr>Probabilistic Aero-Structural Analysis</vt:lpstr>
      <vt:lpstr>Metamodeling for Aerodynamic Shape Optimization </vt:lpstr>
      <vt:lpstr>Metamodeling for Multi-Fidelity Analysis</vt:lpstr>
    </vt:vector>
  </TitlesOfParts>
  <Company>Georgia 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Sung, Woong Je</dc:creator>
  <cp:lastModifiedBy>YAGLE, JEREMY J. (IVV-1800)</cp:lastModifiedBy>
  <cp:revision>228</cp:revision>
  <dcterms:created xsi:type="dcterms:W3CDTF">2015-02-20T21:54:05Z</dcterms:created>
  <dcterms:modified xsi:type="dcterms:W3CDTF">2016-08-17T12:43:33Z</dcterms:modified>
</cp:coreProperties>
</file>