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57" r:id="rId2"/>
    <p:sldMasterId id="2147483770" r:id="rId3"/>
    <p:sldMasterId id="2147483689" r:id="rId4"/>
  </p:sldMasterIdLst>
  <p:notesMasterIdLst>
    <p:notesMasterId r:id="rId35"/>
  </p:notesMasterIdLst>
  <p:handoutMasterIdLst>
    <p:handoutMasterId r:id="rId36"/>
  </p:handoutMasterIdLst>
  <p:sldIdLst>
    <p:sldId id="256" r:id="rId5"/>
    <p:sldId id="521" r:id="rId6"/>
    <p:sldId id="617" r:id="rId7"/>
    <p:sldId id="351" r:id="rId8"/>
    <p:sldId id="529" r:id="rId9"/>
    <p:sldId id="420" r:id="rId10"/>
    <p:sldId id="589" r:id="rId11"/>
    <p:sldId id="618" r:id="rId12"/>
    <p:sldId id="619" r:id="rId13"/>
    <p:sldId id="620" r:id="rId14"/>
    <p:sldId id="621" r:id="rId15"/>
    <p:sldId id="623" r:id="rId16"/>
    <p:sldId id="624" r:id="rId17"/>
    <p:sldId id="622" r:id="rId18"/>
    <p:sldId id="625" r:id="rId19"/>
    <p:sldId id="605" r:id="rId20"/>
    <p:sldId id="606" r:id="rId21"/>
    <p:sldId id="607" r:id="rId22"/>
    <p:sldId id="608" r:id="rId23"/>
    <p:sldId id="609" r:id="rId24"/>
    <p:sldId id="611" r:id="rId25"/>
    <p:sldId id="613" r:id="rId26"/>
    <p:sldId id="614" r:id="rId27"/>
    <p:sldId id="578" r:id="rId28"/>
    <p:sldId id="596" r:id="rId29"/>
    <p:sldId id="597" r:id="rId30"/>
    <p:sldId id="598" r:id="rId31"/>
    <p:sldId id="553" r:id="rId32"/>
    <p:sldId id="615" r:id="rId33"/>
    <p:sldId id="616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0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5F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1" autoAdjust="0"/>
    <p:restoredTop sz="86939" autoAdjust="0"/>
  </p:normalViewPr>
  <p:slideViewPr>
    <p:cSldViewPr snapToGrid="0">
      <p:cViewPr varScale="1">
        <p:scale>
          <a:sx n="63" d="100"/>
          <a:sy n="63" d="100"/>
        </p:scale>
        <p:origin x="-1440" y="-112"/>
      </p:cViewPr>
      <p:guideLst>
        <p:guide orient="horz" pos="2160"/>
        <p:guide pos="305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19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notesMaster" Target="notesMasters/notesMaster1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EAA376-5BA1-DC4D-88A5-E2F2CEC6918B}" type="datetimeFigureOut">
              <a:rPr lang="en-US" smtClean="0"/>
              <a:t>6/22/16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A11221-BD10-264F-80DF-067403047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93627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D5C929-E72C-4C73-B3DA-4B79406F2435}" type="datetimeFigureOut">
              <a:rPr lang="en-US" smtClean="0"/>
              <a:pPr/>
              <a:t>6/22/16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1D663E-7518-4BCB-BC74-0942753F55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80692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1D663E-7518-4BCB-BC74-0942753F55CC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3986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1D663E-7518-4BCB-BC74-0942753F55CC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7754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1D663E-7518-4BCB-BC74-0942753F55CC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4001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91D9B-DF79-1C45-A9CF-E08FEA823A5E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1279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03/06/2014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830C411-8E5A-4C20-B5C8-1182CC6BE70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7958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latin typeface="Calibri" charset="0"/>
              </a:rPr>
              <a:t>(No need to reiterate if already captured in risk)</a:t>
            </a: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833" indent="-28570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820" indent="-22856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99949" indent="-22856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077" indent="-22856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204" indent="-228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332" indent="-228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460" indent="-228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5589" indent="-228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67E3301C-DAAE-AB4E-AF6B-73092AA14B3B}" type="slidenum">
              <a:rPr lang="en-US"/>
              <a:pPr eaLnBrk="1" hangingPunct="1"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2161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1D663E-7518-4BCB-BC74-0942753F55C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6371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F146C6-E223-468A-9165-9628BFB14D7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9694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F146C6-E223-468A-9165-9628BFB14D7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4338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F146C6-E223-468A-9165-9628BFB14D7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4390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7C071E-8292-4033-AA8C-3DB1BE2B401C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4962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latin typeface="Calibri" charset="0"/>
              </a:rPr>
              <a:t>(No need to reiterate if already captured in risk)</a:t>
            </a: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833" indent="-28570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820" indent="-22856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99949" indent="-22856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077" indent="-22856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204" indent="-228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332" indent="-228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460" indent="-228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5589" indent="-228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67E3301C-DAAE-AB4E-AF6B-73092AA14B3B}" type="slidenum">
              <a:rPr lang="en-US"/>
              <a:pPr eaLnBrk="1" hangingPunct="1"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2161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1D663E-7518-4BCB-BC74-0942753F55CC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0165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58923-6909-6549-8B85-7DD1C63E1F26}" type="datetime1">
              <a:rPr lang="en-US" smtClean="0"/>
              <a:t>6/22/16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LaRC 6/22/16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84A1A-6DBD-4017-AF73-10B38489C8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CB5BC-D420-AB43-A9EC-3F01D3E0D46C}" type="datetime1">
              <a:rPr lang="en-US" smtClean="0"/>
              <a:t>6/22/16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LaRC 6/22/16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84A1A-6DBD-4017-AF73-10B38489C8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AF1F9-A006-CC44-891A-9555686C151A}" type="datetime1">
              <a:rPr lang="en-US" smtClean="0"/>
              <a:t>6/22/16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LaRC 6/22/16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84A1A-6DBD-4017-AF73-10B38489C8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0" y="0"/>
            <a:ext cx="9144000" cy="914400"/>
            <a:chOff x="0" y="0"/>
            <a:chExt cx="9144000" cy="914400"/>
          </a:xfrm>
        </p:grpSpPr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5775158" cy="91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2" cstate="print"/>
            <a:srcRect l="80010"/>
            <a:stretch>
              <a:fillRect/>
            </a:stretch>
          </p:blipFill>
          <p:spPr bwMode="auto">
            <a:xfrm>
              <a:off x="7989544" y="0"/>
              <a:ext cx="1154456" cy="91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2" cstate="print"/>
            <a:srcRect l="80010"/>
            <a:stretch>
              <a:fillRect/>
            </a:stretch>
          </p:blipFill>
          <p:spPr bwMode="auto">
            <a:xfrm>
              <a:off x="7696200" y="0"/>
              <a:ext cx="1154456" cy="91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2" cstate="print"/>
            <a:srcRect l="80010"/>
            <a:stretch>
              <a:fillRect/>
            </a:stretch>
          </p:blipFill>
          <p:spPr bwMode="auto">
            <a:xfrm>
              <a:off x="6629400" y="0"/>
              <a:ext cx="1154456" cy="91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2" cstate="print"/>
            <a:srcRect l="80010"/>
            <a:stretch>
              <a:fillRect/>
            </a:stretch>
          </p:blipFill>
          <p:spPr bwMode="auto">
            <a:xfrm>
              <a:off x="5715000" y="0"/>
              <a:ext cx="1154456" cy="91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 userDrawn="1"/>
        </p:nvSpPr>
        <p:spPr>
          <a:xfrm>
            <a:off x="152400" y="381000"/>
            <a:ext cx="36728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National Nanotechnology Initiative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 userDrawn="1"/>
        </p:nvSpPr>
        <p:spPr>
          <a:xfrm>
            <a:off x="152400" y="381000"/>
            <a:ext cx="36728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National Nanotechnology Initiative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 userDrawn="1"/>
        </p:nvSpPr>
        <p:spPr>
          <a:xfrm>
            <a:off x="152400" y="381000"/>
            <a:ext cx="36728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National Nanotechnology Initiative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 userDrawn="1"/>
        </p:nvSpPr>
        <p:spPr>
          <a:xfrm>
            <a:off x="152400" y="381000"/>
            <a:ext cx="36728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National Nanotechnology Initiative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 userDrawn="1"/>
        </p:nvSpPr>
        <p:spPr>
          <a:xfrm>
            <a:off x="152400" y="381000"/>
            <a:ext cx="36728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National Nanotechnology Initiative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57842-6C3F-3141-A226-AA59E0D7B209}" type="datetime1">
              <a:rPr lang="en-US" smtClean="0"/>
              <a:t>6/22/16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LaRC 6/22/16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84A1A-6DBD-4017-AF73-10B38489C8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9203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95FE6-75C1-CA41-8B50-A856633EEFBC}" type="datetime1">
              <a:rPr lang="en-US" smtClean="0"/>
              <a:t>6/22/16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LaRC 6/22/16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84A1A-6DBD-4017-AF73-10B38489C8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255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973B7-C0D4-FB48-9067-80FE8037C60E}" type="datetime1">
              <a:rPr lang="en-US" smtClean="0"/>
              <a:t>6/22/16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LaRC 6/22/16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84A1A-6DBD-4017-AF73-10B38489C8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4E689-1088-BD4D-9178-1DE0016E69FF}" type="datetime1">
              <a:rPr lang="en-US" smtClean="0"/>
              <a:t>6/22/16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LaRC 6/22/16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36AEE-D103-0743-A18D-81E80546BD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0360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2482D-824D-BC4F-8B61-E5CF0E237F78}" type="datetime1">
              <a:rPr lang="en-US" smtClean="0"/>
              <a:t>6/22/16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LaRC 6/22/16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36AEE-D103-0743-A18D-81E80546BD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7871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E84F9-3BB3-CB4B-8340-A3B7CCB188D8}" type="datetime1">
              <a:rPr lang="en-US" smtClean="0"/>
              <a:t>6/22/16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LaRC 6/22/16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36AEE-D103-0743-A18D-81E80546BD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6689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4C0C6-3C3F-3545-AF85-7F9BB8CF0B51}" type="datetime1">
              <a:rPr lang="en-US" smtClean="0"/>
              <a:t>6/22/16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LaRC 6/22/16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36AEE-D103-0743-A18D-81E80546BD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5497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5F982-1E1B-1042-9ECF-8D4AF130C7A3}" type="datetime1">
              <a:rPr lang="en-US" smtClean="0"/>
              <a:t>6/22/16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LaRC 6/22/16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36AEE-D103-0743-A18D-81E80546BD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599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8C929-18BE-8C49-80EC-13919CE979A8}" type="datetime1">
              <a:rPr lang="en-US" smtClean="0"/>
              <a:t>6/22/16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LaRC 6/22/16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36AEE-D103-0743-A18D-81E80546BD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2518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33C9E-B3C9-7043-B0CA-554693472B08}" type="datetime1">
              <a:rPr lang="en-US" smtClean="0"/>
              <a:t>6/22/16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LaRC 6/22/16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36AEE-D103-0743-A18D-81E80546BD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7110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55214-09AC-F24B-8399-0E21F2ED06FB}" type="datetime1">
              <a:rPr lang="en-US" smtClean="0"/>
              <a:t>6/22/16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LaRC 6/22/16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36AEE-D103-0743-A18D-81E80546BD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4984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09E29-F368-BB45-8D9F-DCCDE68C64B6}" type="datetime1">
              <a:rPr lang="en-US" smtClean="0"/>
              <a:t>6/22/16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LaRC 6/22/16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36AEE-D103-0743-A18D-81E80546BD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0777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28E07-B1D8-764D-A685-EF7FD3D3BA91}" type="datetime1">
              <a:rPr lang="en-US" smtClean="0"/>
              <a:t>6/22/16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LaRC 6/22/16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36AEE-D103-0743-A18D-81E80546BD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313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78AD7-8313-7C44-BDBC-520E9EA6A662}" type="datetime1">
              <a:rPr lang="en-US" smtClean="0"/>
              <a:t>6/22/16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LaRC 6/22/16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84A1A-6DBD-4017-AF73-10B38489C8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0AA5B-CA0F-3C43-A3AA-A4C419FD2A8D}" type="datetime1">
              <a:rPr lang="en-US" smtClean="0"/>
              <a:t>6/22/16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LaRC 6/22/16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36AEE-D103-0743-A18D-81E80546BD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9978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47AF2-215E-824A-9E21-14E91AD85F0D}" type="datetime1">
              <a:rPr lang="en-US" smtClean="0"/>
              <a:t>6/22/16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LaRC 6/22/16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36AEE-D103-0743-A18D-81E80546BD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6968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3C81C-E14C-0C40-B451-2AF4AD0EA17E}" type="datetime1">
              <a:rPr lang="en-US" smtClean="0"/>
              <a:t>6/22/16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LaRC 6/22/16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B623A-E460-A249-81DD-10666D5E0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5071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5ACF1-7EFD-B24A-A218-D1A5BF7CC579}" type="datetime1">
              <a:rPr lang="en-US" smtClean="0"/>
              <a:t>6/22/16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LaRC 6/22/16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B623A-E460-A249-81DD-10666D5E0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2784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42842-47B4-DA49-A769-E7BE0494334B}" type="datetime1">
              <a:rPr lang="en-US" smtClean="0"/>
              <a:t>6/22/16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LaRC 6/22/16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B623A-E460-A249-81DD-10666D5E0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0997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5D5CF-E96A-EB45-B0A5-CF55CCC49596}" type="datetime1">
              <a:rPr lang="en-US" smtClean="0"/>
              <a:t>6/22/16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LaRC 6/22/16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B623A-E460-A249-81DD-10666D5E0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4998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D0596-1CB7-4F41-BA32-015551BCB8B8}" type="datetime1">
              <a:rPr lang="en-US" smtClean="0"/>
              <a:t>6/22/16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LaRC 6/22/16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B623A-E460-A249-81DD-10666D5E0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6541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DE9CE-9594-8D46-A905-902291A1EA36}" type="datetime1">
              <a:rPr lang="en-US" smtClean="0"/>
              <a:t>6/22/16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LaRC 6/22/16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B623A-E460-A249-81DD-10666D5E0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002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071A6-E777-9744-8F15-3B6D597344F1}" type="datetime1">
              <a:rPr lang="en-US" smtClean="0"/>
              <a:t>6/22/16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LaRC 6/22/16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B623A-E460-A249-81DD-10666D5E0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4588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1B7BF-2044-874D-88D1-9DC044F02397}" type="datetime1">
              <a:rPr lang="en-US" smtClean="0"/>
              <a:t>6/22/16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LaRC 6/22/16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B623A-E460-A249-81DD-10666D5E0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050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CCA4A-03FB-0646-82B6-8B5D7C72D58C}" type="datetime1">
              <a:rPr lang="en-US" smtClean="0"/>
              <a:t>6/22/16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LaRC 6/22/16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84A1A-6DBD-4017-AF73-10B38489C8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1480D-8830-AE45-8EE3-F88C4C92D690}" type="datetime1">
              <a:rPr lang="en-US" smtClean="0"/>
              <a:t>6/22/16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LaRC 6/22/16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B623A-E460-A249-81DD-10666D5E0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9117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C4C56-003A-0B46-8F86-BDB530C9F803}" type="datetime1">
              <a:rPr lang="en-US" smtClean="0"/>
              <a:t>6/22/16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LaRC 6/22/16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B623A-E460-A249-81DD-10666D5E0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2109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4FA96-5954-3644-9235-831EE95A54E9}" type="datetime1">
              <a:rPr lang="en-US" smtClean="0"/>
              <a:t>6/22/16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LaRC 6/22/16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B623A-E460-A249-81DD-10666D5E0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3500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4993F-E845-7B46-9D7C-CD9459230BEC}" type="datetime1">
              <a:rPr lang="en-US" smtClean="0"/>
              <a:t>6/22/16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LaRC 6/22/16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B623A-E460-A249-81DD-10666D5E0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50584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BD87A-152C-AF43-969A-CDE0CA5EFDB8}" type="datetime1">
              <a:rPr lang="en-US" smtClean="0"/>
              <a:t>6/22/16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LaRC 6/22/16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B623A-E460-A249-81DD-10666D5E0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3812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B9F7E94-83FE-9743-B0EB-BB1BEBF7837D}" type="datetime1">
              <a:rPr lang="en-US" smtClean="0">
                <a:solidFill>
                  <a:prstClr val="black"/>
                </a:solidFill>
              </a:rPr>
              <a:t>6/22/16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LaRC 6/22/16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153CD-1016-4DF2-A088-F53E5D09B8D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226475"/>
      </p:ext>
    </p:extLst>
  </p:cSld>
  <p:clrMapOvr>
    <a:masterClrMapping/>
  </p:clrMapOvr>
  <p:transition xmlns:p14="http://schemas.microsoft.com/office/powerpoint/2010/main" spd="slow">
    <p:wipe dir="r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466EDFD-F993-B94E-ADAA-CC5196667C79}" type="datetime1">
              <a:rPr lang="en-US" smtClean="0">
                <a:solidFill>
                  <a:prstClr val="black"/>
                </a:solidFill>
              </a:rPr>
              <a:t>6/22/16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LaRC 6/22/16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153CD-1016-4DF2-A088-F53E5D09B8D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627010"/>
      </p:ext>
    </p:extLst>
  </p:cSld>
  <p:clrMapOvr>
    <a:masterClrMapping/>
  </p:clrMapOvr>
  <p:transition xmlns:p14="http://schemas.microsoft.com/office/powerpoint/2010/main" spd="slow">
    <p:wipe dir="r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5EA145E-9132-CB4D-82BC-660E9FDEF09E}" type="datetime1">
              <a:rPr lang="en-US" smtClean="0">
                <a:solidFill>
                  <a:prstClr val="black"/>
                </a:solidFill>
              </a:rPr>
              <a:t>6/22/16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LaRC 6/22/16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153CD-1016-4DF2-A088-F53E5D09B8D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089121"/>
      </p:ext>
    </p:extLst>
  </p:cSld>
  <p:clrMapOvr>
    <a:masterClrMapping/>
  </p:clrMapOvr>
  <p:transition xmlns:p14="http://schemas.microsoft.com/office/powerpoint/2010/main" spd="slow">
    <p:wipe dir="r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D11BBDE-4D19-3B4E-86C7-3E6DEEF3377F}" type="datetime1">
              <a:rPr lang="en-US" smtClean="0">
                <a:solidFill>
                  <a:prstClr val="black"/>
                </a:solidFill>
              </a:rPr>
              <a:t>6/22/16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LaRC 6/22/16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153CD-1016-4DF2-A088-F53E5D09B8D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936291"/>
      </p:ext>
    </p:extLst>
  </p:cSld>
  <p:clrMapOvr>
    <a:masterClrMapping/>
  </p:clrMapOvr>
  <p:transition xmlns:p14="http://schemas.microsoft.com/office/powerpoint/2010/main" spd="slow">
    <p:wipe dir="r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C274C73-44CA-4A4E-9387-6449D8870708}" type="datetime1">
              <a:rPr lang="en-US" smtClean="0">
                <a:solidFill>
                  <a:prstClr val="black"/>
                </a:solidFill>
              </a:rPr>
              <a:t>6/22/16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LaRC 6/22/16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153CD-1016-4DF2-A088-F53E5D09B8D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5924"/>
      </p:ext>
    </p:extLst>
  </p:cSld>
  <p:clrMapOvr>
    <a:masterClrMapping/>
  </p:clrMapOvr>
  <p:transition xmlns:p14="http://schemas.microsoft.com/office/powerpoint/2010/main" spd="slow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89F68-DB61-104A-B9FB-451A4B03B98C}" type="datetime1">
              <a:rPr lang="en-US" smtClean="0"/>
              <a:t>6/22/16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LaRC 6/22/16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84A1A-6DBD-4017-AF73-10B38489C8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9CB7B98-4194-9B42-A6D6-EDF4D4DA1F5E}" type="datetime1">
              <a:rPr lang="en-US" smtClean="0">
                <a:solidFill>
                  <a:prstClr val="black"/>
                </a:solidFill>
              </a:rPr>
              <a:t>6/22/16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LaRC 6/22/16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153CD-1016-4DF2-A088-F53E5D09B8D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190998"/>
      </p:ext>
    </p:extLst>
  </p:cSld>
  <p:clrMapOvr>
    <a:masterClrMapping/>
  </p:clrMapOvr>
  <p:transition xmlns:p14="http://schemas.microsoft.com/office/powerpoint/2010/main" spd="slow">
    <p:wipe dir="r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EF15F8-50B2-6240-B709-8B6DD27482BA}" type="datetime1">
              <a:rPr lang="en-US" smtClean="0">
                <a:solidFill>
                  <a:prstClr val="black"/>
                </a:solidFill>
              </a:rPr>
              <a:t>6/22/16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LaRC 6/22/16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153CD-1016-4DF2-A088-F53E5D09B8D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254520"/>
      </p:ext>
    </p:extLst>
  </p:cSld>
  <p:clrMapOvr>
    <a:masterClrMapping/>
  </p:clrMapOvr>
  <p:transition xmlns:p14="http://schemas.microsoft.com/office/powerpoint/2010/main" spd="slow">
    <p:wipe dir="r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B3169D2-0D92-A74C-B69C-909BB1D42EB3}" type="datetime1">
              <a:rPr lang="en-US" smtClean="0">
                <a:solidFill>
                  <a:prstClr val="black"/>
                </a:solidFill>
              </a:rPr>
              <a:t>6/22/16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LaRC 6/22/16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153CD-1016-4DF2-A088-F53E5D09B8D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93332"/>
      </p:ext>
    </p:extLst>
  </p:cSld>
  <p:clrMapOvr>
    <a:masterClrMapping/>
  </p:clrMapOvr>
  <p:transition xmlns:p14="http://schemas.microsoft.com/office/powerpoint/2010/main" spd="slow">
    <p:wipe dir="r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AF11D74-8F5C-9445-8EA2-5D1041ABDDB3}" type="datetime1">
              <a:rPr lang="en-US" smtClean="0">
                <a:solidFill>
                  <a:prstClr val="black"/>
                </a:solidFill>
              </a:rPr>
              <a:t>6/22/16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LaRC 6/22/16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153CD-1016-4DF2-A088-F53E5D09B8D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353921"/>
      </p:ext>
    </p:extLst>
  </p:cSld>
  <p:clrMapOvr>
    <a:masterClrMapping/>
  </p:clrMapOvr>
  <p:transition xmlns:p14="http://schemas.microsoft.com/office/powerpoint/2010/main" spd="slow">
    <p:wipe dir="r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482664E-8166-564E-BD81-927DC1497199}" type="datetime1">
              <a:rPr lang="en-US" smtClean="0">
                <a:solidFill>
                  <a:prstClr val="black"/>
                </a:solidFill>
              </a:rPr>
              <a:t>6/22/16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LaRC 6/22/16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153CD-1016-4DF2-A088-F53E5D09B8D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007686"/>
      </p:ext>
    </p:extLst>
  </p:cSld>
  <p:clrMapOvr>
    <a:masterClrMapping/>
  </p:clrMapOvr>
  <p:transition xmlns:p14="http://schemas.microsoft.com/office/powerpoint/2010/main" spd="slow">
    <p:wipe dir="r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302BB06-3819-CB4E-909B-FACC5CD673AA}" type="datetime1">
              <a:rPr lang="en-US" smtClean="0">
                <a:solidFill>
                  <a:prstClr val="black"/>
                </a:solidFill>
              </a:rPr>
              <a:t>6/22/16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LaRC 6/22/16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153CD-1016-4DF2-A088-F53E5D09B8D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81786"/>
      </p:ext>
    </p:extLst>
  </p:cSld>
  <p:clrMapOvr>
    <a:masterClrMapping/>
  </p:clrMapOvr>
  <p:transition xmlns:p14="http://schemas.microsoft.com/office/powerpoint/2010/main" spd="slow">
    <p:wipe dir="r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00" y="393700"/>
            <a:ext cx="7239000" cy="749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219200"/>
            <a:ext cx="38100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38100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71450" y="6523038"/>
            <a:ext cx="4895850" cy="25876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LaRC 6/22/16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796338" y="6596063"/>
            <a:ext cx="319087" cy="1841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9A7A66C7-E698-4E80-9E50-88ADC9D8076D}" type="slidenum">
              <a:rPr lang="en-US"/>
              <a:pPr/>
              <a:t>‹#›</a:t>
            </a:fld>
            <a:endParaRPr lang="en-US" sz="1000">
              <a:latin typeface="Times New Roman" pitchFamily="1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>
          <a:xfrm>
            <a:off x="6813550" y="6597650"/>
            <a:ext cx="762000" cy="190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F3EBCB7-DD01-EC42-B3F3-01280BB1A037}" type="datetime1">
              <a:rPr lang="en-US" smtClean="0"/>
              <a:t>6/22/16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15493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3252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341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82301-D84B-E248-98D5-1909FFD7EBB6}" type="datetime1">
              <a:rPr lang="en-US" smtClean="0"/>
              <a:t>6/22/16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LaRC 6/22/16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84A1A-6DBD-4017-AF73-10B38489C8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C0779-F267-5E46-A094-659650AB9238}" type="datetime1">
              <a:rPr lang="en-US" smtClean="0"/>
              <a:t>6/22/16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LaRC 6/22/16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84A1A-6DBD-4017-AF73-10B38489C8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B5AC8-6E8D-0540-8246-CBD687C29738}" type="datetime1">
              <a:rPr lang="en-US" smtClean="0"/>
              <a:t>6/22/16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LaRC 6/22/16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84A1A-6DBD-4017-AF73-10B38489C8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E683E-1CAA-AF47-AAC3-19DDDC69BA9C}" type="datetime1">
              <a:rPr lang="en-US" smtClean="0"/>
              <a:t>6/22/16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LaRC 6/22/16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84A1A-6DBD-4017-AF73-10B38489C8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1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1.xml"/><Relationship Id="rId3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6.xml"/><Relationship Id="rId8" Type="http://schemas.openxmlformats.org/officeDocument/2006/relationships/slideLayout" Target="../slideLayouts/slideLayout27.xml"/><Relationship Id="rId9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4.xml"/><Relationship Id="rId14" Type="http://schemas.openxmlformats.org/officeDocument/2006/relationships/theme" Target="../theme/theme3.xml"/><Relationship Id="rId1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3.xml"/><Relationship Id="rId3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6.xml"/><Relationship Id="rId6" Type="http://schemas.openxmlformats.org/officeDocument/2006/relationships/slideLayout" Target="../slideLayouts/slideLayout37.xml"/><Relationship Id="rId7" Type="http://schemas.openxmlformats.org/officeDocument/2006/relationships/slideLayout" Target="../slideLayouts/slideLayout38.xml"/><Relationship Id="rId8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58.xml"/><Relationship Id="rId15" Type="http://schemas.openxmlformats.org/officeDocument/2006/relationships/theme" Target="../theme/theme4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1FF019-6B4D-9449-905F-75DF3FEA907B}" type="datetime1">
              <a:rPr lang="en-US" smtClean="0"/>
              <a:t>6/22/16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LaRC 6/22/16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A84A1A-6DBD-4017-AF73-10B38489C8A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3" r:id="rId12"/>
    <p:sldLayoutId id="2147483664" r:id="rId13"/>
    <p:sldLayoutId id="2147483666" r:id="rId14"/>
    <p:sldLayoutId id="2147483667" r:id="rId15"/>
    <p:sldLayoutId id="2147483668" r:id="rId16"/>
    <p:sldLayoutId id="2147483669" r:id="rId17"/>
    <p:sldLayoutId id="2147483755" r:id="rId18"/>
    <p:sldLayoutId id="2147483756" r:id="rId19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2E0096-A623-5B45-BF70-F877A1903EDD}" type="datetime1">
              <a:rPr lang="en-US" smtClean="0"/>
              <a:t>6/22/16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LaRC 6/22/16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E36AEE-D103-0743-A18D-81E80546BD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447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D36851-A96F-334A-B455-6E80CA31ACD8}" type="datetime1">
              <a:rPr lang="en-US" smtClean="0"/>
              <a:t>6/22/16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LaRC 6/22/16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AB623A-E460-A249-81DD-10666D5E0F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928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71600"/>
            <a:ext cx="82296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0" y="6309360"/>
            <a:ext cx="9143999" cy="548640"/>
            <a:chOff x="0" y="6309360"/>
            <a:chExt cx="9143999" cy="548640"/>
          </a:xfrm>
        </p:grpSpPr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0" y="6309360"/>
              <a:ext cx="3465094" cy="548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16" cstate="print"/>
            <a:srcRect l="80010"/>
            <a:stretch>
              <a:fillRect/>
            </a:stretch>
          </p:blipFill>
          <p:spPr bwMode="auto">
            <a:xfrm>
              <a:off x="3465094" y="6309360"/>
              <a:ext cx="5678905" cy="548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0533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4153CD-1016-4DF2-A088-F53E5D09B8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6" cstate="print"/>
          <a:srcRect l="80010"/>
          <a:stretch>
            <a:fillRect/>
          </a:stretch>
        </p:blipFill>
        <p:spPr bwMode="auto">
          <a:xfrm flipV="1">
            <a:off x="0" y="0"/>
            <a:ext cx="9144000" cy="27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51649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84" r:id="rId12"/>
    <p:sldLayoutId id="2147483786" r:id="rId13"/>
    <p:sldLayoutId id="2147483787" r:id="rId14"/>
  </p:sldLayoutIdLst>
  <p:transition xmlns:p14="http://schemas.microsoft.com/office/powerpoint/2010/main" spd="slow">
    <p:wipe dir="r"/>
  </p:transition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rgbClr val="295F73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4" Type="http://schemas.openxmlformats.org/officeDocument/2006/relationships/video" Target="../media/media2.mp4"/><Relationship Id="rId5" Type="http://schemas.openxmlformats.org/officeDocument/2006/relationships/slideLayout" Target="../slideLayouts/slideLayout50.xml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jpeg"/><Relationship Id="rId5" Type="http://schemas.openxmlformats.org/officeDocument/2006/relationships/image" Target="../media/image22.jpg"/><Relationship Id="rId6" Type="http://schemas.openxmlformats.org/officeDocument/2006/relationships/image" Target="../media/image23.png"/><Relationship Id="rId7" Type="http://schemas.openxmlformats.org/officeDocument/2006/relationships/image" Target="../media/image24.jpeg"/><Relationship Id="rId8" Type="http://schemas.openxmlformats.org/officeDocument/2006/relationships/image" Target="../media/image25.jpeg"/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jpeg"/><Relationship Id="rId5" Type="http://schemas.openxmlformats.org/officeDocument/2006/relationships/image" Target="../media/image28.jpeg"/><Relationship Id="rId6" Type="http://schemas.openxmlformats.org/officeDocument/2006/relationships/image" Target="../media/image29.jpeg"/><Relationship Id="rId7" Type="http://schemas.openxmlformats.org/officeDocument/2006/relationships/image" Target="../media/image30.jpeg"/><Relationship Id="rId8" Type="http://schemas.openxmlformats.org/officeDocument/2006/relationships/image" Target="../media/image31.jpeg"/><Relationship Id="rId9" Type="http://schemas.openxmlformats.org/officeDocument/2006/relationships/image" Target="../media/image32.png"/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7.jpeg"/><Relationship Id="rId12" Type="http://schemas.openxmlformats.org/officeDocument/2006/relationships/image" Target="../media/image38.jpeg"/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7.jpeg"/><Relationship Id="rId4" Type="http://schemas.openxmlformats.org/officeDocument/2006/relationships/image" Target="../media/image29.jpeg"/><Relationship Id="rId5" Type="http://schemas.openxmlformats.org/officeDocument/2006/relationships/image" Target="../media/image30.jpeg"/><Relationship Id="rId6" Type="http://schemas.openxmlformats.org/officeDocument/2006/relationships/image" Target="../media/image31.jpeg"/><Relationship Id="rId7" Type="http://schemas.openxmlformats.org/officeDocument/2006/relationships/image" Target="../media/image33.jpeg"/><Relationship Id="rId8" Type="http://schemas.openxmlformats.org/officeDocument/2006/relationships/image" Target="../media/image34.png"/><Relationship Id="rId9" Type="http://schemas.openxmlformats.org/officeDocument/2006/relationships/image" Target="../media/image35.jpeg"/><Relationship Id="rId10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7.jpeg"/><Relationship Id="rId12" Type="http://schemas.openxmlformats.org/officeDocument/2006/relationships/image" Target="../media/image38.jpeg"/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39.jpeg"/><Relationship Id="rId3" Type="http://schemas.openxmlformats.org/officeDocument/2006/relationships/image" Target="../media/image27.jpeg"/><Relationship Id="rId4" Type="http://schemas.openxmlformats.org/officeDocument/2006/relationships/image" Target="../media/image29.jpeg"/><Relationship Id="rId5" Type="http://schemas.openxmlformats.org/officeDocument/2006/relationships/image" Target="../media/image30.jpeg"/><Relationship Id="rId6" Type="http://schemas.openxmlformats.org/officeDocument/2006/relationships/image" Target="../media/image40.jpeg"/><Relationship Id="rId7" Type="http://schemas.openxmlformats.org/officeDocument/2006/relationships/image" Target="../media/image31.jpeg"/><Relationship Id="rId8" Type="http://schemas.openxmlformats.org/officeDocument/2006/relationships/image" Target="../media/image33.jpeg"/><Relationship Id="rId9" Type="http://schemas.openxmlformats.org/officeDocument/2006/relationships/image" Target="../media/image35.jpeg"/><Relationship Id="rId10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4.png"/><Relationship Id="rId12" Type="http://schemas.openxmlformats.org/officeDocument/2006/relationships/image" Target="../media/image42.jpeg"/><Relationship Id="rId13" Type="http://schemas.openxmlformats.org/officeDocument/2006/relationships/image" Target="../media/image37.jpeg"/><Relationship Id="rId14" Type="http://schemas.openxmlformats.org/officeDocument/2006/relationships/image" Target="../media/image38.jpeg"/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1.jpeg"/><Relationship Id="rId4" Type="http://schemas.openxmlformats.org/officeDocument/2006/relationships/image" Target="../media/image27.jpeg"/><Relationship Id="rId5" Type="http://schemas.openxmlformats.org/officeDocument/2006/relationships/image" Target="../media/image28.jpeg"/><Relationship Id="rId6" Type="http://schemas.openxmlformats.org/officeDocument/2006/relationships/image" Target="../media/image29.jpeg"/><Relationship Id="rId7" Type="http://schemas.openxmlformats.org/officeDocument/2006/relationships/image" Target="../media/image30.jpeg"/><Relationship Id="rId8" Type="http://schemas.openxmlformats.org/officeDocument/2006/relationships/image" Target="../media/image31.jpeg"/><Relationship Id="rId9" Type="http://schemas.openxmlformats.org/officeDocument/2006/relationships/image" Target="../media/image33.jpeg"/><Relationship Id="rId10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mst.be/projects/flexible.html" TargetMode="External"/><Relationship Id="rId4" Type="http://schemas.openxmlformats.org/officeDocument/2006/relationships/image" Target="../media/image47.jpeg"/><Relationship Id="rId5" Type="http://schemas.openxmlformats.org/officeDocument/2006/relationships/hyperlink" Target="https://www.google.com/url?url=https://news.uns.purdue.edu/x/2008b/080723AlamFlexible.html&amp;rct=j&amp;frm=1&amp;q=&amp;esrc=s&amp;sa=U&amp;ei=gv2NVJTNNcT5yQSOn4HoDA&amp;ved=0CB4Q9QEwBA&amp;sig2=l03c6QawQ9OObKeo2j4UXA&amp;usg=AFQjCNGG_JezYVz6hpGFrEb7kHeC7_6TYQ" TargetMode="External"/><Relationship Id="rId6" Type="http://schemas.openxmlformats.org/officeDocument/2006/relationships/image" Target="../media/image48.jpeg"/><Relationship Id="rId7" Type="http://schemas.openxmlformats.org/officeDocument/2006/relationships/image" Target="../media/image49.png"/><Relationship Id="rId8" Type="http://schemas.openxmlformats.org/officeDocument/2006/relationships/image" Target="../media/image50.png"/><Relationship Id="rId9" Type="http://schemas.openxmlformats.org/officeDocument/2006/relationships/hyperlink" Target="mailto:eric.w.forsythe.civ@mail.mil" TargetMode="External"/><Relationship Id="rId1" Type="http://schemas.openxmlformats.org/officeDocument/2006/relationships/slideLayout" Target="../slideLayouts/slideLayout57.xml"/><Relationship Id="rId2" Type="http://schemas.openxmlformats.org/officeDocument/2006/relationships/notesSlide" Target="../notesSlides/notesSlide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4" Type="http://schemas.openxmlformats.org/officeDocument/2006/relationships/image" Target="../media/image53.emf"/><Relationship Id="rId5" Type="http://schemas.openxmlformats.org/officeDocument/2006/relationships/image" Target="../media/image54.emf"/><Relationship Id="rId6" Type="http://schemas.openxmlformats.org/officeDocument/2006/relationships/image" Target="../media/image46.png"/><Relationship Id="rId7" Type="http://schemas.openxmlformats.org/officeDocument/2006/relationships/image" Target="../media/image55.png"/><Relationship Id="rId8" Type="http://schemas.openxmlformats.org/officeDocument/2006/relationships/image" Target="../media/image56.jpeg"/><Relationship Id="rId9" Type="http://schemas.openxmlformats.org/officeDocument/2006/relationships/image" Target="../media/image57.png"/><Relationship Id="rId10" Type="http://schemas.openxmlformats.org/officeDocument/2006/relationships/image" Target="../media/image58.png"/><Relationship Id="rId11" Type="http://schemas.openxmlformats.org/officeDocument/2006/relationships/hyperlink" Target="mailto:stephen.l.luckowski.civ@mail.mil" TargetMode="External"/><Relationship Id="rId1" Type="http://schemas.openxmlformats.org/officeDocument/2006/relationships/slideLayout" Target="../slideLayouts/slideLayout58.xml"/><Relationship Id="rId2" Type="http://schemas.openxmlformats.org/officeDocument/2006/relationships/image" Target="../media/image51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9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wmf"/><Relationship Id="rId1" Type="http://schemas.openxmlformats.org/officeDocument/2006/relationships/slideLayout" Target="../slideLayouts/slideLayout48.xml"/><Relationship Id="rId2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hyperlink" Target="http://www.nano.gov/" TargetMode="External"/><Relationship Id="rId3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2400" y="1832700"/>
            <a:ext cx="8839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Role of Materials and Manufacturing in the NNI</a:t>
            </a:r>
            <a:endParaRPr lang="en-US" sz="28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76400" y="3810000"/>
            <a:ext cx="5943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Michael A. Meador</a:t>
            </a:r>
          </a:p>
          <a:p>
            <a:pPr algn="ctr">
              <a:defRPr/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Director</a:t>
            </a:r>
          </a:p>
          <a:p>
            <a:pPr algn="ctr">
              <a:defRPr/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U.S. National Nanotechnology Coordination Office</a:t>
            </a:r>
          </a:p>
          <a:p>
            <a:pPr algn="ctr">
              <a:defRPr/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mmeador@nnco.nano.gov</a:t>
            </a:r>
          </a:p>
          <a:p>
            <a:pPr algn="ctr">
              <a:defRPr/>
            </a:pPr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www.Nano.gov</a:t>
            </a:r>
          </a:p>
        </p:txBody>
      </p:sp>
      <p:pic>
        <p:nvPicPr>
          <p:cNvPr id="7" name="Picture 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LaRC 6/22/16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DNA Encoding Provides a Route to High Density Data Storage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3017520" cy="365125"/>
          </a:xfrm>
        </p:spPr>
        <p:txBody>
          <a:bodyPr/>
          <a:lstStyle/>
          <a:p>
            <a:r>
              <a:rPr lang="en-US" smtClean="0"/>
              <a:t>LaRC 6/22/16</a:t>
            </a:r>
            <a:endParaRPr lang="en-US" dirty="0"/>
          </a:p>
        </p:txBody>
      </p:sp>
      <p:pic>
        <p:nvPicPr>
          <p:cNvPr id="12290" name="Picture 2" descr="http://www.extremetech.com/wp-content/uploads/2012/08/coding-decoding-dna-stora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69873"/>
            <a:ext cx="4159250" cy="2689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www.sciencemag.org/content/337/6102/1628/F1.lar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524000"/>
            <a:ext cx="3753347" cy="4433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1475" y="5996464"/>
            <a:ext cx="5331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G.M. Church, Y. Gao, S. </a:t>
            </a:r>
            <a:r>
              <a:rPr lang="en-US" dirty="0" err="1" smtClean="0"/>
              <a:t>Kosuri</a:t>
            </a:r>
            <a:r>
              <a:rPr lang="en-US" dirty="0" smtClean="0"/>
              <a:t> </a:t>
            </a:r>
            <a:r>
              <a:rPr lang="en-US" i="1" dirty="0" smtClean="0"/>
              <a:t>Science </a:t>
            </a:r>
            <a:r>
              <a:rPr lang="en-US" b="1" dirty="0" smtClean="0"/>
              <a:t>2012</a:t>
            </a:r>
            <a:r>
              <a:rPr lang="en-US" dirty="0" smtClean="0"/>
              <a:t>, </a:t>
            </a:r>
            <a:r>
              <a:rPr lang="en-US" i="1" dirty="0" smtClean="0"/>
              <a:t>337</a:t>
            </a:r>
            <a:r>
              <a:rPr lang="en-US" dirty="0" smtClean="0"/>
              <a:t>, 1628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694194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035844"/>
            <a:ext cx="8062677" cy="74669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Myriad Pro" panose="020B0503030403020204" pitchFamily="34" charset="0"/>
              </a:rPr>
              <a:t>The National Nanotechnology Initiative (NNI)</a:t>
            </a:r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133016" y="1850947"/>
            <a:ext cx="7053943" cy="2512337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en-US" sz="1950" dirty="0">
                <a:latin typeface="Myriad Pro" panose="020B0503030403020204" pitchFamily="34" charset="0"/>
              </a:rPr>
              <a:t>“ Just imagine, materials with 10 times the strength of steel and only a fraction of the weight; shrinking all the information at the Library of Congress into a device the size of a sugar cube; detecting cancerous tumors that are only a few cells in size. Some of these research goals will take 20 or more years to achieve. But that is why—precisely why there is such a critical role for the Federal Government.”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800" i="1" dirty="0">
                <a:latin typeface="Myriad Pro" panose="020B0503030403020204" pitchFamily="34" charset="0"/>
              </a:rPr>
              <a:t>President Clinton, California Institute of Technology, January 21, 2000</a:t>
            </a:r>
          </a:p>
          <a:p>
            <a:pPr marL="0" indent="0">
              <a:lnSpc>
                <a:spcPct val="120000"/>
              </a:lnSpc>
              <a:buNone/>
            </a:pPr>
            <a:endParaRPr lang="en-US" sz="1950" dirty="0">
              <a:latin typeface="Myriad Pro" panose="020B0503030403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4763" t="6034" r="27734" b="65765"/>
          <a:stretch/>
        </p:blipFill>
        <p:spPr>
          <a:xfrm>
            <a:off x="2388699" y="4363283"/>
            <a:ext cx="4542576" cy="146666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3009900" cy="365125"/>
          </a:xfrm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LaRC 6/22/16</a:t>
            </a:r>
            <a:endParaRPr lang="en-US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37985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884238"/>
          </a:xfrm>
        </p:spPr>
        <p:txBody>
          <a:bodyPr>
            <a:normAutofit/>
          </a:bodyPr>
          <a:lstStyle/>
          <a:p>
            <a:r>
              <a:rPr lang="en-US" dirty="0" smtClean="0"/>
              <a:t>Carbon Nanotube Based Materials</a:t>
            </a:r>
            <a:endParaRPr lang="en-US" dirty="0"/>
          </a:p>
        </p:txBody>
      </p:sp>
      <p:pic>
        <p:nvPicPr>
          <p:cNvPr id="16393" name="Picture 9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5300" y="3962400"/>
            <a:ext cx="1866900" cy="1628775"/>
          </a:xfrm>
          <a:noFill/>
          <a:ln/>
        </p:spPr>
      </p:pic>
      <p:pic>
        <p:nvPicPr>
          <p:cNvPr id="16392" name="Picture 8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1219200"/>
            <a:ext cx="2133600" cy="2124075"/>
          </a:xfrm>
          <a:noFill/>
          <a:ln/>
        </p:spPr>
      </p:pic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2590800" y="3877924"/>
            <a:ext cx="5562600" cy="2446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293" tIns="45647" rIns="91293" bIns="45647">
            <a:spAutoFit/>
          </a:bodyPr>
          <a:lstStyle>
            <a:lvl1pPr>
              <a:tabLst>
                <a:tab pos="625475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>
              <a:tabLst>
                <a:tab pos="625475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tabLst>
                <a:tab pos="625475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tabLst>
                <a:tab pos="625475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tabLst>
                <a:tab pos="625475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625475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700" dirty="0">
                <a:latin typeface="Arial" charset="0"/>
              </a:rPr>
              <a:t>Nanotubes have remarkable properties- </a:t>
            </a:r>
          </a:p>
          <a:p>
            <a:pPr lvl="1" eaLnBrk="1" hangingPunct="1">
              <a:buFontTx/>
              <a:buChar char="•"/>
              <a:tabLst>
                <a:tab pos="635000" algn="l"/>
              </a:tabLst>
            </a:pPr>
            <a:r>
              <a:rPr lang="en-US" sz="1700" dirty="0">
                <a:latin typeface="Arial" charset="0"/>
              </a:rPr>
              <a:t> Specific strength 150X that of conventional </a:t>
            </a:r>
            <a:r>
              <a:rPr lang="en-US" sz="1700" dirty="0" smtClean="0">
                <a:latin typeface="Arial" charset="0"/>
              </a:rPr>
              <a:t>	carbon </a:t>
            </a:r>
            <a:r>
              <a:rPr lang="en-US" sz="1700" dirty="0">
                <a:latin typeface="Arial" charset="0"/>
              </a:rPr>
              <a:t>fibers, </a:t>
            </a:r>
            <a:r>
              <a:rPr lang="en-US" sz="1700" dirty="0" smtClean="0">
                <a:latin typeface="Arial" charset="0"/>
              </a:rPr>
              <a:t>100X </a:t>
            </a:r>
            <a:r>
              <a:rPr lang="en-US" sz="1700" dirty="0">
                <a:latin typeface="Arial" charset="0"/>
              </a:rPr>
              <a:t>aluminum</a:t>
            </a:r>
          </a:p>
          <a:p>
            <a:pPr lvl="1" eaLnBrk="1" hangingPunct="1">
              <a:buFontTx/>
              <a:buChar char="•"/>
              <a:tabLst>
                <a:tab pos="635000" algn="l"/>
              </a:tabLst>
            </a:pPr>
            <a:r>
              <a:rPr lang="en-US" sz="1700" dirty="0">
                <a:latin typeface="Arial" charset="0"/>
              </a:rPr>
              <a:t> Elongation 10X that of conventional carbon fibers  </a:t>
            </a:r>
          </a:p>
          <a:p>
            <a:pPr lvl="1" eaLnBrk="1" hangingPunct="1">
              <a:buFontTx/>
              <a:buChar char="•"/>
              <a:tabLst>
                <a:tab pos="635000" algn="l"/>
              </a:tabLst>
            </a:pPr>
            <a:r>
              <a:rPr lang="en-US" sz="1700" dirty="0">
                <a:latin typeface="Arial" charset="0"/>
              </a:rPr>
              <a:t> Electrical and thermal conductivities ~10X that of </a:t>
            </a:r>
            <a:r>
              <a:rPr lang="en-US" sz="1700" dirty="0" smtClean="0">
                <a:latin typeface="Arial" charset="0"/>
              </a:rPr>
              <a:t>	high conductivity </a:t>
            </a:r>
            <a:r>
              <a:rPr lang="en-US" sz="1700" dirty="0">
                <a:latin typeface="Arial" charset="0"/>
              </a:rPr>
              <a:t>carbon </a:t>
            </a:r>
            <a:r>
              <a:rPr lang="en-US" sz="1700" dirty="0" smtClean="0">
                <a:latin typeface="Arial" charset="0"/>
              </a:rPr>
              <a:t>fibers</a:t>
            </a:r>
          </a:p>
          <a:p>
            <a:pPr>
              <a:tabLst>
                <a:tab pos="635000" algn="l"/>
              </a:tabLst>
            </a:pPr>
            <a:r>
              <a:rPr lang="en-US" sz="1700" dirty="0" smtClean="0">
                <a:latin typeface="Arial" charset="0"/>
              </a:rPr>
              <a:t>Because of these properties, carbon nanotubes have been proposed for disruptive applications such as a space elevator cable</a:t>
            </a:r>
            <a:endParaRPr lang="en-US" sz="1700" dirty="0">
              <a:latin typeface="Arial" charset="0"/>
            </a:endParaRPr>
          </a:p>
        </p:txBody>
      </p:sp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533400" y="5638800"/>
            <a:ext cx="2074863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293" tIns="45647" rIns="91293" bIns="45647">
            <a:spAutoFit/>
          </a:bodyPr>
          <a:lstStyle/>
          <a:p>
            <a:pPr algn="ctr" eaLnBrk="1" hangingPunct="1"/>
            <a:r>
              <a:rPr lang="en-US" sz="1600" b="1">
                <a:latin typeface="Arial" charset="0"/>
              </a:rPr>
              <a:t>Nanotube Modified Substrates</a:t>
            </a:r>
          </a:p>
        </p:txBody>
      </p:sp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152400" y="3352800"/>
            <a:ext cx="2147887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293" tIns="45647" rIns="91293" bIns="45647">
            <a:spAutoFit/>
          </a:bodyPr>
          <a:lstStyle/>
          <a:p>
            <a:pPr algn="ctr" eaLnBrk="1" hangingPunct="1"/>
            <a:r>
              <a:rPr lang="en-US" sz="1600" b="1" dirty="0">
                <a:latin typeface="Arial" charset="0"/>
              </a:rPr>
              <a:t>Purified Single Wall Carbon Nanotubes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7480" y="914400"/>
            <a:ext cx="3677920" cy="22987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62600" y="3200400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Carbon Nanotube Space Elevator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3048000" cy="365125"/>
          </a:xfrm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LaRC 6/22/16</a:t>
            </a:r>
            <a:endParaRPr lang="en-US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059720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037077E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>
            <a:lum bright="20000" contrast="20000"/>
          </a:blip>
          <a:srcRect l="1786" r="5357"/>
          <a:stretch>
            <a:fillRect/>
          </a:stretch>
        </p:blipFill>
        <p:spPr>
          <a:xfrm flipH="1">
            <a:off x="5029201" y="2362195"/>
            <a:ext cx="2850946" cy="3200400"/>
          </a:xfrm>
          <a:prstGeom prst="rect">
            <a:avLst/>
          </a:prstGeom>
        </p:spPr>
      </p:pic>
      <p:pic>
        <p:nvPicPr>
          <p:cNvPr id="6" name="IMG_1590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24007" t="33342" r="33107" b="-7"/>
          <a:stretch/>
        </p:blipFill>
        <p:spPr>
          <a:xfrm rot="5400000" flipV="1">
            <a:off x="1209844" y="2028654"/>
            <a:ext cx="3733803" cy="363888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44360" y="336901"/>
            <a:ext cx="8229600" cy="944562"/>
          </a:xfrm>
        </p:spPr>
        <p:txBody>
          <a:bodyPr/>
          <a:lstStyle/>
          <a:p>
            <a:r>
              <a:rPr lang="en-US" dirty="0" smtClean="0"/>
              <a:t>Carbon Nanotube Yarns in Production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3025140" cy="365125"/>
          </a:xfrm>
        </p:spPr>
        <p:txBody>
          <a:bodyPr/>
          <a:lstStyle/>
          <a:p>
            <a:r>
              <a:rPr lang="en-US" smtClean="0"/>
              <a:t>LaRC 6/22/16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5185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8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169497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latin typeface="+mn-lt"/>
              </a:rPr>
              <a:t>CNT Reinforced Composites to be Demonstrated in a Structural Component</a:t>
            </a:r>
            <a:endParaRPr lang="en-US" sz="2800" b="1" dirty="0"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890" y="5641923"/>
            <a:ext cx="1701571" cy="4049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713" y="2446072"/>
            <a:ext cx="2482854" cy="17247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012407" y="3805094"/>
            <a:ext cx="1848447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Flight Test 2016</a:t>
            </a:r>
            <a:endParaRPr lang="en-US" sz="200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095" y="4934030"/>
            <a:ext cx="778587" cy="65040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2373" y="1123604"/>
            <a:ext cx="1866900" cy="2667000"/>
          </a:xfrm>
          <a:prstGeom prst="rect">
            <a:avLst/>
          </a:prstGeom>
        </p:spPr>
      </p:pic>
      <p:pic>
        <p:nvPicPr>
          <p:cNvPr id="14" name="Picture 3" descr="D:\wallops\DSCF5346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" t="10556" r="37583"/>
          <a:stretch/>
        </p:blipFill>
        <p:spPr bwMode="auto">
          <a:xfrm>
            <a:off x="1912461" y="1123604"/>
            <a:ext cx="1727577" cy="194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901" y="3716065"/>
            <a:ext cx="4061535" cy="1930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 flipH="1">
            <a:off x="4513811" y="4064924"/>
            <a:ext cx="615142" cy="4821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406656" y="3787925"/>
            <a:ext cx="23364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30% Reduction in Vehicle Weight!</a:t>
            </a:r>
            <a:endParaRPr lang="en-US" sz="1200" b="1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364120"/>
            <a:ext cx="3002280" cy="365125"/>
          </a:xfrm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LaRC 6/22/16</a:t>
            </a:r>
            <a:endParaRPr lang="en-US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442082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>
          <a:xfrm>
            <a:off x="176270" y="228600"/>
            <a:ext cx="8953388" cy="8382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National Nanotechnology Initiative (NNI)</a:t>
            </a:r>
          </a:p>
        </p:txBody>
      </p:sp>
      <p:sp>
        <p:nvSpPr>
          <p:cNvPr id="84" name="Rectangle 83"/>
          <p:cNvSpPr/>
          <p:nvPr/>
        </p:nvSpPr>
        <p:spPr bwMode="auto">
          <a:xfrm>
            <a:off x="3989825" y="4759990"/>
            <a:ext cx="1438098" cy="69112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headEnd type="none" w="med" len="med"/>
            <a:tailEnd type="triangle" w="med" len="med"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lnSpc>
                <a:spcPct val="85000"/>
              </a:lnSpc>
              <a:defRPr/>
            </a:pPr>
            <a:endParaRPr lang="en-US" sz="2800" i="1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606" name="TextBox 85"/>
          <p:cNvSpPr txBox="1">
            <a:spLocks noChangeArrowheads="1"/>
          </p:cNvSpPr>
          <p:nvPr/>
        </p:nvSpPr>
        <p:spPr bwMode="auto">
          <a:xfrm>
            <a:off x="3930719" y="4866733"/>
            <a:ext cx="1519238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Sustainable </a:t>
            </a:r>
          </a:p>
          <a:p>
            <a:pPr algn="ctr" eaLnBrk="1" hangingPunct="1"/>
            <a:r>
              <a:rPr lang="en-US" sz="1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Nanomanufacturing</a:t>
            </a:r>
            <a:endParaRPr lang="en-US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Rectangle 86"/>
          <p:cNvSpPr/>
          <p:nvPr/>
        </p:nvSpPr>
        <p:spPr bwMode="auto">
          <a:xfrm>
            <a:off x="5762555" y="4759990"/>
            <a:ext cx="1344175" cy="69129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headEnd type="none" w="med" len="med"/>
            <a:tailEnd type="triangle" w="med" len="med"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lnSpc>
                <a:spcPct val="85000"/>
              </a:lnSpc>
              <a:defRPr/>
            </a:pPr>
            <a:endParaRPr lang="en-US" sz="2800" i="1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Rectangle 87"/>
          <p:cNvSpPr/>
          <p:nvPr/>
        </p:nvSpPr>
        <p:spPr bwMode="auto">
          <a:xfrm>
            <a:off x="7643813" y="4760553"/>
            <a:ext cx="1344612" cy="690562"/>
          </a:xfrm>
          <a:prstGeom prst="rect">
            <a:avLst/>
          </a:prstGeom>
          <a:noFill/>
          <a:ln w="9525" cap="flat" cmpd="sng" algn="ctr">
            <a:solidFill>
              <a:srgbClr val="000099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anchor="ctr"/>
          <a:lstStyle/>
          <a:p>
            <a:pPr algn="ctr" eaLnBrk="0" hangingPunct="0">
              <a:lnSpc>
                <a:spcPct val="85000"/>
              </a:lnSpc>
              <a:defRPr/>
            </a:pPr>
            <a:endParaRPr lang="en-US" sz="2800" i="1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Rectangle 88"/>
          <p:cNvSpPr/>
          <p:nvPr/>
        </p:nvSpPr>
        <p:spPr bwMode="auto">
          <a:xfrm>
            <a:off x="4764025" y="5560860"/>
            <a:ext cx="1344175" cy="69129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headEnd type="none" w="med" len="med"/>
            <a:tailEnd type="triangle" w="med" len="med"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lnSpc>
                <a:spcPct val="85000"/>
              </a:lnSpc>
              <a:defRPr/>
            </a:pPr>
            <a:endParaRPr lang="en-US" sz="2800" i="1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Rectangle 89"/>
          <p:cNvSpPr/>
          <p:nvPr/>
        </p:nvSpPr>
        <p:spPr bwMode="auto">
          <a:xfrm>
            <a:off x="6722680" y="5568355"/>
            <a:ext cx="1344175" cy="69129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headEnd type="none" w="med" len="med"/>
            <a:tailEnd type="triangle" w="med" len="med"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lnSpc>
                <a:spcPct val="85000"/>
              </a:lnSpc>
              <a:defRPr/>
            </a:pPr>
            <a:endParaRPr lang="en-US" sz="2800" i="1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617" name="TextBox 90"/>
          <p:cNvSpPr txBox="1">
            <a:spLocks noChangeArrowheads="1"/>
          </p:cNvSpPr>
          <p:nvPr/>
        </p:nvSpPr>
        <p:spPr bwMode="auto">
          <a:xfrm>
            <a:off x="5762625" y="4798653"/>
            <a:ext cx="1323975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Nanoelectronics</a:t>
            </a:r>
            <a:r>
              <a:rPr 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2020 and Beyond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7529186" y="4720244"/>
            <a:ext cx="1459390" cy="769441"/>
          </a:xfrm>
          <a:prstGeom prst="rect">
            <a:avLst/>
          </a:prstGeom>
          <a:solidFill>
            <a:schemeClr val="accent1">
              <a:lumMod val="75000"/>
            </a:schemeClr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Sustainability Through Nanotechnology</a:t>
            </a:r>
            <a:endParaRPr lang="en-US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621" name="TextBox 92"/>
          <p:cNvSpPr txBox="1">
            <a:spLocks noChangeArrowheads="1"/>
          </p:cNvSpPr>
          <p:nvPr/>
        </p:nvSpPr>
        <p:spPr bwMode="auto">
          <a:xfrm>
            <a:off x="4764088" y="5714745"/>
            <a:ext cx="1344612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Nanotechnology for Sensing</a:t>
            </a:r>
          </a:p>
        </p:txBody>
      </p:sp>
      <p:sp>
        <p:nvSpPr>
          <p:cNvPr id="25622" name="TextBox 93"/>
          <p:cNvSpPr txBox="1">
            <a:spLocks noChangeArrowheads="1"/>
          </p:cNvSpPr>
          <p:nvPr/>
        </p:nvSpPr>
        <p:spPr bwMode="auto">
          <a:xfrm>
            <a:off x="6723063" y="5606353"/>
            <a:ext cx="1304925" cy="6000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Nanotechnology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Knowledge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Infrastructure</a:t>
            </a:r>
          </a:p>
        </p:txBody>
      </p:sp>
      <p:sp>
        <p:nvSpPr>
          <p:cNvPr id="25623" name="TextBox 96"/>
          <p:cNvSpPr txBox="1">
            <a:spLocks noChangeArrowheads="1"/>
          </p:cNvSpPr>
          <p:nvPr/>
        </p:nvSpPr>
        <p:spPr bwMode="auto">
          <a:xfrm>
            <a:off x="3989825" y="4470713"/>
            <a:ext cx="18843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Signature Initiatives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1888" y="1202115"/>
            <a:ext cx="3810000" cy="4524315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31775" indent="-231775"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Established in </a:t>
            </a: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2000 by President 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Bill </a:t>
            </a: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Clinton  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1775" indent="-231775">
              <a:buFont typeface="Arial" pitchFamily="34" charset="0"/>
              <a:buChar char="•"/>
              <a:tabLst>
                <a:tab pos="114300" algn="l"/>
              </a:tabLst>
              <a:defRPr/>
            </a:pP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Intent 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NNI is to provide a framework for member agencies to work together to:</a:t>
            </a:r>
          </a:p>
          <a:p>
            <a:pPr lvl="1" indent="-171450">
              <a:spcBef>
                <a:spcPts val="0"/>
              </a:spcBef>
              <a:buFont typeface="Calibri" pitchFamily="34" charset="0"/>
              <a:buChar char="−"/>
              <a:tabLst>
                <a:tab pos="114300" algn="l"/>
              </a:tabLst>
              <a:defRPr/>
            </a:pP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Advance 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world-class nanotechnology research</a:t>
            </a:r>
          </a:p>
          <a:p>
            <a:pPr lvl="1" indent="-171450">
              <a:spcBef>
                <a:spcPts val="0"/>
              </a:spcBef>
              <a:buFont typeface="Calibri" pitchFamily="34" charset="0"/>
              <a:buChar char="−"/>
              <a:tabLst>
                <a:tab pos="114300" algn="l"/>
              </a:tabLst>
              <a:defRPr/>
            </a:pP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Foster 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transfer of technologies into products for commercial and public benefit</a:t>
            </a:r>
          </a:p>
          <a:p>
            <a:pPr lvl="1" indent="-171450">
              <a:spcBef>
                <a:spcPts val="0"/>
              </a:spcBef>
              <a:buFont typeface="Calibri" pitchFamily="34" charset="0"/>
              <a:buChar char="−"/>
              <a:tabLst>
                <a:tab pos="114300" algn="l"/>
              </a:tabLst>
              <a:defRPr/>
            </a:pP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 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sustain educational resources, a skilled workforce and the supporting infrastructure and tools to advance nanotechnology</a:t>
            </a:r>
          </a:p>
          <a:p>
            <a:pPr lvl="1" indent="-171450">
              <a:spcBef>
                <a:spcPts val="0"/>
              </a:spcBef>
              <a:buFont typeface="Calibri" pitchFamily="34" charset="0"/>
              <a:buChar char="−"/>
              <a:tabLst>
                <a:tab pos="114300" algn="l"/>
              </a:tabLst>
              <a:defRPr/>
            </a:pP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 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responsible development of </a:t>
            </a: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nanotechnology</a:t>
            </a:r>
          </a:p>
          <a:p>
            <a:pPr marL="274320" indent="-285750">
              <a:buFont typeface="Arial" panose="020B0604020202020204" pitchFamily="34" charset="0"/>
              <a:buChar char="•"/>
              <a:tabLst>
                <a:tab pos="114300" algn="l"/>
              </a:tabLst>
              <a:defRPr/>
            </a:pP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NNI is a coordinated initiative not  a distinct funding program 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4273" y="1194038"/>
            <a:ext cx="5125385" cy="3274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3070860" cy="365125"/>
          </a:xfrm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LaRC 6/22/16</a:t>
            </a:r>
            <a:endParaRPr lang="en-US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604600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8342" y="1731485"/>
            <a:ext cx="3705658" cy="1531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8" descr="logo_do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7103" y="5604114"/>
            <a:ext cx="650875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5" descr="logo_doe"/>
          <p:cNvPicPr>
            <a:picLocks noChangeAspect="1" noChangeArrowheads="1"/>
          </p:cNvPicPr>
          <p:nvPr/>
        </p:nvPicPr>
        <p:blipFill>
          <a:blip r:embed="rId5" cstate="print"/>
          <a:srcRect l="3275" t="4787" r="3023" b="4785"/>
          <a:stretch>
            <a:fillRect/>
          </a:stretch>
        </p:blipFill>
        <p:spPr bwMode="auto">
          <a:xfrm>
            <a:off x="2765303" y="5628720"/>
            <a:ext cx="625475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7" descr="logo_nasa"/>
          <p:cNvPicPr>
            <a:picLocks noChangeAspect="1" noChangeArrowheads="1"/>
          </p:cNvPicPr>
          <p:nvPr/>
        </p:nvPicPr>
        <p:blipFill>
          <a:blip r:embed="rId6" cstate="print"/>
          <a:srcRect l="8601" t="13710" r="8603" b="10483"/>
          <a:stretch>
            <a:fillRect/>
          </a:stretch>
        </p:blipFill>
        <p:spPr bwMode="auto">
          <a:xfrm>
            <a:off x="4556003" y="5662851"/>
            <a:ext cx="582613" cy="53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9" descr="logo_nsf"/>
          <p:cNvPicPr>
            <a:picLocks noChangeAspect="1" noChangeArrowheads="1"/>
          </p:cNvPicPr>
          <p:nvPr/>
        </p:nvPicPr>
        <p:blipFill>
          <a:blip r:embed="rId7" cstate="print"/>
          <a:srcRect l="7941" t="4860" r="6451" b="9718"/>
          <a:stretch>
            <a:fillRect/>
          </a:stretch>
        </p:blipFill>
        <p:spPr bwMode="auto">
          <a:xfrm>
            <a:off x="6111875" y="5605628"/>
            <a:ext cx="692150" cy="675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4" descr="logo_nis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72894" y="5639038"/>
            <a:ext cx="579438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odni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603503" y="5627132"/>
            <a:ext cx="6096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Nanoelectronics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for 2020 and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Beyond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098544"/>
            <a:ext cx="4981142" cy="4800600"/>
          </a:xfrm>
        </p:spPr>
        <p:txBody>
          <a:bodyPr>
            <a:normAutofit fontScale="70000" lnSpcReduction="20000"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Agencies involved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: DOD, DOE, IC/DNI, NASA, NIST, NSF 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Goal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Accelerate the discovery and use of novel nanoscale fabrication processes and innovative concepts to produce revolutionary materials, devices, systems, and architectures to advance the field of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nanoelectronics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Thrust 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areas:</a:t>
            </a:r>
          </a:p>
          <a:p>
            <a:pPr marL="223838" lvl="1" indent="-223838">
              <a:spcBef>
                <a:spcPts val="400"/>
              </a:spcBef>
              <a:buFont typeface="Arial" pitchFamily="34" charset="0"/>
              <a:buChar char="•"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Exploring new or alternative “state variables”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computing</a:t>
            </a:r>
          </a:p>
          <a:p>
            <a:pPr marL="223838" lvl="1" indent="-223838">
              <a:spcBef>
                <a:spcPts val="400"/>
              </a:spcBef>
              <a:buFont typeface="Arial" pitchFamily="34" charset="0"/>
              <a:buChar char="•"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Merging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nanophotonics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with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nanoelectronics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3838" lvl="1" indent="-223838">
              <a:spcBef>
                <a:spcPts val="400"/>
              </a:spcBef>
              <a:buFont typeface="Arial" pitchFamily="34" charset="0"/>
              <a:buChar char="•"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Exploring carbon-based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nanoelectronics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3838" lvl="1" indent="-223838">
              <a:spcBef>
                <a:spcPts val="400"/>
              </a:spcBef>
              <a:buFont typeface="Arial" pitchFamily="34" charset="0"/>
              <a:buChar char="•"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Exploiting nanoscale processes and phenomena for quantum information science</a:t>
            </a:r>
          </a:p>
          <a:p>
            <a:pPr marL="223838" lvl="1" indent="-223838">
              <a:spcBef>
                <a:spcPts val="400"/>
              </a:spcBef>
              <a:buFont typeface="Arial" pitchFamily="34" charset="0"/>
              <a:buChar char="•"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Expanding the national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nanoelectronics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research and manufacturing infrastructure network (university-based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infrastructure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LaRC 6/22/16</a:t>
            </a:r>
          </a:p>
        </p:txBody>
      </p:sp>
    </p:spTree>
    <p:extLst>
      <p:ext uri="{BB962C8B-B14F-4D97-AF65-F5344CB8AC3E}">
        <p14:creationId xmlns:p14="http://schemas.microsoft.com/office/powerpoint/2010/main" val="69333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8" descr="logo_do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8960" y="5627159"/>
            <a:ext cx="650875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7" descr="logo_nasa"/>
          <p:cNvPicPr>
            <a:picLocks noChangeAspect="1" noChangeArrowheads="1"/>
          </p:cNvPicPr>
          <p:nvPr/>
        </p:nvPicPr>
        <p:blipFill>
          <a:blip r:embed="rId4" cstate="print"/>
          <a:srcRect l="8601" t="13710" r="8603" b="10483"/>
          <a:stretch>
            <a:fillRect/>
          </a:stretch>
        </p:blipFill>
        <p:spPr bwMode="auto">
          <a:xfrm>
            <a:off x="3547125" y="5685896"/>
            <a:ext cx="582613" cy="53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9" descr="logo_nsf"/>
          <p:cNvPicPr>
            <a:picLocks noChangeAspect="1" noChangeArrowheads="1"/>
          </p:cNvPicPr>
          <p:nvPr/>
        </p:nvPicPr>
        <p:blipFill>
          <a:blip r:embed="rId5" cstate="print"/>
          <a:srcRect l="7941" t="4860" r="6451" b="9718"/>
          <a:stretch>
            <a:fillRect/>
          </a:stretch>
        </p:blipFill>
        <p:spPr bwMode="auto">
          <a:xfrm>
            <a:off x="6764195" y="5617384"/>
            <a:ext cx="692150" cy="675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4" descr="logo_nis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02195" y="5662083"/>
            <a:ext cx="579438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4" descr="logo_epa"/>
          <p:cNvPicPr>
            <a:picLocks noChangeAspect="1" noChangeArrowheads="1"/>
          </p:cNvPicPr>
          <p:nvPr/>
        </p:nvPicPr>
        <p:blipFill>
          <a:blip r:embed="rId7" cstate="print"/>
          <a:srcRect t="10817" b="10817"/>
          <a:stretch>
            <a:fillRect/>
          </a:stretch>
        </p:blipFill>
        <p:spPr bwMode="auto">
          <a:xfrm>
            <a:off x="2126863" y="5708121"/>
            <a:ext cx="622300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3" descr="seal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78595" y="5639065"/>
            <a:ext cx="631825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27" descr="BANNER2CPSC"/>
          <p:cNvPicPr>
            <a:picLocks noChangeAspect="1" noChangeArrowheads="1"/>
          </p:cNvPicPr>
          <p:nvPr/>
        </p:nvPicPr>
        <p:blipFill>
          <a:blip r:embed="rId9" cstate="print"/>
          <a:srcRect r="83258"/>
          <a:stretch>
            <a:fillRect/>
          </a:stretch>
        </p:blipFill>
        <p:spPr bwMode="auto">
          <a:xfrm>
            <a:off x="518487" y="5673196"/>
            <a:ext cx="579437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19" descr="fda"/>
          <p:cNvPicPr>
            <a:picLocks noChangeAspect="1" noChangeArrowheads="1"/>
          </p:cNvPicPr>
          <p:nvPr/>
        </p:nvPicPr>
        <p:blipFill>
          <a:blip r:embed="rId10" cstate="print"/>
          <a:srcRect b="21311"/>
          <a:stretch>
            <a:fillRect/>
          </a:stretch>
        </p:blipFill>
        <p:spPr bwMode="auto">
          <a:xfrm>
            <a:off x="2867835" y="5726377"/>
            <a:ext cx="5794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 descr="NIOSH_logo1_Black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087795" y="5853377"/>
            <a:ext cx="762000" cy="203200"/>
          </a:xfrm>
          <a:prstGeom prst="rect">
            <a:avLst/>
          </a:prstGeom>
        </p:spPr>
      </p:pic>
      <p:pic>
        <p:nvPicPr>
          <p:cNvPr id="14" name="Picture 2" descr="https://encrypted-tbn2.gstatic.com/images?q=tbn:ANd9GcQzL7OQ1Dq9g9NyfuQlfm128QdWBAglq6SM-MOn6diAgrsbCBswvA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08" y="5752307"/>
            <a:ext cx="647584" cy="405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288925" lvl="1" indent="-288925"/>
            <a:r>
              <a:rPr lang="en-US" sz="2400" b="1" dirty="0" smtClean="0">
                <a:solidFill>
                  <a:srgbClr val="295F73"/>
                </a:solidFill>
                <a:latin typeface="Arial" panose="020B0604020202020204" pitchFamily="34" charset="0"/>
                <a:cs typeface="Times New Roman" pitchFamily="18" charset="0"/>
              </a:rPr>
              <a:t>Nanotechnology Knowledge Infrastructure:</a:t>
            </a:r>
            <a:r>
              <a:rPr lang="en-US" sz="2400" b="1" dirty="0">
                <a:solidFill>
                  <a:srgbClr val="295F73"/>
                </a:solidFill>
                <a:latin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295F73"/>
                </a:solidFill>
                <a:latin typeface="Arial" panose="020B0604020202020204" pitchFamily="34" charset="0"/>
                <a:cs typeface="Times New Roman" pitchFamily="18" charset="0"/>
              </a:rPr>
              <a:t>Enabling National Leadership in Sustainable Design</a:t>
            </a:r>
            <a:br>
              <a:rPr lang="en-US" sz="2400" b="1" dirty="0" smtClean="0">
                <a:solidFill>
                  <a:srgbClr val="295F73"/>
                </a:solidFill>
                <a:latin typeface="Arial" panose="020B0604020202020204" pitchFamily="34" charset="0"/>
                <a:cs typeface="Times New Roman" pitchFamily="18" charset="0"/>
              </a:rPr>
            </a:b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066790"/>
            <a:ext cx="8229600" cy="4800600"/>
          </a:xfrm>
        </p:spPr>
        <p:txBody>
          <a:bodyPr>
            <a:normAutofit fontScale="77500" lnSpcReduction="20000"/>
          </a:bodyPr>
          <a:lstStyle/>
          <a:p>
            <a:pPr marL="0" indent="0">
              <a:spcBef>
                <a:spcPts val="1200"/>
              </a:spcBef>
              <a:spcAft>
                <a:spcPts val="1000"/>
              </a:spcAft>
              <a:buNone/>
            </a:pP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Agencies involved: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CPSC, DOD, EPA, FDA, NASA, NIH, NIOSH, NIST, NSF, OSHA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Goal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Provide a community-based, solutions-oriented knowledge infrastructure to accelerate nanotechnology discovery and innovation.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Thrust 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Areas:</a:t>
            </a:r>
          </a:p>
          <a:p>
            <a:pPr marL="169863" indent="-169863"/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A diverse 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collaborative community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of scientists, engineers, and technical staff to support research, development, and applications of nanotechnology to meet national challenges</a:t>
            </a:r>
          </a:p>
          <a:p>
            <a:pPr marL="169863" indent="-169863"/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An agile 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modeling network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for multidisciplinary intellectual collaboration that effectively couples experimental basic research, modeling, and applications development</a:t>
            </a:r>
          </a:p>
          <a:p>
            <a:pPr marL="169863" indent="-169863"/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A sustainable 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cyber-toolbox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to enable effective application of models and knowledge to nanomaterials design</a:t>
            </a:r>
          </a:p>
          <a:p>
            <a:pPr marL="169863" indent="-169863"/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A robust digital nanotechnology 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data and information infrastructure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to support effective data sharing, collaboration, and innovation across disciplines and applications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LaRC 6/22/16</a:t>
            </a:r>
          </a:p>
        </p:txBody>
      </p:sp>
    </p:spTree>
    <p:extLst>
      <p:ext uri="{BB962C8B-B14F-4D97-AF65-F5344CB8AC3E}">
        <p14:creationId xmlns:p14="http://schemas.microsoft.com/office/powerpoint/2010/main" val="398063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Nanosensors illustr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310" y="2268470"/>
            <a:ext cx="3547045" cy="1192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logo_do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92488" y="5628207"/>
            <a:ext cx="650875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logo_nasa"/>
          <p:cNvPicPr>
            <a:picLocks noChangeAspect="1" noChangeArrowheads="1"/>
          </p:cNvPicPr>
          <p:nvPr/>
        </p:nvPicPr>
        <p:blipFill>
          <a:blip r:embed="rId4" cstate="print"/>
          <a:srcRect l="8601" t="13710" r="8603" b="10483"/>
          <a:stretch>
            <a:fillRect/>
          </a:stretch>
        </p:blipFill>
        <p:spPr bwMode="auto">
          <a:xfrm>
            <a:off x="3871919" y="5686944"/>
            <a:ext cx="582613" cy="53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9" descr="logo_nsf"/>
          <p:cNvPicPr>
            <a:picLocks noChangeAspect="1" noChangeArrowheads="1"/>
          </p:cNvPicPr>
          <p:nvPr/>
        </p:nvPicPr>
        <p:blipFill>
          <a:blip r:embed="rId5" cstate="print"/>
          <a:srcRect l="7941" t="4860" r="6451" b="9718"/>
          <a:stretch>
            <a:fillRect/>
          </a:stretch>
        </p:blipFill>
        <p:spPr bwMode="auto">
          <a:xfrm>
            <a:off x="7091302" y="5618432"/>
            <a:ext cx="692150" cy="675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6" descr="logo_usda"/>
          <p:cNvPicPr>
            <a:picLocks noChangeAspect="1" noChangeArrowheads="1"/>
          </p:cNvPicPr>
          <p:nvPr/>
        </p:nvPicPr>
        <p:blipFill>
          <a:blip r:embed="rId6" cstate="print"/>
          <a:srcRect t="4554" b="10440"/>
          <a:stretch>
            <a:fillRect/>
          </a:stretch>
        </p:blipFill>
        <p:spPr bwMode="auto">
          <a:xfrm>
            <a:off x="7929502" y="5689325"/>
            <a:ext cx="6270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 descr="logo_nis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29302" y="5663131"/>
            <a:ext cx="579438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4" descr="logo_epa"/>
          <p:cNvPicPr>
            <a:picLocks noChangeAspect="1" noChangeArrowheads="1"/>
          </p:cNvPicPr>
          <p:nvPr/>
        </p:nvPicPr>
        <p:blipFill>
          <a:blip r:embed="rId8" cstate="print"/>
          <a:srcRect t="10817" b="10817"/>
          <a:stretch>
            <a:fillRect/>
          </a:stretch>
        </p:blipFill>
        <p:spPr bwMode="auto">
          <a:xfrm>
            <a:off x="2189657" y="5709169"/>
            <a:ext cx="622300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7" descr="BANNER2CPSC"/>
          <p:cNvPicPr>
            <a:picLocks noChangeAspect="1" noChangeArrowheads="1"/>
          </p:cNvPicPr>
          <p:nvPr/>
        </p:nvPicPr>
        <p:blipFill>
          <a:blip r:embed="rId9" cstate="print"/>
          <a:srcRect r="83258"/>
          <a:stretch>
            <a:fillRect/>
          </a:stretch>
        </p:blipFill>
        <p:spPr bwMode="auto">
          <a:xfrm>
            <a:off x="626025" y="5674244"/>
            <a:ext cx="579437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9" descr="fda"/>
          <p:cNvPicPr>
            <a:picLocks noChangeAspect="1" noChangeArrowheads="1"/>
          </p:cNvPicPr>
          <p:nvPr/>
        </p:nvPicPr>
        <p:blipFill>
          <a:blip r:embed="rId10" cstate="print"/>
          <a:srcRect b="21311"/>
          <a:stretch>
            <a:fillRect/>
          </a:stretch>
        </p:blipFill>
        <p:spPr bwMode="auto">
          <a:xfrm>
            <a:off x="3109919" y="5727425"/>
            <a:ext cx="5794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NIOSH_logo1_Black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414902" y="5854425"/>
            <a:ext cx="762000" cy="203200"/>
          </a:xfrm>
          <a:prstGeom prst="rect">
            <a:avLst/>
          </a:prstGeom>
        </p:spPr>
      </p:pic>
      <p:pic>
        <p:nvPicPr>
          <p:cNvPr id="15" name="Picture 2" descr="https://encrypted-tbn2.gstatic.com/images?q=tbn:ANd9GcQzL7OQ1Dq9g9NyfuQlfm128QdWBAglq6SM-MOn6diAgrsbCBswvA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432" y="5752615"/>
            <a:ext cx="647584" cy="405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1" algn="l" rtl="0">
              <a:spcBef>
                <a:spcPct val="0"/>
              </a:spcBef>
            </a:pPr>
            <a:r>
              <a:rPr lang="en-US" sz="2200" b="1" dirty="0" smtClean="0">
                <a:solidFill>
                  <a:srgbClr val="295F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Nanotechnology for Sensors and Sensors for Nanotechnology: Improving and Protecting Health, Safety, and the Environment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>
          <a:xfrm>
            <a:off x="457200" y="1303866"/>
            <a:ext cx="4193232" cy="4800600"/>
          </a:xfrm>
        </p:spPr>
        <p:txBody>
          <a:bodyPr>
            <a:normAutofit fontScale="47500" lnSpcReduction="20000"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Agencies involved: </a:t>
            </a:r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CPSC, DOD/DTRA, EPA, FDA, NASA, NIH, NIOSH, NIST, NSF, USDA/NIFA</a:t>
            </a:r>
            <a:endParaRPr lang="en-US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Goals: </a:t>
            </a:r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Support research on nanomaterial properties and development of supporting technologies that enable next-generation sensing of biological, chemical, and nanoscale materials</a:t>
            </a:r>
            <a:r>
              <a:rPr lang="en-US" sz="33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Thrust Areas:</a:t>
            </a:r>
          </a:p>
          <a:p>
            <a:pPr marL="169863" indent="-169863"/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Using nanotechnology and nanoscale </a:t>
            </a:r>
            <a:r>
              <a:rPr lang="en-US" sz="3300" dirty="0" smtClean="0">
                <a:latin typeface="Arial" panose="020B0604020202020204" pitchFamily="34" charset="0"/>
                <a:cs typeface="Arial" panose="020B0604020202020204" pitchFamily="34" charset="0"/>
              </a:rPr>
              <a:t>materials </a:t>
            </a:r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to build more sensitive, </a:t>
            </a:r>
            <a:r>
              <a:rPr lang="en-US" sz="3300" dirty="0" smtClean="0">
                <a:latin typeface="Arial" panose="020B0604020202020204" pitchFamily="34" charset="0"/>
                <a:cs typeface="Arial" panose="020B0604020202020204" pitchFamily="34" charset="0"/>
              </a:rPr>
              <a:t>specific</a:t>
            </a:r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, and adaptable sensors in order </a:t>
            </a:r>
            <a:r>
              <a:rPr lang="en-US" sz="3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to overcome the technical barriers associated with conventional sensors</a:t>
            </a:r>
          </a:p>
          <a:p>
            <a:pPr marL="169863" indent="-169863"/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Developing new sensors to detect engineered nanomaterials across their life cycles, in order to assess the potential impact on health, safety, and the </a:t>
            </a:r>
            <a:r>
              <a:rPr lang="en-US" sz="3300" dirty="0" smtClean="0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LaRC 6/22/16</a:t>
            </a:r>
          </a:p>
        </p:txBody>
      </p:sp>
    </p:spTree>
    <p:extLst>
      <p:ext uri="{BB962C8B-B14F-4D97-AF65-F5344CB8AC3E}">
        <p14:creationId xmlns:p14="http://schemas.microsoft.com/office/powerpoint/2010/main" val="942286954"/>
      </p:ext>
    </p:extLst>
  </p:cSld>
  <p:clrMapOvr>
    <a:masterClrMapping/>
  </p:clrMapOvr>
  <p:transition xmlns:p14="http://schemas.microsoft.com/office/powerpoint/2010/main" spd="slow"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Workers glue CNT sheet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64175" y="1357887"/>
            <a:ext cx="3808442" cy="2289691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6385673" y="3677031"/>
            <a:ext cx="24384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Photo Courtesy of </a:t>
            </a:r>
            <a:r>
              <a:rPr lang="en-US" sz="1000" dirty="0" err="1" smtClean="0">
                <a:latin typeface="Times New Roman" pitchFamily="18" charset="0"/>
                <a:cs typeface="Times New Roman" pitchFamily="18" charset="0"/>
              </a:rPr>
              <a:t>Nanocomp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 Technologies</a:t>
            </a:r>
            <a:endParaRPr lang="en-US" sz="1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8" descr="logo_do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077" y="5584284"/>
            <a:ext cx="650875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5" descr="logo_doe"/>
          <p:cNvPicPr>
            <a:picLocks noChangeAspect="1" noChangeArrowheads="1"/>
          </p:cNvPicPr>
          <p:nvPr/>
        </p:nvPicPr>
        <p:blipFill>
          <a:blip r:embed="rId5" cstate="print"/>
          <a:srcRect l="3275" t="4787" r="3023" b="4785"/>
          <a:stretch>
            <a:fillRect/>
          </a:stretch>
        </p:blipFill>
        <p:spPr bwMode="auto">
          <a:xfrm>
            <a:off x="924646" y="5608890"/>
            <a:ext cx="625475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7" descr="logo_nasa"/>
          <p:cNvPicPr>
            <a:picLocks noChangeAspect="1" noChangeArrowheads="1"/>
          </p:cNvPicPr>
          <p:nvPr/>
        </p:nvPicPr>
        <p:blipFill>
          <a:blip r:embed="rId6" cstate="print"/>
          <a:srcRect l="8601" t="13710" r="8603" b="10483"/>
          <a:stretch>
            <a:fillRect/>
          </a:stretch>
        </p:blipFill>
        <p:spPr bwMode="auto">
          <a:xfrm>
            <a:off x="3314139" y="5643021"/>
            <a:ext cx="582613" cy="53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9" descr="logo_nsf"/>
          <p:cNvPicPr>
            <a:picLocks noChangeAspect="1" noChangeArrowheads="1"/>
          </p:cNvPicPr>
          <p:nvPr/>
        </p:nvPicPr>
        <p:blipFill>
          <a:blip r:embed="rId7" cstate="print"/>
          <a:srcRect l="7941" t="4860" r="6451" b="9718"/>
          <a:stretch>
            <a:fillRect/>
          </a:stretch>
        </p:blipFill>
        <p:spPr bwMode="auto">
          <a:xfrm>
            <a:off x="6433220" y="5574509"/>
            <a:ext cx="692150" cy="675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4" descr="logo_nis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12790" y="5619208"/>
            <a:ext cx="579438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4" descr="logo_epa"/>
          <p:cNvPicPr>
            <a:picLocks noChangeAspect="1" noChangeArrowheads="1"/>
          </p:cNvPicPr>
          <p:nvPr/>
        </p:nvPicPr>
        <p:blipFill>
          <a:blip r:embed="rId9" cstate="print"/>
          <a:srcRect t="10817" b="10817"/>
          <a:stretch>
            <a:fillRect/>
          </a:stretch>
        </p:blipFill>
        <p:spPr bwMode="auto">
          <a:xfrm>
            <a:off x="1689083" y="5665246"/>
            <a:ext cx="622300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 descr="odni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530563" y="5607302"/>
            <a:ext cx="609600" cy="609600"/>
          </a:xfrm>
          <a:prstGeom prst="rect">
            <a:avLst/>
          </a:prstGeom>
        </p:spPr>
      </p:pic>
      <p:pic>
        <p:nvPicPr>
          <p:cNvPr id="25" name="Picture 3" descr="seal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289005" y="5596190"/>
            <a:ext cx="631825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39" descr="forest service_shield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179959" y="5604921"/>
            <a:ext cx="550863" cy="61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6" descr="NIOSH_logo1_Black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798390" y="5810502"/>
            <a:ext cx="762000" cy="203200"/>
          </a:xfrm>
          <a:prstGeom prst="rect">
            <a:avLst/>
          </a:prstGeom>
        </p:spPr>
      </p:pic>
      <p:pic>
        <p:nvPicPr>
          <p:cNvPr id="28" name="Picture 2" descr="https://encrypted-tbn2.gstatic.com/images?q=tbn:ANd9GcQzL7OQ1Dq9g9NyfuQlfm128QdWBAglq6SM-MOn6diAgrsbCBswvA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827" y="5709432"/>
            <a:ext cx="647584" cy="405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288925" lvl="1" indent="-288925"/>
            <a:r>
              <a:rPr lang="en-US" sz="2800" b="1" dirty="0" smtClean="0">
                <a:solidFill>
                  <a:srgbClr val="295F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Sustainable </a:t>
            </a:r>
            <a:r>
              <a:rPr lang="en-US" sz="2800" b="1" dirty="0" err="1" smtClean="0">
                <a:solidFill>
                  <a:srgbClr val="295F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Nanomanufacturing</a:t>
            </a:r>
            <a:r>
              <a:rPr lang="en-US" sz="2800" b="1" dirty="0" smtClean="0">
                <a:solidFill>
                  <a:srgbClr val="295F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Creating the Industries of the Future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47077" y="1506616"/>
            <a:ext cx="5005363" cy="4800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Agencies involved: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DOD, DOE, EPA, IC/DNI, NASA, NIH, NIOSH, NIST, NSF, OSHA,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USDA/FS</a:t>
            </a:r>
            <a:endParaRPr lang="en-US" sz="18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Goal: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Establish manufacturing technologies for economical and sustainable integration of nanoscale building blocks into complex, large scale systems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Thrust Areas: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6538" indent="-236538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Design of scalable and sustainable nanomaterials, components, devices, and processes</a:t>
            </a:r>
          </a:p>
          <a:p>
            <a:pPr marL="236538" indent="-236538"/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Nanomanufacturing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measurement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technologies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LaRC 6/22/16</a:t>
            </a:r>
          </a:p>
        </p:txBody>
      </p:sp>
    </p:spTree>
    <p:extLst>
      <p:ext uri="{BB962C8B-B14F-4D97-AF65-F5344CB8AC3E}">
        <p14:creationId xmlns:p14="http://schemas.microsoft.com/office/powerpoint/2010/main" val="62885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NNI Overview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Clinton Challenges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Nanotechnology Signature Initiatives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Intersection Between the NNI and Manufacturing Institutes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Nanotechnology Inspired Grand Challenges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Summary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63970"/>
            <a:ext cx="3048000" cy="365125"/>
          </a:xfrm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LaRC 6/22/16</a:t>
            </a:r>
            <a:endParaRPr lang="en-US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009623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52400" y="1197821"/>
            <a:ext cx="4267200" cy="182880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Realizing the Promise of Carbon Nanotubes: </a:t>
            </a:r>
            <a:r>
              <a:rPr lang="en-US" sz="2800" dirty="0" smtClean="0">
                <a:latin typeface="Arial" panose="020B0604020202020204" pitchFamily="34" charset="0"/>
                <a:ea typeface="ＭＳ Ｐゴシック" pitchFamily="-109" charset="-128"/>
                <a:cs typeface="Arial" panose="020B0604020202020204" pitchFamily="34" charset="0"/>
              </a:rPr>
              <a:t>Challenges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Opportunities, and the Pathway to Commercialization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304800" y="4167978"/>
            <a:ext cx="4114800" cy="2074778"/>
          </a:xfrm>
          <a:prstGeom prst="rect">
            <a:avLst/>
          </a:prstGeom>
        </p:spPr>
        <p:txBody>
          <a:bodyPr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2713" indent="0" fontAlgn="base">
              <a:lnSpc>
                <a:spcPct val="200000"/>
              </a:lnSpc>
              <a:spcBef>
                <a:spcPct val="0"/>
              </a:spcBef>
              <a:spcAft>
                <a:spcPts val="500"/>
              </a:spcAft>
              <a:buClr>
                <a:schemeClr val="tx1"/>
              </a:buClr>
              <a:buFont typeface="Arial" pitchFamily="34" charset="0"/>
              <a:buNone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September 15, 2014 </a:t>
            </a:r>
          </a:p>
          <a:p>
            <a:pPr marL="112713" indent="0" fontAlgn="base">
              <a:spcBef>
                <a:spcPct val="0"/>
              </a:spcBef>
              <a:spcAft>
                <a:spcPts val="500"/>
              </a:spcAft>
              <a:buClr>
                <a:schemeClr val="tx1"/>
              </a:buClr>
              <a:buFont typeface="Arial" pitchFamily="34" charset="0"/>
              <a:buNone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National Aeronautics and Space Administration (NASA) Headquarters,  Washington, DC</a:t>
            </a:r>
          </a:p>
          <a:p>
            <a:pPr marL="801688" lvl="1" indent="-288925" algn="ctr" fontAlgn="base">
              <a:spcBef>
                <a:spcPct val="0"/>
              </a:spcBef>
              <a:spcAft>
                <a:spcPts val="500"/>
              </a:spcAft>
              <a:buClr>
                <a:schemeClr val="tx1"/>
              </a:buClr>
              <a:buFont typeface="Arial" pitchFamily="34" charset="0"/>
              <a:buChar char="•"/>
            </a:pP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612043"/>
            <a:ext cx="4183108" cy="5437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LaRC 6/22/16</a:t>
            </a:r>
          </a:p>
        </p:txBody>
      </p:sp>
    </p:spTree>
    <p:extLst>
      <p:ext uri="{BB962C8B-B14F-4D97-AF65-F5344CB8AC3E}">
        <p14:creationId xmlns:p14="http://schemas.microsoft.com/office/powerpoint/2010/main" val="2564350818"/>
      </p:ext>
    </p:extLst>
  </p:cSld>
  <p:clrMapOvr>
    <a:masterClrMapping/>
  </p:clrMapOvr>
  <p:transition xmlns:p14="http://schemas.microsoft.com/office/powerpoint/2010/main" spd="slow"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Nanotechnology and Innovative Manufacturing Institutes</a:t>
            </a:r>
            <a:endParaRPr lang="en-US" dirty="0"/>
          </a:p>
        </p:txBody>
      </p:sp>
      <p:pic>
        <p:nvPicPr>
          <p:cNvPr id="2050" name="Picture 2" descr="Large-area fully-organic photodetector array fabricated on a flexible substrate. The imager is sensitive in the wavelength range suitable for x-ray imaging applications (developed by imec, Holst Centre and Philips Research.) 20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433" y="1898543"/>
            <a:ext cx="2924119" cy="1338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69383" y="3294703"/>
            <a:ext cx="2690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Flexible Hybrid Electronics</a:t>
            </a:r>
            <a:endParaRPr lang="en-US" b="1" dirty="0"/>
          </a:p>
        </p:txBody>
      </p:sp>
      <p:pic>
        <p:nvPicPr>
          <p:cNvPr id="3074" name="Picture 2" descr="http://www.rit.edu/~w-nanoph/photon/wp-content/uploads/2014/01/img_38smal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735" y="1573077"/>
            <a:ext cx="2629630" cy="1782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38693" y="3479369"/>
            <a:ext cx="30612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Integrated Photonics Institute for Manufacturing Innovation</a:t>
            </a:r>
            <a:endParaRPr lang="en-US" sz="1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766447" y="5757624"/>
            <a:ext cx="29838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Revolutionary Fibers and Textiles</a:t>
            </a:r>
            <a:endParaRPr lang="en-US" sz="1600" b="1" dirty="0"/>
          </a:p>
        </p:txBody>
      </p:sp>
      <p:pic>
        <p:nvPicPr>
          <p:cNvPr id="8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552" y="4210631"/>
            <a:ext cx="1574800" cy="150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LaRC 6/22/16</a:t>
            </a:r>
          </a:p>
        </p:txBody>
      </p:sp>
    </p:spTree>
    <p:extLst>
      <p:ext uri="{BB962C8B-B14F-4D97-AF65-F5344CB8AC3E}">
        <p14:creationId xmlns:p14="http://schemas.microsoft.com/office/powerpoint/2010/main" val="2303523662"/>
      </p:ext>
    </p:extLst>
  </p:cSld>
  <p:clrMapOvr>
    <a:masterClrMapping/>
  </p:clrMapOvr>
  <p:transition xmlns:p14="http://schemas.microsoft.com/office/powerpoint/2010/main" spd="slow"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-232016" y="1662202"/>
            <a:ext cx="3337560" cy="26425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Ø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5100" indent="-165100" fontAlgn="base"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US" sz="2000" dirty="0" smtClean="0">
              <a:solidFill>
                <a:srgbClr val="002060"/>
              </a:solidFill>
              <a:cs typeface="Calibri" pitchFamily="34" charset="0"/>
            </a:endParaRPr>
          </a:p>
        </p:txBody>
      </p:sp>
      <p:pic>
        <p:nvPicPr>
          <p:cNvPr id="18" name="Picture 6" descr="http://www.cmst.be/projects/img9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38" y="1222410"/>
            <a:ext cx="2253316" cy="1854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s://encrypted-tbn2.gstatic.com/images?q=tbn:ANd9GcQ67CEMBUdM8-d9IFOdTwrmjcE01b8aX9ugcToQxsLfja7XZMqUHkP8qyr_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60" y="3998593"/>
            <a:ext cx="2499840" cy="161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Content Placeholder 2"/>
          <p:cNvSpPr txBox="1">
            <a:spLocks/>
          </p:cNvSpPr>
          <p:nvPr/>
        </p:nvSpPr>
        <p:spPr>
          <a:xfrm>
            <a:off x="5056768" y="1066800"/>
            <a:ext cx="2868032" cy="4297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Ø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spcBef>
                <a:spcPts val="1800"/>
              </a:spcBef>
              <a:spcAft>
                <a:spcPct val="0"/>
              </a:spcAft>
              <a:buFont typeface="Wingdings" pitchFamily="2" charset="2"/>
              <a:buNone/>
            </a:pPr>
            <a:endParaRPr lang="en-US" sz="1800" dirty="0" smtClean="0">
              <a:solidFill>
                <a:srgbClr val="002060"/>
              </a:solidFill>
              <a:cs typeface="Calibri" pitchFamily="34" charset="0"/>
            </a:endParaRPr>
          </a:p>
        </p:txBody>
      </p:sp>
      <p:sp>
        <p:nvSpPr>
          <p:cNvPr id="32" name="Content Placeholder 2"/>
          <p:cNvSpPr txBox="1">
            <a:spLocks/>
          </p:cNvSpPr>
          <p:nvPr/>
        </p:nvSpPr>
        <p:spPr>
          <a:xfrm>
            <a:off x="5119748" y="2047071"/>
            <a:ext cx="3966340" cy="18446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Ø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spcBef>
                <a:spcPts val="180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en-US" sz="1400" b="1" i="1" u="sng" dirty="0" smtClean="0">
                <a:solidFill>
                  <a:srgbClr val="1F497D">
                    <a:lumMod val="50000"/>
                  </a:srgbClr>
                </a:solidFill>
                <a:cs typeface="Arial" pitchFamily="34" charset="0"/>
              </a:rPr>
              <a:t>Flexible Hybrid Electronics</a:t>
            </a:r>
            <a:r>
              <a:rPr lang="en-US" sz="1400" dirty="0" smtClean="0">
                <a:solidFill>
                  <a:srgbClr val="1F497D">
                    <a:lumMod val="50000"/>
                  </a:srgbClr>
                </a:solidFill>
                <a:cs typeface="Arial" pitchFamily="34" charset="0"/>
              </a:rPr>
              <a:t>: Highly </a:t>
            </a:r>
            <a:r>
              <a:rPr lang="en-US" sz="1400" dirty="0">
                <a:solidFill>
                  <a:srgbClr val="1F497D">
                    <a:lumMod val="50000"/>
                  </a:srgbClr>
                </a:solidFill>
                <a:cs typeface="Arial" pitchFamily="34" charset="0"/>
              </a:rPr>
              <a:t>tailorable devices </a:t>
            </a:r>
            <a:r>
              <a:rPr lang="en-US" sz="1400" dirty="0" smtClean="0">
                <a:solidFill>
                  <a:srgbClr val="1F497D">
                    <a:lumMod val="50000"/>
                  </a:srgbClr>
                </a:solidFill>
                <a:cs typeface="Arial" pitchFamily="34" charset="0"/>
              </a:rPr>
              <a:t>on flexible, stretchable substrates </a:t>
            </a:r>
            <a:r>
              <a:rPr lang="en-US" sz="1400" dirty="0">
                <a:solidFill>
                  <a:srgbClr val="1F497D">
                    <a:lumMod val="50000"/>
                  </a:srgbClr>
                </a:solidFill>
                <a:cs typeface="Arial" pitchFamily="34" charset="0"/>
              </a:rPr>
              <a:t>that combine thinned </a:t>
            </a:r>
            <a:r>
              <a:rPr lang="en-US" sz="1400" dirty="0" smtClean="0">
                <a:solidFill>
                  <a:srgbClr val="1F497D">
                    <a:lumMod val="50000"/>
                  </a:srgbClr>
                </a:solidFill>
                <a:cs typeface="Arial" pitchFamily="34" charset="0"/>
              </a:rPr>
              <a:t>CMOS components </a:t>
            </a:r>
            <a:r>
              <a:rPr lang="en-US" sz="1400" dirty="0">
                <a:solidFill>
                  <a:srgbClr val="1F497D">
                    <a:lumMod val="50000"/>
                  </a:srgbClr>
                </a:solidFill>
                <a:cs typeface="Arial" pitchFamily="34" charset="0"/>
              </a:rPr>
              <a:t>with components that are added via “printing” processes</a:t>
            </a:r>
            <a:r>
              <a:rPr lang="en-US" sz="1400" dirty="0" smtClean="0">
                <a:solidFill>
                  <a:srgbClr val="1F497D">
                    <a:lumMod val="50000"/>
                  </a:srgbClr>
                </a:solidFill>
                <a:cs typeface="Arial" pitchFamily="34" charset="0"/>
              </a:rPr>
              <a:t>. </a:t>
            </a:r>
            <a:r>
              <a:rPr lang="en-US" sz="1400" dirty="0">
                <a:solidFill>
                  <a:srgbClr val="1F497D">
                    <a:lumMod val="50000"/>
                  </a:srgbClr>
                </a:solidFill>
              </a:rPr>
              <a:t>This technology is identified as flexible-hybrid </a:t>
            </a:r>
            <a:r>
              <a:rPr lang="en-US" sz="1400" dirty="0" smtClean="0">
                <a:solidFill>
                  <a:srgbClr val="1F497D">
                    <a:lumMod val="50000"/>
                  </a:srgbClr>
                </a:solidFill>
              </a:rPr>
              <a:t>due to integration of </a:t>
            </a:r>
            <a:r>
              <a:rPr lang="en-US" sz="1400" dirty="0">
                <a:solidFill>
                  <a:srgbClr val="1F497D">
                    <a:lumMod val="50000"/>
                  </a:srgbClr>
                </a:solidFill>
              </a:rPr>
              <a:t>flexible components such as circuits, communications, sensors, and power with more sophisticated </a:t>
            </a:r>
            <a:r>
              <a:rPr lang="en-US" sz="1400" dirty="0" smtClean="0">
                <a:solidFill>
                  <a:srgbClr val="1F497D">
                    <a:lumMod val="50000"/>
                  </a:srgbClr>
                </a:solidFill>
              </a:rPr>
              <a:t>Silicon based processors</a:t>
            </a:r>
            <a:r>
              <a:rPr lang="en-US" sz="1400" dirty="0" smtClean="0">
                <a:solidFill>
                  <a:srgbClr val="1F497D"/>
                </a:solidFill>
              </a:rPr>
              <a:t>. </a:t>
            </a:r>
            <a:endParaRPr lang="en-US" sz="1400" dirty="0" smtClean="0">
              <a:solidFill>
                <a:srgbClr val="002060"/>
              </a:solidFill>
              <a:cs typeface="Calibri" pitchFamily="34" charset="0"/>
            </a:endParaRPr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/>
          </p:nvPr>
        </p:nvGraphicFramePr>
        <p:xfrm>
          <a:off x="5306704" y="3896759"/>
          <a:ext cx="3505200" cy="19949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981200"/>
              </a:tblGrid>
              <a:tr h="290936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Commercial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DOD Applications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502414">
                <a:tc>
                  <a:txBody>
                    <a:bodyPr/>
                    <a:lstStyle/>
                    <a:p>
                      <a:pPr marL="0" indent="0">
                        <a:buFont typeface="Arial" pitchFamily="34" charset="0"/>
                        <a:buNone/>
                      </a:pPr>
                      <a:r>
                        <a:rPr lang="en-US" sz="1200" u="sng" dirty="0" smtClean="0">
                          <a:latin typeface="Arial" pitchFamily="34" charset="0"/>
                          <a:cs typeface="Arial" pitchFamily="34" charset="0"/>
                        </a:rPr>
                        <a:t>Wearable</a:t>
                      </a:r>
                      <a:r>
                        <a:rPr lang="en-US" sz="1200" u="sng" baseline="0" dirty="0" smtClean="0">
                          <a:latin typeface="Arial" pitchFamily="34" charset="0"/>
                          <a:cs typeface="Arial" pitchFamily="34" charset="0"/>
                        </a:rPr>
                        <a:t> Technologies</a:t>
                      </a:r>
                      <a:endParaRPr lang="en-US" sz="1200" u="none" baseline="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en-US" sz="1200" dirty="0" err="1" smtClean="0">
                          <a:latin typeface="Arial" pitchFamily="34" charset="0"/>
                          <a:cs typeface="Arial" pitchFamily="34" charset="0"/>
                        </a:rPr>
                        <a:t>Warfighter</a:t>
                      </a:r>
                      <a:r>
                        <a:rPr lang="en-US" sz="1200" baseline="0" dirty="0" smtClean="0">
                          <a:latin typeface="Arial" pitchFamily="34" charset="0"/>
                          <a:cs typeface="Arial" pitchFamily="34" charset="0"/>
                        </a:rPr>
                        <a:t> information devices and sensors </a:t>
                      </a:r>
                      <a:endParaRPr lang="en-US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43640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u="sng" dirty="0" smtClean="0">
                          <a:latin typeface="Arial" pitchFamily="34" charset="0"/>
                          <a:cs typeface="Arial" pitchFamily="34" charset="0"/>
                        </a:rPr>
                        <a:t>Internet of Things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Unattended</a:t>
                      </a:r>
                      <a:r>
                        <a:rPr lang="en-US" sz="12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sensors, vehicle borne sensors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73056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US" sz="1200" u="sng" dirty="0" smtClean="0">
                          <a:latin typeface="Arial" pitchFamily="34" charset="0"/>
                          <a:cs typeface="Arial" pitchFamily="34" charset="0"/>
                        </a:rPr>
                        <a:t>Medical  </a:t>
                      </a:r>
                      <a:r>
                        <a:rPr lang="en-US" sz="1200" u="none" dirty="0" smtClean="0">
                          <a:latin typeface="Arial" pitchFamily="34" charset="0"/>
                          <a:cs typeface="Arial" pitchFamily="34" charset="0"/>
                        </a:rPr>
                        <a:t>prosthetics, medical sensing</a:t>
                      </a:r>
                      <a:endParaRPr lang="en-US" sz="1200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en-US" sz="1200" dirty="0" err="1" smtClean="0">
                          <a:latin typeface="Arial" pitchFamily="34" charset="0"/>
                          <a:cs typeface="Arial" pitchFamily="34" charset="0"/>
                        </a:rPr>
                        <a:t>Warfighter</a:t>
                      </a:r>
                      <a:r>
                        <a:rPr lang="en-US" sz="1200" baseline="0" dirty="0" smtClean="0">
                          <a:latin typeface="Arial" pitchFamily="34" charset="0"/>
                          <a:cs typeface="Arial" pitchFamily="34" charset="0"/>
                        </a:rPr>
                        <a:t> Training and performance monitoring. Soldier medical care</a:t>
                      </a:r>
                      <a:endParaRPr lang="en-US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3" t="10940" r="43563" b="525"/>
          <a:stretch/>
        </p:blipFill>
        <p:spPr bwMode="auto">
          <a:xfrm>
            <a:off x="3105544" y="1194472"/>
            <a:ext cx="1386840" cy="1473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3" name="Group 32"/>
          <p:cNvGrpSpPr/>
          <p:nvPr/>
        </p:nvGrpSpPr>
        <p:grpSpPr>
          <a:xfrm>
            <a:off x="1139584" y="2333645"/>
            <a:ext cx="3962400" cy="1606940"/>
            <a:chOff x="1003862" y="4182791"/>
            <a:chExt cx="4166302" cy="1689631"/>
          </a:xfrm>
        </p:grpSpPr>
        <p:pic>
          <p:nvPicPr>
            <p:cNvPr id="34" name="Picture 33" descr="tape02b.png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09606" y="4182791"/>
              <a:ext cx="2960558" cy="1689631"/>
            </a:xfrm>
            <a:prstGeom prst="rect">
              <a:avLst/>
            </a:prstGeom>
          </p:spPr>
        </p:pic>
        <p:cxnSp>
          <p:nvCxnSpPr>
            <p:cNvPr id="35" name="Elbow Connector 34"/>
            <p:cNvCxnSpPr/>
            <p:nvPr/>
          </p:nvCxnSpPr>
          <p:spPr>
            <a:xfrm>
              <a:off x="1003862" y="5138173"/>
              <a:ext cx="3042974" cy="86193"/>
            </a:xfrm>
            <a:prstGeom prst="bentConnector3">
              <a:avLst>
                <a:gd name="adj1" fmla="val 52295"/>
              </a:avLst>
            </a:prstGeom>
            <a:ln w="12700">
              <a:solidFill>
                <a:srgbClr val="C00000">
                  <a:alpha val="50000"/>
                </a:srgbClr>
              </a:solidFill>
              <a:tailEnd type="oval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Elbow Connector 35"/>
            <p:cNvCxnSpPr/>
            <p:nvPr/>
          </p:nvCxnSpPr>
          <p:spPr>
            <a:xfrm>
              <a:off x="1017887" y="5324341"/>
              <a:ext cx="3171825" cy="123825"/>
            </a:xfrm>
            <a:prstGeom prst="bentConnector3">
              <a:avLst>
                <a:gd name="adj1" fmla="val 50000"/>
              </a:avLst>
            </a:prstGeom>
            <a:ln w="12700">
              <a:solidFill>
                <a:srgbClr val="C00000">
                  <a:alpha val="50000"/>
                </a:srgbClr>
              </a:solidFill>
              <a:tailEnd type="oval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Elbow Connector 36"/>
            <p:cNvCxnSpPr/>
            <p:nvPr/>
          </p:nvCxnSpPr>
          <p:spPr>
            <a:xfrm flipV="1">
              <a:off x="1003862" y="5063952"/>
              <a:ext cx="3197595" cy="527323"/>
            </a:xfrm>
            <a:prstGeom prst="bentConnector3">
              <a:avLst>
                <a:gd name="adj1" fmla="val 114054"/>
              </a:avLst>
            </a:prstGeom>
            <a:ln w="12700">
              <a:solidFill>
                <a:srgbClr val="C00000">
                  <a:alpha val="50000"/>
                </a:srgbClr>
              </a:solidFill>
              <a:tailEnd type="oval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Elbow Connector 37"/>
            <p:cNvCxnSpPr/>
            <p:nvPr/>
          </p:nvCxnSpPr>
          <p:spPr>
            <a:xfrm flipV="1">
              <a:off x="1390940" y="4850779"/>
              <a:ext cx="3264913" cy="976108"/>
            </a:xfrm>
            <a:prstGeom prst="bentConnector3">
              <a:avLst>
                <a:gd name="adj1" fmla="val 108248"/>
              </a:avLst>
            </a:prstGeom>
            <a:ln w="12700">
              <a:solidFill>
                <a:srgbClr val="C00000">
                  <a:alpha val="50000"/>
                </a:srgbClr>
              </a:solidFill>
              <a:tailEnd type="oval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Elbow Connector 38"/>
            <p:cNvCxnSpPr/>
            <p:nvPr/>
          </p:nvCxnSpPr>
          <p:spPr>
            <a:xfrm flipV="1">
              <a:off x="1498461" y="4930641"/>
              <a:ext cx="2738876" cy="863522"/>
            </a:xfrm>
            <a:prstGeom prst="bentConnector3">
              <a:avLst>
                <a:gd name="adj1" fmla="val 122568"/>
              </a:avLst>
            </a:prstGeom>
            <a:ln w="12700">
              <a:solidFill>
                <a:srgbClr val="C00000">
                  <a:alpha val="50000"/>
                </a:srgbClr>
              </a:solidFill>
              <a:tailEnd type="oval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extBox 39"/>
          <p:cNvSpPr txBox="1"/>
          <p:nvPr/>
        </p:nvSpPr>
        <p:spPr>
          <a:xfrm>
            <a:off x="377584" y="3026185"/>
            <a:ext cx="712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400" i="1" dirty="0" smtClean="0">
                <a:solidFill>
                  <a:srgbClr val="FF0000"/>
                </a:solidFill>
              </a:rPr>
              <a:t>Comm</a:t>
            </a:r>
            <a:endParaRPr lang="en-US" sz="1400" i="1" dirty="0">
              <a:solidFill>
                <a:srgbClr val="FF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77584" y="3254785"/>
            <a:ext cx="6928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400" i="1" dirty="0" smtClean="0">
                <a:solidFill>
                  <a:srgbClr val="FF0000"/>
                </a:solidFill>
              </a:rPr>
              <a:t>Power</a:t>
            </a:r>
            <a:endParaRPr lang="en-US" sz="1400" i="1" dirty="0">
              <a:solidFill>
                <a:srgbClr val="FF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77584" y="3480408"/>
            <a:ext cx="612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400" i="1" dirty="0" smtClean="0">
                <a:solidFill>
                  <a:srgbClr val="FF0000"/>
                </a:solidFill>
              </a:rPr>
              <a:t>Logic</a:t>
            </a:r>
            <a:endParaRPr lang="en-US" sz="1400" i="1" dirty="0">
              <a:solidFill>
                <a:srgbClr val="FF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68656" y="3709008"/>
            <a:ext cx="12520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400" i="1" dirty="0" smtClean="0">
                <a:solidFill>
                  <a:srgbClr val="FF0000"/>
                </a:solidFill>
              </a:rPr>
              <a:t>Sense A, B…</a:t>
            </a:r>
            <a:endParaRPr lang="en-US" sz="1400" i="1" dirty="0">
              <a:solidFill>
                <a:srgbClr val="FF0000"/>
              </a:solidFill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-48903" y="194284"/>
            <a:ext cx="9220200" cy="900113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5000"/>
              </a:lnSpc>
            </a:pPr>
            <a:r>
              <a:rPr lang="en-US" sz="3200" i="1" dirty="0"/>
              <a:t>Flexible Hybrid Electronics </a:t>
            </a:r>
          </a:p>
          <a:p>
            <a:pPr>
              <a:lnSpc>
                <a:spcPct val="85000"/>
              </a:lnSpc>
            </a:pPr>
            <a:r>
              <a:rPr lang="en-US" sz="3200" i="1" dirty="0"/>
              <a:t>Manufacturing Innovation Institute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329982" y="5911672"/>
            <a:ext cx="3160802" cy="369332"/>
          </a:xfrm>
          <a:prstGeom prst="rect">
            <a:avLst/>
          </a:prstGeom>
          <a:solidFill>
            <a:srgbClr val="336600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82880" rIns="182880" anchor="ctr">
            <a:spAutoFit/>
          </a:bodyPr>
          <a:lstStyle/>
          <a:p>
            <a:pPr algn="ctr" defTabSz="457200"/>
            <a:r>
              <a:rPr lang="en-US" b="1" dirty="0" smtClean="0">
                <a:solidFill>
                  <a:prstClr val="white"/>
                </a:solidFill>
              </a:rPr>
              <a:t>Announced August 28, 2015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2350" y="5703431"/>
            <a:ext cx="31949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Government </a:t>
            </a:r>
            <a:r>
              <a:rPr lang="en-US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POC: Dr. Eric Forsythe, </a:t>
            </a:r>
          </a:p>
          <a:p>
            <a:r>
              <a:rPr lang="en-US" sz="1200" dirty="0" smtClean="0">
                <a:hlinkClick r:id="rId9"/>
              </a:rPr>
              <a:t>eric.w.forsythe.civ@mail.mil</a:t>
            </a:r>
            <a:endParaRPr lang="en-US" sz="1200" dirty="0" smtClean="0"/>
          </a:p>
          <a:p>
            <a:r>
              <a:rPr lang="en-US" sz="1200" dirty="0"/>
              <a:t>Website: http://manufacturing.gov/fhe-mii.html</a:t>
            </a:r>
            <a:endParaRPr lang="en-US" sz="1200" dirty="0" smtClean="0"/>
          </a:p>
        </p:txBody>
      </p:sp>
      <p:sp>
        <p:nvSpPr>
          <p:cNvPr id="28" name="Rectangle 27"/>
          <p:cNvSpPr/>
          <p:nvPr/>
        </p:nvSpPr>
        <p:spPr>
          <a:xfrm>
            <a:off x="4621765" y="1105754"/>
            <a:ext cx="4694830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spcBef>
                <a:spcPts val="300"/>
              </a:spcBef>
            </a:pPr>
            <a:r>
              <a:rPr lang="en-US" sz="1600" b="1" dirty="0" smtClean="0">
                <a:solidFill>
                  <a:srgbClr val="002060"/>
                </a:solidFill>
                <a:cs typeface="Calibri" pitchFamily="34" charset="0"/>
              </a:rPr>
              <a:t>Lead</a:t>
            </a:r>
            <a:r>
              <a:rPr lang="en-US" sz="1600" b="1" dirty="0">
                <a:solidFill>
                  <a:srgbClr val="002060"/>
                </a:solidFill>
                <a:cs typeface="Calibri" pitchFamily="34" charset="0"/>
              </a:rPr>
              <a:t>: </a:t>
            </a:r>
            <a:r>
              <a:rPr lang="en-US" sz="1600" b="1" dirty="0" err="1" smtClean="0">
                <a:solidFill>
                  <a:srgbClr val="002060"/>
                </a:solidFill>
                <a:cs typeface="Calibri" pitchFamily="34" charset="0"/>
              </a:rPr>
              <a:t>FlexTech</a:t>
            </a:r>
            <a:r>
              <a:rPr lang="en-US" sz="1600" b="1" dirty="0">
                <a:solidFill>
                  <a:srgbClr val="002060"/>
                </a:solidFill>
                <a:cs typeface="Calibri" pitchFamily="34" charset="0"/>
              </a:rPr>
              <a:t> </a:t>
            </a:r>
            <a:r>
              <a:rPr lang="en-US" sz="1600" b="1" dirty="0" smtClean="0">
                <a:solidFill>
                  <a:srgbClr val="002060"/>
                </a:solidFill>
                <a:cs typeface="Calibri" pitchFamily="34" charset="0"/>
              </a:rPr>
              <a:t>Alliance</a:t>
            </a:r>
          </a:p>
          <a:p>
            <a:pPr algn="ctr" defTabSz="457200">
              <a:spcBef>
                <a:spcPts val="300"/>
              </a:spcBef>
            </a:pPr>
            <a:r>
              <a:rPr lang="en-US" sz="1600" b="1" dirty="0" smtClean="0">
                <a:solidFill>
                  <a:srgbClr val="002060"/>
                </a:solidFill>
                <a:cs typeface="Calibri" pitchFamily="34" charset="0"/>
              </a:rPr>
              <a:t>Hub </a:t>
            </a:r>
            <a:r>
              <a:rPr lang="en-US" sz="1600" b="1" dirty="0">
                <a:solidFill>
                  <a:srgbClr val="002060"/>
                </a:solidFill>
                <a:cs typeface="Calibri" pitchFamily="34" charset="0"/>
              </a:rPr>
              <a:t>location: </a:t>
            </a:r>
            <a:r>
              <a:rPr lang="en-US" sz="1600" b="1" dirty="0" smtClean="0">
                <a:solidFill>
                  <a:srgbClr val="002060"/>
                </a:solidFill>
                <a:cs typeface="Calibri" pitchFamily="34" charset="0"/>
              </a:rPr>
              <a:t>San Jose, CA</a:t>
            </a:r>
          </a:p>
          <a:p>
            <a:pPr algn="ctr" defTabSz="457200">
              <a:spcBef>
                <a:spcPts val="300"/>
              </a:spcBef>
            </a:pPr>
            <a:r>
              <a:rPr lang="en-US" sz="1600" b="1" dirty="0" smtClean="0">
                <a:solidFill>
                  <a:srgbClr val="002060"/>
                </a:solidFill>
                <a:cs typeface="Calibri" pitchFamily="34" charset="0"/>
              </a:rPr>
              <a:t>Federal </a:t>
            </a:r>
            <a:r>
              <a:rPr lang="en-US" sz="1600" b="1" dirty="0">
                <a:solidFill>
                  <a:srgbClr val="002060"/>
                </a:solidFill>
                <a:cs typeface="Calibri" pitchFamily="34" charset="0"/>
              </a:rPr>
              <a:t>Funding: </a:t>
            </a:r>
            <a:r>
              <a:rPr lang="en-US" sz="1600" b="1" dirty="0" smtClean="0">
                <a:solidFill>
                  <a:srgbClr val="002060"/>
                </a:solidFill>
                <a:cs typeface="Calibri" pitchFamily="34" charset="0"/>
              </a:rPr>
              <a:t>$75 M</a:t>
            </a:r>
            <a:endParaRPr lang="en-US" sz="1600" b="1" dirty="0">
              <a:solidFill>
                <a:srgbClr val="002060"/>
              </a:solidFill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4238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ontent Placeholder 3"/>
          <p:cNvSpPr txBox="1">
            <a:spLocks/>
          </p:cNvSpPr>
          <p:nvPr/>
        </p:nvSpPr>
        <p:spPr bwMode="auto">
          <a:xfrm>
            <a:off x="251487" y="3011844"/>
            <a:ext cx="4238625" cy="2886075"/>
          </a:xfrm>
          <a:prstGeom prst="rect">
            <a:avLst/>
          </a:prstGeom>
          <a:solidFill>
            <a:srgbClr val="FFFFFF">
              <a:alpha val="20000"/>
            </a:srgbClr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200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None/>
              <a:defRPr/>
            </a:pPr>
            <a:r>
              <a:rPr lang="en-US" altLang="en-US" sz="1400" b="1" u="sng" dirty="0" smtClean="0">
                <a:solidFill>
                  <a:srgbClr val="000000"/>
                </a:solidFill>
                <a:latin typeface="Myriad Pro" pitchFamily="34" charset="0"/>
                <a:cs typeface="Arial" panose="020B0604020202020204" pitchFamily="34" charset="0"/>
              </a:rPr>
              <a:t>Objective:</a:t>
            </a:r>
          </a:p>
          <a:p>
            <a:pPr marL="171450" indent="-171450" defTabSz="457200">
              <a:spcBef>
                <a:spcPts val="0"/>
              </a:spcBef>
              <a:spcAft>
                <a:spcPts val="900"/>
              </a:spcAft>
              <a:defRPr/>
            </a:pPr>
            <a:r>
              <a:rPr lang="en-US" altLang="en-US" sz="1200" dirty="0">
                <a:solidFill>
                  <a:prstClr val="black"/>
                </a:solidFill>
                <a:latin typeface="Myriad Pro" pitchFamily="34" charset="0"/>
                <a:cs typeface="Arial" panose="020B0604020202020204" pitchFamily="34" charset="0"/>
              </a:rPr>
              <a:t>S</a:t>
            </a:r>
            <a:r>
              <a:rPr lang="en-US" altLang="en-US" sz="1200" dirty="0" smtClean="0">
                <a:solidFill>
                  <a:prstClr val="black"/>
                </a:solidFill>
                <a:latin typeface="Myriad Pro" pitchFamily="34" charset="0"/>
                <a:cs typeface="Arial" panose="020B0604020202020204" pitchFamily="34" charset="0"/>
              </a:rPr>
              <a:t>erve </a:t>
            </a:r>
            <a:r>
              <a:rPr lang="en-US" altLang="en-US" sz="1200" dirty="0">
                <a:solidFill>
                  <a:prstClr val="black"/>
                </a:solidFill>
                <a:latin typeface="Myriad Pro" pitchFamily="34" charset="0"/>
                <a:cs typeface="Arial" panose="020B0604020202020204" pitchFamily="34" charset="0"/>
              </a:rPr>
              <a:t>as a public-private partnership between government, academia and industry to </a:t>
            </a:r>
            <a:r>
              <a:rPr lang="en-US" altLang="en-US" sz="1200" dirty="0" smtClean="0">
                <a:solidFill>
                  <a:prstClr val="black"/>
                </a:solidFill>
                <a:latin typeface="Myriad Pro" pitchFamily="34" charset="0"/>
                <a:cs typeface="Arial" panose="020B0604020202020204" pitchFamily="34" charset="0"/>
              </a:rPr>
              <a:t>address manufacturing </a:t>
            </a:r>
            <a:r>
              <a:rPr lang="en-US" altLang="en-US" sz="1200" dirty="0">
                <a:solidFill>
                  <a:prstClr val="black"/>
                </a:solidFill>
                <a:latin typeface="Myriad Pro" pitchFamily="34" charset="0"/>
                <a:cs typeface="Arial" panose="020B0604020202020204" pitchFamily="34" charset="0"/>
              </a:rPr>
              <a:t>challenges </a:t>
            </a:r>
            <a:r>
              <a:rPr lang="en-US" altLang="en-US" sz="1200" dirty="0" smtClean="0">
                <a:solidFill>
                  <a:prstClr val="black"/>
                </a:solidFill>
                <a:latin typeface="Myriad Pro" pitchFamily="34" charset="0"/>
                <a:cs typeface="Arial" panose="020B0604020202020204" pitchFamily="34" charset="0"/>
              </a:rPr>
              <a:t>from </a:t>
            </a:r>
            <a:r>
              <a:rPr lang="en-US" altLang="en-US" sz="1200" dirty="0">
                <a:solidFill>
                  <a:prstClr val="black"/>
                </a:solidFill>
                <a:latin typeface="Myriad Pro" pitchFamily="34" charset="0"/>
                <a:cs typeface="Arial" panose="020B0604020202020204" pitchFamily="34" charset="0"/>
              </a:rPr>
              <a:t>design to end </a:t>
            </a:r>
            <a:r>
              <a:rPr lang="en-US" altLang="en-US" sz="1200" dirty="0" smtClean="0">
                <a:solidFill>
                  <a:prstClr val="black"/>
                </a:solidFill>
                <a:latin typeface="Myriad Pro" pitchFamily="34" charset="0"/>
                <a:cs typeface="Arial" panose="020B0604020202020204" pitchFamily="34" charset="0"/>
              </a:rPr>
              <a:t>products</a:t>
            </a:r>
            <a:endParaRPr lang="en-US" altLang="en-US" sz="800" dirty="0" smtClean="0">
              <a:solidFill>
                <a:prstClr val="black"/>
              </a:solidFill>
              <a:latin typeface="Myriad Pro" pitchFamily="34" charset="0"/>
              <a:cs typeface="Arial" panose="020B0604020202020204" pitchFamily="34" charset="0"/>
            </a:endParaRPr>
          </a:p>
          <a:p>
            <a:pPr marL="171450" indent="-171450" defTabSz="457200">
              <a:spcBef>
                <a:spcPts val="0"/>
              </a:spcBef>
              <a:spcAft>
                <a:spcPts val="900"/>
              </a:spcAft>
              <a:defRPr/>
            </a:pPr>
            <a:r>
              <a:rPr lang="en-US" altLang="en-US" sz="1200" dirty="0" smtClean="0">
                <a:solidFill>
                  <a:prstClr val="black"/>
                </a:solidFill>
                <a:latin typeface="Myriad Pro" pitchFamily="34" charset="0"/>
                <a:cs typeface="Arial" panose="020B0604020202020204" pitchFamily="34" charset="0"/>
              </a:rPr>
              <a:t>Support </a:t>
            </a:r>
            <a:r>
              <a:rPr lang="en-US" altLang="en-US" sz="1200" dirty="0">
                <a:solidFill>
                  <a:prstClr val="black"/>
                </a:solidFill>
                <a:latin typeface="Myriad Pro" pitchFamily="34" charset="0"/>
                <a:cs typeface="Arial" panose="020B0604020202020204" pitchFamily="34" charset="0"/>
              </a:rPr>
              <a:t>an end-to-end innovation ‘ecosystem’ in the U.S. for revolutionary fibers and textiles manufacturing and leverage domestic manufacturing facilities to develop and scale-up manufacturing </a:t>
            </a:r>
            <a:r>
              <a:rPr lang="en-US" altLang="en-US" sz="1200" dirty="0" smtClean="0">
                <a:solidFill>
                  <a:prstClr val="black"/>
                </a:solidFill>
                <a:latin typeface="Myriad Pro" pitchFamily="34" charset="0"/>
                <a:cs typeface="Arial" panose="020B0604020202020204" pitchFamily="34" charset="0"/>
              </a:rPr>
              <a:t>processes</a:t>
            </a:r>
            <a:endParaRPr lang="en-US" altLang="en-US" sz="800" dirty="0" smtClean="0">
              <a:solidFill>
                <a:prstClr val="black"/>
              </a:solidFill>
              <a:latin typeface="Myriad Pro" pitchFamily="34" charset="0"/>
              <a:cs typeface="Arial" panose="020B0604020202020204" pitchFamily="34" charset="0"/>
            </a:endParaRPr>
          </a:p>
          <a:p>
            <a:pPr marL="171450" indent="-171450" defTabSz="457200">
              <a:spcBef>
                <a:spcPts val="0"/>
              </a:spcBef>
              <a:spcAft>
                <a:spcPts val="900"/>
              </a:spcAft>
              <a:defRPr/>
            </a:pPr>
            <a:r>
              <a:rPr lang="en-US" altLang="en-US" sz="1200" dirty="0" smtClean="0">
                <a:solidFill>
                  <a:prstClr val="black"/>
                </a:solidFill>
                <a:latin typeface="Myriad Pro" pitchFamily="34" charset="0"/>
                <a:cs typeface="Arial" panose="020B0604020202020204" pitchFamily="34" charset="0"/>
              </a:rPr>
              <a:t>Provide rapid product realization opportunities, </a:t>
            </a:r>
            <a:r>
              <a:rPr lang="en-US" altLang="en-US" sz="1200" dirty="0">
                <a:solidFill>
                  <a:prstClr val="black"/>
                </a:solidFill>
                <a:latin typeface="Myriad Pro" pitchFamily="34" charset="0"/>
                <a:cs typeface="Arial" panose="020B0604020202020204" pitchFamily="34" charset="0"/>
              </a:rPr>
              <a:t>based on robust design and simulation tools, pilot production facilities, </a:t>
            </a:r>
            <a:r>
              <a:rPr lang="en-US" altLang="en-US" sz="1200" dirty="0" smtClean="0">
                <a:solidFill>
                  <a:prstClr val="black"/>
                </a:solidFill>
                <a:latin typeface="Myriad Pro" pitchFamily="34" charset="0"/>
                <a:cs typeface="Arial" panose="020B0604020202020204" pitchFamily="34" charset="0"/>
              </a:rPr>
              <a:t>a collaborative infrastructure with suppliers</a:t>
            </a:r>
            <a:r>
              <a:rPr lang="en-US" altLang="en-US" sz="1200" dirty="0">
                <a:solidFill>
                  <a:prstClr val="black"/>
                </a:solidFill>
                <a:latin typeface="Myriad Pro" pitchFamily="34" charset="0"/>
                <a:cs typeface="Arial" panose="020B0604020202020204" pitchFamily="34" charset="0"/>
              </a:rPr>
              <a:t>, and workforce development opportunities through targeted training and curriculum </a:t>
            </a:r>
            <a:r>
              <a:rPr lang="en-US" altLang="en-US" sz="1200" dirty="0" smtClean="0">
                <a:solidFill>
                  <a:prstClr val="black"/>
                </a:solidFill>
                <a:latin typeface="Myriad Pro" pitchFamily="34" charset="0"/>
                <a:cs typeface="Arial" panose="020B0604020202020204" pitchFamily="34" charset="0"/>
              </a:rPr>
              <a:t>programs</a:t>
            </a:r>
            <a:endParaRPr lang="en-US" altLang="en-US" sz="1400" dirty="0" smtClean="0">
              <a:solidFill>
                <a:srgbClr val="000000"/>
              </a:solidFill>
              <a:latin typeface="Myriad Pro" pitchFamily="34" charset="0"/>
              <a:cs typeface="Arial" panose="020B0604020202020204" pitchFamily="34" charset="0"/>
            </a:endParaRPr>
          </a:p>
        </p:txBody>
      </p:sp>
      <p:sp>
        <p:nvSpPr>
          <p:cNvPr id="26" name="Content Placeholder 3"/>
          <p:cNvSpPr>
            <a:spLocks noGrp="1"/>
          </p:cNvSpPr>
          <p:nvPr>
            <p:ph idx="4294967295"/>
          </p:nvPr>
        </p:nvSpPr>
        <p:spPr bwMode="auto">
          <a:xfrm>
            <a:off x="261013" y="1185235"/>
            <a:ext cx="4038600" cy="1900520"/>
          </a:xfrm>
          <a:solidFill>
            <a:srgbClr val="9FF737">
              <a:alpha val="25098"/>
            </a:srgbClr>
          </a:solidFill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indent="0">
              <a:spcBef>
                <a:spcPts val="0"/>
              </a:spcBef>
              <a:spcAft>
                <a:spcPts val="900"/>
              </a:spcAft>
              <a:buFont typeface="Arial" charset="0"/>
              <a:buNone/>
            </a:pPr>
            <a:r>
              <a:rPr lang="en-US" altLang="en-US" sz="1400" u="sng" dirty="0" smtClean="0">
                <a:solidFill>
                  <a:srgbClr val="000000"/>
                </a:solidFill>
                <a:cs typeface="Arial" charset="0"/>
              </a:rPr>
              <a:t>Revolutionary Fibers and Textiles</a:t>
            </a:r>
          </a:p>
          <a:p>
            <a:pPr marL="0" indent="0">
              <a:spcBef>
                <a:spcPts val="0"/>
              </a:spcBef>
              <a:spcAft>
                <a:spcPts val="900"/>
              </a:spcAft>
              <a:buFont typeface="Arial" charset="0"/>
              <a:buNone/>
            </a:pPr>
            <a:r>
              <a:rPr lang="en-US" altLang="en-US" sz="1200" b="0" i="1" dirty="0" smtClean="0">
                <a:cs typeface="Arial" charset="0"/>
              </a:rPr>
              <a:t>Advances in fiber science have created fibers with extraordinary properties of strength, flame resistance, and electrical conductivity.   These ‘revolutionary’  fibers are composed of specialty fabrics, industrial fabrics, e-textiles, and advanced textiles.  They are built upon a  foundation of synthetic and/or multi-material fibers that have a wide-range of applications in both the defense and commercial sector that go beyond traditional wearable fabrics</a:t>
            </a:r>
            <a:endParaRPr lang="en-US" altLang="en-US" sz="1200" b="0" i="1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540198" y="5952958"/>
            <a:ext cx="3863750" cy="369332"/>
          </a:xfrm>
          <a:prstGeom prst="rect">
            <a:avLst/>
          </a:prstGeom>
          <a:solidFill>
            <a:srgbClr val="336600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82880" rIns="182880" anchor="ctr">
            <a:spAutoFit/>
          </a:bodyPr>
          <a:lstStyle/>
          <a:p>
            <a:pPr algn="ctr" defTabSz="457200"/>
            <a:r>
              <a:rPr lang="en-US" b="1" dirty="0" smtClean="0">
                <a:solidFill>
                  <a:prstClr val="white"/>
                </a:solidFill>
              </a:rPr>
              <a:t>Announcement Expected – Dec 2015</a:t>
            </a:r>
            <a:endParaRPr lang="en-US" b="1" dirty="0">
              <a:solidFill>
                <a:prstClr val="white"/>
              </a:solidFill>
            </a:endParaRPr>
          </a:p>
        </p:txBody>
      </p:sp>
      <p:pic>
        <p:nvPicPr>
          <p:cNvPr id="31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549" y="1392870"/>
            <a:ext cx="2070776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" t="2845" r="3971" b="2740"/>
          <a:stretch/>
        </p:blipFill>
        <p:spPr bwMode="auto">
          <a:xfrm>
            <a:off x="4622007" y="3270087"/>
            <a:ext cx="1533206" cy="832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3558" y="3268584"/>
            <a:ext cx="1254422" cy="835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" t="3173" r="3196" b="2238"/>
          <a:stretch/>
        </p:blipFill>
        <p:spPr bwMode="auto">
          <a:xfrm>
            <a:off x="6309077" y="3270087"/>
            <a:ext cx="1250617" cy="832104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TextBox 9"/>
          <p:cNvSpPr txBox="1">
            <a:spLocks noChangeArrowheads="1"/>
          </p:cNvSpPr>
          <p:nvPr/>
        </p:nvSpPr>
        <p:spPr bwMode="auto">
          <a:xfrm>
            <a:off x="4485791" y="1153084"/>
            <a:ext cx="241444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457200"/>
            <a:r>
              <a:rPr lang="en-US" altLang="en-US" sz="1200" i="1" dirty="0">
                <a:solidFill>
                  <a:prstClr val="black"/>
                </a:solidFill>
                <a:latin typeface="Myriad Pro" pitchFamily="34" charset="0"/>
              </a:rPr>
              <a:t>Transportation – Covers and Airbags</a:t>
            </a:r>
          </a:p>
        </p:txBody>
      </p:sp>
      <p:sp>
        <p:nvSpPr>
          <p:cNvPr id="38" name="TextBox 16"/>
          <p:cNvSpPr txBox="1">
            <a:spLocks noChangeArrowheads="1"/>
          </p:cNvSpPr>
          <p:nvPr/>
        </p:nvSpPr>
        <p:spPr bwMode="auto">
          <a:xfrm>
            <a:off x="7036399" y="1149417"/>
            <a:ext cx="19951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457200"/>
            <a:r>
              <a:rPr lang="en-US" altLang="en-US" sz="1200" i="1" dirty="0" err="1">
                <a:solidFill>
                  <a:prstClr val="black"/>
                </a:solidFill>
                <a:latin typeface="Myriad Pro" pitchFamily="34" charset="0"/>
              </a:rPr>
              <a:t>Geosynthetics</a:t>
            </a:r>
            <a:r>
              <a:rPr lang="en-US" altLang="en-US" sz="1200" i="1" dirty="0">
                <a:solidFill>
                  <a:prstClr val="black"/>
                </a:solidFill>
                <a:latin typeface="Myriad Pro" pitchFamily="34" charset="0"/>
              </a:rPr>
              <a:t> – Construction </a:t>
            </a:r>
          </a:p>
        </p:txBody>
      </p:sp>
      <p:sp>
        <p:nvSpPr>
          <p:cNvPr id="39" name="TextBox 16"/>
          <p:cNvSpPr txBox="1">
            <a:spLocks noChangeArrowheads="1"/>
          </p:cNvSpPr>
          <p:nvPr/>
        </p:nvSpPr>
        <p:spPr bwMode="auto">
          <a:xfrm>
            <a:off x="5719211" y="3012834"/>
            <a:ext cx="22410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457200"/>
            <a:r>
              <a:rPr lang="en-US" altLang="en-US" sz="1200" i="1" dirty="0">
                <a:solidFill>
                  <a:prstClr val="black"/>
                </a:solidFill>
                <a:latin typeface="Myriad Pro" pitchFamily="34" charset="0"/>
              </a:rPr>
              <a:t>Military </a:t>
            </a:r>
            <a:r>
              <a:rPr lang="en-US" altLang="en-US" sz="1200" i="1" dirty="0" smtClean="0">
                <a:solidFill>
                  <a:prstClr val="black"/>
                </a:solidFill>
                <a:latin typeface="Myriad Pro" pitchFamily="34" charset="0"/>
              </a:rPr>
              <a:t>and Commercial Shelters </a:t>
            </a:r>
            <a:endParaRPr lang="en-US" altLang="en-US" sz="1200" i="1" dirty="0">
              <a:solidFill>
                <a:prstClr val="black"/>
              </a:solidFill>
              <a:latin typeface="Myriad Pro" pitchFamily="34" charset="0"/>
            </a:endParaRPr>
          </a:p>
        </p:txBody>
      </p:sp>
      <p:pic>
        <p:nvPicPr>
          <p:cNvPr id="40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319" y="4365623"/>
            <a:ext cx="1574800" cy="150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19"/>
          <p:cNvPicPr>
            <a:picLocks noGrp="1"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4"/>
          <a:stretch/>
        </p:blipFill>
        <p:spPr bwMode="auto">
          <a:xfrm>
            <a:off x="4572000" y="4522785"/>
            <a:ext cx="1288386" cy="1024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20" descr="http://www.stojan.fr/wp-content/uploads/2014/01/garmets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051" y="4506910"/>
            <a:ext cx="1394295" cy="1024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Box 22"/>
          <p:cNvSpPr txBox="1">
            <a:spLocks noChangeArrowheads="1"/>
          </p:cNvSpPr>
          <p:nvPr/>
        </p:nvSpPr>
        <p:spPr bwMode="auto">
          <a:xfrm>
            <a:off x="5496592" y="4121148"/>
            <a:ext cx="266566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457200"/>
            <a:r>
              <a:rPr lang="en-US" altLang="en-US" sz="1200" i="1" dirty="0">
                <a:solidFill>
                  <a:prstClr val="black"/>
                </a:solidFill>
                <a:latin typeface="Myriad Pro" pitchFamily="34" charset="0"/>
              </a:rPr>
              <a:t>Military </a:t>
            </a:r>
            <a:r>
              <a:rPr lang="en-US" altLang="en-US" sz="1200" i="1" dirty="0" smtClean="0">
                <a:solidFill>
                  <a:prstClr val="black"/>
                </a:solidFill>
                <a:latin typeface="Myriad Pro" pitchFamily="34" charset="0"/>
              </a:rPr>
              <a:t>and Commercial Smart </a:t>
            </a:r>
            <a:r>
              <a:rPr lang="en-US" altLang="en-US" sz="1200" i="1" dirty="0">
                <a:solidFill>
                  <a:prstClr val="black"/>
                </a:solidFill>
                <a:latin typeface="Myriad Pro" pitchFamily="34" charset="0"/>
              </a:rPr>
              <a:t>Clothing</a:t>
            </a: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512" y="1392870"/>
            <a:ext cx="2089725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145345"/>
            <a:ext cx="1257300" cy="838201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itle 1"/>
          <p:cNvSpPr txBox="1">
            <a:spLocks/>
          </p:cNvSpPr>
          <p:nvPr/>
        </p:nvSpPr>
        <p:spPr>
          <a:xfrm>
            <a:off x="-48903" y="101296"/>
            <a:ext cx="9220200" cy="900113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5000"/>
              </a:lnSpc>
            </a:pPr>
            <a:r>
              <a:rPr lang="en-US" sz="2800" i="1" dirty="0" smtClean="0">
                <a:solidFill>
                  <a:srgbClr val="C00000"/>
                </a:solidFill>
                <a:cs typeface="Calibri" pitchFamily="34" charset="0"/>
              </a:rPr>
              <a:t>Revolutionary Fibers and Textiles</a:t>
            </a:r>
          </a:p>
          <a:p>
            <a:pPr>
              <a:lnSpc>
                <a:spcPct val="85000"/>
              </a:lnSpc>
            </a:pPr>
            <a:r>
              <a:rPr lang="en-US" sz="2800" i="1" dirty="0" smtClean="0">
                <a:solidFill>
                  <a:srgbClr val="C00000"/>
                </a:solidFill>
                <a:cs typeface="Calibri" pitchFamily="34" charset="0"/>
              </a:rPr>
              <a:t>Manufacturing Innovation Institute</a:t>
            </a:r>
            <a:endParaRPr lang="en-US" sz="3200" i="1" dirty="0">
              <a:solidFill>
                <a:srgbClr val="C00000"/>
              </a:solidFill>
              <a:cs typeface="Calibri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481813" y="861242"/>
            <a:ext cx="41587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spcBef>
                <a:spcPts val="600"/>
              </a:spcBef>
            </a:pPr>
            <a:r>
              <a:rPr lang="en-US" b="1" i="1" dirty="0" smtClean="0">
                <a:solidFill>
                  <a:srgbClr val="003300"/>
                </a:solidFill>
                <a:cs typeface="Calibri" pitchFamily="34" charset="0"/>
              </a:rPr>
              <a:t>$75M federal investment over five years</a:t>
            </a:r>
            <a:endParaRPr lang="en-US" b="1" i="1" dirty="0">
              <a:solidFill>
                <a:srgbClr val="003300"/>
              </a:solidFill>
              <a:cs typeface="Calibri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2351" y="5741560"/>
            <a:ext cx="33185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Government </a:t>
            </a:r>
            <a:r>
              <a:rPr lang="en-US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POC: Steve </a:t>
            </a:r>
            <a:r>
              <a:rPr lang="en-US" sz="12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Luckowski</a:t>
            </a:r>
            <a:r>
              <a:rPr lang="en-US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r>
              <a:rPr lang="en-US" sz="1200" dirty="0" smtClean="0">
                <a:hlinkClick r:id="rId11"/>
              </a:rPr>
              <a:t>stephen.l.luckowski.civ@mail.mil</a:t>
            </a:r>
            <a:endParaRPr lang="en-US" sz="1200" dirty="0" smtClean="0"/>
          </a:p>
          <a:p>
            <a:r>
              <a:rPr lang="en-US" sz="1200" dirty="0"/>
              <a:t>Website: http://manufacturing.gov/rft-mii.html</a:t>
            </a:r>
            <a:endParaRPr lang="en-US" sz="1200" dirty="0" smtClean="0"/>
          </a:p>
        </p:txBody>
      </p:sp>
    </p:spTree>
    <p:extLst>
      <p:ext uri="{BB962C8B-B14F-4D97-AF65-F5344CB8AC3E}">
        <p14:creationId xmlns:p14="http://schemas.microsoft.com/office/powerpoint/2010/main" val="856354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NNI 2.0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179446"/>
            <a:ext cx="8229600" cy="48006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Pivotal year for the NNI</a:t>
            </a:r>
          </a:p>
          <a:p>
            <a:pPr lvl="1"/>
            <a:r>
              <a:rPr lang="en-US" dirty="0" smtClean="0"/>
              <a:t>NNI celebrated it’s 15</a:t>
            </a:r>
            <a:r>
              <a:rPr lang="en-US" baseline="30000" dirty="0" smtClean="0"/>
              <a:t>th</a:t>
            </a:r>
            <a:r>
              <a:rPr lang="en-US" dirty="0" smtClean="0"/>
              <a:t> anniversary last year – what should the NNI look like in the future?</a:t>
            </a:r>
          </a:p>
          <a:p>
            <a:pPr lvl="1"/>
            <a:r>
              <a:rPr lang="en-US" dirty="0" smtClean="0"/>
              <a:t>NNI Strategic Plan Update</a:t>
            </a:r>
          </a:p>
          <a:p>
            <a:pPr lvl="1"/>
            <a:r>
              <a:rPr lang="en-US" dirty="0" smtClean="0"/>
              <a:t>Election Year</a:t>
            </a:r>
          </a:p>
          <a:p>
            <a:r>
              <a:rPr lang="en-US" dirty="0"/>
              <a:t>Some issues:</a:t>
            </a:r>
          </a:p>
          <a:p>
            <a:pPr lvl="1"/>
            <a:r>
              <a:rPr lang="en-US" dirty="0"/>
              <a:t>Nanotechnology as a focus area vs. as an enabling technology</a:t>
            </a:r>
          </a:p>
          <a:p>
            <a:pPr lvl="1"/>
            <a:r>
              <a:rPr lang="en-US" dirty="0"/>
              <a:t>Transition of nanotechnology discoveries from lab to market</a:t>
            </a:r>
          </a:p>
          <a:p>
            <a:pPr lvl="1"/>
            <a:r>
              <a:rPr lang="en-US" dirty="0"/>
              <a:t>Role of </a:t>
            </a:r>
            <a:r>
              <a:rPr lang="en-US" dirty="0" err="1" smtClean="0"/>
              <a:t>nanoEHS</a:t>
            </a:r>
            <a:r>
              <a:rPr lang="en-US" dirty="0" smtClean="0"/>
              <a:t> </a:t>
            </a:r>
            <a:endParaRPr lang="en-US" dirty="0"/>
          </a:p>
          <a:p>
            <a:r>
              <a:rPr lang="en-US" dirty="0" smtClean="0"/>
              <a:t>Elements Necessary for Continued Vitality and Growth of the NNI</a:t>
            </a:r>
          </a:p>
          <a:p>
            <a:pPr lvl="1"/>
            <a:r>
              <a:rPr lang="en-US" dirty="0" smtClean="0"/>
              <a:t>Bold and compelling vision for the future</a:t>
            </a:r>
          </a:p>
          <a:p>
            <a:pPr lvl="2"/>
            <a:r>
              <a:rPr lang="en-US" dirty="0" smtClean="0"/>
              <a:t>Grand Challenges</a:t>
            </a:r>
          </a:p>
          <a:p>
            <a:pPr lvl="2"/>
            <a:r>
              <a:rPr lang="en-US" dirty="0" smtClean="0"/>
              <a:t>NNI Strategic Plan </a:t>
            </a:r>
          </a:p>
          <a:p>
            <a:pPr lvl="1"/>
            <a:r>
              <a:rPr lang="en-US" dirty="0" smtClean="0"/>
              <a:t>Impactful accounting of the accomplishments – telling the NNI story</a:t>
            </a:r>
          </a:p>
          <a:p>
            <a:pPr lvl="2"/>
            <a:r>
              <a:rPr lang="en-US" dirty="0" smtClean="0"/>
              <a:t>Education and Outreach</a:t>
            </a:r>
          </a:p>
          <a:p>
            <a:pPr lvl="1"/>
            <a:r>
              <a:rPr lang="en-US" dirty="0" smtClean="0"/>
              <a:t>Broad community support for continuation</a:t>
            </a:r>
          </a:p>
          <a:p>
            <a:pPr lvl="2"/>
            <a:r>
              <a:rPr lang="en-US" dirty="0" smtClean="0"/>
              <a:t>Nanotechnology business community</a:t>
            </a:r>
          </a:p>
          <a:p>
            <a:pPr lvl="2"/>
            <a:r>
              <a:rPr lang="en-US" dirty="0" smtClean="0"/>
              <a:t>Technical and professional societies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3093720" cy="365125"/>
          </a:xfrm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LaRC 6/22/16</a:t>
            </a:r>
            <a:endParaRPr lang="en-US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143121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31838"/>
          </a:xfrm>
        </p:spPr>
        <p:txBody>
          <a:bodyPr/>
          <a:lstStyle/>
          <a:p>
            <a:r>
              <a:rPr lang="en-US" dirty="0" smtClean="0"/>
              <a:t>Grand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44737"/>
            <a:ext cx="8229600" cy="5056780"/>
          </a:xfrm>
        </p:spPr>
        <p:txBody>
          <a:bodyPr>
            <a:normAutofit fontScale="77500" lnSpcReduction="20000"/>
          </a:bodyPr>
          <a:lstStyle/>
          <a:p>
            <a:r>
              <a:rPr lang="en-US" sz="2100" dirty="0" smtClean="0"/>
              <a:t>Recommended by PCAST in their 2014 review of the NNI</a:t>
            </a:r>
          </a:p>
          <a:p>
            <a:r>
              <a:rPr lang="en-US" sz="2100" dirty="0" smtClean="0"/>
              <a:t>Definition derived from Administration's Innovation Policy</a:t>
            </a:r>
          </a:p>
          <a:p>
            <a:r>
              <a:rPr lang="en-US" sz="2100" dirty="0" smtClean="0"/>
              <a:t>Attributes of Grand Challenges are:</a:t>
            </a:r>
          </a:p>
          <a:p>
            <a:pPr lvl="1">
              <a:buFont typeface="Wingdings" charset="2"/>
              <a:buChar char="ü"/>
            </a:pPr>
            <a:r>
              <a:rPr lang="en-US" sz="2100" dirty="0" smtClean="0"/>
              <a:t>Require </a:t>
            </a:r>
            <a:r>
              <a:rPr lang="en-US" sz="2100" dirty="0"/>
              <a:t>advances in fundamental scientific knowledge, tools, and infrastructure for successful completion</a:t>
            </a:r>
            <a:r>
              <a:rPr lang="en-US" sz="2100" dirty="0" smtClean="0"/>
              <a:t>.</a:t>
            </a:r>
            <a:endParaRPr lang="en-US" sz="2100" dirty="0"/>
          </a:p>
          <a:p>
            <a:pPr lvl="1">
              <a:buFont typeface="Wingdings" charset="2"/>
              <a:buChar char="ü"/>
            </a:pPr>
            <a:r>
              <a:rPr lang="en-US" sz="2100" dirty="0"/>
              <a:t>Drive the need for collaboration between multiple disciplines, some of which do not normally interact, </a:t>
            </a:r>
            <a:r>
              <a:rPr lang="en-US" sz="2100" dirty="0" smtClean="0"/>
              <a:t>to </a:t>
            </a:r>
            <a:r>
              <a:rPr lang="en-US" sz="2100" dirty="0"/>
              <a:t>come </a:t>
            </a:r>
            <a:r>
              <a:rPr lang="en-US" sz="2100" dirty="0" smtClean="0"/>
              <a:t>together, collaborate and </a:t>
            </a:r>
            <a:r>
              <a:rPr lang="en-US" sz="2100" dirty="0"/>
              <a:t>share resources and information to solve the challenge .</a:t>
            </a:r>
          </a:p>
          <a:p>
            <a:pPr lvl="1">
              <a:buFont typeface="Wingdings" charset="2"/>
              <a:buChar char="ü"/>
            </a:pPr>
            <a:r>
              <a:rPr lang="en-US" sz="2100" dirty="0"/>
              <a:t>Span efforts from discovery and fundamental science to engineering demonstration and commercialization, i.e., catalyze the transition of technologies from lab to market.</a:t>
            </a:r>
          </a:p>
          <a:p>
            <a:pPr lvl="1">
              <a:buFont typeface="Wingdings" charset="2"/>
              <a:buChar char="ü"/>
            </a:pPr>
            <a:r>
              <a:rPr lang="en-US" sz="2100" dirty="0"/>
              <a:t>Be too big to be undertaken by one or even a few organizations. </a:t>
            </a:r>
          </a:p>
          <a:p>
            <a:pPr lvl="1">
              <a:buFont typeface="Wingdings" charset="2"/>
              <a:buChar char="ü"/>
            </a:pPr>
            <a:r>
              <a:rPr lang="en-US" sz="2100" dirty="0"/>
              <a:t>Be exciting enough to motivate decision makers to provide funding and resources and multiple organizations to collaborate, share resources, and information to solve the challenge</a:t>
            </a:r>
            <a:r>
              <a:rPr lang="en-US" sz="2100" dirty="0" smtClean="0"/>
              <a:t>.</a:t>
            </a:r>
            <a:endParaRPr lang="en-US" sz="2100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100" dirty="0"/>
              <a:t>Have a measurable end-</a:t>
            </a:r>
            <a:r>
              <a:rPr lang="en-US" sz="2100" dirty="0" smtClean="0"/>
              <a:t>point and clear intermediate milestones that are measurable and valuable in their own right</a:t>
            </a:r>
          </a:p>
          <a:p>
            <a:r>
              <a:rPr lang="en-US" sz="2100" dirty="0" smtClean="0"/>
              <a:t>RFI released in June 2015 to solicit public input on potential Nanotechnology Inspired Grand Challenges – over 100 responses</a:t>
            </a:r>
          </a:p>
          <a:p>
            <a:r>
              <a:rPr lang="en-US" sz="2100" dirty="0" smtClean="0"/>
              <a:t>First nanotechnology inspired Grand Challenge (future computing) announced in October 2015</a:t>
            </a:r>
            <a:endParaRPr lang="en-US" sz="2100" dirty="0"/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3048000" cy="365125"/>
          </a:xfrm>
        </p:spPr>
        <p:txBody>
          <a:bodyPr/>
          <a:lstStyle/>
          <a:p>
            <a:r>
              <a:rPr lang="en-US" smtClean="0"/>
              <a:t>LaRC 6/22/16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441570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Nanotechnology Grand Challenge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Create a new type of computer that can proactively interpret and learn from data, solve unfamiliar problems using what it has learned, and operate with the energy efficiency of the human </a:t>
            </a:r>
            <a:r>
              <a:rPr lang="en-US" b="1" dirty="0" smtClean="0"/>
              <a:t>brain</a:t>
            </a:r>
            <a:endParaRPr lang="en-US" dirty="0" smtClean="0"/>
          </a:p>
          <a:p>
            <a:pPr lvl="1"/>
            <a:r>
              <a:rPr lang="en-US" dirty="0" smtClean="0"/>
              <a:t>Announced on 10-20-2015 by the WH Office of Science and Technology Policy</a:t>
            </a:r>
          </a:p>
          <a:p>
            <a:pPr lvl="1"/>
            <a:r>
              <a:rPr lang="en-US" dirty="0" smtClean="0"/>
              <a:t>Moving beyond conventional (von Neumann) computing architectures to make computers that can solve problems faster than conventional computers and require much less energy</a:t>
            </a:r>
          </a:p>
          <a:p>
            <a:pPr lvl="1"/>
            <a:r>
              <a:rPr lang="en-US" dirty="0" smtClean="0"/>
              <a:t>Other Grand Challenge topics are under consideration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3093720" cy="365125"/>
          </a:xfrm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LaRC 6/22/16</a:t>
            </a:r>
            <a:endParaRPr lang="en-US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931651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9550" y="274638"/>
            <a:ext cx="8705850" cy="715962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NNI Strategic Plan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42900" y="914400"/>
            <a:ext cx="5920740" cy="5181600"/>
          </a:xfrm>
        </p:spPr>
        <p:txBody>
          <a:bodyPr>
            <a:noAutofit/>
          </a:bodyPr>
          <a:lstStyle/>
          <a:p>
            <a:pPr marL="227013" indent="-227013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Describes vision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goals, strategies to achieve</a:t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the goals, and investment strategy</a:t>
            </a:r>
          </a:p>
          <a:p>
            <a:pPr marL="227013" indent="-227013">
              <a:spcBef>
                <a:spcPts val="600"/>
              </a:spcBef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Identifies specific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objectives toward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collectively</a:t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achieving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vision</a:t>
            </a:r>
          </a:p>
          <a:p>
            <a:pPr marL="227013" indent="-227013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Currently undergoing an update (every 3 years)</a:t>
            </a:r>
          </a:p>
          <a:p>
            <a:pPr marL="627063" lvl="1" indent="-227013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Input from NNI member agencies and broader nanotechnology community</a:t>
            </a:r>
          </a:p>
          <a:p>
            <a:pPr marL="627063" lvl="1" indent="-227013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NNI Strategic Plan Stakeholders’ Workshop held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 Washington on May 19 and 20</a:t>
            </a:r>
          </a:p>
          <a:p>
            <a:pPr marL="1027113" lvl="2" indent="-227013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Very worthwhile discussion that will help shape the new Plan</a:t>
            </a:r>
          </a:p>
          <a:p>
            <a:pPr marL="1027113" lvl="2" indent="-227013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Workshop summary as an appendix to the Plan</a:t>
            </a:r>
          </a:p>
          <a:p>
            <a:pPr marL="1027113" lvl="2" indent="-227013"/>
            <a:endParaRPr lang="en-US" sz="1600" dirty="0">
              <a:solidFill>
                <a:srgbClr val="295F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R:\My Documents\My Pictures\2014_nni_strategic_plan_cov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720" y="1706880"/>
            <a:ext cx="2133600" cy="276112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3032760" cy="365125"/>
          </a:xfrm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LaRC 6/22/16</a:t>
            </a:r>
            <a:endParaRPr lang="en-US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265797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274320" indent="-256032">
              <a:buFont typeface="Arial"/>
              <a:buChar char="•"/>
            </a:pPr>
            <a:r>
              <a:rPr lang="en-US" sz="2400" dirty="0" smtClean="0"/>
              <a:t>The NNI has been a highly successful initiative</a:t>
            </a:r>
          </a:p>
          <a:p>
            <a:pPr marL="674370" lvl="1" indent="-256032">
              <a:buFont typeface="Arial"/>
              <a:buChar char="•"/>
            </a:pPr>
            <a:r>
              <a:rPr lang="en-US" sz="2000" dirty="0" smtClean="0"/>
              <a:t>16 + years of US leadership in nanotechnology R&amp;D</a:t>
            </a:r>
          </a:p>
          <a:p>
            <a:pPr marL="674370" lvl="1" indent="-256032">
              <a:buFont typeface="Arial"/>
              <a:buChar char="•"/>
            </a:pPr>
            <a:r>
              <a:rPr lang="en-US" sz="2000" dirty="0" smtClean="0"/>
              <a:t>Enabled the development of unique nanofabrication and characterization facilities</a:t>
            </a:r>
          </a:p>
          <a:p>
            <a:pPr marL="674370" lvl="1" indent="-256032">
              <a:buFont typeface="Arial"/>
              <a:buChar char="•"/>
            </a:pPr>
            <a:r>
              <a:rPr lang="en-US" sz="2000" dirty="0" smtClean="0"/>
              <a:t>Facilitated the commercialization of nanotechnology products – US accounted for 23% of global revenues in nanotechnology-enabled products</a:t>
            </a:r>
          </a:p>
          <a:p>
            <a:pPr marL="674370" lvl="1" indent="-256032">
              <a:buFont typeface="Arial"/>
              <a:buChar char="•"/>
            </a:pPr>
            <a:r>
              <a:rPr lang="en-US" sz="2000" dirty="0" smtClean="0"/>
              <a:t>Promoted the responsible development of nanotechnology based products</a:t>
            </a:r>
            <a:endParaRPr lang="en-US" sz="2400" dirty="0" smtClean="0"/>
          </a:p>
          <a:p>
            <a:pPr marL="274320" indent="-256032">
              <a:buFont typeface="Arial"/>
              <a:buChar char="•"/>
            </a:pPr>
            <a:r>
              <a:rPr lang="en-US" sz="2400" dirty="0" smtClean="0"/>
              <a:t>It’s </a:t>
            </a:r>
            <a:r>
              <a:rPr lang="en-US" sz="2400" dirty="0" smtClean="0"/>
              <a:t>time to start talking about the next era of the NNI – NNI 2.0</a:t>
            </a:r>
          </a:p>
          <a:p>
            <a:pPr marL="274320" indent="-256032">
              <a:buFont typeface="Arial"/>
              <a:buChar char="•"/>
            </a:pPr>
            <a:r>
              <a:rPr lang="en-US" sz="2400" dirty="0" smtClean="0"/>
              <a:t>We want your </a:t>
            </a:r>
            <a:r>
              <a:rPr lang="en-US" sz="2400" dirty="0" smtClean="0"/>
              <a:t>input</a:t>
            </a:r>
          </a:p>
          <a:p>
            <a:pPr marL="674370" lvl="1" indent="-256032">
              <a:buFont typeface="Arial"/>
              <a:buChar char="•"/>
            </a:pPr>
            <a:r>
              <a:rPr lang="en-US" sz="2000" dirty="0" smtClean="0"/>
              <a:t>Where is nanotechnology headed in the next 10-15 years?  What are the challenges and  </a:t>
            </a:r>
            <a:r>
              <a:rPr lang="en-US" sz="2000" dirty="0" err="1" smtClean="0"/>
              <a:t>opportunites</a:t>
            </a:r>
            <a:r>
              <a:rPr lang="en-US" sz="2000" dirty="0" smtClean="0"/>
              <a:t>?</a:t>
            </a:r>
          </a:p>
          <a:p>
            <a:pPr marL="674370" lvl="1" indent="-256032">
              <a:buFont typeface="Arial"/>
              <a:buChar char="•"/>
            </a:pPr>
            <a:r>
              <a:rPr lang="en-US" sz="2000" dirty="0" smtClean="0"/>
              <a:t>What should the NNI do to ensure that the US capitalizes on these opportunities?</a:t>
            </a:r>
            <a:endParaRPr lang="en-US" sz="2000" dirty="0" smtClean="0"/>
          </a:p>
          <a:p>
            <a:pPr marL="674370" lvl="1" indent="-256032">
              <a:buFont typeface="Arial"/>
              <a:buChar char="•"/>
            </a:pPr>
            <a:r>
              <a:rPr lang="en-US" sz="1800" dirty="0" smtClean="0"/>
              <a:t>What would a Grand Challenge look like in structural materials?</a:t>
            </a:r>
          </a:p>
          <a:p>
            <a:pPr marL="674370" lvl="1" indent="-256032">
              <a:buFont typeface="Arial"/>
              <a:buChar char="•"/>
            </a:pPr>
            <a:r>
              <a:rPr lang="en-US" sz="1800" dirty="0" smtClean="0"/>
              <a:t>How can government be an early adopter of nanomaterials technologies?</a:t>
            </a:r>
          </a:p>
          <a:p>
            <a:pPr marL="674370" lvl="1" indent="-256032">
              <a:buFont typeface="Arial"/>
              <a:buChar char="•"/>
            </a:pPr>
            <a:endParaRPr lang="en-US" sz="1800" dirty="0" smtClean="0"/>
          </a:p>
          <a:p>
            <a:pPr lvl="1">
              <a:buFont typeface="Wingdings" charset="2"/>
              <a:buChar char="ü"/>
            </a:pPr>
            <a:endParaRPr lang="en-US" sz="2200" dirty="0" smtClean="0"/>
          </a:p>
          <a:p>
            <a:pPr>
              <a:buFont typeface="Arial"/>
              <a:buChar char="•"/>
            </a:pP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3017520" cy="365125"/>
          </a:xfrm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LaRC 6/22/16</a:t>
            </a:r>
            <a:endParaRPr lang="en-US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487803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Hierarchical Structures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39314"/>
            <a:ext cx="4105082" cy="1825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213318"/>
            <a:ext cx="3395663" cy="2802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7798" y="5927840"/>
            <a:ext cx="4727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L.R. Meza and J.R. Greer </a:t>
            </a:r>
            <a:r>
              <a:rPr lang="en-US" sz="1600" i="1" dirty="0" smtClean="0"/>
              <a:t>J. Mater. Sci. </a:t>
            </a:r>
            <a:r>
              <a:rPr lang="en-US" sz="1600" b="1" dirty="0" smtClean="0"/>
              <a:t>2014</a:t>
            </a:r>
            <a:r>
              <a:rPr lang="en-US" sz="1600" dirty="0" smtClean="0"/>
              <a:t>, </a:t>
            </a:r>
            <a:r>
              <a:rPr lang="en-US" sz="1600" i="1" dirty="0" smtClean="0"/>
              <a:t>49</a:t>
            </a:r>
            <a:r>
              <a:rPr lang="en-US" sz="1600" dirty="0" smtClean="0"/>
              <a:t>, 2496</a:t>
            </a:r>
            <a:endParaRPr lang="en-US" sz="1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503" y="2252068"/>
            <a:ext cx="3064579" cy="3573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439905" y="5855427"/>
            <a:ext cx="34333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L.R. Meza, et al </a:t>
            </a:r>
            <a:r>
              <a:rPr lang="en-US" sz="1600" i="1" dirty="0" smtClean="0"/>
              <a:t>PNAS </a:t>
            </a:r>
            <a:r>
              <a:rPr lang="en-US" sz="1600" b="1" dirty="0" smtClean="0"/>
              <a:t>2015</a:t>
            </a:r>
            <a:r>
              <a:rPr lang="en-US" sz="1600" dirty="0" smtClean="0"/>
              <a:t>, </a:t>
            </a:r>
            <a:r>
              <a:rPr lang="en-US" sz="1600" i="1" dirty="0" smtClean="0"/>
              <a:t>112</a:t>
            </a:r>
            <a:r>
              <a:rPr lang="en-US" sz="1600" dirty="0" smtClean="0"/>
              <a:t>, 11502</a:t>
            </a:r>
            <a:endParaRPr lang="en-US" sz="16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959" y="754752"/>
            <a:ext cx="2398131" cy="1374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LaRC 6/22/16</a:t>
            </a:r>
          </a:p>
        </p:txBody>
      </p:sp>
    </p:spTree>
    <p:extLst>
      <p:ext uri="{BB962C8B-B14F-4D97-AF65-F5344CB8AC3E}">
        <p14:creationId xmlns:p14="http://schemas.microsoft.com/office/powerpoint/2010/main" val="2413860037"/>
      </p:ext>
    </p:extLst>
  </p:cSld>
  <p:clrMapOvr>
    <a:masterClrMapping/>
  </p:clrMapOvr>
  <p:transition xmlns:p14="http://schemas.microsoft.com/office/powerpoint/2010/main" spd="slow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>
          <a:xfrm>
            <a:off x="176270" y="228600"/>
            <a:ext cx="8953388" cy="8382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National Nanotechnology Initiative (NNI)</a:t>
            </a:r>
          </a:p>
        </p:txBody>
      </p:sp>
      <p:sp>
        <p:nvSpPr>
          <p:cNvPr id="84" name="Rectangle 83"/>
          <p:cNvSpPr/>
          <p:nvPr/>
        </p:nvSpPr>
        <p:spPr bwMode="auto">
          <a:xfrm>
            <a:off x="3989825" y="4759990"/>
            <a:ext cx="1438098" cy="69112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headEnd type="none" w="med" len="med"/>
            <a:tailEnd type="triangle" w="med" len="med"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lnSpc>
                <a:spcPct val="85000"/>
              </a:lnSpc>
              <a:defRPr/>
            </a:pPr>
            <a:endParaRPr lang="en-US" sz="2800" i="1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606" name="TextBox 85"/>
          <p:cNvSpPr txBox="1">
            <a:spLocks noChangeArrowheads="1"/>
          </p:cNvSpPr>
          <p:nvPr/>
        </p:nvSpPr>
        <p:spPr bwMode="auto">
          <a:xfrm>
            <a:off x="3930719" y="4866733"/>
            <a:ext cx="1519238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Sustainable </a:t>
            </a:r>
          </a:p>
          <a:p>
            <a:pPr algn="ctr" eaLnBrk="1" hangingPunct="1"/>
            <a:r>
              <a:rPr lang="en-US" sz="1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Nanomanufacturing</a:t>
            </a:r>
            <a:endParaRPr lang="en-US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Rectangle 86"/>
          <p:cNvSpPr/>
          <p:nvPr/>
        </p:nvSpPr>
        <p:spPr bwMode="auto">
          <a:xfrm>
            <a:off x="5762555" y="4759990"/>
            <a:ext cx="1344175" cy="69129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headEnd type="none" w="med" len="med"/>
            <a:tailEnd type="triangle" w="med" len="med"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lnSpc>
                <a:spcPct val="85000"/>
              </a:lnSpc>
              <a:defRPr/>
            </a:pPr>
            <a:endParaRPr lang="en-US" sz="2800" i="1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Rectangle 87"/>
          <p:cNvSpPr/>
          <p:nvPr/>
        </p:nvSpPr>
        <p:spPr bwMode="auto">
          <a:xfrm>
            <a:off x="7643813" y="4760553"/>
            <a:ext cx="1344612" cy="690562"/>
          </a:xfrm>
          <a:prstGeom prst="rect">
            <a:avLst/>
          </a:prstGeom>
          <a:noFill/>
          <a:ln w="9525" cap="flat" cmpd="sng" algn="ctr">
            <a:solidFill>
              <a:srgbClr val="000099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anchor="ctr"/>
          <a:lstStyle/>
          <a:p>
            <a:pPr algn="ctr" eaLnBrk="0" hangingPunct="0">
              <a:lnSpc>
                <a:spcPct val="85000"/>
              </a:lnSpc>
              <a:defRPr/>
            </a:pPr>
            <a:endParaRPr lang="en-US" sz="2800" i="1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Rectangle 88"/>
          <p:cNvSpPr/>
          <p:nvPr/>
        </p:nvSpPr>
        <p:spPr bwMode="auto">
          <a:xfrm>
            <a:off x="4764025" y="5560860"/>
            <a:ext cx="1344175" cy="69129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headEnd type="none" w="med" len="med"/>
            <a:tailEnd type="triangle" w="med" len="med"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lnSpc>
                <a:spcPct val="85000"/>
              </a:lnSpc>
              <a:defRPr/>
            </a:pPr>
            <a:endParaRPr lang="en-US" sz="2800" i="1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Rectangle 89"/>
          <p:cNvSpPr/>
          <p:nvPr/>
        </p:nvSpPr>
        <p:spPr bwMode="auto">
          <a:xfrm>
            <a:off x="6722680" y="5568355"/>
            <a:ext cx="1344175" cy="69129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headEnd type="none" w="med" len="med"/>
            <a:tailEnd type="triangle" w="med" len="med"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lnSpc>
                <a:spcPct val="85000"/>
              </a:lnSpc>
              <a:defRPr/>
            </a:pPr>
            <a:endParaRPr lang="en-US" sz="2800" i="1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617" name="TextBox 90"/>
          <p:cNvSpPr txBox="1">
            <a:spLocks noChangeArrowheads="1"/>
          </p:cNvSpPr>
          <p:nvPr/>
        </p:nvSpPr>
        <p:spPr bwMode="auto">
          <a:xfrm>
            <a:off x="5762625" y="4798653"/>
            <a:ext cx="1323975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1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Nanoelectronics</a:t>
            </a:r>
            <a:r>
              <a:rPr 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2020 and Beyond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7529186" y="4720244"/>
            <a:ext cx="1459390" cy="769441"/>
          </a:xfrm>
          <a:prstGeom prst="rect">
            <a:avLst/>
          </a:prstGeom>
          <a:solidFill>
            <a:schemeClr val="accent1">
              <a:lumMod val="75000"/>
            </a:schemeClr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Sustainability Through Nanotechnology</a:t>
            </a:r>
            <a:endParaRPr lang="en-US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621" name="TextBox 92"/>
          <p:cNvSpPr txBox="1">
            <a:spLocks noChangeArrowheads="1"/>
          </p:cNvSpPr>
          <p:nvPr/>
        </p:nvSpPr>
        <p:spPr bwMode="auto">
          <a:xfrm>
            <a:off x="4764088" y="5714745"/>
            <a:ext cx="1344612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Nanotechnology for Sensing</a:t>
            </a:r>
          </a:p>
        </p:txBody>
      </p:sp>
      <p:sp>
        <p:nvSpPr>
          <p:cNvPr id="25622" name="TextBox 93"/>
          <p:cNvSpPr txBox="1">
            <a:spLocks noChangeArrowheads="1"/>
          </p:cNvSpPr>
          <p:nvPr/>
        </p:nvSpPr>
        <p:spPr bwMode="auto">
          <a:xfrm>
            <a:off x="6723063" y="5606353"/>
            <a:ext cx="1304925" cy="6000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Nanotechnology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Knowledge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Infrastructure</a:t>
            </a:r>
          </a:p>
        </p:txBody>
      </p:sp>
      <p:sp>
        <p:nvSpPr>
          <p:cNvPr id="25623" name="TextBox 96"/>
          <p:cNvSpPr txBox="1">
            <a:spLocks noChangeArrowheads="1"/>
          </p:cNvSpPr>
          <p:nvPr/>
        </p:nvSpPr>
        <p:spPr bwMode="auto">
          <a:xfrm>
            <a:off x="3989825" y="4470713"/>
            <a:ext cx="18843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Signature Initiatives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1888" y="1202115"/>
            <a:ext cx="3810000" cy="4524315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31775" indent="-231775"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Established in </a:t>
            </a: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2000 by President 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Bill </a:t>
            </a: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Clinton  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1775" indent="-231775">
              <a:buFont typeface="Arial" pitchFamily="34" charset="0"/>
              <a:buChar char="•"/>
              <a:tabLst>
                <a:tab pos="114300" algn="l"/>
              </a:tabLst>
              <a:defRPr/>
            </a:pP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Intent 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NNI is to provide a framework for member agencies to work together to:</a:t>
            </a:r>
          </a:p>
          <a:p>
            <a:pPr lvl="1" indent="-171450">
              <a:spcBef>
                <a:spcPts val="0"/>
              </a:spcBef>
              <a:buFont typeface="Calibri" pitchFamily="34" charset="0"/>
              <a:buChar char="−"/>
              <a:tabLst>
                <a:tab pos="114300" algn="l"/>
              </a:tabLst>
              <a:defRPr/>
            </a:pP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Advance 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world-class nanotechnology research</a:t>
            </a:r>
          </a:p>
          <a:p>
            <a:pPr lvl="1" indent="-171450">
              <a:spcBef>
                <a:spcPts val="0"/>
              </a:spcBef>
              <a:buFont typeface="Calibri" pitchFamily="34" charset="0"/>
              <a:buChar char="−"/>
              <a:tabLst>
                <a:tab pos="114300" algn="l"/>
              </a:tabLst>
              <a:defRPr/>
            </a:pP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Foster 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transfer of technologies into products for commercial and public benefit</a:t>
            </a:r>
          </a:p>
          <a:p>
            <a:pPr lvl="1" indent="-171450">
              <a:spcBef>
                <a:spcPts val="0"/>
              </a:spcBef>
              <a:buFont typeface="Calibri" pitchFamily="34" charset="0"/>
              <a:buChar char="−"/>
              <a:tabLst>
                <a:tab pos="114300" algn="l"/>
              </a:tabLst>
              <a:defRPr/>
            </a:pP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 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sustain educational resources, a skilled workforce and the supporting infrastructure and tools to advance nanotechnology</a:t>
            </a:r>
          </a:p>
          <a:p>
            <a:pPr lvl="1" indent="-171450">
              <a:spcBef>
                <a:spcPts val="0"/>
              </a:spcBef>
              <a:buFont typeface="Calibri" pitchFamily="34" charset="0"/>
              <a:buChar char="−"/>
              <a:tabLst>
                <a:tab pos="114300" algn="l"/>
              </a:tabLst>
              <a:defRPr/>
            </a:pP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 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responsible development of </a:t>
            </a: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nanotechnology</a:t>
            </a:r>
          </a:p>
          <a:p>
            <a:pPr marL="274320" indent="-285750">
              <a:buFont typeface="Arial" panose="020B0604020202020204" pitchFamily="34" charset="0"/>
              <a:buChar char="•"/>
              <a:tabLst>
                <a:tab pos="114300" algn="l"/>
              </a:tabLst>
              <a:defRPr/>
            </a:pP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NNI is a coordinated initiative not  a distinct funding program 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4273" y="1194038"/>
            <a:ext cx="5125385" cy="3274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3070860" cy="365125"/>
          </a:xfrm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LaRC 6/22/16</a:t>
            </a:r>
            <a:endParaRPr lang="en-US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165011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9877"/>
            <a:ext cx="8229600" cy="94456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Other Approaches to Hierarchical Structures</a:t>
            </a:r>
            <a:endParaRPr lang="en-US" b="1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85" y="2332458"/>
            <a:ext cx="2997264" cy="1822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93938" y="4188708"/>
            <a:ext cx="4267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 smtClean="0"/>
              <a:t>Source: Lawrence Livermore National Laboratory</a:t>
            </a:r>
            <a:endParaRPr lang="en-US" sz="14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255721" y="4504235"/>
            <a:ext cx="38223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Zhu, et al </a:t>
            </a:r>
            <a:r>
              <a:rPr lang="en-US" sz="1600" i="1" dirty="0" smtClean="0"/>
              <a:t>Nature Comm. </a:t>
            </a:r>
            <a:r>
              <a:rPr lang="en-US" sz="1600" b="1" dirty="0" smtClean="0"/>
              <a:t>2015</a:t>
            </a:r>
            <a:r>
              <a:rPr lang="en-US" sz="1600" i="1" dirty="0" smtClean="0"/>
              <a:t>, DOI:10.1038</a:t>
            </a:r>
            <a:endParaRPr lang="en-US" sz="1600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16067"/>
            <a:ext cx="4372168" cy="13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316" y="2750995"/>
            <a:ext cx="2299535" cy="3003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805057" y="5840610"/>
            <a:ext cx="36654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J.E. </a:t>
            </a:r>
            <a:r>
              <a:rPr lang="en-US" sz="1600" dirty="0" err="1" smtClean="0"/>
              <a:t>Elek</a:t>
            </a:r>
            <a:r>
              <a:rPr lang="en-US" sz="1600" dirty="0" smtClean="0"/>
              <a:t>, et al </a:t>
            </a:r>
            <a:r>
              <a:rPr lang="en-US" sz="1600" i="1" dirty="0" smtClean="0"/>
              <a:t>Nanoscale </a:t>
            </a:r>
            <a:r>
              <a:rPr lang="en-US" sz="1600" b="1" dirty="0" smtClean="0"/>
              <a:t>2015</a:t>
            </a:r>
            <a:r>
              <a:rPr lang="en-US" sz="1600" b="1" i="1" dirty="0" smtClean="0"/>
              <a:t>, </a:t>
            </a:r>
            <a:r>
              <a:rPr lang="en-US" sz="1600" dirty="0" smtClean="0"/>
              <a:t>7</a:t>
            </a:r>
            <a:r>
              <a:rPr lang="en-US" sz="1600" b="1" i="1" dirty="0" smtClean="0"/>
              <a:t>, </a:t>
            </a:r>
            <a:r>
              <a:rPr lang="en-US" sz="1600" i="1" dirty="0" smtClean="0"/>
              <a:t>4406-10</a:t>
            </a:r>
            <a:endParaRPr lang="en-US" sz="1600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LaRC 6/22/16</a:t>
            </a:r>
          </a:p>
        </p:txBody>
      </p:sp>
    </p:spTree>
    <p:extLst>
      <p:ext uri="{BB962C8B-B14F-4D97-AF65-F5344CB8AC3E}">
        <p14:creationId xmlns:p14="http://schemas.microsoft.com/office/powerpoint/2010/main" val="3014417507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12620" y="1447510"/>
            <a:ext cx="8221352" cy="3878580"/>
            <a:chOff x="735168" y="1447800"/>
            <a:chExt cx="8221352" cy="387858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4611" t="2003" r="15042" b="3917"/>
            <a:stretch/>
          </p:blipFill>
          <p:spPr>
            <a:xfrm>
              <a:off x="1042944" y="1447800"/>
              <a:ext cx="6653255" cy="3878580"/>
            </a:xfrm>
            <a:prstGeom prst="rect">
              <a:avLst/>
            </a:prstGeom>
          </p:spPr>
        </p:pic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8051800" y="1604963"/>
              <a:ext cx="69850" cy="69850"/>
            </a:xfrm>
            <a:prstGeom prst="rect">
              <a:avLst/>
            </a:prstGeom>
            <a:solidFill>
              <a:srgbClr val="BAB0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8151813" y="1555750"/>
              <a:ext cx="670055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USDA/ARS</a:t>
              </a:r>
              <a:endParaRPr kumimoji="0" lang="en-US" alt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8051800" y="1835150"/>
              <a:ext cx="69850" cy="69850"/>
            </a:xfrm>
            <a:prstGeom prst="rect">
              <a:avLst/>
            </a:prstGeom>
            <a:solidFill>
              <a:srgbClr val="C6D6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8151813" y="1785938"/>
              <a:ext cx="262892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DOJ</a:t>
              </a:r>
              <a:endParaRPr kumimoji="0" lang="en-US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8051800" y="2065338"/>
              <a:ext cx="69850" cy="68263"/>
            </a:xfrm>
            <a:prstGeom prst="rect">
              <a:avLst/>
            </a:prstGeom>
            <a:solidFill>
              <a:srgbClr val="D9AA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8151813" y="2016125"/>
              <a:ext cx="270908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DOT</a:t>
              </a:r>
              <a:endParaRPr kumimoji="0" lang="en-US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8051800" y="2293938"/>
              <a:ext cx="69850" cy="69850"/>
            </a:xfrm>
            <a:prstGeom prst="rect">
              <a:avLst/>
            </a:prstGeom>
            <a:solidFill>
              <a:srgbClr val="AABA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8151813" y="2244725"/>
              <a:ext cx="355867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CPSC</a:t>
              </a:r>
              <a:endParaRPr kumimoji="0" lang="en-US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8051800" y="2524125"/>
              <a:ext cx="69850" cy="69850"/>
            </a:xfrm>
            <a:prstGeom prst="rect">
              <a:avLst/>
            </a:prstGeom>
            <a:solidFill>
              <a:srgbClr val="F796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8151813" y="2474913"/>
              <a:ext cx="562655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USDA/FS</a:t>
              </a:r>
              <a:endParaRPr kumimoji="0" lang="en-US" alt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8051800" y="2754313"/>
              <a:ext cx="69850" cy="68263"/>
            </a:xfrm>
            <a:prstGeom prst="rect">
              <a:avLst/>
            </a:prstGeom>
            <a:solidFill>
              <a:srgbClr val="4BA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17"/>
            <p:cNvSpPr>
              <a:spLocks noChangeArrowheads="1"/>
            </p:cNvSpPr>
            <p:nvPr/>
          </p:nvSpPr>
          <p:spPr bwMode="auto">
            <a:xfrm>
              <a:off x="8151813" y="2705100"/>
              <a:ext cx="270908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DHS</a:t>
              </a:r>
              <a:endParaRPr kumimoji="0" lang="en-US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ectangle 18"/>
            <p:cNvSpPr>
              <a:spLocks noChangeArrowheads="1"/>
            </p:cNvSpPr>
            <p:nvPr/>
          </p:nvSpPr>
          <p:spPr bwMode="auto">
            <a:xfrm>
              <a:off x="8051800" y="2982913"/>
              <a:ext cx="69850" cy="69850"/>
            </a:xfrm>
            <a:prstGeom prst="rect">
              <a:avLst/>
            </a:prstGeom>
            <a:solidFill>
              <a:srgbClr val="8064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ectangle 19"/>
            <p:cNvSpPr>
              <a:spLocks noChangeArrowheads="1"/>
            </p:cNvSpPr>
            <p:nvPr/>
          </p:nvSpPr>
          <p:spPr bwMode="auto">
            <a:xfrm>
              <a:off x="8151813" y="2935288"/>
              <a:ext cx="698909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USDA/NIFA</a:t>
              </a:r>
              <a:endParaRPr kumimoji="0" lang="en-US" alt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ectangle 20"/>
            <p:cNvSpPr>
              <a:spLocks noChangeArrowheads="1"/>
            </p:cNvSpPr>
            <p:nvPr/>
          </p:nvSpPr>
          <p:spPr bwMode="auto">
            <a:xfrm>
              <a:off x="8051800" y="3213100"/>
              <a:ext cx="69850" cy="69850"/>
            </a:xfrm>
            <a:prstGeom prst="rect">
              <a:avLst/>
            </a:prstGeom>
            <a:solidFill>
              <a:srgbClr val="9BBB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8151813" y="3163888"/>
              <a:ext cx="663643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DHHS/FDA</a:t>
              </a:r>
              <a:endParaRPr kumimoji="0" lang="en-US" alt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ectangle 22"/>
            <p:cNvSpPr>
              <a:spLocks noChangeArrowheads="1"/>
            </p:cNvSpPr>
            <p:nvPr/>
          </p:nvSpPr>
          <p:spPr bwMode="auto">
            <a:xfrm>
              <a:off x="8051800" y="3443288"/>
              <a:ext cx="69850" cy="69850"/>
            </a:xfrm>
            <a:prstGeom prst="rect">
              <a:avLst/>
            </a:prstGeom>
            <a:solidFill>
              <a:srgbClr val="C050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ectangle 23"/>
            <p:cNvSpPr>
              <a:spLocks noChangeArrowheads="1"/>
            </p:cNvSpPr>
            <p:nvPr/>
          </p:nvSpPr>
          <p:spPr bwMode="auto">
            <a:xfrm>
              <a:off x="8151813" y="3394075"/>
              <a:ext cx="804707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DHHS/NIOSH</a:t>
              </a:r>
              <a:endParaRPr kumimoji="0" lang="en-US" alt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ectangle 24"/>
            <p:cNvSpPr>
              <a:spLocks noChangeArrowheads="1"/>
            </p:cNvSpPr>
            <p:nvPr/>
          </p:nvSpPr>
          <p:spPr bwMode="auto">
            <a:xfrm>
              <a:off x="8051800" y="3671888"/>
              <a:ext cx="69850" cy="69850"/>
            </a:xfrm>
            <a:prstGeom prst="rect">
              <a:avLst/>
            </a:prstGeom>
            <a:solidFill>
              <a:srgbClr val="4F81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ectangle 25"/>
            <p:cNvSpPr>
              <a:spLocks noChangeArrowheads="1"/>
            </p:cNvSpPr>
            <p:nvPr/>
          </p:nvSpPr>
          <p:spPr bwMode="auto">
            <a:xfrm>
              <a:off x="8151813" y="3624263"/>
              <a:ext cx="262892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EPA</a:t>
              </a:r>
              <a:endParaRPr kumimoji="0" lang="en-US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Rectangle 26"/>
            <p:cNvSpPr>
              <a:spLocks noChangeArrowheads="1"/>
            </p:cNvSpPr>
            <p:nvPr/>
          </p:nvSpPr>
          <p:spPr bwMode="auto">
            <a:xfrm>
              <a:off x="8051800" y="3902075"/>
              <a:ext cx="69850" cy="69850"/>
            </a:xfrm>
            <a:prstGeom prst="rect">
              <a:avLst/>
            </a:prstGeom>
            <a:solidFill>
              <a:srgbClr val="CC7B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Rectangle 27"/>
            <p:cNvSpPr>
              <a:spLocks noChangeArrowheads="1"/>
            </p:cNvSpPr>
            <p:nvPr/>
          </p:nvSpPr>
          <p:spPr bwMode="auto">
            <a:xfrm>
              <a:off x="8151813" y="3852863"/>
              <a:ext cx="363882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NASA</a:t>
              </a:r>
              <a:endParaRPr kumimoji="0" lang="en-US" alt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Right Brace 28"/>
            <p:cNvSpPr/>
            <p:nvPr/>
          </p:nvSpPr>
          <p:spPr>
            <a:xfrm>
              <a:off x="7653104" y="2253603"/>
              <a:ext cx="57150" cy="178594"/>
            </a:xfrm>
            <a:prstGeom prst="rightBrac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0" name="Straight Connector 29"/>
            <p:cNvCxnSpPr/>
            <p:nvPr/>
          </p:nvCxnSpPr>
          <p:spPr>
            <a:xfrm flipH="1">
              <a:off x="7710255" y="1674813"/>
              <a:ext cx="290745" cy="68548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>
              <a:endCxn id="29" idx="1"/>
            </p:cNvCxnSpPr>
            <p:nvPr/>
          </p:nvCxnSpPr>
          <p:spPr>
            <a:xfrm flipH="1" flipV="1">
              <a:off x="7710254" y="2342900"/>
              <a:ext cx="290746" cy="155917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1"/>
            <p:cNvSpPr txBox="1"/>
            <p:nvPr/>
          </p:nvSpPr>
          <p:spPr>
            <a:xfrm>
              <a:off x="7109414" y="4083848"/>
              <a:ext cx="571546" cy="314323"/>
            </a:xfrm>
            <a:prstGeom prst="rect">
              <a:avLst/>
            </a:prstGeom>
          </p:spPr>
          <p:txBody>
            <a:bodyPr wrap="none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105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DOE</a:t>
              </a:r>
            </a:p>
          </p:txBody>
        </p:sp>
        <p:sp>
          <p:nvSpPr>
            <p:cNvPr id="33" name="TextBox 1"/>
            <p:cNvSpPr txBox="1"/>
            <p:nvPr/>
          </p:nvSpPr>
          <p:spPr>
            <a:xfrm>
              <a:off x="6903720" y="3552668"/>
              <a:ext cx="777240" cy="314323"/>
            </a:xfrm>
            <a:prstGeom prst="rect">
              <a:avLst/>
            </a:prstGeom>
          </p:spPr>
          <p:txBody>
            <a:bodyPr wrap="none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105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DHHS/NIH</a:t>
              </a:r>
            </a:p>
          </p:txBody>
        </p:sp>
        <p:sp>
          <p:nvSpPr>
            <p:cNvPr id="34" name="TextBox 1"/>
            <p:cNvSpPr txBox="1"/>
            <p:nvPr/>
          </p:nvSpPr>
          <p:spPr>
            <a:xfrm>
              <a:off x="7109414" y="2910840"/>
              <a:ext cx="571546" cy="314323"/>
            </a:xfrm>
            <a:prstGeom prst="rect">
              <a:avLst/>
            </a:prstGeom>
          </p:spPr>
          <p:txBody>
            <a:bodyPr wrap="none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105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NSF</a:t>
              </a:r>
            </a:p>
          </p:txBody>
        </p:sp>
        <p:sp>
          <p:nvSpPr>
            <p:cNvPr id="35" name="TextBox 1"/>
            <p:cNvSpPr txBox="1"/>
            <p:nvPr/>
          </p:nvSpPr>
          <p:spPr>
            <a:xfrm>
              <a:off x="7109414" y="2524767"/>
              <a:ext cx="571546" cy="314322"/>
            </a:xfrm>
            <a:prstGeom prst="rect">
              <a:avLst/>
            </a:prstGeom>
          </p:spPr>
          <p:txBody>
            <a:bodyPr wrap="none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105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DOD</a:t>
              </a:r>
            </a:p>
          </p:txBody>
        </p:sp>
        <p:sp>
          <p:nvSpPr>
            <p:cNvPr id="36" name="TextBox 1"/>
            <p:cNvSpPr txBox="1"/>
            <p:nvPr/>
          </p:nvSpPr>
          <p:spPr>
            <a:xfrm>
              <a:off x="6903720" y="2360297"/>
              <a:ext cx="777240" cy="314323"/>
            </a:xfrm>
            <a:prstGeom prst="rect">
              <a:avLst/>
            </a:prstGeom>
          </p:spPr>
          <p:txBody>
            <a:bodyPr wrap="none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105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DOC/NIST</a:t>
              </a:r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>
              <a:off x="1524000" y="3910015"/>
              <a:ext cx="6108700" cy="419097"/>
            </a:xfrm>
            <a:custGeom>
              <a:avLst/>
              <a:gdLst>
                <a:gd name="T0" fmla="*/ 0 w 3848"/>
                <a:gd name="T1" fmla="*/ 264 h 346"/>
                <a:gd name="T2" fmla="*/ 257 w 3848"/>
                <a:gd name="T3" fmla="*/ 263 h 346"/>
                <a:gd name="T4" fmla="*/ 513 w 3848"/>
                <a:gd name="T5" fmla="*/ 222 h 346"/>
                <a:gd name="T6" fmla="*/ 770 w 3848"/>
                <a:gd name="T7" fmla="*/ 159 h 346"/>
                <a:gd name="T8" fmla="*/ 1026 w 3848"/>
                <a:gd name="T9" fmla="*/ 153 h 346"/>
                <a:gd name="T10" fmla="*/ 1283 w 3848"/>
                <a:gd name="T11" fmla="*/ 132 h 346"/>
                <a:gd name="T12" fmla="*/ 1540 w 3848"/>
                <a:gd name="T13" fmla="*/ 127 h 346"/>
                <a:gd name="T14" fmla="*/ 1796 w 3848"/>
                <a:gd name="T15" fmla="*/ 119 h 346"/>
                <a:gd name="T16" fmla="*/ 2053 w 3848"/>
                <a:gd name="T17" fmla="*/ 38 h 346"/>
                <a:gd name="T18" fmla="*/ 2309 w 3848"/>
                <a:gd name="T19" fmla="*/ 0 h 346"/>
                <a:gd name="T20" fmla="*/ 2566 w 3848"/>
                <a:gd name="T21" fmla="*/ 25 h 346"/>
                <a:gd name="T22" fmla="*/ 2822 w 3848"/>
                <a:gd name="T23" fmla="*/ 55 h 346"/>
                <a:gd name="T24" fmla="*/ 3079 w 3848"/>
                <a:gd name="T25" fmla="*/ 55 h 346"/>
                <a:gd name="T26" fmla="*/ 3335 w 3848"/>
                <a:gd name="T27" fmla="*/ 59 h 346"/>
                <a:gd name="T28" fmla="*/ 3592 w 3848"/>
                <a:gd name="T29" fmla="*/ 40 h 346"/>
                <a:gd name="T30" fmla="*/ 3848 w 3848"/>
                <a:gd name="T31" fmla="*/ 29 h 346"/>
                <a:gd name="T32" fmla="*/ 3848 w 3848"/>
                <a:gd name="T33" fmla="*/ 346 h 346"/>
                <a:gd name="T34" fmla="*/ 3592 w 3848"/>
                <a:gd name="T35" fmla="*/ 346 h 346"/>
                <a:gd name="T36" fmla="*/ 3335 w 3848"/>
                <a:gd name="T37" fmla="*/ 346 h 346"/>
                <a:gd name="T38" fmla="*/ 3079 w 3848"/>
                <a:gd name="T39" fmla="*/ 346 h 346"/>
                <a:gd name="T40" fmla="*/ 2822 w 3848"/>
                <a:gd name="T41" fmla="*/ 346 h 346"/>
                <a:gd name="T42" fmla="*/ 2566 w 3848"/>
                <a:gd name="T43" fmla="*/ 346 h 346"/>
                <a:gd name="T44" fmla="*/ 2309 w 3848"/>
                <a:gd name="T45" fmla="*/ 346 h 346"/>
                <a:gd name="T46" fmla="*/ 2053 w 3848"/>
                <a:gd name="T47" fmla="*/ 346 h 346"/>
                <a:gd name="T48" fmla="*/ 1796 w 3848"/>
                <a:gd name="T49" fmla="*/ 346 h 346"/>
                <a:gd name="T50" fmla="*/ 1540 w 3848"/>
                <a:gd name="T51" fmla="*/ 346 h 346"/>
                <a:gd name="T52" fmla="*/ 1283 w 3848"/>
                <a:gd name="T53" fmla="*/ 346 h 346"/>
                <a:gd name="T54" fmla="*/ 1026 w 3848"/>
                <a:gd name="T55" fmla="*/ 346 h 346"/>
                <a:gd name="T56" fmla="*/ 770 w 3848"/>
                <a:gd name="T57" fmla="*/ 346 h 346"/>
                <a:gd name="T58" fmla="*/ 513 w 3848"/>
                <a:gd name="T59" fmla="*/ 346 h 346"/>
                <a:gd name="T60" fmla="*/ 257 w 3848"/>
                <a:gd name="T61" fmla="*/ 346 h 346"/>
                <a:gd name="T62" fmla="*/ 0 w 3848"/>
                <a:gd name="T63" fmla="*/ 346 h 346"/>
                <a:gd name="T64" fmla="*/ 0 w 3848"/>
                <a:gd name="T65" fmla="*/ 264 h 346"/>
                <a:gd name="connsiteX0" fmla="*/ 10000 w 10150"/>
                <a:gd name="connsiteY0" fmla="*/ 10000 h 11665"/>
                <a:gd name="connsiteX1" fmla="*/ 9335 w 10150"/>
                <a:gd name="connsiteY1" fmla="*/ 10000 h 11665"/>
                <a:gd name="connsiteX2" fmla="*/ 8667 w 10150"/>
                <a:gd name="connsiteY2" fmla="*/ 10000 h 11665"/>
                <a:gd name="connsiteX3" fmla="*/ 8002 w 10150"/>
                <a:gd name="connsiteY3" fmla="*/ 10000 h 11665"/>
                <a:gd name="connsiteX4" fmla="*/ 7334 w 10150"/>
                <a:gd name="connsiteY4" fmla="*/ 10000 h 11665"/>
                <a:gd name="connsiteX5" fmla="*/ 6668 w 10150"/>
                <a:gd name="connsiteY5" fmla="*/ 10000 h 11665"/>
                <a:gd name="connsiteX6" fmla="*/ 6001 w 10150"/>
                <a:gd name="connsiteY6" fmla="*/ 10000 h 11665"/>
                <a:gd name="connsiteX7" fmla="*/ 5335 w 10150"/>
                <a:gd name="connsiteY7" fmla="*/ 10000 h 11665"/>
                <a:gd name="connsiteX8" fmla="*/ 4667 w 10150"/>
                <a:gd name="connsiteY8" fmla="*/ 10000 h 11665"/>
                <a:gd name="connsiteX9" fmla="*/ 4002 w 10150"/>
                <a:gd name="connsiteY9" fmla="*/ 10000 h 11665"/>
                <a:gd name="connsiteX10" fmla="*/ 3334 w 10150"/>
                <a:gd name="connsiteY10" fmla="*/ 10000 h 11665"/>
                <a:gd name="connsiteX11" fmla="*/ 2666 w 10150"/>
                <a:gd name="connsiteY11" fmla="*/ 10000 h 11665"/>
                <a:gd name="connsiteX12" fmla="*/ 2001 w 10150"/>
                <a:gd name="connsiteY12" fmla="*/ 10000 h 11665"/>
                <a:gd name="connsiteX13" fmla="*/ 1333 w 10150"/>
                <a:gd name="connsiteY13" fmla="*/ 10000 h 11665"/>
                <a:gd name="connsiteX14" fmla="*/ 668 w 10150"/>
                <a:gd name="connsiteY14" fmla="*/ 10000 h 11665"/>
                <a:gd name="connsiteX15" fmla="*/ 0 w 10150"/>
                <a:gd name="connsiteY15" fmla="*/ 10000 h 11665"/>
                <a:gd name="connsiteX16" fmla="*/ 0 w 10150"/>
                <a:gd name="connsiteY16" fmla="*/ 7630 h 11665"/>
                <a:gd name="connsiteX17" fmla="*/ 668 w 10150"/>
                <a:gd name="connsiteY17" fmla="*/ 7601 h 11665"/>
                <a:gd name="connsiteX18" fmla="*/ 1333 w 10150"/>
                <a:gd name="connsiteY18" fmla="*/ 6416 h 11665"/>
                <a:gd name="connsiteX19" fmla="*/ 2001 w 10150"/>
                <a:gd name="connsiteY19" fmla="*/ 4595 h 11665"/>
                <a:gd name="connsiteX20" fmla="*/ 2666 w 10150"/>
                <a:gd name="connsiteY20" fmla="*/ 4422 h 11665"/>
                <a:gd name="connsiteX21" fmla="*/ 3334 w 10150"/>
                <a:gd name="connsiteY21" fmla="*/ 3815 h 11665"/>
                <a:gd name="connsiteX22" fmla="*/ 4002 w 10150"/>
                <a:gd name="connsiteY22" fmla="*/ 3671 h 11665"/>
                <a:gd name="connsiteX23" fmla="*/ 4667 w 10150"/>
                <a:gd name="connsiteY23" fmla="*/ 3439 h 11665"/>
                <a:gd name="connsiteX24" fmla="*/ 5335 w 10150"/>
                <a:gd name="connsiteY24" fmla="*/ 1098 h 11665"/>
                <a:gd name="connsiteX25" fmla="*/ 6001 w 10150"/>
                <a:gd name="connsiteY25" fmla="*/ 0 h 11665"/>
                <a:gd name="connsiteX26" fmla="*/ 6668 w 10150"/>
                <a:gd name="connsiteY26" fmla="*/ 723 h 11665"/>
                <a:gd name="connsiteX27" fmla="*/ 7334 w 10150"/>
                <a:gd name="connsiteY27" fmla="*/ 1590 h 11665"/>
                <a:gd name="connsiteX28" fmla="*/ 8002 w 10150"/>
                <a:gd name="connsiteY28" fmla="*/ 1590 h 11665"/>
                <a:gd name="connsiteX29" fmla="*/ 8667 w 10150"/>
                <a:gd name="connsiteY29" fmla="*/ 1705 h 11665"/>
                <a:gd name="connsiteX30" fmla="*/ 9335 w 10150"/>
                <a:gd name="connsiteY30" fmla="*/ 1156 h 11665"/>
                <a:gd name="connsiteX31" fmla="*/ 10000 w 10150"/>
                <a:gd name="connsiteY31" fmla="*/ 838 h 11665"/>
                <a:gd name="connsiteX32" fmla="*/ 10150 w 10150"/>
                <a:gd name="connsiteY32" fmla="*/ 11665 h 11665"/>
                <a:gd name="connsiteX0" fmla="*/ 10000 w 10000"/>
                <a:gd name="connsiteY0" fmla="*/ 10000 h 10000"/>
                <a:gd name="connsiteX1" fmla="*/ 9335 w 10000"/>
                <a:gd name="connsiteY1" fmla="*/ 10000 h 10000"/>
                <a:gd name="connsiteX2" fmla="*/ 8667 w 10000"/>
                <a:gd name="connsiteY2" fmla="*/ 10000 h 10000"/>
                <a:gd name="connsiteX3" fmla="*/ 8002 w 10000"/>
                <a:gd name="connsiteY3" fmla="*/ 10000 h 10000"/>
                <a:gd name="connsiteX4" fmla="*/ 7334 w 10000"/>
                <a:gd name="connsiteY4" fmla="*/ 10000 h 10000"/>
                <a:gd name="connsiteX5" fmla="*/ 6668 w 10000"/>
                <a:gd name="connsiteY5" fmla="*/ 10000 h 10000"/>
                <a:gd name="connsiteX6" fmla="*/ 6001 w 10000"/>
                <a:gd name="connsiteY6" fmla="*/ 10000 h 10000"/>
                <a:gd name="connsiteX7" fmla="*/ 5335 w 10000"/>
                <a:gd name="connsiteY7" fmla="*/ 10000 h 10000"/>
                <a:gd name="connsiteX8" fmla="*/ 4667 w 10000"/>
                <a:gd name="connsiteY8" fmla="*/ 10000 h 10000"/>
                <a:gd name="connsiteX9" fmla="*/ 4002 w 10000"/>
                <a:gd name="connsiteY9" fmla="*/ 10000 h 10000"/>
                <a:gd name="connsiteX10" fmla="*/ 3334 w 10000"/>
                <a:gd name="connsiteY10" fmla="*/ 10000 h 10000"/>
                <a:gd name="connsiteX11" fmla="*/ 2666 w 10000"/>
                <a:gd name="connsiteY11" fmla="*/ 10000 h 10000"/>
                <a:gd name="connsiteX12" fmla="*/ 2001 w 10000"/>
                <a:gd name="connsiteY12" fmla="*/ 10000 h 10000"/>
                <a:gd name="connsiteX13" fmla="*/ 1333 w 10000"/>
                <a:gd name="connsiteY13" fmla="*/ 10000 h 10000"/>
                <a:gd name="connsiteX14" fmla="*/ 668 w 10000"/>
                <a:gd name="connsiteY14" fmla="*/ 10000 h 10000"/>
                <a:gd name="connsiteX15" fmla="*/ 0 w 10000"/>
                <a:gd name="connsiteY15" fmla="*/ 10000 h 10000"/>
                <a:gd name="connsiteX16" fmla="*/ 0 w 10000"/>
                <a:gd name="connsiteY16" fmla="*/ 7630 h 10000"/>
                <a:gd name="connsiteX17" fmla="*/ 668 w 10000"/>
                <a:gd name="connsiteY17" fmla="*/ 7601 h 10000"/>
                <a:gd name="connsiteX18" fmla="*/ 1333 w 10000"/>
                <a:gd name="connsiteY18" fmla="*/ 6416 h 10000"/>
                <a:gd name="connsiteX19" fmla="*/ 2001 w 10000"/>
                <a:gd name="connsiteY19" fmla="*/ 4595 h 10000"/>
                <a:gd name="connsiteX20" fmla="*/ 2666 w 10000"/>
                <a:gd name="connsiteY20" fmla="*/ 4422 h 10000"/>
                <a:gd name="connsiteX21" fmla="*/ 3334 w 10000"/>
                <a:gd name="connsiteY21" fmla="*/ 3815 h 10000"/>
                <a:gd name="connsiteX22" fmla="*/ 4002 w 10000"/>
                <a:gd name="connsiteY22" fmla="*/ 3671 h 10000"/>
                <a:gd name="connsiteX23" fmla="*/ 4667 w 10000"/>
                <a:gd name="connsiteY23" fmla="*/ 3439 h 10000"/>
                <a:gd name="connsiteX24" fmla="*/ 5335 w 10000"/>
                <a:gd name="connsiteY24" fmla="*/ 1098 h 10000"/>
                <a:gd name="connsiteX25" fmla="*/ 6001 w 10000"/>
                <a:gd name="connsiteY25" fmla="*/ 0 h 10000"/>
                <a:gd name="connsiteX26" fmla="*/ 6668 w 10000"/>
                <a:gd name="connsiteY26" fmla="*/ 723 h 10000"/>
                <a:gd name="connsiteX27" fmla="*/ 7334 w 10000"/>
                <a:gd name="connsiteY27" fmla="*/ 1590 h 10000"/>
                <a:gd name="connsiteX28" fmla="*/ 8002 w 10000"/>
                <a:gd name="connsiteY28" fmla="*/ 1590 h 10000"/>
                <a:gd name="connsiteX29" fmla="*/ 8667 w 10000"/>
                <a:gd name="connsiteY29" fmla="*/ 1705 h 10000"/>
                <a:gd name="connsiteX30" fmla="*/ 9335 w 10000"/>
                <a:gd name="connsiteY30" fmla="*/ 1156 h 10000"/>
                <a:gd name="connsiteX31" fmla="*/ 10000 w 10000"/>
                <a:gd name="connsiteY31" fmla="*/ 838 h 10000"/>
                <a:gd name="connsiteX0" fmla="*/ 9335 w 10000"/>
                <a:gd name="connsiteY0" fmla="*/ 10000 h 10000"/>
                <a:gd name="connsiteX1" fmla="*/ 8667 w 10000"/>
                <a:gd name="connsiteY1" fmla="*/ 10000 h 10000"/>
                <a:gd name="connsiteX2" fmla="*/ 8002 w 10000"/>
                <a:gd name="connsiteY2" fmla="*/ 10000 h 10000"/>
                <a:gd name="connsiteX3" fmla="*/ 7334 w 10000"/>
                <a:gd name="connsiteY3" fmla="*/ 10000 h 10000"/>
                <a:gd name="connsiteX4" fmla="*/ 6668 w 10000"/>
                <a:gd name="connsiteY4" fmla="*/ 10000 h 10000"/>
                <a:gd name="connsiteX5" fmla="*/ 6001 w 10000"/>
                <a:gd name="connsiteY5" fmla="*/ 10000 h 10000"/>
                <a:gd name="connsiteX6" fmla="*/ 5335 w 10000"/>
                <a:gd name="connsiteY6" fmla="*/ 10000 h 10000"/>
                <a:gd name="connsiteX7" fmla="*/ 4667 w 10000"/>
                <a:gd name="connsiteY7" fmla="*/ 10000 h 10000"/>
                <a:gd name="connsiteX8" fmla="*/ 4002 w 10000"/>
                <a:gd name="connsiteY8" fmla="*/ 10000 h 10000"/>
                <a:gd name="connsiteX9" fmla="*/ 3334 w 10000"/>
                <a:gd name="connsiteY9" fmla="*/ 10000 h 10000"/>
                <a:gd name="connsiteX10" fmla="*/ 2666 w 10000"/>
                <a:gd name="connsiteY10" fmla="*/ 10000 h 10000"/>
                <a:gd name="connsiteX11" fmla="*/ 2001 w 10000"/>
                <a:gd name="connsiteY11" fmla="*/ 10000 h 10000"/>
                <a:gd name="connsiteX12" fmla="*/ 1333 w 10000"/>
                <a:gd name="connsiteY12" fmla="*/ 10000 h 10000"/>
                <a:gd name="connsiteX13" fmla="*/ 668 w 10000"/>
                <a:gd name="connsiteY13" fmla="*/ 10000 h 10000"/>
                <a:gd name="connsiteX14" fmla="*/ 0 w 10000"/>
                <a:gd name="connsiteY14" fmla="*/ 10000 h 10000"/>
                <a:gd name="connsiteX15" fmla="*/ 0 w 10000"/>
                <a:gd name="connsiteY15" fmla="*/ 7630 h 10000"/>
                <a:gd name="connsiteX16" fmla="*/ 668 w 10000"/>
                <a:gd name="connsiteY16" fmla="*/ 7601 h 10000"/>
                <a:gd name="connsiteX17" fmla="*/ 1333 w 10000"/>
                <a:gd name="connsiteY17" fmla="*/ 6416 h 10000"/>
                <a:gd name="connsiteX18" fmla="*/ 2001 w 10000"/>
                <a:gd name="connsiteY18" fmla="*/ 4595 h 10000"/>
                <a:gd name="connsiteX19" fmla="*/ 2666 w 10000"/>
                <a:gd name="connsiteY19" fmla="*/ 4422 h 10000"/>
                <a:gd name="connsiteX20" fmla="*/ 3334 w 10000"/>
                <a:gd name="connsiteY20" fmla="*/ 3815 h 10000"/>
                <a:gd name="connsiteX21" fmla="*/ 4002 w 10000"/>
                <a:gd name="connsiteY21" fmla="*/ 3671 h 10000"/>
                <a:gd name="connsiteX22" fmla="*/ 4667 w 10000"/>
                <a:gd name="connsiteY22" fmla="*/ 3439 h 10000"/>
                <a:gd name="connsiteX23" fmla="*/ 5335 w 10000"/>
                <a:gd name="connsiteY23" fmla="*/ 1098 h 10000"/>
                <a:gd name="connsiteX24" fmla="*/ 6001 w 10000"/>
                <a:gd name="connsiteY24" fmla="*/ 0 h 10000"/>
                <a:gd name="connsiteX25" fmla="*/ 6668 w 10000"/>
                <a:gd name="connsiteY25" fmla="*/ 723 h 10000"/>
                <a:gd name="connsiteX26" fmla="*/ 7334 w 10000"/>
                <a:gd name="connsiteY26" fmla="*/ 1590 h 10000"/>
                <a:gd name="connsiteX27" fmla="*/ 8002 w 10000"/>
                <a:gd name="connsiteY27" fmla="*/ 1590 h 10000"/>
                <a:gd name="connsiteX28" fmla="*/ 8667 w 10000"/>
                <a:gd name="connsiteY28" fmla="*/ 1705 h 10000"/>
                <a:gd name="connsiteX29" fmla="*/ 9335 w 10000"/>
                <a:gd name="connsiteY29" fmla="*/ 1156 h 10000"/>
                <a:gd name="connsiteX30" fmla="*/ 10000 w 10000"/>
                <a:gd name="connsiteY30" fmla="*/ 838 h 10000"/>
                <a:gd name="connsiteX0" fmla="*/ 8667 w 10000"/>
                <a:gd name="connsiteY0" fmla="*/ 10000 h 10000"/>
                <a:gd name="connsiteX1" fmla="*/ 8002 w 10000"/>
                <a:gd name="connsiteY1" fmla="*/ 10000 h 10000"/>
                <a:gd name="connsiteX2" fmla="*/ 7334 w 10000"/>
                <a:gd name="connsiteY2" fmla="*/ 10000 h 10000"/>
                <a:gd name="connsiteX3" fmla="*/ 6668 w 10000"/>
                <a:gd name="connsiteY3" fmla="*/ 10000 h 10000"/>
                <a:gd name="connsiteX4" fmla="*/ 6001 w 10000"/>
                <a:gd name="connsiteY4" fmla="*/ 10000 h 10000"/>
                <a:gd name="connsiteX5" fmla="*/ 5335 w 10000"/>
                <a:gd name="connsiteY5" fmla="*/ 10000 h 10000"/>
                <a:gd name="connsiteX6" fmla="*/ 4667 w 10000"/>
                <a:gd name="connsiteY6" fmla="*/ 10000 h 10000"/>
                <a:gd name="connsiteX7" fmla="*/ 4002 w 10000"/>
                <a:gd name="connsiteY7" fmla="*/ 10000 h 10000"/>
                <a:gd name="connsiteX8" fmla="*/ 3334 w 10000"/>
                <a:gd name="connsiteY8" fmla="*/ 10000 h 10000"/>
                <a:gd name="connsiteX9" fmla="*/ 2666 w 10000"/>
                <a:gd name="connsiteY9" fmla="*/ 10000 h 10000"/>
                <a:gd name="connsiteX10" fmla="*/ 2001 w 10000"/>
                <a:gd name="connsiteY10" fmla="*/ 10000 h 10000"/>
                <a:gd name="connsiteX11" fmla="*/ 1333 w 10000"/>
                <a:gd name="connsiteY11" fmla="*/ 10000 h 10000"/>
                <a:gd name="connsiteX12" fmla="*/ 668 w 10000"/>
                <a:gd name="connsiteY12" fmla="*/ 10000 h 10000"/>
                <a:gd name="connsiteX13" fmla="*/ 0 w 10000"/>
                <a:gd name="connsiteY13" fmla="*/ 10000 h 10000"/>
                <a:gd name="connsiteX14" fmla="*/ 0 w 10000"/>
                <a:gd name="connsiteY14" fmla="*/ 7630 h 10000"/>
                <a:gd name="connsiteX15" fmla="*/ 668 w 10000"/>
                <a:gd name="connsiteY15" fmla="*/ 7601 h 10000"/>
                <a:gd name="connsiteX16" fmla="*/ 1333 w 10000"/>
                <a:gd name="connsiteY16" fmla="*/ 6416 h 10000"/>
                <a:gd name="connsiteX17" fmla="*/ 2001 w 10000"/>
                <a:gd name="connsiteY17" fmla="*/ 4595 h 10000"/>
                <a:gd name="connsiteX18" fmla="*/ 2666 w 10000"/>
                <a:gd name="connsiteY18" fmla="*/ 4422 h 10000"/>
                <a:gd name="connsiteX19" fmla="*/ 3334 w 10000"/>
                <a:gd name="connsiteY19" fmla="*/ 3815 h 10000"/>
                <a:gd name="connsiteX20" fmla="*/ 4002 w 10000"/>
                <a:gd name="connsiteY20" fmla="*/ 3671 h 10000"/>
                <a:gd name="connsiteX21" fmla="*/ 4667 w 10000"/>
                <a:gd name="connsiteY21" fmla="*/ 3439 h 10000"/>
                <a:gd name="connsiteX22" fmla="*/ 5335 w 10000"/>
                <a:gd name="connsiteY22" fmla="*/ 1098 h 10000"/>
                <a:gd name="connsiteX23" fmla="*/ 6001 w 10000"/>
                <a:gd name="connsiteY23" fmla="*/ 0 h 10000"/>
                <a:gd name="connsiteX24" fmla="*/ 6668 w 10000"/>
                <a:gd name="connsiteY24" fmla="*/ 723 h 10000"/>
                <a:gd name="connsiteX25" fmla="*/ 7334 w 10000"/>
                <a:gd name="connsiteY25" fmla="*/ 1590 h 10000"/>
                <a:gd name="connsiteX26" fmla="*/ 8002 w 10000"/>
                <a:gd name="connsiteY26" fmla="*/ 1590 h 10000"/>
                <a:gd name="connsiteX27" fmla="*/ 8667 w 10000"/>
                <a:gd name="connsiteY27" fmla="*/ 1705 h 10000"/>
                <a:gd name="connsiteX28" fmla="*/ 9335 w 10000"/>
                <a:gd name="connsiteY28" fmla="*/ 1156 h 10000"/>
                <a:gd name="connsiteX29" fmla="*/ 10000 w 10000"/>
                <a:gd name="connsiteY29" fmla="*/ 838 h 10000"/>
                <a:gd name="connsiteX0" fmla="*/ 8002 w 10000"/>
                <a:gd name="connsiteY0" fmla="*/ 10000 h 10000"/>
                <a:gd name="connsiteX1" fmla="*/ 7334 w 10000"/>
                <a:gd name="connsiteY1" fmla="*/ 10000 h 10000"/>
                <a:gd name="connsiteX2" fmla="*/ 6668 w 10000"/>
                <a:gd name="connsiteY2" fmla="*/ 10000 h 10000"/>
                <a:gd name="connsiteX3" fmla="*/ 6001 w 10000"/>
                <a:gd name="connsiteY3" fmla="*/ 10000 h 10000"/>
                <a:gd name="connsiteX4" fmla="*/ 5335 w 10000"/>
                <a:gd name="connsiteY4" fmla="*/ 10000 h 10000"/>
                <a:gd name="connsiteX5" fmla="*/ 4667 w 10000"/>
                <a:gd name="connsiteY5" fmla="*/ 10000 h 10000"/>
                <a:gd name="connsiteX6" fmla="*/ 4002 w 10000"/>
                <a:gd name="connsiteY6" fmla="*/ 10000 h 10000"/>
                <a:gd name="connsiteX7" fmla="*/ 3334 w 10000"/>
                <a:gd name="connsiteY7" fmla="*/ 10000 h 10000"/>
                <a:gd name="connsiteX8" fmla="*/ 2666 w 10000"/>
                <a:gd name="connsiteY8" fmla="*/ 10000 h 10000"/>
                <a:gd name="connsiteX9" fmla="*/ 2001 w 10000"/>
                <a:gd name="connsiteY9" fmla="*/ 10000 h 10000"/>
                <a:gd name="connsiteX10" fmla="*/ 1333 w 10000"/>
                <a:gd name="connsiteY10" fmla="*/ 10000 h 10000"/>
                <a:gd name="connsiteX11" fmla="*/ 668 w 10000"/>
                <a:gd name="connsiteY11" fmla="*/ 10000 h 10000"/>
                <a:gd name="connsiteX12" fmla="*/ 0 w 10000"/>
                <a:gd name="connsiteY12" fmla="*/ 10000 h 10000"/>
                <a:gd name="connsiteX13" fmla="*/ 0 w 10000"/>
                <a:gd name="connsiteY13" fmla="*/ 7630 h 10000"/>
                <a:gd name="connsiteX14" fmla="*/ 668 w 10000"/>
                <a:gd name="connsiteY14" fmla="*/ 7601 h 10000"/>
                <a:gd name="connsiteX15" fmla="*/ 1333 w 10000"/>
                <a:gd name="connsiteY15" fmla="*/ 6416 h 10000"/>
                <a:gd name="connsiteX16" fmla="*/ 2001 w 10000"/>
                <a:gd name="connsiteY16" fmla="*/ 4595 h 10000"/>
                <a:gd name="connsiteX17" fmla="*/ 2666 w 10000"/>
                <a:gd name="connsiteY17" fmla="*/ 4422 h 10000"/>
                <a:gd name="connsiteX18" fmla="*/ 3334 w 10000"/>
                <a:gd name="connsiteY18" fmla="*/ 3815 h 10000"/>
                <a:gd name="connsiteX19" fmla="*/ 4002 w 10000"/>
                <a:gd name="connsiteY19" fmla="*/ 3671 h 10000"/>
                <a:gd name="connsiteX20" fmla="*/ 4667 w 10000"/>
                <a:gd name="connsiteY20" fmla="*/ 3439 h 10000"/>
                <a:gd name="connsiteX21" fmla="*/ 5335 w 10000"/>
                <a:gd name="connsiteY21" fmla="*/ 1098 h 10000"/>
                <a:gd name="connsiteX22" fmla="*/ 6001 w 10000"/>
                <a:gd name="connsiteY22" fmla="*/ 0 h 10000"/>
                <a:gd name="connsiteX23" fmla="*/ 6668 w 10000"/>
                <a:gd name="connsiteY23" fmla="*/ 723 h 10000"/>
                <a:gd name="connsiteX24" fmla="*/ 7334 w 10000"/>
                <a:gd name="connsiteY24" fmla="*/ 1590 h 10000"/>
                <a:gd name="connsiteX25" fmla="*/ 8002 w 10000"/>
                <a:gd name="connsiteY25" fmla="*/ 1590 h 10000"/>
                <a:gd name="connsiteX26" fmla="*/ 8667 w 10000"/>
                <a:gd name="connsiteY26" fmla="*/ 1705 h 10000"/>
                <a:gd name="connsiteX27" fmla="*/ 9335 w 10000"/>
                <a:gd name="connsiteY27" fmla="*/ 1156 h 10000"/>
                <a:gd name="connsiteX28" fmla="*/ 10000 w 10000"/>
                <a:gd name="connsiteY28" fmla="*/ 838 h 10000"/>
                <a:gd name="connsiteX0" fmla="*/ 7334 w 10000"/>
                <a:gd name="connsiteY0" fmla="*/ 10000 h 10000"/>
                <a:gd name="connsiteX1" fmla="*/ 6668 w 10000"/>
                <a:gd name="connsiteY1" fmla="*/ 10000 h 10000"/>
                <a:gd name="connsiteX2" fmla="*/ 6001 w 10000"/>
                <a:gd name="connsiteY2" fmla="*/ 10000 h 10000"/>
                <a:gd name="connsiteX3" fmla="*/ 5335 w 10000"/>
                <a:gd name="connsiteY3" fmla="*/ 10000 h 10000"/>
                <a:gd name="connsiteX4" fmla="*/ 4667 w 10000"/>
                <a:gd name="connsiteY4" fmla="*/ 10000 h 10000"/>
                <a:gd name="connsiteX5" fmla="*/ 4002 w 10000"/>
                <a:gd name="connsiteY5" fmla="*/ 10000 h 10000"/>
                <a:gd name="connsiteX6" fmla="*/ 3334 w 10000"/>
                <a:gd name="connsiteY6" fmla="*/ 10000 h 10000"/>
                <a:gd name="connsiteX7" fmla="*/ 2666 w 10000"/>
                <a:gd name="connsiteY7" fmla="*/ 10000 h 10000"/>
                <a:gd name="connsiteX8" fmla="*/ 2001 w 10000"/>
                <a:gd name="connsiteY8" fmla="*/ 10000 h 10000"/>
                <a:gd name="connsiteX9" fmla="*/ 1333 w 10000"/>
                <a:gd name="connsiteY9" fmla="*/ 10000 h 10000"/>
                <a:gd name="connsiteX10" fmla="*/ 668 w 10000"/>
                <a:gd name="connsiteY10" fmla="*/ 10000 h 10000"/>
                <a:gd name="connsiteX11" fmla="*/ 0 w 10000"/>
                <a:gd name="connsiteY11" fmla="*/ 10000 h 10000"/>
                <a:gd name="connsiteX12" fmla="*/ 0 w 10000"/>
                <a:gd name="connsiteY12" fmla="*/ 7630 h 10000"/>
                <a:gd name="connsiteX13" fmla="*/ 668 w 10000"/>
                <a:gd name="connsiteY13" fmla="*/ 7601 h 10000"/>
                <a:gd name="connsiteX14" fmla="*/ 1333 w 10000"/>
                <a:gd name="connsiteY14" fmla="*/ 6416 h 10000"/>
                <a:gd name="connsiteX15" fmla="*/ 2001 w 10000"/>
                <a:gd name="connsiteY15" fmla="*/ 4595 h 10000"/>
                <a:gd name="connsiteX16" fmla="*/ 2666 w 10000"/>
                <a:gd name="connsiteY16" fmla="*/ 4422 h 10000"/>
                <a:gd name="connsiteX17" fmla="*/ 3334 w 10000"/>
                <a:gd name="connsiteY17" fmla="*/ 3815 h 10000"/>
                <a:gd name="connsiteX18" fmla="*/ 4002 w 10000"/>
                <a:gd name="connsiteY18" fmla="*/ 3671 h 10000"/>
                <a:gd name="connsiteX19" fmla="*/ 4667 w 10000"/>
                <a:gd name="connsiteY19" fmla="*/ 3439 h 10000"/>
                <a:gd name="connsiteX20" fmla="*/ 5335 w 10000"/>
                <a:gd name="connsiteY20" fmla="*/ 1098 h 10000"/>
                <a:gd name="connsiteX21" fmla="*/ 6001 w 10000"/>
                <a:gd name="connsiteY21" fmla="*/ 0 h 10000"/>
                <a:gd name="connsiteX22" fmla="*/ 6668 w 10000"/>
                <a:gd name="connsiteY22" fmla="*/ 723 h 10000"/>
                <a:gd name="connsiteX23" fmla="*/ 7334 w 10000"/>
                <a:gd name="connsiteY23" fmla="*/ 1590 h 10000"/>
                <a:gd name="connsiteX24" fmla="*/ 8002 w 10000"/>
                <a:gd name="connsiteY24" fmla="*/ 1590 h 10000"/>
                <a:gd name="connsiteX25" fmla="*/ 8667 w 10000"/>
                <a:gd name="connsiteY25" fmla="*/ 1705 h 10000"/>
                <a:gd name="connsiteX26" fmla="*/ 9335 w 10000"/>
                <a:gd name="connsiteY26" fmla="*/ 1156 h 10000"/>
                <a:gd name="connsiteX27" fmla="*/ 10000 w 10000"/>
                <a:gd name="connsiteY27" fmla="*/ 838 h 10000"/>
                <a:gd name="connsiteX0" fmla="*/ 6668 w 10000"/>
                <a:gd name="connsiteY0" fmla="*/ 10000 h 10000"/>
                <a:gd name="connsiteX1" fmla="*/ 6001 w 10000"/>
                <a:gd name="connsiteY1" fmla="*/ 10000 h 10000"/>
                <a:gd name="connsiteX2" fmla="*/ 5335 w 10000"/>
                <a:gd name="connsiteY2" fmla="*/ 10000 h 10000"/>
                <a:gd name="connsiteX3" fmla="*/ 4667 w 10000"/>
                <a:gd name="connsiteY3" fmla="*/ 10000 h 10000"/>
                <a:gd name="connsiteX4" fmla="*/ 4002 w 10000"/>
                <a:gd name="connsiteY4" fmla="*/ 10000 h 10000"/>
                <a:gd name="connsiteX5" fmla="*/ 3334 w 10000"/>
                <a:gd name="connsiteY5" fmla="*/ 10000 h 10000"/>
                <a:gd name="connsiteX6" fmla="*/ 2666 w 10000"/>
                <a:gd name="connsiteY6" fmla="*/ 10000 h 10000"/>
                <a:gd name="connsiteX7" fmla="*/ 2001 w 10000"/>
                <a:gd name="connsiteY7" fmla="*/ 10000 h 10000"/>
                <a:gd name="connsiteX8" fmla="*/ 1333 w 10000"/>
                <a:gd name="connsiteY8" fmla="*/ 10000 h 10000"/>
                <a:gd name="connsiteX9" fmla="*/ 668 w 10000"/>
                <a:gd name="connsiteY9" fmla="*/ 10000 h 10000"/>
                <a:gd name="connsiteX10" fmla="*/ 0 w 10000"/>
                <a:gd name="connsiteY10" fmla="*/ 10000 h 10000"/>
                <a:gd name="connsiteX11" fmla="*/ 0 w 10000"/>
                <a:gd name="connsiteY11" fmla="*/ 7630 h 10000"/>
                <a:gd name="connsiteX12" fmla="*/ 668 w 10000"/>
                <a:gd name="connsiteY12" fmla="*/ 7601 h 10000"/>
                <a:gd name="connsiteX13" fmla="*/ 1333 w 10000"/>
                <a:gd name="connsiteY13" fmla="*/ 6416 h 10000"/>
                <a:gd name="connsiteX14" fmla="*/ 2001 w 10000"/>
                <a:gd name="connsiteY14" fmla="*/ 4595 h 10000"/>
                <a:gd name="connsiteX15" fmla="*/ 2666 w 10000"/>
                <a:gd name="connsiteY15" fmla="*/ 4422 h 10000"/>
                <a:gd name="connsiteX16" fmla="*/ 3334 w 10000"/>
                <a:gd name="connsiteY16" fmla="*/ 3815 h 10000"/>
                <a:gd name="connsiteX17" fmla="*/ 4002 w 10000"/>
                <a:gd name="connsiteY17" fmla="*/ 3671 h 10000"/>
                <a:gd name="connsiteX18" fmla="*/ 4667 w 10000"/>
                <a:gd name="connsiteY18" fmla="*/ 3439 h 10000"/>
                <a:gd name="connsiteX19" fmla="*/ 5335 w 10000"/>
                <a:gd name="connsiteY19" fmla="*/ 1098 h 10000"/>
                <a:gd name="connsiteX20" fmla="*/ 6001 w 10000"/>
                <a:gd name="connsiteY20" fmla="*/ 0 h 10000"/>
                <a:gd name="connsiteX21" fmla="*/ 6668 w 10000"/>
                <a:gd name="connsiteY21" fmla="*/ 723 h 10000"/>
                <a:gd name="connsiteX22" fmla="*/ 7334 w 10000"/>
                <a:gd name="connsiteY22" fmla="*/ 1590 h 10000"/>
                <a:gd name="connsiteX23" fmla="*/ 8002 w 10000"/>
                <a:gd name="connsiteY23" fmla="*/ 1590 h 10000"/>
                <a:gd name="connsiteX24" fmla="*/ 8667 w 10000"/>
                <a:gd name="connsiteY24" fmla="*/ 1705 h 10000"/>
                <a:gd name="connsiteX25" fmla="*/ 9335 w 10000"/>
                <a:gd name="connsiteY25" fmla="*/ 1156 h 10000"/>
                <a:gd name="connsiteX26" fmla="*/ 10000 w 10000"/>
                <a:gd name="connsiteY26" fmla="*/ 838 h 10000"/>
                <a:gd name="connsiteX0" fmla="*/ 6001 w 10000"/>
                <a:gd name="connsiteY0" fmla="*/ 10000 h 10000"/>
                <a:gd name="connsiteX1" fmla="*/ 5335 w 10000"/>
                <a:gd name="connsiteY1" fmla="*/ 10000 h 10000"/>
                <a:gd name="connsiteX2" fmla="*/ 4667 w 10000"/>
                <a:gd name="connsiteY2" fmla="*/ 10000 h 10000"/>
                <a:gd name="connsiteX3" fmla="*/ 4002 w 10000"/>
                <a:gd name="connsiteY3" fmla="*/ 10000 h 10000"/>
                <a:gd name="connsiteX4" fmla="*/ 3334 w 10000"/>
                <a:gd name="connsiteY4" fmla="*/ 10000 h 10000"/>
                <a:gd name="connsiteX5" fmla="*/ 2666 w 10000"/>
                <a:gd name="connsiteY5" fmla="*/ 10000 h 10000"/>
                <a:gd name="connsiteX6" fmla="*/ 2001 w 10000"/>
                <a:gd name="connsiteY6" fmla="*/ 10000 h 10000"/>
                <a:gd name="connsiteX7" fmla="*/ 1333 w 10000"/>
                <a:gd name="connsiteY7" fmla="*/ 10000 h 10000"/>
                <a:gd name="connsiteX8" fmla="*/ 668 w 10000"/>
                <a:gd name="connsiteY8" fmla="*/ 10000 h 10000"/>
                <a:gd name="connsiteX9" fmla="*/ 0 w 10000"/>
                <a:gd name="connsiteY9" fmla="*/ 10000 h 10000"/>
                <a:gd name="connsiteX10" fmla="*/ 0 w 10000"/>
                <a:gd name="connsiteY10" fmla="*/ 7630 h 10000"/>
                <a:gd name="connsiteX11" fmla="*/ 668 w 10000"/>
                <a:gd name="connsiteY11" fmla="*/ 7601 h 10000"/>
                <a:gd name="connsiteX12" fmla="*/ 1333 w 10000"/>
                <a:gd name="connsiteY12" fmla="*/ 6416 h 10000"/>
                <a:gd name="connsiteX13" fmla="*/ 2001 w 10000"/>
                <a:gd name="connsiteY13" fmla="*/ 4595 h 10000"/>
                <a:gd name="connsiteX14" fmla="*/ 2666 w 10000"/>
                <a:gd name="connsiteY14" fmla="*/ 4422 h 10000"/>
                <a:gd name="connsiteX15" fmla="*/ 3334 w 10000"/>
                <a:gd name="connsiteY15" fmla="*/ 3815 h 10000"/>
                <a:gd name="connsiteX16" fmla="*/ 4002 w 10000"/>
                <a:gd name="connsiteY16" fmla="*/ 3671 h 10000"/>
                <a:gd name="connsiteX17" fmla="*/ 4667 w 10000"/>
                <a:gd name="connsiteY17" fmla="*/ 3439 h 10000"/>
                <a:gd name="connsiteX18" fmla="*/ 5335 w 10000"/>
                <a:gd name="connsiteY18" fmla="*/ 1098 h 10000"/>
                <a:gd name="connsiteX19" fmla="*/ 6001 w 10000"/>
                <a:gd name="connsiteY19" fmla="*/ 0 h 10000"/>
                <a:gd name="connsiteX20" fmla="*/ 6668 w 10000"/>
                <a:gd name="connsiteY20" fmla="*/ 723 h 10000"/>
                <a:gd name="connsiteX21" fmla="*/ 7334 w 10000"/>
                <a:gd name="connsiteY21" fmla="*/ 1590 h 10000"/>
                <a:gd name="connsiteX22" fmla="*/ 8002 w 10000"/>
                <a:gd name="connsiteY22" fmla="*/ 1590 h 10000"/>
                <a:gd name="connsiteX23" fmla="*/ 8667 w 10000"/>
                <a:gd name="connsiteY23" fmla="*/ 1705 h 10000"/>
                <a:gd name="connsiteX24" fmla="*/ 9335 w 10000"/>
                <a:gd name="connsiteY24" fmla="*/ 1156 h 10000"/>
                <a:gd name="connsiteX25" fmla="*/ 10000 w 10000"/>
                <a:gd name="connsiteY25" fmla="*/ 838 h 10000"/>
                <a:gd name="connsiteX0" fmla="*/ 5335 w 10000"/>
                <a:gd name="connsiteY0" fmla="*/ 10000 h 10000"/>
                <a:gd name="connsiteX1" fmla="*/ 4667 w 10000"/>
                <a:gd name="connsiteY1" fmla="*/ 10000 h 10000"/>
                <a:gd name="connsiteX2" fmla="*/ 4002 w 10000"/>
                <a:gd name="connsiteY2" fmla="*/ 10000 h 10000"/>
                <a:gd name="connsiteX3" fmla="*/ 3334 w 10000"/>
                <a:gd name="connsiteY3" fmla="*/ 10000 h 10000"/>
                <a:gd name="connsiteX4" fmla="*/ 2666 w 10000"/>
                <a:gd name="connsiteY4" fmla="*/ 10000 h 10000"/>
                <a:gd name="connsiteX5" fmla="*/ 2001 w 10000"/>
                <a:gd name="connsiteY5" fmla="*/ 10000 h 10000"/>
                <a:gd name="connsiteX6" fmla="*/ 1333 w 10000"/>
                <a:gd name="connsiteY6" fmla="*/ 10000 h 10000"/>
                <a:gd name="connsiteX7" fmla="*/ 668 w 10000"/>
                <a:gd name="connsiteY7" fmla="*/ 10000 h 10000"/>
                <a:gd name="connsiteX8" fmla="*/ 0 w 10000"/>
                <a:gd name="connsiteY8" fmla="*/ 10000 h 10000"/>
                <a:gd name="connsiteX9" fmla="*/ 0 w 10000"/>
                <a:gd name="connsiteY9" fmla="*/ 7630 h 10000"/>
                <a:gd name="connsiteX10" fmla="*/ 668 w 10000"/>
                <a:gd name="connsiteY10" fmla="*/ 7601 h 10000"/>
                <a:gd name="connsiteX11" fmla="*/ 1333 w 10000"/>
                <a:gd name="connsiteY11" fmla="*/ 6416 h 10000"/>
                <a:gd name="connsiteX12" fmla="*/ 2001 w 10000"/>
                <a:gd name="connsiteY12" fmla="*/ 4595 h 10000"/>
                <a:gd name="connsiteX13" fmla="*/ 2666 w 10000"/>
                <a:gd name="connsiteY13" fmla="*/ 4422 h 10000"/>
                <a:gd name="connsiteX14" fmla="*/ 3334 w 10000"/>
                <a:gd name="connsiteY14" fmla="*/ 3815 h 10000"/>
                <a:gd name="connsiteX15" fmla="*/ 4002 w 10000"/>
                <a:gd name="connsiteY15" fmla="*/ 3671 h 10000"/>
                <a:gd name="connsiteX16" fmla="*/ 4667 w 10000"/>
                <a:gd name="connsiteY16" fmla="*/ 3439 h 10000"/>
                <a:gd name="connsiteX17" fmla="*/ 5335 w 10000"/>
                <a:gd name="connsiteY17" fmla="*/ 1098 h 10000"/>
                <a:gd name="connsiteX18" fmla="*/ 6001 w 10000"/>
                <a:gd name="connsiteY18" fmla="*/ 0 h 10000"/>
                <a:gd name="connsiteX19" fmla="*/ 6668 w 10000"/>
                <a:gd name="connsiteY19" fmla="*/ 723 h 10000"/>
                <a:gd name="connsiteX20" fmla="*/ 7334 w 10000"/>
                <a:gd name="connsiteY20" fmla="*/ 1590 h 10000"/>
                <a:gd name="connsiteX21" fmla="*/ 8002 w 10000"/>
                <a:gd name="connsiteY21" fmla="*/ 1590 h 10000"/>
                <a:gd name="connsiteX22" fmla="*/ 8667 w 10000"/>
                <a:gd name="connsiteY22" fmla="*/ 1705 h 10000"/>
                <a:gd name="connsiteX23" fmla="*/ 9335 w 10000"/>
                <a:gd name="connsiteY23" fmla="*/ 1156 h 10000"/>
                <a:gd name="connsiteX24" fmla="*/ 10000 w 10000"/>
                <a:gd name="connsiteY24" fmla="*/ 838 h 10000"/>
                <a:gd name="connsiteX0" fmla="*/ 4667 w 10000"/>
                <a:gd name="connsiteY0" fmla="*/ 10000 h 10000"/>
                <a:gd name="connsiteX1" fmla="*/ 4002 w 10000"/>
                <a:gd name="connsiteY1" fmla="*/ 10000 h 10000"/>
                <a:gd name="connsiteX2" fmla="*/ 3334 w 10000"/>
                <a:gd name="connsiteY2" fmla="*/ 10000 h 10000"/>
                <a:gd name="connsiteX3" fmla="*/ 2666 w 10000"/>
                <a:gd name="connsiteY3" fmla="*/ 10000 h 10000"/>
                <a:gd name="connsiteX4" fmla="*/ 2001 w 10000"/>
                <a:gd name="connsiteY4" fmla="*/ 10000 h 10000"/>
                <a:gd name="connsiteX5" fmla="*/ 1333 w 10000"/>
                <a:gd name="connsiteY5" fmla="*/ 10000 h 10000"/>
                <a:gd name="connsiteX6" fmla="*/ 668 w 10000"/>
                <a:gd name="connsiteY6" fmla="*/ 10000 h 10000"/>
                <a:gd name="connsiteX7" fmla="*/ 0 w 10000"/>
                <a:gd name="connsiteY7" fmla="*/ 10000 h 10000"/>
                <a:gd name="connsiteX8" fmla="*/ 0 w 10000"/>
                <a:gd name="connsiteY8" fmla="*/ 7630 h 10000"/>
                <a:gd name="connsiteX9" fmla="*/ 668 w 10000"/>
                <a:gd name="connsiteY9" fmla="*/ 7601 h 10000"/>
                <a:gd name="connsiteX10" fmla="*/ 1333 w 10000"/>
                <a:gd name="connsiteY10" fmla="*/ 6416 h 10000"/>
                <a:gd name="connsiteX11" fmla="*/ 2001 w 10000"/>
                <a:gd name="connsiteY11" fmla="*/ 4595 h 10000"/>
                <a:gd name="connsiteX12" fmla="*/ 2666 w 10000"/>
                <a:gd name="connsiteY12" fmla="*/ 4422 h 10000"/>
                <a:gd name="connsiteX13" fmla="*/ 3334 w 10000"/>
                <a:gd name="connsiteY13" fmla="*/ 3815 h 10000"/>
                <a:gd name="connsiteX14" fmla="*/ 4002 w 10000"/>
                <a:gd name="connsiteY14" fmla="*/ 3671 h 10000"/>
                <a:gd name="connsiteX15" fmla="*/ 4667 w 10000"/>
                <a:gd name="connsiteY15" fmla="*/ 3439 h 10000"/>
                <a:gd name="connsiteX16" fmla="*/ 5335 w 10000"/>
                <a:gd name="connsiteY16" fmla="*/ 1098 h 10000"/>
                <a:gd name="connsiteX17" fmla="*/ 6001 w 10000"/>
                <a:gd name="connsiteY17" fmla="*/ 0 h 10000"/>
                <a:gd name="connsiteX18" fmla="*/ 6668 w 10000"/>
                <a:gd name="connsiteY18" fmla="*/ 723 h 10000"/>
                <a:gd name="connsiteX19" fmla="*/ 7334 w 10000"/>
                <a:gd name="connsiteY19" fmla="*/ 1590 h 10000"/>
                <a:gd name="connsiteX20" fmla="*/ 8002 w 10000"/>
                <a:gd name="connsiteY20" fmla="*/ 1590 h 10000"/>
                <a:gd name="connsiteX21" fmla="*/ 8667 w 10000"/>
                <a:gd name="connsiteY21" fmla="*/ 1705 h 10000"/>
                <a:gd name="connsiteX22" fmla="*/ 9335 w 10000"/>
                <a:gd name="connsiteY22" fmla="*/ 1156 h 10000"/>
                <a:gd name="connsiteX23" fmla="*/ 10000 w 10000"/>
                <a:gd name="connsiteY23" fmla="*/ 838 h 10000"/>
                <a:gd name="connsiteX0" fmla="*/ 4002 w 10000"/>
                <a:gd name="connsiteY0" fmla="*/ 10000 h 10000"/>
                <a:gd name="connsiteX1" fmla="*/ 3334 w 10000"/>
                <a:gd name="connsiteY1" fmla="*/ 10000 h 10000"/>
                <a:gd name="connsiteX2" fmla="*/ 2666 w 10000"/>
                <a:gd name="connsiteY2" fmla="*/ 10000 h 10000"/>
                <a:gd name="connsiteX3" fmla="*/ 2001 w 10000"/>
                <a:gd name="connsiteY3" fmla="*/ 10000 h 10000"/>
                <a:gd name="connsiteX4" fmla="*/ 1333 w 10000"/>
                <a:gd name="connsiteY4" fmla="*/ 10000 h 10000"/>
                <a:gd name="connsiteX5" fmla="*/ 668 w 10000"/>
                <a:gd name="connsiteY5" fmla="*/ 10000 h 10000"/>
                <a:gd name="connsiteX6" fmla="*/ 0 w 10000"/>
                <a:gd name="connsiteY6" fmla="*/ 10000 h 10000"/>
                <a:gd name="connsiteX7" fmla="*/ 0 w 10000"/>
                <a:gd name="connsiteY7" fmla="*/ 7630 h 10000"/>
                <a:gd name="connsiteX8" fmla="*/ 668 w 10000"/>
                <a:gd name="connsiteY8" fmla="*/ 7601 h 10000"/>
                <a:gd name="connsiteX9" fmla="*/ 1333 w 10000"/>
                <a:gd name="connsiteY9" fmla="*/ 6416 h 10000"/>
                <a:gd name="connsiteX10" fmla="*/ 2001 w 10000"/>
                <a:gd name="connsiteY10" fmla="*/ 4595 h 10000"/>
                <a:gd name="connsiteX11" fmla="*/ 2666 w 10000"/>
                <a:gd name="connsiteY11" fmla="*/ 4422 h 10000"/>
                <a:gd name="connsiteX12" fmla="*/ 3334 w 10000"/>
                <a:gd name="connsiteY12" fmla="*/ 3815 h 10000"/>
                <a:gd name="connsiteX13" fmla="*/ 4002 w 10000"/>
                <a:gd name="connsiteY13" fmla="*/ 3671 h 10000"/>
                <a:gd name="connsiteX14" fmla="*/ 4667 w 10000"/>
                <a:gd name="connsiteY14" fmla="*/ 3439 h 10000"/>
                <a:gd name="connsiteX15" fmla="*/ 5335 w 10000"/>
                <a:gd name="connsiteY15" fmla="*/ 1098 h 10000"/>
                <a:gd name="connsiteX16" fmla="*/ 6001 w 10000"/>
                <a:gd name="connsiteY16" fmla="*/ 0 h 10000"/>
                <a:gd name="connsiteX17" fmla="*/ 6668 w 10000"/>
                <a:gd name="connsiteY17" fmla="*/ 723 h 10000"/>
                <a:gd name="connsiteX18" fmla="*/ 7334 w 10000"/>
                <a:gd name="connsiteY18" fmla="*/ 1590 h 10000"/>
                <a:gd name="connsiteX19" fmla="*/ 8002 w 10000"/>
                <a:gd name="connsiteY19" fmla="*/ 1590 h 10000"/>
                <a:gd name="connsiteX20" fmla="*/ 8667 w 10000"/>
                <a:gd name="connsiteY20" fmla="*/ 1705 h 10000"/>
                <a:gd name="connsiteX21" fmla="*/ 9335 w 10000"/>
                <a:gd name="connsiteY21" fmla="*/ 1156 h 10000"/>
                <a:gd name="connsiteX22" fmla="*/ 10000 w 10000"/>
                <a:gd name="connsiteY22" fmla="*/ 838 h 10000"/>
                <a:gd name="connsiteX0" fmla="*/ 4002 w 10000"/>
                <a:gd name="connsiteY0" fmla="*/ 10000 h 10000"/>
                <a:gd name="connsiteX1" fmla="*/ 3334 w 10000"/>
                <a:gd name="connsiteY1" fmla="*/ 10000 h 10000"/>
                <a:gd name="connsiteX2" fmla="*/ 2666 w 10000"/>
                <a:gd name="connsiteY2" fmla="*/ 10000 h 10000"/>
                <a:gd name="connsiteX3" fmla="*/ 2001 w 10000"/>
                <a:gd name="connsiteY3" fmla="*/ 10000 h 10000"/>
                <a:gd name="connsiteX4" fmla="*/ 1333 w 10000"/>
                <a:gd name="connsiteY4" fmla="*/ 10000 h 10000"/>
                <a:gd name="connsiteX5" fmla="*/ 668 w 10000"/>
                <a:gd name="connsiteY5" fmla="*/ 10000 h 10000"/>
                <a:gd name="connsiteX6" fmla="*/ 0 w 10000"/>
                <a:gd name="connsiteY6" fmla="*/ 10000 h 10000"/>
                <a:gd name="connsiteX7" fmla="*/ 0 w 10000"/>
                <a:gd name="connsiteY7" fmla="*/ 7630 h 10000"/>
                <a:gd name="connsiteX8" fmla="*/ 668 w 10000"/>
                <a:gd name="connsiteY8" fmla="*/ 7601 h 10000"/>
                <a:gd name="connsiteX9" fmla="*/ 1333 w 10000"/>
                <a:gd name="connsiteY9" fmla="*/ 6416 h 10000"/>
                <a:gd name="connsiteX10" fmla="*/ 2001 w 10000"/>
                <a:gd name="connsiteY10" fmla="*/ 4595 h 10000"/>
                <a:gd name="connsiteX11" fmla="*/ 2666 w 10000"/>
                <a:gd name="connsiteY11" fmla="*/ 4422 h 10000"/>
                <a:gd name="connsiteX12" fmla="*/ 3334 w 10000"/>
                <a:gd name="connsiteY12" fmla="*/ 3815 h 10000"/>
                <a:gd name="connsiteX13" fmla="*/ 4002 w 10000"/>
                <a:gd name="connsiteY13" fmla="*/ 3671 h 10000"/>
                <a:gd name="connsiteX14" fmla="*/ 4667 w 10000"/>
                <a:gd name="connsiteY14" fmla="*/ 3439 h 10000"/>
                <a:gd name="connsiteX15" fmla="*/ 5335 w 10000"/>
                <a:gd name="connsiteY15" fmla="*/ 1098 h 10000"/>
                <a:gd name="connsiteX16" fmla="*/ 6001 w 10000"/>
                <a:gd name="connsiteY16" fmla="*/ 0 h 10000"/>
                <a:gd name="connsiteX17" fmla="*/ 6668 w 10000"/>
                <a:gd name="connsiteY17" fmla="*/ 723 h 10000"/>
                <a:gd name="connsiteX18" fmla="*/ 7334 w 10000"/>
                <a:gd name="connsiteY18" fmla="*/ 1590 h 10000"/>
                <a:gd name="connsiteX19" fmla="*/ 8002 w 10000"/>
                <a:gd name="connsiteY19" fmla="*/ 1590 h 10000"/>
                <a:gd name="connsiteX20" fmla="*/ 8667 w 10000"/>
                <a:gd name="connsiteY20" fmla="*/ 1705 h 10000"/>
                <a:gd name="connsiteX21" fmla="*/ 9335 w 10000"/>
                <a:gd name="connsiteY21" fmla="*/ 1156 h 10000"/>
                <a:gd name="connsiteX22" fmla="*/ 10000 w 10000"/>
                <a:gd name="connsiteY22" fmla="*/ 838 h 10000"/>
                <a:gd name="connsiteX0" fmla="*/ 3334 w 10000"/>
                <a:gd name="connsiteY0" fmla="*/ 10000 h 10000"/>
                <a:gd name="connsiteX1" fmla="*/ 2666 w 10000"/>
                <a:gd name="connsiteY1" fmla="*/ 10000 h 10000"/>
                <a:gd name="connsiteX2" fmla="*/ 2001 w 10000"/>
                <a:gd name="connsiteY2" fmla="*/ 10000 h 10000"/>
                <a:gd name="connsiteX3" fmla="*/ 1333 w 10000"/>
                <a:gd name="connsiteY3" fmla="*/ 10000 h 10000"/>
                <a:gd name="connsiteX4" fmla="*/ 668 w 10000"/>
                <a:gd name="connsiteY4" fmla="*/ 10000 h 10000"/>
                <a:gd name="connsiteX5" fmla="*/ 0 w 10000"/>
                <a:gd name="connsiteY5" fmla="*/ 10000 h 10000"/>
                <a:gd name="connsiteX6" fmla="*/ 0 w 10000"/>
                <a:gd name="connsiteY6" fmla="*/ 7630 h 10000"/>
                <a:gd name="connsiteX7" fmla="*/ 668 w 10000"/>
                <a:gd name="connsiteY7" fmla="*/ 7601 h 10000"/>
                <a:gd name="connsiteX8" fmla="*/ 1333 w 10000"/>
                <a:gd name="connsiteY8" fmla="*/ 6416 h 10000"/>
                <a:gd name="connsiteX9" fmla="*/ 2001 w 10000"/>
                <a:gd name="connsiteY9" fmla="*/ 4595 h 10000"/>
                <a:gd name="connsiteX10" fmla="*/ 2666 w 10000"/>
                <a:gd name="connsiteY10" fmla="*/ 4422 h 10000"/>
                <a:gd name="connsiteX11" fmla="*/ 3334 w 10000"/>
                <a:gd name="connsiteY11" fmla="*/ 3815 h 10000"/>
                <a:gd name="connsiteX12" fmla="*/ 4002 w 10000"/>
                <a:gd name="connsiteY12" fmla="*/ 3671 h 10000"/>
                <a:gd name="connsiteX13" fmla="*/ 4667 w 10000"/>
                <a:gd name="connsiteY13" fmla="*/ 3439 h 10000"/>
                <a:gd name="connsiteX14" fmla="*/ 5335 w 10000"/>
                <a:gd name="connsiteY14" fmla="*/ 1098 h 10000"/>
                <a:gd name="connsiteX15" fmla="*/ 6001 w 10000"/>
                <a:gd name="connsiteY15" fmla="*/ 0 h 10000"/>
                <a:gd name="connsiteX16" fmla="*/ 6668 w 10000"/>
                <a:gd name="connsiteY16" fmla="*/ 723 h 10000"/>
                <a:gd name="connsiteX17" fmla="*/ 7334 w 10000"/>
                <a:gd name="connsiteY17" fmla="*/ 1590 h 10000"/>
                <a:gd name="connsiteX18" fmla="*/ 8002 w 10000"/>
                <a:gd name="connsiteY18" fmla="*/ 1590 h 10000"/>
                <a:gd name="connsiteX19" fmla="*/ 8667 w 10000"/>
                <a:gd name="connsiteY19" fmla="*/ 1705 h 10000"/>
                <a:gd name="connsiteX20" fmla="*/ 9335 w 10000"/>
                <a:gd name="connsiteY20" fmla="*/ 1156 h 10000"/>
                <a:gd name="connsiteX21" fmla="*/ 10000 w 10000"/>
                <a:gd name="connsiteY21" fmla="*/ 838 h 10000"/>
                <a:gd name="connsiteX0" fmla="*/ 2666 w 10000"/>
                <a:gd name="connsiteY0" fmla="*/ 10000 h 10000"/>
                <a:gd name="connsiteX1" fmla="*/ 2001 w 10000"/>
                <a:gd name="connsiteY1" fmla="*/ 10000 h 10000"/>
                <a:gd name="connsiteX2" fmla="*/ 1333 w 10000"/>
                <a:gd name="connsiteY2" fmla="*/ 10000 h 10000"/>
                <a:gd name="connsiteX3" fmla="*/ 668 w 10000"/>
                <a:gd name="connsiteY3" fmla="*/ 10000 h 10000"/>
                <a:gd name="connsiteX4" fmla="*/ 0 w 10000"/>
                <a:gd name="connsiteY4" fmla="*/ 10000 h 10000"/>
                <a:gd name="connsiteX5" fmla="*/ 0 w 10000"/>
                <a:gd name="connsiteY5" fmla="*/ 7630 h 10000"/>
                <a:gd name="connsiteX6" fmla="*/ 668 w 10000"/>
                <a:gd name="connsiteY6" fmla="*/ 7601 h 10000"/>
                <a:gd name="connsiteX7" fmla="*/ 1333 w 10000"/>
                <a:gd name="connsiteY7" fmla="*/ 6416 h 10000"/>
                <a:gd name="connsiteX8" fmla="*/ 2001 w 10000"/>
                <a:gd name="connsiteY8" fmla="*/ 4595 h 10000"/>
                <a:gd name="connsiteX9" fmla="*/ 2666 w 10000"/>
                <a:gd name="connsiteY9" fmla="*/ 4422 h 10000"/>
                <a:gd name="connsiteX10" fmla="*/ 3334 w 10000"/>
                <a:gd name="connsiteY10" fmla="*/ 3815 h 10000"/>
                <a:gd name="connsiteX11" fmla="*/ 4002 w 10000"/>
                <a:gd name="connsiteY11" fmla="*/ 3671 h 10000"/>
                <a:gd name="connsiteX12" fmla="*/ 4667 w 10000"/>
                <a:gd name="connsiteY12" fmla="*/ 3439 h 10000"/>
                <a:gd name="connsiteX13" fmla="*/ 5335 w 10000"/>
                <a:gd name="connsiteY13" fmla="*/ 1098 h 10000"/>
                <a:gd name="connsiteX14" fmla="*/ 6001 w 10000"/>
                <a:gd name="connsiteY14" fmla="*/ 0 h 10000"/>
                <a:gd name="connsiteX15" fmla="*/ 6668 w 10000"/>
                <a:gd name="connsiteY15" fmla="*/ 723 h 10000"/>
                <a:gd name="connsiteX16" fmla="*/ 7334 w 10000"/>
                <a:gd name="connsiteY16" fmla="*/ 1590 h 10000"/>
                <a:gd name="connsiteX17" fmla="*/ 8002 w 10000"/>
                <a:gd name="connsiteY17" fmla="*/ 1590 h 10000"/>
                <a:gd name="connsiteX18" fmla="*/ 8667 w 10000"/>
                <a:gd name="connsiteY18" fmla="*/ 1705 h 10000"/>
                <a:gd name="connsiteX19" fmla="*/ 9335 w 10000"/>
                <a:gd name="connsiteY19" fmla="*/ 1156 h 10000"/>
                <a:gd name="connsiteX20" fmla="*/ 10000 w 10000"/>
                <a:gd name="connsiteY20" fmla="*/ 838 h 10000"/>
                <a:gd name="connsiteX0" fmla="*/ 2643 w 10000"/>
                <a:gd name="connsiteY0" fmla="*/ 10000 h 10000"/>
                <a:gd name="connsiteX1" fmla="*/ 2001 w 10000"/>
                <a:gd name="connsiteY1" fmla="*/ 10000 h 10000"/>
                <a:gd name="connsiteX2" fmla="*/ 1333 w 10000"/>
                <a:gd name="connsiteY2" fmla="*/ 10000 h 10000"/>
                <a:gd name="connsiteX3" fmla="*/ 668 w 10000"/>
                <a:gd name="connsiteY3" fmla="*/ 10000 h 10000"/>
                <a:gd name="connsiteX4" fmla="*/ 0 w 10000"/>
                <a:gd name="connsiteY4" fmla="*/ 10000 h 10000"/>
                <a:gd name="connsiteX5" fmla="*/ 0 w 10000"/>
                <a:gd name="connsiteY5" fmla="*/ 7630 h 10000"/>
                <a:gd name="connsiteX6" fmla="*/ 668 w 10000"/>
                <a:gd name="connsiteY6" fmla="*/ 7601 h 10000"/>
                <a:gd name="connsiteX7" fmla="*/ 1333 w 10000"/>
                <a:gd name="connsiteY7" fmla="*/ 6416 h 10000"/>
                <a:gd name="connsiteX8" fmla="*/ 2001 w 10000"/>
                <a:gd name="connsiteY8" fmla="*/ 4595 h 10000"/>
                <a:gd name="connsiteX9" fmla="*/ 2666 w 10000"/>
                <a:gd name="connsiteY9" fmla="*/ 4422 h 10000"/>
                <a:gd name="connsiteX10" fmla="*/ 3334 w 10000"/>
                <a:gd name="connsiteY10" fmla="*/ 3815 h 10000"/>
                <a:gd name="connsiteX11" fmla="*/ 4002 w 10000"/>
                <a:gd name="connsiteY11" fmla="*/ 3671 h 10000"/>
                <a:gd name="connsiteX12" fmla="*/ 4667 w 10000"/>
                <a:gd name="connsiteY12" fmla="*/ 3439 h 10000"/>
                <a:gd name="connsiteX13" fmla="*/ 5335 w 10000"/>
                <a:gd name="connsiteY13" fmla="*/ 1098 h 10000"/>
                <a:gd name="connsiteX14" fmla="*/ 6001 w 10000"/>
                <a:gd name="connsiteY14" fmla="*/ 0 h 10000"/>
                <a:gd name="connsiteX15" fmla="*/ 6668 w 10000"/>
                <a:gd name="connsiteY15" fmla="*/ 723 h 10000"/>
                <a:gd name="connsiteX16" fmla="*/ 7334 w 10000"/>
                <a:gd name="connsiteY16" fmla="*/ 1590 h 10000"/>
                <a:gd name="connsiteX17" fmla="*/ 8002 w 10000"/>
                <a:gd name="connsiteY17" fmla="*/ 1590 h 10000"/>
                <a:gd name="connsiteX18" fmla="*/ 8667 w 10000"/>
                <a:gd name="connsiteY18" fmla="*/ 1705 h 10000"/>
                <a:gd name="connsiteX19" fmla="*/ 9335 w 10000"/>
                <a:gd name="connsiteY19" fmla="*/ 1156 h 10000"/>
                <a:gd name="connsiteX20" fmla="*/ 10000 w 10000"/>
                <a:gd name="connsiteY20" fmla="*/ 838 h 10000"/>
                <a:gd name="connsiteX0" fmla="*/ 2001 w 10000"/>
                <a:gd name="connsiteY0" fmla="*/ 10000 h 10000"/>
                <a:gd name="connsiteX1" fmla="*/ 1333 w 10000"/>
                <a:gd name="connsiteY1" fmla="*/ 10000 h 10000"/>
                <a:gd name="connsiteX2" fmla="*/ 668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7630 h 10000"/>
                <a:gd name="connsiteX5" fmla="*/ 668 w 10000"/>
                <a:gd name="connsiteY5" fmla="*/ 7601 h 10000"/>
                <a:gd name="connsiteX6" fmla="*/ 1333 w 10000"/>
                <a:gd name="connsiteY6" fmla="*/ 6416 h 10000"/>
                <a:gd name="connsiteX7" fmla="*/ 2001 w 10000"/>
                <a:gd name="connsiteY7" fmla="*/ 4595 h 10000"/>
                <a:gd name="connsiteX8" fmla="*/ 2666 w 10000"/>
                <a:gd name="connsiteY8" fmla="*/ 4422 h 10000"/>
                <a:gd name="connsiteX9" fmla="*/ 3334 w 10000"/>
                <a:gd name="connsiteY9" fmla="*/ 3815 h 10000"/>
                <a:gd name="connsiteX10" fmla="*/ 4002 w 10000"/>
                <a:gd name="connsiteY10" fmla="*/ 3671 h 10000"/>
                <a:gd name="connsiteX11" fmla="*/ 4667 w 10000"/>
                <a:gd name="connsiteY11" fmla="*/ 3439 h 10000"/>
                <a:gd name="connsiteX12" fmla="*/ 5335 w 10000"/>
                <a:gd name="connsiteY12" fmla="*/ 1098 h 10000"/>
                <a:gd name="connsiteX13" fmla="*/ 6001 w 10000"/>
                <a:gd name="connsiteY13" fmla="*/ 0 h 10000"/>
                <a:gd name="connsiteX14" fmla="*/ 6668 w 10000"/>
                <a:gd name="connsiteY14" fmla="*/ 723 h 10000"/>
                <a:gd name="connsiteX15" fmla="*/ 7334 w 10000"/>
                <a:gd name="connsiteY15" fmla="*/ 1590 h 10000"/>
                <a:gd name="connsiteX16" fmla="*/ 8002 w 10000"/>
                <a:gd name="connsiteY16" fmla="*/ 1590 h 10000"/>
                <a:gd name="connsiteX17" fmla="*/ 8667 w 10000"/>
                <a:gd name="connsiteY17" fmla="*/ 1705 h 10000"/>
                <a:gd name="connsiteX18" fmla="*/ 9335 w 10000"/>
                <a:gd name="connsiteY18" fmla="*/ 1156 h 10000"/>
                <a:gd name="connsiteX19" fmla="*/ 10000 w 10000"/>
                <a:gd name="connsiteY19" fmla="*/ 838 h 10000"/>
                <a:gd name="connsiteX0" fmla="*/ 1333 w 10000"/>
                <a:gd name="connsiteY0" fmla="*/ 10000 h 10000"/>
                <a:gd name="connsiteX1" fmla="*/ 668 w 10000"/>
                <a:gd name="connsiteY1" fmla="*/ 10000 h 10000"/>
                <a:gd name="connsiteX2" fmla="*/ 0 w 10000"/>
                <a:gd name="connsiteY2" fmla="*/ 10000 h 10000"/>
                <a:gd name="connsiteX3" fmla="*/ 0 w 10000"/>
                <a:gd name="connsiteY3" fmla="*/ 7630 h 10000"/>
                <a:gd name="connsiteX4" fmla="*/ 668 w 10000"/>
                <a:gd name="connsiteY4" fmla="*/ 7601 h 10000"/>
                <a:gd name="connsiteX5" fmla="*/ 1333 w 10000"/>
                <a:gd name="connsiteY5" fmla="*/ 6416 h 10000"/>
                <a:gd name="connsiteX6" fmla="*/ 2001 w 10000"/>
                <a:gd name="connsiteY6" fmla="*/ 4595 h 10000"/>
                <a:gd name="connsiteX7" fmla="*/ 2666 w 10000"/>
                <a:gd name="connsiteY7" fmla="*/ 4422 h 10000"/>
                <a:gd name="connsiteX8" fmla="*/ 3334 w 10000"/>
                <a:gd name="connsiteY8" fmla="*/ 3815 h 10000"/>
                <a:gd name="connsiteX9" fmla="*/ 4002 w 10000"/>
                <a:gd name="connsiteY9" fmla="*/ 3671 h 10000"/>
                <a:gd name="connsiteX10" fmla="*/ 4667 w 10000"/>
                <a:gd name="connsiteY10" fmla="*/ 3439 h 10000"/>
                <a:gd name="connsiteX11" fmla="*/ 5335 w 10000"/>
                <a:gd name="connsiteY11" fmla="*/ 1098 h 10000"/>
                <a:gd name="connsiteX12" fmla="*/ 6001 w 10000"/>
                <a:gd name="connsiteY12" fmla="*/ 0 h 10000"/>
                <a:gd name="connsiteX13" fmla="*/ 6668 w 10000"/>
                <a:gd name="connsiteY13" fmla="*/ 723 h 10000"/>
                <a:gd name="connsiteX14" fmla="*/ 7334 w 10000"/>
                <a:gd name="connsiteY14" fmla="*/ 1590 h 10000"/>
                <a:gd name="connsiteX15" fmla="*/ 8002 w 10000"/>
                <a:gd name="connsiteY15" fmla="*/ 1590 h 10000"/>
                <a:gd name="connsiteX16" fmla="*/ 8667 w 10000"/>
                <a:gd name="connsiteY16" fmla="*/ 1705 h 10000"/>
                <a:gd name="connsiteX17" fmla="*/ 9335 w 10000"/>
                <a:gd name="connsiteY17" fmla="*/ 1156 h 10000"/>
                <a:gd name="connsiteX18" fmla="*/ 10000 w 10000"/>
                <a:gd name="connsiteY18" fmla="*/ 838 h 10000"/>
                <a:gd name="connsiteX0" fmla="*/ 668 w 10000"/>
                <a:gd name="connsiteY0" fmla="*/ 10000 h 10000"/>
                <a:gd name="connsiteX1" fmla="*/ 0 w 10000"/>
                <a:gd name="connsiteY1" fmla="*/ 10000 h 10000"/>
                <a:gd name="connsiteX2" fmla="*/ 0 w 10000"/>
                <a:gd name="connsiteY2" fmla="*/ 7630 h 10000"/>
                <a:gd name="connsiteX3" fmla="*/ 668 w 10000"/>
                <a:gd name="connsiteY3" fmla="*/ 7601 h 10000"/>
                <a:gd name="connsiteX4" fmla="*/ 1333 w 10000"/>
                <a:gd name="connsiteY4" fmla="*/ 6416 h 10000"/>
                <a:gd name="connsiteX5" fmla="*/ 2001 w 10000"/>
                <a:gd name="connsiteY5" fmla="*/ 4595 h 10000"/>
                <a:gd name="connsiteX6" fmla="*/ 2666 w 10000"/>
                <a:gd name="connsiteY6" fmla="*/ 4422 h 10000"/>
                <a:gd name="connsiteX7" fmla="*/ 3334 w 10000"/>
                <a:gd name="connsiteY7" fmla="*/ 3815 h 10000"/>
                <a:gd name="connsiteX8" fmla="*/ 4002 w 10000"/>
                <a:gd name="connsiteY8" fmla="*/ 3671 h 10000"/>
                <a:gd name="connsiteX9" fmla="*/ 4667 w 10000"/>
                <a:gd name="connsiteY9" fmla="*/ 3439 h 10000"/>
                <a:gd name="connsiteX10" fmla="*/ 5335 w 10000"/>
                <a:gd name="connsiteY10" fmla="*/ 1098 h 10000"/>
                <a:gd name="connsiteX11" fmla="*/ 6001 w 10000"/>
                <a:gd name="connsiteY11" fmla="*/ 0 h 10000"/>
                <a:gd name="connsiteX12" fmla="*/ 6668 w 10000"/>
                <a:gd name="connsiteY12" fmla="*/ 723 h 10000"/>
                <a:gd name="connsiteX13" fmla="*/ 7334 w 10000"/>
                <a:gd name="connsiteY13" fmla="*/ 1590 h 10000"/>
                <a:gd name="connsiteX14" fmla="*/ 8002 w 10000"/>
                <a:gd name="connsiteY14" fmla="*/ 1590 h 10000"/>
                <a:gd name="connsiteX15" fmla="*/ 8667 w 10000"/>
                <a:gd name="connsiteY15" fmla="*/ 1705 h 10000"/>
                <a:gd name="connsiteX16" fmla="*/ 9335 w 10000"/>
                <a:gd name="connsiteY16" fmla="*/ 1156 h 10000"/>
                <a:gd name="connsiteX17" fmla="*/ 10000 w 10000"/>
                <a:gd name="connsiteY17" fmla="*/ 838 h 10000"/>
                <a:gd name="connsiteX0" fmla="*/ 582 w 10000"/>
                <a:gd name="connsiteY0" fmla="*/ 9913 h 10000"/>
                <a:gd name="connsiteX1" fmla="*/ 0 w 10000"/>
                <a:gd name="connsiteY1" fmla="*/ 10000 h 10000"/>
                <a:gd name="connsiteX2" fmla="*/ 0 w 10000"/>
                <a:gd name="connsiteY2" fmla="*/ 7630 h 10000"/>
                <a:gd name="connsiteX3" fmla="*/ 668 w 10000"/>
                <a:gd name="connsiteY3" fmla="*/ 7601 h 10000"/>
                <a:gd name="connsiteX4" fmla="*/ 1333 w 10000"/>
                <a:gd name="connsiteY4" fmla="*/ 6416 h 10000"/>
                <a:gd name="connsiteX5" fmla="*/ 2001 w 10000"/>
                <a:gd name="connsiteY5" fmla="*/ 4595 h 10000"/>
                <a:gd name="connsiteX6" fmla="*/ 2666 w 10000"/>
                <a:gd name="connsiteY6" fmla="*/ 4422 h 10000"/>
                <a:gd name="connsiteX7" fmla="*/ 3334 w 10000"/>
                <a:gd name="connsiteY7" fmla="*/ 3815 h 10000"/>
                <a:gd name="connsiteX8" fmla="*/ 4002 w 10000"/>
                <a:gd name="connsiteY8" fmla="*/ 3671 h 10000"/>
                <a:gd name="connsiteX9" fmla="*/ 4667 w 10000"/>
                <a:gd name="connsiteY9" fmla="*/ 3439 h 10000"/>
                <a:gd name="connsiteX10" fmla="*/ 5335 w 10000"/>
                <a:gd name="connsiteY10" fmla="*/ 1098 h 10000"/>
                <a:gd name="connsiteX11" fmla="*/ 6001 w 10000"/>
                <a:gd name="connsiteY11" fmla="*/ 0 h 10000"/>
                <a:gd name="connsiteX12" fmla="*/ 6668 w 10000"/>
                <a:gd name="connsiteY12" fmla="*/ 723 h 10000"/>
                <a:gd name="connsiteX13" fmla="*/ 7334 w 10000"/>
                <a:gd name="connsiteY13" fmla="*/ 1590 h 10000"/>
                <a:gd name="connsiteX14" fmla="*/ 8002 w 10000"/>
                <a:gd name="connsiteY14" fmla="*/ 1590 h 10000"/>
                <a:gd name="connsiteX15" fmla="*/ 8667 w 10000"/>
                <a:gd name="connsiteY15" fmla="*/ 1705 h 10000"/>
                <a:gd name="connsiteX16" fmla="*/ 9335 w 10000"/>
                <a:gd name="connsiteY16" fmla="*/ 1156 h 10000"/>
                <a:gd name="connsiteX17" fmla="*/ 10000 w 10000"/>
                <a:gd name="connsiteY17" fmla="*/ 838 h 10000"/>
                <a:gd name="connsiteX0" fmla="*/ 0 w 10000"/>
                <a:gd name="connsiteY0" fmla="*/ 10000 h 10000"/>
                <a:gd name="connsiteX1" fmla="*/ 0 w 10000"/>
                <a:gd name="connsiteY1" fmla="*/ 7630 h 10000"/>
                <a:gd name="connsiteX2" fmla="*/ 668 w 10000"/>
                <a:gd name="connsiteY2" fmla="*/ 7601 h 10000"/>
                <a:gd name="connsiteX3" fmla="*/ 1333 w 10000"/>
                <a:gd name="connsiteY3" fmla="*/ 6416 h 10000"/>
                <a:gd name="connsiteX4" fmla="*/ 2001 w 10000"/>
                <a:gd name="connsiteY4" fmla="*/ 4595 h 10000"/>
                <a:gd name="connsiteX5" fmla="*/ 2666 w 10000"/>
                <a:gd name="connsiteY5" fmla="*/ 4422 h 10000"/>
                <a:gd name="connsiteX6" fmla="*/ 3334 w 10000"/>
                <a:gd name="connsiteY6" fmla="*/ 3815 h 10000"/>
                <a:gd name="connsiteX7" fmla="*/ 4002 w 10000"/>
                <a:gd name="connsiteY7" fmla="*/ 3671 h 10000"/>
                <a:gd name="connsiteX8" fmla="*/ 4667 w 10000"/>
                <a:gd name="connsiteY8" fmla="*/ 3439 h 10000"/>
                <a:gd name="connsiteX9" fmla="*/ 5335 w 10000"/>
                <a:gd name="connsiteY9" fmla="*/ 1098 h 10000"/>
                <a:gd name="connsiteX10" fmla="*/ 6001 w 10000"/>
                <a:gd name="connsiteY10" fmla="*/ 0 h 10000"/>
                <a:gd name="connsiteX11" fmla="*/ 6668 w 10000"/>
                <a:gd name="connsiteY11" fmla="*/ 723 h 10000"/>
                <a:gd name="connsiteX12" fmla="*/ 7334 w 10000"/>
                <a:gd name="connsiteY12" fmla="*/ 1590 h 10000"/>
                <a:gd name="connsiteX13" fmla="*/ 8002 w 10000"/>
                <a:gd name="connsiteY13" fmla="*/ 1590 h 10000"/>
                <a:gd name="connsiteX14" fmla="*/ 8667 w 10000"/>
                <a:gd name="connsiteY14" fmla="*/ 1705 h 10000"/>
                <a:gd name="connsiteX15" fmla="*/ 9335 w 10000"/>
                <a:gd name="connsiteY15" fmla="*/ 1156 h 10000"/>
                <a:gd name="connsiteX16" fmla="*/ 10000 w 10000"/>
                <a:gd name="connsiteY16" fmla="*/ 838 h 10000"/>
                <a:gd name="connsiteX0" fmla="*/ 0 w 10000"/>
                <a:gd name="connsiteY0" fmla="*/ 7630 h 7630"/>
                <a:gd name="connsiteX1" fmla="*/ 668 w 10000"/>
                <a:gd name="connsiteY1" fmla="*/ 7601 h 7630"/>
                <a:gd name="connsiteX2" fmla="*/ 1333 w 10000"/>
                <a:gd name="connsiteY2" fmla="*/ 6416 h 7630"/>
                <a:gd name="connsiteX3" fmla="*/ 2001 w 10000"/>
                <a:gd name="connsiteY3" fmla="*/ 4595 h 7630"/>
                <a:gd name="connsiteX4" fmla="*/ 2666 w 10000"/>
                <a:gd name="connsiteY4" fmla="*/ 4422 h 7630"/>
                <a:gd name="connsiteX5" fmla="*/ 3334 w 10000"/>
                <a:gd name="connsiteY5" fmla="*/ 3815 h 7630"/>
                <a:gd name="connsiteX6" fmla="*/ 4002 w 10000"/>
                <a:gd name="connsiteY6" fmla="*/ 3671 h 7630"/>
                <a:gd name="connsiteX7" fmla="*/ 4667 w 10000"/>
                <a:gd name="connsiteY7" fmla="*/ 3439 h 7630"/>
                <a:gd name="connsiteX8" fmla="*/ 5335 w 10000"/>
                <a:gd name="connsiteY8" fmla="*/ 1098 h 7630"/>
                <a:gd name="connsiteX9" fmla="*/ 6001 w 10000"/>
                <a:gd name="connsiteY9" fmla="*/ 0 h 7630"/>
                <a:gd name="connsiteX10" fmla="*/ 6668 w 10000"/>
                <a:gd name="connsiteY10" fmla="*/ 723 h 7630"/>
                <a:gd name="connsiteX11" fmla="*/ 7334 w 10000"/>
                <a:gd name="connsiteY11" fmla="*/ 1590 h 7630"/>
                <a:gd name="connsiteX12" fmla="*/ 8002 w 10000"/>
                <a:gd name="connsiteY12" fmla="*/ 1590 h 7630"/>
                <a:gd name="connsiteX13" fmla="*/ 8667 w 10000"/>
                <a:gd name="connsiteY13" fmla="*/ 1705 h 7630"/>
                <a:gd name="connsiteX14" fmla="*/ 9335 w 10000"/>
                <a:gd name="connsiteY14" fmla="*/ 1156 h 7630"/>
                <a:gd name="connsiteX15" fmla="*/ 10000 w 10000"/>
                <a:gd name="connsiteY15" fmla="*/ 838 h 7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000" h="7630">
                  <a:moveTo>
                    <a:pt x="0" y="7630"/>
                  </a:moveTo>
                  <a:lnTo>
                    <a:pt x="668" y="7601"/>
                  </a:lnTo>
                  <a:lnTo>
                    <a:pt x="1333" y="6416"/>
                  </a:lnTo>
                  <a:lnTo>
                    <a:pt x="2001" y="4595"/>
                  </a:lnTo>
                  <a:lnTo>
                    <a:pt x="2666" y="4422"/>
                  </a:lnTo>
                  <a:lnTo>
                    <a:pt x="3334" y="3815"/>
                  </a:lnTo>
                  <a:lnTo>
                    <a:pt x="4002" y="3671"/>
                  </a:lnTo>
                  <a:lnTo>
                    <a:pt x="4667" y="3439"/>
                  </a:lnTo>
                  <a:lnTo>
                    <a:pt x="5335" y="1098"/>
                  </a:lnTo>
                  <a:lnTo>
                    <a:pt x="6001" y="0"/>
                  </a:lnTo>
                  <a:lnTo>
                    <a:pt x="6668" y="723"/>
                  </a:lnTo>
                  <a:lnTo>
                    <a:pt x="7334" y="1590"/>
                  </a:lnTo>
                  <a:lnTo>
                    <a:pt x="8002" y="1590"/>
                  </a:lnTo>
                  <a:lnTo>
                    <a:pt x="8667" y="1705"/>
                  </a:lnTo>
                  <a:lnTo>
                    <a:pt x="9335" y="1156"/>
                  </a:lnTo>
                  <a:lnTo>
                    <a:pt x="10000" y="838"/>
                  </a:lnTo>
                </a:path>
              </a:pathLst>
            </a:custGeom>
            <a:noFill/>
            <a:ln w="9525">
              <a:solidFill>
                <a:srgbClr val="40699C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TextBox 2"/>
            <p:cNvSpPr txBox="1"/>
            <p:nvPr/>
          </p:nvSpPr>
          <p:spPr>
            <a:xfrm rot="16200000">
              <a:off x="389561" y="2944081"/>
              <a:ext cx="9989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$ Millions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544535" y="5422865"/>
            <a:ext cx="805492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† </a:t>
            </a:r>
            <a:r>
              <a:rPr lang="en-US" sz="12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2009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figures do not include American Recovery and Reinvestment Act funds for DOE ($293 million), NSF ($101 million), NIST ($43 million), and NIH ($73 million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sz="12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††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2015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estimated based on 2015 enacted levels and may shift as operating plans are finalized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2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sz="1200" b="1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†††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2016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Budget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The US Government Has Invested Over $22B in Nanotechnology R&amp;D Since 2001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3009900" cy="365125"/>
          </a:xfrm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LaRC 6/22/16</a:t>
            </a:r>
            <a:endParaRPr lang="en-US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47963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NNI Reporting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The NNI Supplement to the President’s Budget: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Funding information by agency/department and PCA for prior, current FY and requested amount for budget year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Accomplishments from prior FY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Plans for current  FY and budget year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Available on </a:t>
            </a:r>
            <a:r>
              <a:rPr lang="en-US" dirty="0" smtClean="0">
                <a:hlinkClick r:id="rId2"/>
              </a:rPr>
              <a:t>www.nano.gov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225450"/>
            <a:ext cx="3810000" cy="4940499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2975610" y="6401118"/>
            <a:ext cx="4895850" cy="258762"/>
          </a:xfrm>
        </p:spPr>
        <p:txBody>
          <a:bodyPr/>
          <a:lstStyle/>
          <a:p>
            <a:r>
              <a:rPr lang="en-US" smtClean="0"/>
              <a:t>LaRC 6/22/16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913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9313"/>
            <a:ext cx="8229600" cy="94456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latin typeface="+mn-lt"/>
                <a:cs typeface="Times New Roman" panose="02020603050405020304" pitchFamily="18" charset="0"/>
              </a:rPr>
              <a:t>Some Nano-Factoids</a:t>
            </a:r>
            <a:br>
              <a:rPr lang="en-US" dirty="0" smtClean="0">
                <a:latin typeface="+mn-lt"/>
                <a:cs typeface="Times New Roman" panose="02020603050405020304" pitchFamily="18" charset="0"/>
              </a:rPr>
            </a:br>
            <a:r>
              <a:rPr lang="en-US" sz="2200" dirty="0" smtClean="0">
                <a:latin typeface="+mn-lt"/>
                <a:cs typeface="Times New Roman" panose="02020603050405020304" pitchFamily="18" charset="0"/>
              </a:rPr>
              <a:t>Lux Research, February 2016</a:t>
            </a:r>
            <a:endParaRPr lang="en-US" sz="22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" y="1371600"/>
            <a:ext cx="4979153" cy="4800600"/>
          </a:xfrm>
        </p:spPr>
        <p:txBody>
          <a:bodyPr>
            <a:normAutofit lnSpcReduction="10000"/>
          </a:bodyPr>
          <a:lstStyle/>
          <a:p>
            <a:r>
              <a:rPr lang="en-US" sz="1800" dirty="0" smtClean="0">
                <a:cs typeface="Times New Roman" panose="02020603050405020304" pitchFamily="18" charset="0"/>
              </a:rPr>
              <a:t>Worldwide governments, corporations and VCs invested </a:t>
            </a:r>
            <a:r>
              <a:rPr lang="en-US" sz="1800" b="1" dirty="0" smtClean="0">
                <a:cs typeface="Times New Roman" panose="02020603050405020304" pitchFamily="18" charset="0"/>
              </a:rPr>
              <a:t>$18.1 billion in 2014 </a:t>
            </a:r>
            <a:r>
              <a:rPr lang="en-US" sz="1800" dirty="0" smtClean="0">
                <a:cs typeface="Times New Roman" panose="02020603050405020304" pitchFamily="18" charset="0"/>
              </a:rPr>
              <a:t>(8% increase over 2010)</a:t>
            </a:r>
          </a:p>
          <a:p>
            <a:pPr lvl="1"/>
            <a:r>
              <a:rPr lang="en-US" sz="1800" dirty="0" smtClean="0">
                <a:cs typeface="Times New Roman" panose="02020603050405020304" pitchFamily="18" charset="0"/>
              </a:rPr>
              <a:t>The </a:t>
            </a:r>
            <a:r>
              <a:rPr lang="en-US" sz="1800" b="1" dirty="0" smtClean="0">
                <a:cs typeface="Times New Roman" panose="02020603050405020304" pitchFamily="18" charset="0"/>
              </a:rPr>
              <a:t>U.S. contributed 33% </a:t>
            </a:r>
            <a:r>
              <a:rPr lang="en-US" sz="1800" dirty="0" smtClean="0">
                <a:cs typeface="Times New Roman" panose="02020603050405020304" pitchFamily="18" charset="0"/>
              </a:rPr>
              <a:t>of this amount</a:t>
            </a:r>
            <a:r>
              <a:rPr lang="en-US" sz="1800" dirty="0">
                <a:cs typeface="Times New Roman" panose="02020603050405020304" pitchFamily="18" charset="0"/>
              </a:rPr>
              <a:t> </a:t>
            </a:r>
            <a:r>
              <a:rPr lang="en-US" sz="1800" dirty="0" smtClean="0">
                <a:cs typeface="Times New Roman" panose="02020603050405020304" pitchFamily="18" charset="0"/>
              </a:rPr>
              <a:t>– leads in government and corporate spending</a:t>
            </a:r>
          </a:p>
          <a:p>
            <a:pPr lvl="1"/>
            <a:r>
              <a:rPr lang="en-US" sz="1800" dirty="0" smtClean="0">
                <a:cs typeface="Times New Roman" panose="02020603050405020304" pitchFamily="18" charset="0"/>
              </a:rPr>
              <a:t>Corporate spending in the US in 2014 was $4.0 billion, government spending was $1.67 billion</a:t>
            </a:r>
          </a:p>
          <a:p>
            <a:r>
              <a:rPr lang="en-US" sz="1800" b="1" dirty="0" smtClean="0">
                <a:cs typeface="Times New Roman" panose="02020603050405020304" pitchFamily="18" charset="0"/>
              </a:rPr>
              <a:t>Global value of </a:t>
            </a:r>
            <a:r>
              <a:rPr lang="en-US" sz="1800" b="1" dirty="0" err="1" smtClean="0">
                <a:cs typeface="Times New Roman" panose="02020603050405020304" pitchFamily="18" charset="0"/>
              </a:rPr>
              <a:t>nano</a:t>
            </a:r>
            <a:r>
              <a:rPr lang="en-US" sz="1800" b="1" dirty="0" smtClean="0">
                <a:cs typeface="Times New Roman" panose="02020603050405020304" pitchFamily="18" charset="0"/>
              </a:rPr>
              <a:t>-enabled products is predicted to reach $3.7 trillion by 2018.</a:t>
            </a:r>
          </a:p>
          <a:p>
            <a:pPr lvl="1"/>
            <a:r>
              <a:rPr lang="en-US" sz="1800" dirty="0">
                <a:cs typeface="Times New Roman" panose="02020603050405020304" pitchFamily="18" charset="0"/>
              </a:rPr>
              <a:t>The </a:t>
            </a:r>
            <a:r>
              <a:rPr lang="en-US" sz="1800" b="1" dirty="0" smtClean="0">
                <a:cs typeface="Times New Roman" panose="02020603050405020304" pitchFamily="18" charset="0"/>
              </a:rPr>
              <a:t>revenue</a:t>
            </a:r>
            <a:r>
              <a:rPr lang="en-US" sz="1800" dirty="0" smtClean="0">
                <a:cs typeface="Times New Roman" panose="02020603050405020304" pitchFamily="18" charset="0"/>
              </a:rPr>
              <a:t> </a:t>
            </a:r>
            <a:r>
              <a:rPr lang="en-US" sz="1800" dirty="0">
                <a:cs typeface="Times New Roman" panose="02020603050405020304" pitchFamily="18" charset="0"/>
              </a:rPr>
              <a:t>from </a:t>
            </a:r>
            <a:r>
              <a:rPr lang="en-US" sz="1800" dirty="0" err="1">
                <a:cs typeface="Times New Roman" panose="02020603050405020304" pitchFamily="18" charset="0"/>
              </a:rPr>
              <a:t>nano</a:t>
            </a:r>
            <a:r>
              <a:rPr lang="en-US" sz="1800" dirty="0">
                <a:cs typeface="Times New Roman" panose="02020603050405020304" pitchFamily="18" charset="0"/>
              </a:rPr>
              <a:t>-enabled products </a:t>
            </a:r>
            <a:r>
              <a:rPr lang="en-US" sz="1800" dirty="0" smtClean="0">
                <a:cs typeface="Times New Roman" panose="02020603050405020304" pitchFamily="18" charset="0"/>
              </a:rPr>
              <a:t>globally grew </a:t>
            </a:r>
            <a:r>
              <a:rPr lang="en-US" sz="1800" dirty="0">
                <a:cs typeface="Times New Roman" panose="02020603050405020304" pitchFamily="18" charset="0"/>
              </a:rPr>
              <a:t>from $339 billion in 2010 to </a:t>
            </a:r>
            <a:r>
              <a:rPr lang="en-US" sz="1800" b="1" dirty="0" smtClean="0">
                <a:cs typeface="Times New Roman" panose="02020603050405020304" pitchFamily="18" charset="0"/>
              </a:rPr>
              <a:t>$1.6 trillion </a:t>
            </a:r>
            <a:r>
              <a:rPr lang="en-US" sz="1800" b="1" dirty="0">
                <a:cs typeface="Times New Roman" panose="02020603050405020304" pitchFamily="18" charset="0"/>
              </a:rPr>
              <a:t>in </a:t>
            </a:r>
            <a:r>
              <a:rPr lang="en-US" sz="1800" b="1" dirty="0" smtClean="0">
                <a:cs typeface="Times New Roman" panose="02020603050405020304" pitchFamily="18" charset="0"/>
              </a:rPr>
              <a:t>2014</a:t>
            </a:r>
            <a:r>
              <a:rPr lang="en-US" sz="1800" dirty="0" smtClean="0">
                <a:cs typeface="Times New Roman" panose="02020603050405020304" pitchFamily="18" charset="0"/>
              </a:rPr>
              <a:t>.</a:t>
            </a:r>
          </a:p>
          <a:p>
            <a:pPr lvl="2"/>
            <a:r>
              <a:rPr lang="en-US" sz="1400" dirty="0" smtClean="0">
                <a:cs typeface="Times New Roman" panose="02020603050405020304" pitchFamily="18" charset="0"/>
              </a:rPr>
              <a:t>US revenues grew form $109M to $370M</a:t>
            </a:r>
          </a:p>
          <a:p>
            <a:pPr lvl="1"/>
            <a:r>
              <a:rPr lang="en-US" sz="1800" dirty="0" smtClean="0">
                <a:cs typeface="Times New Roman" panose="02020603050405020304" pitchFamily="18" charset="0"/>
              </a:rPr>
              <a:t>The </a:t>
            </a:r>
            <a:r>
              <a:rPr lang="en-US" sz="1800" b="1" dirty="0" smtClean="0">
                <a:cs typeface="Times New Roman" panose="02020603050405020304" pitchFamily="18" charset="0"/>
              </a:rPr>
              <a:t>revenue </a:t>
            </a:r>
            <a:r>
              <a:rPr lang="en-US" sz="1800" dirty="0" smtClean="0">
                <a:cs typeface="Times New Roman" panose="02020603050405020304" pitchFamily="18" charset="0"/>
              </a:rPr>
              <a:t>from nanomaterials increased 35% over 2012 to $2.12 billion in 2014</a:t>
            </a:r>
            <a:endParaRPr lang="en-US" sz="1800" dirty="0">
              <a:cs typeface="Times New Roman" panose="020206030504050203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3025140" cy="365125"/>
          </a:xfrm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LaRC 6/22/16</a:t>
            </a:r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5" name="AutoShape 2" descr="http://www.purdue.edu/discoverypark/nanotechnology/nanodays/images/NanoDays-web3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http://www.purdue.edu/discoverypark/nanotechnology/nanodays/images/NanoDays-web3.jpg"/>
          <p:cNvSpPr>
            <a:spLocks noChangeAspect="1" noChangeArrowheads="1"/>
          </p:cNvSpPr>
          <p:nvPr/>
        </p:nvSpPr>
        <p:spPr bwMode="auto">
          <a:xfrm>
            <a:off x="63500" y="-914400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636" y="1838162"/>
            <a:ext cx="2640625" cy="1758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668" y="3551692"/>
            <a:ext cx="2112936" cy="1320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604" y="3551692"/>
            <a:ext cx="1571625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608" y="4629233"/>
            <a:ext cx="2061993" cy="1377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7124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035844"/>
            <a:ext cx="8062677" cy="74669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Myriad Pro" panose="020B0503030403020204" pitchFamily="34" charset="0"/>
              </a:rPr>
              <a:t>The National Nanotechnology Initiative (NNI)</a:t>
            </a:r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133016" y="1850947"/>
            <a:ext cx="7053943" cy="2512337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en-US" sz="1950" dirty="0">
                <a:latin typeface="Myriad Pro" panose="020B0503030403020204" pitchFamily="34" charset="0"/>
              </a:rPr>
              <a:t>“ Just imagine, materials with 10 times the strength of steel and only a fraction of the weight; shrinking all the information at the Library of Congress into a device the size of a sugar cube; detecting cancerous tumors that are only a few cells in size. Some of these research goals will take 20 or more years to achieve. But that is why—precisely why there is such a critical role for the Federal Government.”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800" i="1" dirty="0">
                <a:latin typeface="Myriad Pro" panose="020B0503030403020204" pitchFamily="34" charset="0"/>
              </a:rPr>
              <a:t>President Clinton, California Institute of Technology, January 21, 2000</a:t>
            </a:r>
          </a:p>
          <a:p>
            <a:pPr marL="0" indent="0">
              <a:lnSpc>
                <a:spcPct val="120000"/>
              </a:lnSpc>
              <a:buNone/>
            </a:pPr>
            <a:endParaRPr lang="en-US" sz="1950" dirty="0">
              <a:latin typeface="Myriad Pro" panose="020B0503030403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4763" t="6034" r="27734" b="65765"/>
          <a:stretch/>
        </p:blipFill>
        <p:spPr>
          <a:xfrm>
            <a:off x="2388699" y="4363283"/>
            <a:ext cx="4542576" cy="146666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857500" y="6341110"/>
            <a:ext cx="3040380" cy="365125"/>
          </a:xfrm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LaRC 6/22/16</a:t>
            </a:r>
            <a:endParaRPr lang="en-US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227776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NanoFlares</a:t>
            </a:r>
            <a:r>
              <a:rPr lang="en-US" dirty="0" smtClean="0"/>
              <a:t> Can Detect as Few as 100 Cancer Cells per mL of Blood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336743"/>
            <a:ext cx="3194075" cy="18251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54825" y="5802871"/>
            <a:ext cx="4537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T.L. Halo et al </a:t>
            </a:r>
            <a:r>
              <a:rPr lang="en-US" i="1" dirty="0" smtClean="0"/>
              <a:t>PNAS </a:t>
            </a:r>
            <a:r>
              <a:rPr lang="en-US" b="1" dirty="0" smtClean="0"/>
              <a:t>2014</a:t>
            </a:r>
            <a:r>
              <a:rPr lang="en-US" dirty="0" smtClean="0"/>
              <a:t>, </a:t>
            </a:r>
            <a:r>
              <a:rPr lang="en-US" i="1" dirty="0" smtClean="0"/>
              <a:t>111</a:t>
            </a:r>
            <a:r>
              <a:rPr lang="en-US" dirty="0" smtClean="0"/>
              <a:t>, 17104-17106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7630" y="1594923"/>
            <a:ext cx="6007100" cy="38138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600" y="3279472"/>
            <a:ext cx="2590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Gold NPs decorated with a </a:t>
            </a:r>
            <a:r>
              <a:rPr lang="en-US" dirty="0" err="1" smtClean="0"/>
              <a:t>monlayer</a:t>
            </a:r>
            <a:r>
              <a:rPr lang="en-US" dirty="0" smtClean="0"/>
              <a:t> of antisense DNA and fluorophore containing reporter flare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Binding of target mRNA releases fluorophore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3048000" cy="365125"/>
          </a:xfrm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LaRC 6/22/16</a:t>
            </a:r>
            <a:endParaRPr lang="en-US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179689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035844"/>
            <a:ext cx="8062677" cy="74669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Myriad Pro" panose="020B0503030403020204" pitchFamily="34" charset="0"/>
              </a:rPr>
              <a:t>The National Nanotechnology Initiative (NNI)</a:t>
            </a:r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133016" y="1850947"/>
            <a:ext cx="7053943" cy="2512337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en-US" sz="1950" dirty="0">
                <a:latin typeface="Myriad Pro" panose="020B0503030403020204" pitchFamily="34" charset="0"/>
              </a:rPr>
              <a:t>“ Just imagine, materials with 10 times the strength of steel and only a fraction of the weight; shrinking all the information at the Library of Congress into a device the size of a sugar cube; detecting cancerous tumors that are only a few cells in size. Some of these research goals will take 20 or more years to achieve. But that is why—precisely why there is such a critical role for the Federal Government.”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800" i="1" dirty="0">
                <a:latin typeface="Myriad Pro" panose="020B0503030403020204" pitchFamily="34" charset="0"/>
              </a:rPr>
              <a:t>President Clinton, California Institute of Technology, January 21, 2000</a:t>
            </a:r>
          </a:p>
          <a:p>
            <a:pPr marL="0" indent="0">
              <a:lnSpc>
                <a:spcPct val="120000"/>
              </a:lnSpc>
              <a:buNone/>
            </a:pPr>
            <a:endParaRPr lang="en-US" sz="1950" dirty="0">
              <a:latin typeface="Myriad Pro" panose="020B0503030403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4763" t="6034" r="27734" b="65765"/>
          <a:stretch/>
        </p:blipFill>
        <p:spPr>
          <a:xfrm>
            <a:off x="2388699" y="4363283"/>
            <a:ext cx="4542576" cy="146666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3078480" cy="365125"/>
          </a:xfrm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LaRC 6/22/16</a:t>
            </a:r>
            <a:endParaRPr lang="en-US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731877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15361</TotalTime>
  <Words>2512</Words>
  <Application>Microsoft Macintosh PowerPoint</Application>
  <PresentationFormat>On-screen Show (4:3)</PresentationFormat>
  <Paragraphs>290</Paragraphs>
  <Slides>30</Slides>
  <Notes>13</Notes>
  <HiddenSlides>0</HiddenSlides>
  <MMClips>2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Office Theme</vt:lpstr>
      <vt:lpstr>Custom Design</vt:lpstr>
      <vt:lpstr>1_Custom Design</vt:lpstr>
      <vt:lpstr>4_Office Theme</vt:lpstr>
      <vt:lpstr>PowerPoint Presentation</vt:lpstr>
      <vt:lpstr>Overview</vt:lpstr>
      <vt:lpstr>The National Nanotechnology Initiative (NNI)</vt:lpstr>
      <vt:lpstr>The US Government Has Invested Over $22B in Nanotechnology R&amp;D Since 2001</vt:lpstr>
      <vt:lpstr>NNI Reporting</vt:lpstr>
      <vt:lpstr>Some Nano-Factoids Lux Research, February 2016</vt:lpstr>
      <vt:lpstr>The National Nanotechnology Initiative (NNI)</vt:lpstr>
      <vt:lpstr>NanoFlares Can Detect as Few as 100 Cancer Cells per mL of Blood</vt:lpstr>
      <vt:lpstr>The National Nanotechnology Initiative (NNI)</vt:lpstr>
      <vt:lpstr>DNA Encoding Provides a Route to High Density Data Storage</vt:lpstr>
      <vt:lpstr>The National Nanotechnology Initiative (NNI)</vt:lpstr>
      <vt:lpstr>Carbon Nanotube Based Materials</vt:lpstr>
      <vt:lpstr>Carbon Nanotube Yarns in Production</vt:lpstr>
      <vt:lpstr>PowerPoint Presentation</vt:lpstr>
      <vt:lpstr>The National Nanotechnology Initiative (NNI)</vt:lpstr>
      <vt:lpstr>Nanoelectronics for 2020 and Beyond</vt:lpstr>
      <vt:lpstr>Nanotechnology Knowledge Infrastructure: Enabling National Leadership in Sustainable Design </vt:lpstr>
      <vt:lpstr>Nanotechnology for Sensors and Sensors for Nanotechnology: Improving and Protecting Health, Safety, and the Environment</vt:lpstr>
      <vt:lpstr>Sustainable Nanomanufacturing: Creating the Industries of the Future</vt:lpstr>
      <vt:lpstr>PowerPoint Presentation</vt:lpstr>
      <vt:lpstr>Nanotechnology and Innovative Manufacturing Institutes</vt:lpstr>
      <vt:lpstr>PowerPoint Presentation</vt:lpstr>
      <vt:lpstr>PowerPoint Presentation</vt:lpstr>
      <vt:lpstr>NNI 2.0</vt:lpstr>
      <vt:lpstr>Grand Challenges</vt:lpstr>
      <vt:lpstr>1st Nanotechnology Grand Challenge</vt:lpstr>
      <vt:lpstr>NNI Strategic Plan</vt:lpstr>
      <vt:lpstr>Summary</vt:lpstr>
      <vt:lpstr>Hierarchical Structures</vt:lpstr>
      <vt:lpstr>Other Approaches to Hierarchical Structures</vt:lpstr>
    </vt:vector>
  </TitlesOfParts>
  <Company>National Science Foundation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NSF</dc:creator>
  <cp:lastModifiedBy>Meador, Michael A. (GRC-RX00)</cp:lastModifiedBy>
  <cp:revision>373</cp:revision>
  <dcterms:created xsi:type="dcterms:W3CDTF">2011-09-14T17:32:35Z</dcterms:created>
  <dcterms:modified xsi:type="dcterms:W3CDTF">2016-06-22T11:56:50Z</dcterms:modified>
</cp:coreProperties>
</file>