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4"/>
  </p:notesMasterIdLst>
  <p:sldIdLst>
    <p:sldId id="778" r:id="rId2"/>
    <p:sldId id="837" r:id="rId3"/>
    <p:sldId id="811" r:id="rId4"/>
    <p:sldId id="812" r:id="rId5"/>
    <p:sldId id="813" r:id="rId6"/>
    <p:sldId id="815" r:id="rId7"/>
    <p:sldId id="819" r:id="rId8"/>
    <p:sldId id="823" r:id="rId9"/>
    <p:sldId id="821" r:id="rId10"/>
    <p:sldId id="822" r:id="rId11"/>
    <p:sldId id="820" r:id="rId12"/>
    <p:sldId id="831" r:id="rId13"/>
    <p:sldId id="829" r:id="rId14"/>
    <p:sldId id="825" r:id="rId15"/>
    <p:sldId id="826" r:id="rId16"/>
    <p:sldId id="834" r:id="rId17"/>
    <p:sldId id="816" r:id="rId18"/>
    <p:sldId id="835" r:id="rId19"/>
    <p:sldId id="833" r:id="rId20"/>
    <p:sldId id="824" r:id="rId21"/>
    <p:sldId id="827" r:id="rId22"/>
    <p:sldId id="836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  <a:srgbClr val="D9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0929"/>
  </p:normalViewPr>
  <p:slideViewPr>
    <p:cSldViewPr>
      <p:cViewPr varScale="1">
        <p:scale>
          <a:sx n="97" d="100"/>
          <a:sy n="97" d="100"/>
        </p:scale>
        <p:origin x="76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44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15 yr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Li-ion</c:v>
                </c:pt>
                <c:pt idx="1">
                  <c:v>Li-S</c:v>
                </c:pt>
                <c:pt idx="2">
                  <c:v>Li-Air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400</c:v>
                </c:pt>
                <c:pt idx="1">
                  <c:v>500</c:v>
                </c:pt>
                <c:pt idx="2">
                  <c:v>600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30 yr</c:v>
                </c:pt>
              </c:strCache>
            </c:strRef>
          </c:tx>
          <c:invertIfNegative val="0"/>
          <c:cat>
            <c:strRef>
              <c:f>Sheet1!$A$3:$A$5</c:f>
              <c:strCache>
                <c:ptCount val="3"/>
                <c:pt idx="0">
                  <c:v>Li-ion</c:v>
                </c:pt>
                <c:pt idx="1">
                  <c:v>Li-S</c:v>
                </c:pt>
                <c:pt idx="2">
                  <c:v>Li-Air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450</c:v>
                </c:pt>
                <c:pt idx="1">
                  <c:v>800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99040"/>
        <c:axId val="146298648"/>
      </c:barChart>
      <c:catAx>
        <c:axId val="14629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6298648"/>
        <c:crosses val="autoZero"/>
        <c:auto val="1"/>
        <c:lblAlgn val="ctr"/>
        <c:lblOffset val="100"/>
        <c:noMultiLvlLbl val="0"/>
      </c:catAx>
      <c:valAx>
        <c:axId val="146298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in"/>
        <c:minorTickMark val="none"/>
        <c:tickLblPos val="nextTo"/>
        <c:crossAx val="146299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5" tIns="46842" rIns="93685" bIns="46842" numCol="1" anchor="t" anchorCtr="0" compatLnSpc="1">
            <a:prstTxWarp prst="textNoShape">
              <a:avLst/>
            </a:prstTxWarp>
          </a:bodyPr>
          <a:lstStyle>
            <a:lvl1pPr defTabSz="937045">
              <a:defRPr sz="1100">
                <a:latin typeface="Times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5" tIns="46842" rIns="93685" bIns="46842" numCol="1" anchor="t" anchorCtr="0" compatLnSpc="1">
            <a:prstTxWarp prst="textNoShape">
              <a:avLst/>
            </a:prstTxWarp>
          </a:bodyPr>
          <a:lstStyle>
            <a:lvl1pPr algn="r" defTabSz="937045">
              <a:defRPr sz="1100">
                <a:latin typeface="Times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6425"/>
            <a:ext cx="51371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5" tIns="46842" rIns="93685" bIns="46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5" tIns="46842" rIns="93685" bIns="46842" numCol="1" anchor="b" anchorCtr="0" compatLnSpc="1">
            <a:prstTxWarp prst="textNoShape">
              <a:avLst/>
            </a:prstTxWarp>
          </a:bodyPr>
          <a:lstStyle>
            <a:lvl1pPr defTabSz="937045">
              <a:defRPr sz="1100">
                <a:latin typeface="Times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5" tIns="46842" rIns="93685" bIns="46842" numCol="1" anchor="b" anchorCtr="0" compatLnSpc="1">
            <a:prstTxWarp prst="textNoShape">
              <a:avLst/>
            </a:prstTxWarp>
          </a:bodyPr>
          <a:lstStyle>
            <a:lvl1pPr algn="r" defTabSz="937045">
              <a:defRPr sz="1100">
                <a:latin typeface="Times" pitchFamily="1" charset="0"/>
              </a:defRPr>
            </a:lvl1pPr>
          </a:lstStyle>
          <a:p>
            <a:pPr>
              <a:defRPr/>
            </a:pPr>
            <a:fld id="{60024825-B5C4-419F-A024-362E2F8FD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E8006-2EDA-4E72-8185-135A53537617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C094A-AAE4-4D64-B846-7BF90C352760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C922-6AFA-4C99-944A-E099B7B979A3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8DF8-317A-4A7E-8C31-D2E39E2CF5A0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1300"/>
            <a:ext cx="1943100" cy="570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1300"/>
            <a:ext cx="5676900" cy="570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5E20-B506-459C-AAE7-3D8410FB339B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BF2AB-3739-45DF-AD16-27694A229E9E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7724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6319-FE45-4F7C-820C-ABBB08ED50D6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6C9E5-4109-4AEA-B8AA-87FBE7649872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7724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4404-E4E8-4150-8C07-E6BE87754B8E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226A-F2F2-4B8D-BBEB-79F7B15C5F2E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7724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C077-AF6F-4471-A22C-5ED513C8E8D0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39B2-7D87-4A1C-91F1-19D26FE4343A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56A6-6916-43CA-9FF7-59B6BDAF9AFE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FA88-62DB-47BA-9DD9-35C6FEC8C173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40E9-231E-4191-AA95-E15574BFB61B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63D0-95E6-4C6B-8DC2-B41848654C76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0BDF-38C0-4C41-B840-B25B3E54FE77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407F-8F89-40E9-8E3B-E15D23AFE003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8F71-5178-41D3-8181-5DD8E21E7B9A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CB92-0624-4EB1-A6E7-C0BAD6EFE86B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A5E9-6425-4052-889F-B53F5EA9CFE0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8EC8-A4CA-4546-AE29-4BAC418D1FF0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CBD7-08D1-4E48-B1F0-E8C3E914F385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B708-F46D-420E-95F5-241AD8C9DF19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5BB7-D699-4049-B9F5-96908292759D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1810-4378-4F36-BD33-956EDA4C868A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25822-AB36-4F1A-9BB6-6DC0F1D4B43E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8673-DFA9-42A8-9B34-EC7AE130D5A3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E9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13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019800"/>
            <a:ext cx="4895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3D86A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4750" y="6362700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pPr>
              <a:defRPr/>
            </a:pPr>
            <a:fld id="{62B93E87-73E0-4BC9-9379-DB9FF7915F42}" type="slidenum">
              <a:rPr lang="en-US"/>
              <a:pPr>
                <a:defRPr/>
              </a:pPr>
              <a:t>‹#›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6362700"/>
            <a:ext cx="762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pPr>
              <a:defRPr/>
            </a:pPr>
            <a:fld id="{30D535BE-0D07-4D55-B873-690FA107BE29}" type="datetime1">
              <a:rPr lang="en-US"/>
              <a:pPr>
                <a:defRPr/>
              </a:pPr>
              <a:t>6/21/2016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9700" y="6337300"/>
            <a:ext cx="2751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Glenn Research Center at Lewis Field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36538" y="6369050"/>
            <a:ext cx="792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" pitchFamily="1" charset="0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16" cstate="print">
            <a:lum bright="-12000"/>
          </a:blip>
          <a:srcRect/>
          <a:stretch>
            <a:fillRect/>
          </a:stretch>
        </p:blipFill>
        <p:spPr bwMode="auto">
          <a:xfrm>
            <a:off x="8153400" y="5935663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z="3600" dirty="0" smtClean="0"/>
              <a:t>Emerging Materials Technologies for Aerospace Power and Propulsion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066800"/>
          </a:xfrm>
        </p:spPr>
        <p:txBody>
          <a:bodyPr/>
          <a:lstStyle/>
          <a:p>
            <a:r>
              <a:rPr lang="en-US" dirty="0" smtClean="0"/>
              <a:t>Ajay Misra</a:t>
            </a:r>
          </a:p>
          <a:p>
            <a:r>
              <a:rPr lang="en-US" dirty="0" smtClean="0"/>
              <a:t>Glenn Research Center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47611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05749" y="5486400"/>
            <a:ext cx="755072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Presented at Advanced Aerospace Materials: “Beyond The Next” Workshop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June 21-22,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50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Advanced Soft Magnetic Materials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10</a:t>
            </a:fld>
            <a:endParaRPr lang="en-US" sz="1000" dirty="0"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1143000"/>
            <a:ext cx="4853730" cy="4458372"/>
            <a:chOff x="3886200" y="2047977"/>
            <a:chExt cx="4853730" cy="4458372"/>
          </a:xfrm>
        </p:grpSpPr>
        <p:grpSp>
          <p:nvGrpSpPr>
            <p:cNvPr id="5" name="Group 4"/>
            <p:cNvGrpSpPr/>
            <p:nvPr/>
          </p:nvGrpSpPr>
          <p:grpSpPr>
            <a:xfrm>
              <a:off x="3886200" y="2571751"/>
              <a:ext cx="4853730" cy="3905250"/>
              <a:chOff x="4648200" y="3352695"/>
              <a:chExt cx="4091730" cy="312430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48200" y="3352695"/>
                <a:ext cx="4091730" cy="3124305"/>
              </a:xfrm>
              <a:prstGeom prst="rect">
                <a:avLst/>
              </a:prstGeom>
            </p:spPr>
          </p:pic>
          <p:sp>
            <p:nvSpPr>
              <p:cNvPr id="12" name="Right Triangle 11"/>
              <p:cNvSpPr/>
              <p:nvPr/>
            </p:nvSpPr>
            <p:spPr bwMode="auto">
              <a:xfrm>
                <a:off x="5143500" y="4572000"/>
                <a:ext cx="1943100" cy="1485900"/>
              </a:xfrm>
              <a:prstGeom prst="rtTriangle">
                <a:avLst/>
              </a:prstGeom>
              <a:solidFill>
                <a:srgbClr val="CCFF99">
                  <a:alpha val="25098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endParaRPr>
              </a:p>
            </p:txBody>
          </p:sp>
          <p:sp>
            <p:nvSpPr>
              <p:cNvPr id="13" name="Right Triangle 12"/>
              <p:cNvSpPr/>
              <p:nvPr/>
            </p:nvSpPr>
            <p:spPr bwMode="auto">
              <a:xfrm>
                <a:off x="5143500" y="5200650"/>
                <a:ext cx="1085850" cy="857250"/>
              </a:xfrm>
              <a:prstGeom prst="rtTriangle">
                <a:avLst/>
              </a:prstGeom>
              <a:solidFill>
                <a:srgbClr val="99CCFF">
                  <a:alpha val="5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386271">
                <a:off x="5084123" y="5646206"/>
                <a:ext cx="7425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Si Steels</a:t>
                </a:r>
                <a:endParaRPr lang="en-US" sz="11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436312">
                <a:off x="5200650" y="5168719"/>
                <a:ext cx="13227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latin typeface="+mn-lt"/>
                  </a:rPr>
                  <a:t>Amorphous Alloys</a:t>
                </a:r>
                <a:endParaRPr lang="en-US" sz="1100" dirty="0">
                  <a:latin typeface="+mn-lt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2095785">
              <a:off x="5252124" y="4341731"/>
              <a:ext cx="2505879" cy="369332"/>
            </a:xfrm>
            <a:prstGeom prst="rect">
              <a:avLst/>
            </a:prstGeom>
            <a:solidFill>
              <a:srgbClr val="E6D2F2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Nano-crystalline Alloys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9500" y="6229350"/>
              <a:ext cx="1292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>
                  <a:solidFill>
                    <a:srgbClr val="003296"/>
                  </a:solidFill>
                  <a:latin typeface="Arial"/>
                </a:defRPr>
              </a:lvl1pPr>
            </a:lstStyle>
            <a:p>
              <a:r>
                <a:rPr lang="en-US" sz="1200" dirty="0" smtClean="0">
                  <a:solidFill>
                    <a:schemeClr val="accent1"/>
                  </a:solidFill>
                </a:rPr>
                <a:t>Ohodnicki, 2015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231860" y="4391393"/>
              <a:ext cx="1798890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Power Factor/Power Loss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6214" y="6229350"/>
              <a:ext cx="1156086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+mn-lt"/>
                </a:rPr>
                <a:t>Frequency (Hz)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52325" y="2047977"/>
              <a:ext cx="4348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Ratio (stored inductive power/power loss) as a Function of Frequency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0" y="1666774"/>
            <a:ext cx="2933700" cy="31502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866900" y="5768630"/>
            <a:ext cx="48768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new nanocrystalline alloys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9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Temperature Magnetic Materials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11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019800" cy="3943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 major advances over last two decades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575208"/>
            <a:ext cx="67818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material chemistries and fabrication approaches needed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9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41" y="108253"/>
            <a:ext cx="7772400" cy="685800"/>
          </a:xfrm>
        </p:spPr>
        <p:txBody>
          <a:bodyPr/>
          <a:lstStyle/>
          <a:p>
            <a:r>
              <a:rPr lang="en-US" sz="2800" dirty="0" smtClean="0"/>
              <a:t>Advanced Electrically Conductive Materials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6800" y="6622248"/>
            <a:ext cx="349250" cy="184150"/>
          </a:xfrm>
        </p:spPr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12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3657600" cy="4837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" y="762000"/>
            <a:ext cx="1524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16448"/>
            <a:ext cx="3505200" cy="2457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317" y="847397"/>
            <a:ext cx="145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Subraminium et. al. (Nature Comm)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949534"/>
            <a:ext cx="145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Rice University (Science)</a:t>
            </a:r>
            <a:endParaRPr lang="en-US" sz="12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212835"/>
            <a:ext cx="3122663" cy="2324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4490410"/>
            <a:ext cx="145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Subraminium et. al. (Nature Comm)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523797"/>
            <a:ext cx="8001000" cy="830997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High conductivity of metallic CNT not achieved in CNT fibers/yarns, although specific conductivity of fiber/yarn higher than Cu or 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CNT fibers/yarns offer potential for 1000 X increase in current carrying capacity</a:t>
            </a:r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12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04CBD7-08D1-4E48-B1F0-E8C3E914F385}" type="slidenum">
              <a:rPr lang="en-US" smtClean="0"/>
              <a:pPr>
                <a:defRPr/>
              </a:pPr>
              <a:t>13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3883" y="125413"/>
            <a:ext cx="7327900" cy="890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latin typeface="+mn-lt"/>
              </a:rPr>
              <a:t>Capacitors for Power Electronics</a:t>
            </a:r>
            <a:endParaRPr lang="en-US" sz="3200" kern="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3767" y="1201478"/>
            <a:ext cx="7006856" cy="4263656"/>
            <a:chOff x="1074930" y="1662363"/>
            <a:chExt cx="6378493" cy="370172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30" y="1662363"/>
              <a:ext cx="6378493" cy="370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039832" y="2828261"/>
              <a:ext cx="1318437" cy="26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From AFRL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9851" y="5728694"/>
            <a:ext cx="768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Capacitors with higher energy density and higher temperature capability are required for increasing power density of power electronics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34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Advanced Capacitors With High Energy Density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14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7618"/>
            <a:ext cx="3581400" cy="3284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8" y="1447800"/>
            <a:ext cx="4459552" cy="2780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8277" y="4632434"/>
            <a:ext cx="6827445" cy="156966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for Nanodielectric Capacitors::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dielectric permittivity polymers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dielectric permittivity ceramics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dispersion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interfacial adhesion between ceramic filler and polymer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temperature capability ( &gt; 200</a:t>
            </a:r>
            <a:r>
              <a:rPr lang="en-US" sz="1600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90248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Nanodielectric Materials Offer Significant Potential</a:t>
            </a:r>
            <a:endParaRPr lang="en-US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7914" y="1416002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Irwin (GE)</a:t>
            </a:r>
            <a:endParaRPr lang="en-US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396763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Irwin (GE)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20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750" y="6485676"/>
            <a:ext cx="349250" cy="184150"/>
          </a:xfrm>
        </p:spPr>
        <p:txBody>
          <a:bodyPr/>
          <a:lstStyle/>
          <a:p>
            <a:pPr>
              <a:defRPr/>
            </a:pPr>
            <a:fld id="{3E04CBD7-08D1-4E48-B1F0-E8C3E914F385}" type="slidenum">
              <a:rPr lang="en-US" smtClean="0"/>
              <a:pPr>
                <a:defRPr/>
              </a:pPr>
              <a:t>15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2772" y="125413"/>
            <a:ext cx="8411978" cy="10098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>
                <a:latin typeface="+mn-lt"/>
              </a:rPr>
              <a:t>High Energy Density Batteries Require Significant Advances in Materials </a:t>
            </a:r>
            <a:endParaRPr lang="en-US" sz="3200" kern="0" dirty="0"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42182"/>
              </p:ext>
            </p:extLst>
          </p:nvPr>
        </p:nvGraphicFramePr>
        <p:xfrm>
          <a:off x="537062" y="1654164"/>
          <a:ext cx="6676571" cy="400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1219232" y="3457565"/>
            <a:ext cx="5486368" cy="145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640147" y="4647737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15</a:t>
            </a:r>
          </a:p>
          <a:p>
            <a:r>
              <a:rPr lang="en-US" sz="1800" b="1" dirty="0" smtClean="0">
                <a:latin typeface="+mn-lt"/>
              </a:rPr>
              <a:t>yr</a:t>
            </a:r>
            <a:endParaRPr lang="en-US" sz="1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118" y="4415861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15</a:t>
            </a:r>
          </a:p>
          <a:p>
            <a:r>
              <a:rPr lang="en-US" sz="1800" b="1" dirty="0" smtClean="0">
                <a:latin typeface="+mn-lt"/>
              </a:rPr>
              <a:t>yr</a:t>
            </a:r>
            <a:endParaRPr lang="en-US" sz="1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003" y="4415861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15</a:t>
            </a:r>
          </a:p>
          <a:p>
            <a:r>
              <a:rPr lang="en-US" sz="1800" b="1" dirty="0" smtClean="0">
                <a:latin typeface="+mn-lt"/>
              </a:rPr>
              <a:t>yr</a:t>
            </a:r>
            <a:endParaRPr lang="en-US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3207" y="4431081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30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yr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604" y="4299394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30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yr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576" y="4037784"/>
            <a:ext cx="49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30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yr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6890" y="1918865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Requirements for hybrid electric aircraft</a:t>
            </a:r>
            <a:endParaRPr lang="en-US" sz="1800" b="1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394890" y="2837654"/>
            <a:ext cx="406400" cy="6199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-1230442" y="3258385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Energy Density, watt-hr/kg</a:t>
            </a:r>
            <a:endParaRPr lang="en-US" sz="1800" b="1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2472" t="3129" r="1467"/>
          <a:stretch/>
        </p:blipFill>
        <p:spPr>
          <a:xfrm>
            <a:off x="4595701" y="1338532"/>
            <a:ext cx="1463040" cy="15989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36604" y="1215421"/>
            <a:ext cx="2760692" cy="338554"/>
          </a:xfrm>
          <a:prstGeom prst="rect">
            <a:avLst/>
          </a:prstGeom>
          <a:solidFill>
            <a:srgbClr val="FFCC66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Dendrite growth on Li anode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9315" y="5092792"/>
            <a:ext cx="2044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Engineered porous cathode structure</a:t>
            </a:r>
            <a:endParaRPr lang="en-US" sz="16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595701" y="2937484"/>
            <a:ext cx="316541" cy="322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5559003" y="2937484"/>
            <a:ext cx="499738" cy="3220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029419" y="5283408"/>
            <a:ext cx="2976363" cy="1574592"/>
            <a:chOff x="6029419" y="5160432"/>
            <a:chExt cx="2976363" cy="157459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419" y="5535813"/>
              <a:ext cx="2838134" cy="119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 bwMode="auto">
            <a:xfrm>
              <a:off x="6254202" y="5160432"/>
              <a:ext cx="757720" cy="37538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8376844" y="6427247"/>
              <a:ext cx="628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n-lt"/>
                </a:rPr>
                <a:t>IBM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1304294" y="4764589"/>
            <a:ext cx="335853" cy="457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0206" y="5184752"/>
            <a:ext cx="97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Current</a:t>
            </a:r>
            <a:endParaRPr lang="en-US" sz="14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39692" y="1602102"/>
            <a:ext cx="2112807" cy="341632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+mn-lt"/>
              </a:rPr>
              <a:t>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New electrolyte chemistries (include solid electrolytes)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New cathode chemistries with high voltage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Hierarchically ordered porous structure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49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Big Data Analytics Approach for Discovery of New Battery Materials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16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6825853" cy="456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5781225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Persson et. al. (Comp. Mat. Sci, 2015)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05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923"/>
            <a:ext cx="7772400" cy="596900"/>
          </a:xfrm>
        </p:spPr>
        <p:txBody>
          <a:bodyPr/>
          <a:lstStyle/>
          <a:p>
            <a:r>
              <a:rPr lang="en-US" sz="2800" dirty="0" smtClean="0"/>
              <a:t>Advanced Thermoelectric Materials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17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" y="3394114"/>
            <a:ext cx="3184989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5" y="888387"/>
            <a:ext cx="2908013" cy="227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589" y="864050"/>
            <a:ext cx="2450062" cy="1889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739" y="2861796"/>
            <a:ext cx="5490114" cy="36850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34955" y="829933"/>
            <a:ext cx="3049697" cy="2031325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AdvPS497E2"/>
              </a:rPr>
              <a:t>Creating the next generation </a:t>
            </a:r>
            <a:r>
              <a:rPr lang="en-US" sz="1800" dirty="0">
                <a:solidFill>
                  <a:srgbClr val="FFFFFF"/>
                </a:solidFill>
                <a:latin typeface="AdvPS497E2"/>
              </a:rPr>
              <a:t>will require a fundamental</a:t>
            </a:r>
          </a:p>
          <a:p>
            <a:r>
              <a:rPr lang="en-US" sz="1800" dirty="0">
                <a:solidFill>
                  <a:srgbClr val="FFFFFF"/>
                </a:solidFill>
                <a:latin typeface="AdvPS497E2"/>
              </a:rPr>
              <a:t>understanding of carrier transport in these complex</a:t>
            </a:r>
          </a:p>
          <a:p>
            <a:r>
              <a:rPr lang="en-US" sz="1800" dirty="0">
                <a:solidFill>
                  <a:srgbClr val="FFFFFF"/>
                </a:solidFill>
                <a:latin typeface="AdvPS497E2"/>
              </a:rPr>
              <a:t>materials which is presently lacking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0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Discovery of New Thermoelectric Materials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18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4903928" cy="4616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59118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Gaultois et. al., Chemistry of Materials, 2013)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855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748"/>
            <a:ext cx="7772400" cy="749300"/>
          </a:xfrm>
        </p:spPr>
        <p:txBody>
          <a:bodyPr/>
          <a:lstStyle/>
          <a:p>
            <a:r>
              <a:rPr lang="en-US" sz="2800" dirty="0" smtClean="0"/>
              <a:t>Low Work function Thermionic Materials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19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2819400" cy="2263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3657600"/>
            <a:ext cx="3581400" cy="1478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421" y="953814"/>
            <a:ext cx="5137150" cy="3970318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Original thermionic converters based on refractory metals (e.g., W) with work function of 4.5eV (required very high temperature of operation, 1300</a:t>
            </a:r>
            <a:r>
              <a:rPr lang="en-US" sz="1800" baseline="30000" dirty="0" smtClean="0">
                <a:solidFill>
                  <a:srgbClr val="FFFFFF"/>
                </a:solidFill>
                <a:latin typeface="+mn-lt"/>
              </a:rPr>
              <a:t>o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C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New materials with low work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LaB</a:t>
            </a:r>
            <a:r>
              <a:rPr lang="en-US" sz="1800" baseline="-25000" dirty="0" smtClean="0">
                <a:solidFill>
                  <a:srgbClr val="FFFFFF"/>
                </a:solidFill>
                <a:latin typeface="+mn-lt"/>
              </a:rPr>
              <a:t>6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– 2.66 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BaO/SrO coated CNT – 1.9eV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Potassium intercalated CNT – 3.3 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Cessium intercalated CNT – 2.4 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AlGaN – 2.3 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Cessiated 3C-SiC – 1.65 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Single layer graphene – although high workfunction, emission proportional to T</a:t>
            </a:r>
            <a:r>
              <a:rPr lang="en-US" sz="1800" baseline="30000" dirty="0" smtClean="0">
                <a:solidFill>
                  <a:srgbClr val="FFFFFF"/>
                </a:solidFill>
                <a:latin typeface="+mn-lt"/>
              </a:rPr>
              <a:t>3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compared to T</a:t>
            </a:r>
            <a:r>
              <a:rPr lang="en-US" sz="1800" baseline="30000" dirty="0" smtClean="0">
                <a:solidFill>
                  <a:srgbClr val="FFFFFF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for other materials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21" y="515195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Nanostructured geometry engineering of surface (Aizat et.al, 2016)</a:t>
            </a:r>
            <a:endParaRPr lang="en-US" sz="18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62552" y="5186216"/>
            <a:ext cx="490855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Significant opportunity for development of new low work function materials based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 computational modeling tools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5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Focus of This Presentation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Aerospace power system</a:t>
            </a:r>
          </a:p>
          <a:p>
            <a:r>
              <a:rPr lang="en-US" dirty="0" smtClean="0"/>
              <a:t>Electric propulsion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Not Covered:</a:t>
            </a:r>
          </a:p>
          <a:p>
            <a:r>
              <a:rPr lang="en-US" dirty="0" smtClean="0"/>
              <a:t>Airbreathing and chemical propulsion (e.g., gas turbine engines, hypersonic propulsion, and rocket engines)</a:t>
            </a:r>
          </a:p>
          <a:p>
            <a:pPr lvl="1"/>
            <a:r>
              <a:rPr lang="en-US" dirty="0" smtClean="0"/>
              <a:t>Ceramic matrix composites (CMCs) with higher temperature capability required for future 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A56A6-6916-43CA-9FF7-59B6BDAF9AFE}" type="slidenum">
              <a:rPr lang="en-US" smtClean="0"/>
              <a:pPr>
                <a:defRPr/>
              </a:pPr>
              <a:t>2</a:t>
            </a:fld>
            <a:endParaRPr 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1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750" y="5995878"/>
            <a:ext cx="349250" cy="184150"/>
          </a:xfrm>
        </p:spPr>
        <p:txBody>
          <a:bodyPr/>
          <a:lstStyle/>
          <a:p>
            <a:pPr>
              <a:defRPr/>
            </a:pPr>
            <a:fld id="{3E04CBD7-08D1-4E48-B1F0-E8C3E914F385}" type="slidenum">
              <a:rPr lang="en-US" smtClean="0"/>
              <a:pPr>
                <a:defRPr/>
              </a:pPr>
              <a:t>20</a:t>
            </a:fld>
            <a:endParaRPr lang="en-US" sz="1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89208"/>
            <a:ext cx="8991600" cy="7464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kern="0" dirty="0" smtClean="0"/>
              <a:t>Power Electronics with Wide Bandgap Semiconductor</a:t>
            </a:r>
            <a:endParaRPr lang="en-US" sz="28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01157" y="1361522"/>
            <a:ext cx="3375043" cy="2102234"/>
            <a:chOff x="276447" y="1277495"/>
            <a:chExt cx="3464701" cy="2286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73" y="1277495"/>
              <a:ext cx="333057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276447" y="3115340"/>
              <a:ext cx="287079" cy="2020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7093" y="1055753"/>
            <a:ext cx="4701746" cy="23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09197" y="3596459"/>
            <a:ext cx="4391246" cy="2147778"/>
            <a:chOff x="776177" y="4104166"/>
            <a:chExt cx="4391246" cy="2147778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776177" y="4104167"/>
              <a:ext cx="31897" cy="20733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808074" y="6177516"/>
              <a:ext cx="4359349" cy="744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956931" y="5452153"/>
              <a:ext cx="1806456" cy="627321"/>
            </a:xfrm>
            <a:prstGeom prst="ellipse">
              <a:avLst/>
            </a:prstGeom>
            <a:solidFill>
              <a:srgbClr val="F4FD6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Si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~ 150</a:t>
              </a:r>
              <a:r>
                <a:rPr lang="en-US" sz="1600" baseline="300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o</a:t>
              </a: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164483" y="4811850"/>
              <a:ext cx="1806456" cy="627321"/>
            </a:xfrm>
            <a:prstGeom prst="ellipse">
              <a:avLst/>
            </a:prstGeom>
            <a:solidFill>
              <a:srgbClr val="F4FD6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SOA SiC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~ 250</a:t>
              </a:r>
              <a:r>
                <a:rPr lang="en-US" sz="1600" baseline="300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o</a:t>
              </a: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09183" y="4104166"/>
              <a:ext cx="2474920" cy="627321"/>
            </a:xfrm>
            <a:prstGeom prst="ellipse">
              <a:avLst/>
            </a:prstGeom>
            <a:solidFill>
              <a:srgbClr val="F4FD6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SiC theoretical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~ 600</a:t>
              </a:r>
              <a:r>
                <a:rPr lang="en-US" sz="1600" baseline="300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o</a:t>
              </a:r>
              <a:r>
                <a:rPr lang="en-US" sz="1600" dirty="0" smtClean="0">
                  <a:latin typeface="+mn-lt"/>
                  <a:ea typeface="ＭＳ Ｐゴシック" pitchFamily="-109" charset="-128"/>
                  <a:cs typeface="ＭＳ Ｐゴシック" pitchFamily="-109" charset="-128"/>
                </a:rPr>
                <a:t>C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9542" y="3376883"/>
            <a:ext cx="2965803" cy="2287211"/>
            <a:chOff x="4429126" y="1791964"/>
            <a:chExt cx="4791060" cy="3748711"/>
          </a:xfrm>
        </p:grpSpPr>
        <p:pic>
          <p:nvPicPr>
            <p:cNvPr id="15" name="Picture 8" descr="110315A4_01.JPG"/>
            <p:cNvPicPr>
              <a:picLocks noChangeAspect="1"/>
            </p:cNvPicPr>
            <p:nvPr/>
          </p:nvPicPr>
          <p:blipFill>
            <a:blip r:embed="rId4">
              <a:lum bright="28000"/>
            </a:blip>
            <a:srcRect/>
            <a:stretch>
              <a:fillRect/>
            </a:stretch>
          </p:blipFill>
          <p:spPr bwMode="auto">
            <a:xfrm>
              <a:off x="4429126" y="1843088"/>
              <a:ext cx="4589464" cy="344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 rot="437037">
              <a:off x="6405843" y="2379417"/>
              <a:ext cx="1437716" cy="60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m-face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 rot="19988201">
              <a:off x="6661627" y="3396210"/>
              <a:ext cx="1334134" cy="60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a-face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 rot="277262">
              <a:off x="4522787" y="3860567"/>
              <a:ext cx="1011238" cy="105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c-face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5183316" y="1791964"/>
              <a:ext cx="3954754" cy="60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~ 15 mm Long Crystal</a:t>
              </a: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6662733" y="3763962"/>
              <a:ext cx="2557453" cy="1776713"/>
              <a:chOff x="4378320" y="4109982"/>
              <a:chExt cx="2557453" cy="1776509"/>
            </a:xfrm>
          </p:grpSpPr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 rot="10800000" flipV="1">
                <a:off x="5105400" y="4800600"/>
                <a:ext cx="381000" cy="304800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5486400" y="4800600"/>
                <a:ext cx="532435" cy="20256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" name="Straight Arrow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00" y="4572000"/>
                <a:ext cx="457200" cy="1588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001876" y="4621148"/>
                <a:ext cx="933897" cy="857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[1120]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46676" y="4109982"/>
                <a:ext cx="685801" cy="12105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[1100]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8320" y="5029038"/>
                <a:ext cx="955680" cy="857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[0001]</a:t>
                </a:r>
              </a:p>
            </p:txBody>
          </p: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96311" y="5019459"/>
                <a:ext cx="0" cy="13716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32274" y="4099272"/>
                <a:ext cx="0" cy="13716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9" name="Straight Connector 2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97815" y="4655820"/>
                <a:ext cx="0" cy="13716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</p:cxnSp>
        </p:grpSp>
      </p:grpSp>
      <p:sp>
        <p:nvSpPr>
          <p:cNvPr id="30" name="TextBox 29"/>
          <p:cNvSpPr txBox="1"/>
          <p:nvPr/>
        </p:nvSpPr>
        <p:spPr>
          <a:xfrm>
            <a:off x="10510" y="747231"/>
            <a:ext cx="43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Increase in power density by increasing temperature capability of semiconductor</a:t>
            </a:r>
            <a:endParaRPr lang="en-US" sz="18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157" y="5744237"/>
            <a:ext cx="430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Need temperature capability beyond the current state-of-the-art (SOA)</a:t>
            </a:r>
            <a:endParaRPr lang="en-US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7206" y="618437"/>
            <a:ext cx="419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High temperature packaging is a major barrier </a:t>
            </a:r>
            <a:endParaRPr lang="en-US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9542" y="5605737"/>
            <a:ext cx="370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Defect-free SiC for large wafers is a technical challenge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15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04CBD7-08D1-4E48-B1F0-E8C3E914F385}" type="slidenum">
              <a:rPr lang="en-US" smtClean="0"/>
              <a:pPr>
                <a:defRPr/>
              </a:pPr>
              <a:t>21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8794750" y="6362700"/>
            <a:ext cx="349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E04CBD7-08D1-4E48-B1F0-E8C3E914F385}" type="slidenum">
              <a:rPr lang="en-US" smtClean="0"/>
              <a:pPr>
                <a:defRPr/>
              </a:pPr>
              <a:t>21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1300"/>
            <a:ext cx="7772400" cy="74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kern="0" dirty="0" smtClean="0"/>
              <a:t>Multifunctional Materials and Structures</a:t>
            </a:r>
            <a:endParaRPr lang="en-US" sz="3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876800" cy="404758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TextBox 6"/>
          <p:cNvSpPr txBox="1"/>
          <p:nvPr/>
        </p:nvSpPr>
        <p:spPr>
          <a:xfrm>
            <a:off x="295713" y="132835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Multifunctional Structures With Energy Storage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1113" y="949672"/>
            <a:ext cx="3478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Multifunctional 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Magnetic materials with high thermal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Capacitors with high thermal 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Electrical insulation materials with high thermal conductivity</a:t>
            </a:r>
            <a:endParaRPr lang="en-US" sz="1800" dirty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11775" y="3052571"/>
            <a:ext cx="3657600" cy="297180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kern="0" dirty="0" smtClean="0">
                <a:solidFill>
                  <a:srgbClr val="FFFFFF"/>
                </a:solidFill>
              </a:rPr>
              <a:t>Research Needs:</a:t>
            </a:r>
          </a:p>
          <a:p>
            <a:r>
              <a:rPr lang="en-US" sz="1800" kern="0" dirty="0" smtClean="0">
                <a:solidFill>
                  <a:srgbClr val="FFFFFF"/>
                </a:solidFill>
              </a:rPr>
              <a:t>Material modeling to determine multifunctional properties for various materials </a:t>
            </a:r>
          </a:p>
          <a:p>
            <a:r>
              <a:rPr lang="en-US" sz="1800" kern="0" dirty="0" smtClean="0">
                <a:solidFill>
                  <a:srgbClr val="FFFFFF"/>
                </a:solidFill>
              </a:rPr>
              <a:t>Material database with multifunctional properties</a:t>
            </a:r>
          </a:p>
          <a:p>
            <a:r>
              <a:rPr lang="en-US" sz="1800" kern="0" dirty="0" smtClean="0">
                <a:solidFill>
                  <a:srgbClr val="FFFFFF"/>
                </a:solidFill>
              </a:rPr>
              <a:t>Design tools for multifunctional structures using multifunctional materials</a:t>
            </a:r>
            <a:endParaRPr lang="en-US" sz="1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9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Concluding Thoughts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2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Advanced materials enabling for future aerospace power and electric propulsion systems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Nanomaterials will be critical for achieving desired properties in many material systems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Deep understanding of material behavior and factors affecting material properties required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Robust fabrication process for bulk nanocomposites required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Big-data analytics tools will lead to new material discovery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Ab-initio calculations coupled with machine learning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Multifunctional materials and structures will enable designs with reduced mass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A56A6-6916-43CA-9FF7-59B6BDAF9AFE}" type="slidenum">
              <a:rPr lang="en-US" smtClean="0"/>
              <a:pPr>
                <a:defRPr/>
              </a:pPr>
              <a:t>22</a:t>
            </a:fld>
            <a:endParaRPr lang="en-US" sz="1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669"/>
            <a:ext cx="7772400" cy="596900"/>
          </a:xfrm>
        </p:spPr>
        <p:txBody>
          <a:bodyPr/>
          <a:lstStyle/>
          <a:p>
            <a:r>
              <a:rPr lang="en-US" sz="2800" dirty="0" smtClean="0"/>
              <a:t>Mass Reduction of Future Space power System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57964" y="6477000"/>
            <a:ext cx="349250" cy="184150"/>
          </a:xfrm>
        </p:spPr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3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3517"/>
            <a:ext cx="4267200" cy="255884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1" y="1268360"/>
            <a:ext cx="415947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87418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Notional Mass Distribution in Spacecraft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3814" y="87418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Energy Storage Needs for Future EVA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3827203"/>
            <a:ext cx="6477000" cy="2308324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Mass Reduction Strategy for Space Power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High energy density energy storage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Increasing power density of power processing units (power electronics)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Lightweight electrical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Lightweight thermal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High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Multifunctional structures/components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84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299"/>
            <a:ext cx="7772400" cy="890165"/>
          </a:xfrm>
        </p:spPr>
        <p:txBody>
          <a:bodyPr/>
          <a:lstStyle/>
          <a:p>
            <a:r>
              <a:rPr lang="en-US" sz="3200" dirty="0" smtClean="0"/>
              <a:t>Component Requirements for Hybrid Electric/All Electric Aircraft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4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5" name="Picture 4" descr="N3X_v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015" y="1420869"/>
            <a:ext cx="3850717" cy="2204685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0617" y="4423163"/>
            <a:ext cx="2133600" cy="14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://www.aviationtoday.com/Assets/Image/PIC_E6A0824_July_Wire_Cable_Article_AV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708" y="2679214"/>
            <a:ext cx="1968259" cy="89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-11019" y="2484926"/>
            <a:ext cx="2191834" cy="1057987"/>
            <a:chOff x="276447" y="1277495"/>
            <a:chExt cx="3464701" cy="2286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73" y="1277495"/>
              <a:ext cx="333057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276447" y="3115340"/>
              <a:ext cx="287079" cy="2020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8425" y="1242170"/>
            <a:ext cx="1282114" cy="106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66708" y="235892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Lightweight Power Transmission Cable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0539" y="116714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Lightweight Thermal Management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5694" y="3581990"/>
            <a:ext cx="27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Storage System with High Energy Density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230" y="573413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Power Density Electric Motors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191" y="19001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Power Density Power Electronics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896" y="3743984"/>
            <a:ext cx="3294566" cy="258532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3-5 X improvement in power density, energy density of various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3-5 X decrease in mass of thermal management system and power transmission cables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>
            <a:endCxn id="13" idx="1"/>
          </p:cNvCxnSpPr>
          <p:nvPr/>
        </p:nvCxnSpPr>
        <p:spPr bwMode="auto">
          <a:xfrm flipV="1">
            <a:off x="6172200" y="1773974"/>
            <a:ext cx="246225" cy="203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1"/>
          </p:cNvCxnSpPr>
          <p:nvPr/>
        </p:nvCxnSpPr>
        <p:spPr bwMode="auto">
          <a:xfrm>
            <a:off x="6193466" y="2943704"/>
            <a:ext cx="273242" cy="1815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275843" y="3297381"/>
            <a:ext cx="696703" cy="1235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057400" y="2819400"/>
            <a:ext cx="38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1326930" y="3542913"/>
            <a:ext cx="1037085" cy="9528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lum bright="5000" contrast="5000"/>
          </a:blip>
          <a:srcRect/>
          <a:stretch>
            <a:fillRect/>
          </a:stretch>
        </p:blipFill>
        <p:spPr bwMode="auto">
          <a:xfrm>
            <a:off x="5968227" y="4250740"/>
            <a:ext cx="2174286" cy="165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36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In-Space Propulsion Technology Needs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5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56" y="2143924"/>
            <a:ext cx="3376046" cy="214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56" y="4314004"/>
            <a:ext cx="1462070" cy="124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837" y="4314004"/>
            <a:ext cx="1848862" cy="1248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79" y="14634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Solar Electric Propulsion Incorporating Ion/Hall Thrusters</a:t>
            </a:r>
            <a:endParaRPr lang="en-US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760323"/>
            <a:ext cx="3962400" cy="36933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Long life (order of increase in life) enabled by lower operating temperatures for emitters, new materials resistant to erosion by ionic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High power density and efficiency enabled by higher temperature capability of electromagnetic coils and magnetic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Increase in power density of power processing unit (or the power electronics system)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72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300"/>
            <a:ext cx="7772400" cy="653519"/>
          </a:xfrm>
        </p:spPr>
        <p:txBody>
          <a:bodyPr/>
          <a:lstStyle/>
          <a:p>
            <a:r>
              <a:rPr lang="en-US" sz="3200" dirty="0" smtClean="0"/>
              <a:t>Solid State Energy Conversion/Energy Harvesting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6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64" y="3195924"/>
            <a:ext cx="1795993" cy="171617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8" y="3208372"/>
            <a:ext cx="2325582" cy="177872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8" y="1271929"/>
            <a:ext cx="2089519" cy="16002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12096"/>
            <a:ext cx="3307562" cy="135962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3200400" y="5084076"/>
            <a:ext cx="208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Thermionic</a:t>
            </a:r>
          </a:p>
          <a:p>
            <a:pPr algn="ctr"/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Thermoelectric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203" y="1373205"/>
            <a:ext cx="1934916" cy="1397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9981" y="90259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Thermoelectric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4567" y="28523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Thermionic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0155" y="2514600"/>
            <a:ext cx="32004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thermal-to-electric conversion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compatible with heat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7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88" y="243005"/>
            <a:ext cx="7772400" cy="768610"/>
          </a:xfrm>
        </p:spPr>
        <p:txBody>
          <a:bodyPr/>
          <a:lstStyle/>
          <a:p>
            <a:r>
              <a:rPr lang="en-US" sz="2800" dirty="0" smtClean="0"/>
              <a:t>Materials for Power and Electric Propulsion Related to Aerospace Applications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7</a:t>
            </a:fld>
            <a:endParaRPr lang="en-US" sz="1000" dirty="0">
              <a:latin typeface="Times New Roman" pitchFamily="18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8794750" y="6362700"/>
            <a:ext cx="349250" cy="1841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7</a:t>
            </a:fld>
            <a:endParaRPr lang="en-US" sz="1000" dirty="0">
              <a:latin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751" y="2471913"/>
            <a:ext cx="925285" cy="3700287"/>
            <a:chOff x="1981200" y="1447800"/>
            <a:chExt cx="304800" cy="3486150"/>
          </a:xfrm>
          <a:solidFill>
            <a:schemeClr val="bg1">
              <a:lumMod val="50000"/>
            </a:schemeClr>
          </a:solidFill>
        </p:grpSpPr>
        <p:sp>
          <p:nvSpPr>
            <p:cNvPr id="120" name="Rectangle 119"/>
            <p:cNvSpPr/>
            <p:nvPr/>
          </p:nvSpPr>
          <p:spPr>
            <a:xfrm>
              <a:off x="1981200" y="14478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30736" y="2471913"/>
            <a:ext cx="2618015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permanent magnet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0735" y="2883056"/>
            <a:ext cx="2618016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soft magnet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0733" y="3294199"/>
            <a:ext cx="2618018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High temperature magnet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0732" y="3705342"/>
            <a:ext cx="2618020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Capacitors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0732" y="4116485"/>
            <a:ext cx="2618019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Materials with high electrical conductivity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0732" y="4527628"/>
            <a:ext cx="2618019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energy storage 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0732" y="4938771"/>
            <a:ext cx="2618019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thermoelectric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0731" y="5349914"/>
            <a:ext cx="2618021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Advanced thermionic materials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1912" y="5761057"/>
            <a:ext cx="2596839" cy="4111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0"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Wide bandgap semiconductor materials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74037" y="2883056"/>
            <a:ext cx="925285" cy="3289144"/>
            <a:chOff x="1981200" y="1835150"/>
            <a:chExt cx="304800" cy="3098800"/>
          </a:xfrm>
          <a:solidFill>
            <a:schemeClr val="bg1">
              <a:lumMod val="50000"/>
            </a:schemeClr>
          </a:solidFill>
        </p:grpSpPr>
        <p:sp>
          <p:nvSpPr>
            <p:cNvPr id="111" name="Rectangle 11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99322" y="2471913"/>
            <a:ext cx="925285" cy="3700287"/>
            <a:chOff x="1981200" y="1447800"/>
            <a:chExt cx="304800" cy="3486150"/>
          </a:xfrm>
          <a:solidFill>
            <a:schemeClr val="bg1">
              <a:lumMod val="50000"/>
            </a:schemeClr>
          </a:solidFill>
        </p:grpSpPr>
        <p:sp>
          <p:nvSpPr>
            <p:cNvPr id="100" name="Rectangle 99"/>
            <p:cNvSpPr/>
            <p:nvPr/>
          </p:nvSpPr>
          <p:spPr>
            <a:xfrm>
              <a:off x="1981200" y="14478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24608" y="2471913"/>
            <a:ext cx="925285" cy="3700287"/>
            <a:chOff x="1981200" y="1447800"/>
            <a:chExt cx="304800" cy="3486150"/>
          </a:xfrm>
          <a:solidFill>
            <a:schemeClr val="bg1">
              <a:lumMod val="50000"/>
            </a:schemeClr>
          </a:solidFill>
        </p:grpSpPr>
        <p:sp>
          <p:nvSpPr>
            <p:cNvPr id="90" name="Rectangle 89"/>
            <p:cNvSpPr/>
            <p:nvPr/>
          </p:nvSpPr>
          <p:spPr>
            <a:xfrm>
              <a:off x="1981200" y="14478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675178" y="2471913"/>
            <a:ext cx="925285" cy="3700287"/>
            <a:chOff x="1981200" y="1447800"/>
            <a:chExt cx="304800" cy="3486150"/>
          </a:xfrm>
          <a:solidFill>
            <a:schemeClr val="bg1">
              <a:lumMod val="50000"/>
            </a:schemeClr>
          </a:solidFill>
        </p:grpSpPr>
        <p:sp>
          <p:nvSpPr>
            <p:cNvPr id="80" name="Rectangle 79"/>
            <p:cNvSpPr/>
            <p:nvPr/>
          </p:nvSpPr>
          <p:spPr>
            <a:xfrm>
              <a:off x="1981200" y="14478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49893" y="2471913"/>
            <a:ext cx="925285" cy="3700287"/>
            <a:chOff x="1981200" y="1447800"/>
            <a:chExt cx="304800" cy="3486150"/>
          </a:xfrm>
          <a:solidFill>
            <a:schemeClr val="bg1">
              <a:lumMod val="50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1981200" y="14478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81200" y="18351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81200" y="22225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81200" y="26098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1200" y="29972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81200" y="33845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981200" y="37719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981200" y="415925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81200" y="4546600"/>
              <a:ext cx="304800" cy="3873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751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High Power Density Electrical Motor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037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High Power Density Power Electronics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99322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Lightweight Power Transmission Cable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24608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Energy Storage With High Energy Density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5178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In-Space Propulsion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49893" y="1096943"/>
            <a:ext cx="925285" cy="1374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Solid State Energy Conversion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26337" y="2552794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2" name="Oval 51"/>
          <p:cNvSpPr/>
          <p:nvPr/>
        </p:nvSpPr>
        <p:spPr>
          <a:xfrm>
            <a:off x="3326337" y="2957197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Oval 52"/>
          <p:cNvSpPr/>
          <p:nvPr/>
        </p:nvSpPr>
        <p:spPr>
          <a:xfrm>
            <a:off x="3372601" y="3388559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Oval 53"/>
          <p:cNvSpPr/>
          <p:nvPr/>
        </p:nvSpPr>
        <p:spPr>
          <a:xfrm>
            <a:off x="6067126" y="4627747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Oval 54"/>
          <p:cNvSpPr/>
          <p:nvPr/>
        </p:nvSpPr>
        <p:spPr>
          <a:xfrm>
            <a:off x="4265110" y="4185854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6" name="Oval 55"/>
          <p:cNvSpPr/>
          <p:nvPr/>
        </p:nvSpPr>
        <p:spPr>
          <a:xfrm>
            <a:off x="6973643" y="5423984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Oval 56"/>
          <p:cNvSpPr/>
          <p:nvPr/>
        </p:nvSpPr>
        <p:spPr>
          <a:xfrm>
            <a:off x="7116283" y="5023021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925801" y="2569056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4259193" y="2954839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7978526" y="3394125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6048358" y="3805461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7941567" y="4199658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5216165" y="4204550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7911724" y="5442112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276502" y="5868898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4" name="Oval 133"/>
          <p:cNvSpPr/>
          <p:nvPr/>
        </p:nvSpPr>
        <p:spPr>
          <a:xfrm>
            <a:off x="4194062" y="3802060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5" name="Oval 134"/>
          <p:cNvSpPr/>
          <p:nvPr/>
        </p:nvSpPr>
        <p:spPr>
          <a:xfrm>
            <a:off x="3372600" y="4195867"/>
            <a:ext cx="277586" cy="24264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6" name="Rectangle 135"/>
          <p:cNvSpPr/>
          <p:nvPr/>
        </p:nvSpPr>
        <p:spPr>
          <a:xfrm>
            <a:off x="3974986" y="2476295"/>
            <a:ext cx="925285" cy="4111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74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Advanced Permanent Magnet Materials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8</a:t>
            </a:fld>
            <a:endParaRPr lang="en-US" sz="1000" dirty="0"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037" y="1219200"/>
            <a:ext cx="8543925" cy="5072063"/>
            <a:chOff x="142875" y="1150331"/>
            <a:chExt cx="8991600" cy="544573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1150331"/>
              <a:ext cx="8991600" cy="5445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5688418" y="2041451"/>
              <a:ext cx="2998381" cy="13397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rPr>
                <a:t>Breakthrough needed to significantly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9" charset="0"/>
                  <a:ea typeface="ＭＳ Ｐゴシック" pitchFamily="-109" charset="-128"/>
                  <a:cs typeface="ＭＳ Ｐゴシック" pitchFamily="-109" charset="-128"/>
                </a:rPr>
                <a:t> increase maximum energy product of magnets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1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8900"/>
            <a:ext cx="8915400" cy="749300"/>
          </a:xfrm>
        </p:spPr>
        <p:txBody>
          <a:bodyPr/>
          <a:lstStyle/>
          <a:p>
            <a:r>
              <a:rPr lang="en-US" sz="3200" dirty="0" smtClean="0"/>
              <a:t>Potential of Nanocomposite Permanent Magnets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A5E9-6425-4052-889F-B53F5EA9CFE0}" type="slidenum">
              <a:rPr lang="en-US" smtClean="0"/>
              <a:pPr>
                <a:defRPr/>
              </a:pPr>
              <a:t>9</a:t>
            </a:fld>
            <a:endParaRPr lang="en-US" sz="10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108344" cy="4762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24401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From Univ. of Delaware presentation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9663"/>
            <a:ext cx="6477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Higher (BH)</a:t>
            </a:r>
            <a:r>
              <a:rPr lang="en-US" sz="1800" baseline="-25000" dirty="0" smtClean="0">
                <a:solidFill>
                  <a:srgbClr val="FFFFFF"/>
                </a:solidFill>
                <a:latin typeface="+mn-lt"/>
              </a:rPr>
              <a:t>max 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achieved for thin films, but significant fabrication challenges for bulk nanocomposite magnets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1173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296"/>
      </a:dk1>
      <a:lt1>
        <a:srgbClr val="E6F5FF"/>
      </a:lt1>
      <a:dk2>
        <a:srgbClr val="0A075A"/>
      </a:dk2>
      <a:lt2>
        <a:srgbClr val="96AAB4"/>
      </a:lt2>
      <a:accent1>
        <a:srgbClr val="DCEBF5"/>
      </a:accent1>
      <a:accent2>
        <a:srgbClr val="E6C855"/>
      </a:accent2>
      <a:accent3>
        <a:srgbClr val="F0F9FF"/>
      </a:accent3>
      <a:accent4>
        <a:srgbClr val="00297F"/>
      </a:accent4>
      <a:accent5>
        <a:srgbClr val="EBF3F9"/>
      </a:accent5>
      <a:accent6>
        <a:srgbClr val="D0B54C"/>
      </a:accent6>
      <a:hlink>
        <a:srgbClr val="CD3732"/>
      </a:hlink>
      <a:folHlink>
        <a:srgbClr val="5AAAD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1">
        <a:dk1>
          <a:srgbClr val="003296"/>
        </a:dk1>
        <a:lt1>
          <a:srgbClr val="E6F5FF"/>
        </a:lt1>
        <a:dk2>
          <a:srgbClr val="0A075A"/>
        </a:dk2>
        <a:lt2>
          <a:srgbClr val="96AAB4"/>
        </a:lt2>
        <a:accent1>
          <a:srgbClr val="DCEBF5"/>
        </a:accent1>
        <a:accent2>
          <a:srgbClr val="E6C855"/>
        </a:accent2>
        <a:accent3>
          <a:srgbClr val="F0F9FF"/>
        </a:accent3>
        <a:accent4>
          <a:srgbClr val="00297F"/>
        </a:accent4>
        <a:accent5>
          <a:srgbClr val="EBF3F9"/>
        </a:accent5>
        <a:accent6>
          <a:srgbClr val="D0B54C"/>
        </a:accent6>
        <a:hlink>
          <a:srgbClr val="CD3732"/>
        </a:hlink>
        <a:folHlink>
          <a:srgbClr val="5AA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20720</TotalTime>
  <Words>1028</Words>
  <Application>Microsoft Office PowerPoint</Application>
  <PresentationFormat>On-screen Show (4:3)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Mincho</vt:lpstr>
      <vt:lpstr>ＭＳ Ｐゴシック</vt:lpstr>
      <vt:lpstr>AdvPS497E2</vt:lpstr>
      <vt:lpstr>Arial</vt:lpstr>
      <vt:lpstr>Calibri</vt:lpstr>
      <vt:lpstr>Times</vt:lpstr>
      <vt:lpstr>Times New Roman</vt:lpstr>
      <vt:lpstr>Blank</vt:lpstr>
      <vt:lpstr>Emerging Materials Technologies for Aerospace Power and Propulsion</vt:lpstr>
      <vt:lpstr>Focus of This Presentation</vt:lpstr>
      <vt:lpstr>Mass Reduction of Future Space power System</vt:lpstr>
      <vt:lpstr>Component Requirements for Hybrid Electric/All Electric Aircraft</vt:lpstr>
      <vt:lpstr>In-Space Propulsion Technology Needs</vt:lpstr>
      <vt:lpstr>Solid State Energy Conversion/Energy Harvesting</vt:lpstr>
      <vt:lpstr>Materials for Power and Electric Propulsion Related to Aerospace Applications</vt:lpstr>
      <vt:lpstr>Advanced Permanent Magnet Materials</vt:lpstr>
      <vt:lpstr>Potential of Nanocomposite Permanent Magnets</vt:lpstr>
      <vt:lpstr>Advanced Soft Magnetic Materials</vt:lpstr>
      <vt:lpstr>High Temperature Magnetic Materials</vt:lpstr>
      <vt:lpstr>Advanced Electrically Conductive Materials</vt:lpstr>
      <vt:lpstr>PowerPoint Presentation</vt:lpstr>
      <vt:lpstr>Advanced Capacitors With High Energy Density</vt:lpstr>
      <vt:lpstr>PowerPoint Presentation</vt:lpstr>
      <vt:lpstr>Big Data Analytics Approach for Discovery of New Battery Materials </vt:lpstr>
      <vt:lpstr>Advanced Thermoelectric Materials</vt:lpstr>
      <vt:lpstr>Data Driven Discovery of New Thermoelectric Materials</vt:lpstr>
      <vt:lpstr>Low Work function Thermionic Materials</vt:lpstr>
      <vt:lpstr>PowerPoint Presentation</vt:lpstr>
      <vt:lpstr>PowerPoint Presentation</vt:lpstr>
      <vt:lpstr>Concluding Thoughts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selynn</dc:creator>
  <cp:lastModifiedBy>Misra, Ajay K. (GRC-LM00)</cp:lastModifiedBy>
  <cp:revision>705</cp:revision>
  <dcterms:created xsi:type="dcterms:W3CDTF">2004-11-08T20:38:30Z</dcterms:created>
  <dcterms:modified xsi:type="dcterms:W3CDTF">2016-06-21T10:57:32Z</dcterms:modified>
</cp:coreProperties>
</file>