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61" r:id="rId3"/>
  </p:sldMasterIdLst>
  <p:notesMasterIdLst>
    <p:notesMasterId r:id="rId20"/>
  </p:notesMasterIdLst>
  <p:sldIdLst>
    <p:sldId id="266" r:id="rId4"/>
    <p:sldId id="267" r:id="rId5"/>
    <p:sldId id="257" r:id="rId6"/>
    <p:sldId id="258" r:id="rId7"/>
    <p:sldId id="264" r:id="rId8"/>
    <p:sldId id="273" r:id="rId9"/>
    <p:sldId id="271" r:id="rId10"/>
    <p:sldId id="272" r:id="rId11"/>
    <p:sldId id="261" r:id="rId12"/>
    <p:sldId id="268" r:id="rId13"/>
    <p:sldId id="269" r:id="rId14"/>
    <p:sldId id="270" r:id="rId15"/>
    <p:sldId id="260" r:id="rId16"/>
    <p:sldId id="265" r:id="rId17"/>
    <p:sldId id="262" r:id="rId18"/>
    <p:sldId id="25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rry Partridge" initials="H.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hidden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86" d="100"/>
          <a:sy n="86" d="100"/>
        </p:scale>
        <p:origin x="-120" y="-21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commentAuthors" Target="commentAuthors.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6-06-19T14:40:43.117" idx="1">
    <p:pos x="374" y="1013"/>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7688AD-2F9C-D147-BE6F-DA36A3C3AB92}" type="datetimeFigureOut">
              <a:rPr lang="en-US" smtClean="0"/>
              <a:t>6/21/16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67F220-69CB-3946-8870-82F6A7365C1F}" type="slidenum">
              <a:rPr lang="en-US" smtClean="0"/>
              <a:t>‹#›</a:t>
            </a:fld>
            <a:endParaRPr lang="en-US"/>
          </a:p>
        </p:txBody>
      </p:sp>
    </p:spTree>
    <p:extLst>
      <p:ext uri="{BB962C8B-B14F-4D97-AF65-F5344CB8AC3E}">
        <p14:creationId xmlns:p14="http://schemas.microsoft.com/office/powerpoint/2010/main" val="1955861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eaLnBrk="1" hangingPunct="1"/>
            <a:fld id="{7787D460-B7D7-48A6-B6BC-1CF10B82909B}" type="slidenum">
              <a:rPr lang="en-US" smtClean="0"/>
              <a:pPr eaLnBrk="1" hangingPunct="1"/>
              <a:t>1</a:t>
            </a:fld>
            <a:endParaRPr lang="en-US" dirty="0" smtClean="0"/>
          </a:p>
        </p:txBody>
      </p:sp>
      <p:sp>
        <p:nvSpPr>
          <p:cNvPr id="5325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eaLnBrk="0" hangingPunct="0">
              <a:defRPr>
                <a:solidFill>
                  <a:schemeClr val="tx1"/>
                </a:solidFill>
                <a:latin typeface="Arial" charset="0"/>
                <a:ea typeface="ＭＳ Ｐゴシック" pitchFamily="28" charset="-128"/>
              </a:defRPr>
            </a:lvl1pPr>
            <a:lvl2pPr marL="742950" indent="-285750" eaLnBrk="0" hangingPunct="0">
              <a:defRPr>
                <a:solidFill>
                  <a:schemeClr val="tx1"/>
                </a:solidFill>
                <a:latin typeface="Arial" charset="0"/>
                <a:ea typeface="ＭＳ Ｐゴシック" pitchFamily="28" charset="-128"/>
              </a:defRPr>
            </a:lvl2pPr>
            <a:lvl3pPr marL="1143000" indent="-228600" eaLnBrk="0" hangingPunct="0">
              <a:defRPr>
                <a:solidFill>
                  <a:schemeClr val="tx1"/>
                </a:solidFill>
                <a:latin typeface="Arial" charset="0"/>
                <a:ea typeface="ＭＳ Ｐゴシック" pitchFamily="28" charset="-128"/>
              </a:defRPr>
            </a:lvl3pPr>
            <a:lvl4pPr marL="1600200" indent="-228600" eaLnBrk="0" hangingPunct="0">
              <a:defRPr>
                <a:solidFill>
                  <a:schemeClr val="tx1"/>
                </a:solidFill>
                <a:latin typeface="Arial" charset="0"/>
                <a:ea typeface="ＭＳ Ｐゴシック" pitchFamily="28" charset="-128"/>
              </a:defRPr>
            </a:lvl4pPr>
            <a:lvl5pPr marL="2057400" indent="-228600" eaLnBrk="0" hangingPunct="0">
              <a:defRPr>
                <a:solidFill>
                  <a:schemeClr val="tx1"/>
                </a:solidFill>
                <a:latin typeface="Arial" charset="0"/>
                <a:ea typeface="ＭＳ Ｐゴシック" pitchFamily="2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2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2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2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28" charset="-128"/>
              </a:defRPr>
            </a:lvl9pPr>
          </a:lstStyle>
          <a:p>
            <a:pPr algn="r" eaLnBrk="1" hangingPunct="1"/>
            <a:fld id="{85A97427-460D-4942-9F83-88659F9D17AD}" type="slidenum">
              <a:rPr lang="en-US" sz="1200"/>
              <a:pPr algn="r" eaLnBrk="1" hangingPunct="1"/>
              <a:t>1</a:t>
            </a:fld>
            <a:endParaRPr lang="en-US" sz="1200" dirty="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r>
              <a:rPr lang="en-US" dirty="0" smtClean="0"/>
              <a:t>The US Materials Genome Initiative (MGI) has emphasized the need to accelerate the discovery and development of materials to maintain industry competitiveness in new and existing markets. While largely interpreted as an initiative arising from the materials community, it is important to address the coupling of materials with manufacturing and all other relevant aspects of product development in order to maximize its impact. The dual thrusts of Integrated Computational Materials Engineering and the MGI represent a long-term vision of industry, academic, and government stakeholders. The goal is to build a new kind of coupled experimental, computational, and data sciences infrastructure. The emphasis is on high-throughput methods to accelerate historical sequential processes of serendipitous materials discovery and largely empirical materials development by leveraging computation and modern data sciences and analytics. The notion of a materials innovation ecosystem is introduced as the framework in which to pursue acceleration of discovery and development of materials consisting of various elements of data sciences, design optimization, manufacturing scale-up and automation, </a:t>
            </a:r>
            <a:r>
              <a:rPr lang="en-US" dirty="0" err="1" smtClean="0"/>
              <a:t>multiscale</a:t>
            </a:r>
            <a:r>
              <a:rPr lang="en-US" dirty="0" smtClean="0"/>
              <a:t> modeling, and uncertainty quantification with verification and validation.</a:t>
            </a:r>
          </a:p>
          <a:p>
            <a:endParaRPr lang="en-US" dirty="0" smtClean="0">
              <a:ea typeface="ＭＳ Ｐゴシック" pitchFamily="28" charset="-128"/>
            </a:endParaRPr>
          </a:p>
          <a:p>
            <a:r>
              <a:rPr lang="en-US" sz="1200" b="0" i="0" u="none" strike="noStrike" kern="1200" baseline="0" dirty="0" smtClean="0">
                <a:solidFill>
                  <a:schemeClr val="tx1"/>
                </a:solidFill>
                <a:latin typeface="+mn-lt"/>
                <a:ea typeface="+mn-ea"/>
                <a:cs typeface="+mn-cs"/>
              </a:rPr>
              <a:t> U.S. Materials Genome Initiative (https://</a:t>
            </a:r>
          </a:p>
          <a:p>
            <a:r>
              <a:rPr lang="en-US" sz="1200" b="0" i="0" u="none" strike="noStrike" kern="1200" baseline="0" dirty="0" err="1" smtClean="0">
                <a:solidFill>
                  <a:schemeClr val="tx1"/>
                </a:solidFill>
                <a:latin typeface="+mn-lt"/>
                <a:ea typeface="+mn-ea"/>
                <a:cs typeface="+mn-cs"/>
              </a:rPr>
              <a:t>www.mgi.gov</a:t>
            </a:r>
            <a:r>
              <a:rPr lang="en-US" sz="1200" b="0" i="0" u="none" strike="noStrike" kern="1200" baseline="0" dirty="0" smtClean="0">
                <a:solidFill>
                  <a:schemeClr val="tx1"/>
                </a:solidFill>
                <a:latin typeface="+mn-lt"/>
                <a:ea typeface="+mn-ea"/>
                <a:cs typeface="+mn-cs"/>
              </a:rPr>
              <a:t> ), which has placed a spotlight on the challenges</a:t>
            </a:r>
          </a:p>
          <a:p>
            <a:r>
              <a:rPr lang="en-US" sz="1200" b="0" i="0" u="none" strike="noStrike" kern="1200" baseline="0" dirty="0" smtClean="0">
                <a:solidFill>
                  <a:schemeClr val="tx1"/>
                </a:solidFill>
                <a:latin typeface="+mn-lt"/>
                <a:ea typeface="+mn-ea"/>
                <a:cs typeface="+mn-cs"/>
              </a:rPr>
              <a:t>and opportunities for the creation of novel materials for 21st</a:t>
            </a:r>
          </a:p>
          <a:p>
            <a:r>
              <a:rPr lang="en-US" sz="1200" b="0" i="0" u="none" strike="noStrike" kern="1200" baseline="0" dirty="0" smtClean="0">
                <a:solidFill>
                  <a:schemeClr val="tx1"/>
                </a:solidFill>
                <a:latin typeface="+mn-lt"/>
                <a:ea typeface="+mn-ea"/>
                <a:cs typeface="+mn-cs"/>
              </a:rPr>
              <a:t>century applications. “ Genomics”  here refers indirectly to the</a:t>
            </a:r>
          </a:p>
          <a:p>
            <a:r>
              <a:rPr lang="en-US" sz="1200" b="0" i="0" u="none" strike="noStrike" kern="1200" baseline="0" dirty="0" smtClean="0">
                <a:solidFill>
                  <a:schemeClr val="tx1"/>
                </a:solidFill>
                <a:latin typeface="+mn-lt"/>
                <a:ea typeface="+mn-ea"/>
                <a:cs typeface="+mn-cs"/>
              </a:rPr>
              <a:t>role of biological genomes, in the sense that functional</a:t>
            </a:r>
          </a:p>
          <a:p>
            <a:r>
              <a:rPr lang="en-US" sz="1200" b="0" i="0" u="none" strike="noStrike" kern="1200" baseline="0" dirty="0" smtClean="0">
                <a:solidFill>
                  <a:schemeClr val="tx1"/>
                </a:solidFill>
                <a:latin typeface="+mn-lt"/>
                <a:ea typeface="+mn-ea"/>
                <a:cs typeface="+mn-cs"/>
              </a:rPr>
              <a:t>materials are made by the information-rich assembly of building</a:t>
            </a:r>
          </a:p>
          <a:p>
            <a:r>
              <a:rPr lang="en-US" sz="1200" b="0" i="0" u="none" strike="noStrike" kern="1200" baseline="0" dirty="0" smtClean="0">
                <a:solidFill>
                  <a:schemeClr val="tx1"/>
                </a:solidFill>
                <a:latin typeface="+mn-lt"/>
                <a:ea typeface="+mn-ea"/>
                <a:cs typeface="+mn-cs"/>
              </a:rPr>
              <a:t>blocks, and in the hope that the correlation of function with</a:t>
            </a:r>
          </a:p>
          <a:p>
            <a:r>
              <a:rPr lang="en-US" sz="1200" b="0" i="0" u="none" strike="noStrike" kern="1200" baseline="0" dirty="0" smtClean="0">
                <a:solidFill>
                  <a:schemeClr val="tx1"/>
                </a:solidFill>
                <a:latin typeface="+mn-lt"/>
                <a:ea typeface="+mn-ea"/>
                <a:cs typeface="+mn-cs"/>
              </a:rPr>
              <a:t>composition can eventually be made and predicted with</a:t>
            </a:r>
          </a:p>
          <a:p>
            <a:r>
              <a:rPr lang="en-US" sz="1200" b="0" i="0" u="none" strike="noStrike" kern="1200" baseline="0" dirty="0" smtClean="0">
                <a:solidFill>
                  <a:schemeClr val="tx1"/>
                </a:solidFill>
                <a:latin typeface="+mn-lt"/>
                <a:ea typeface="+mn-ea"/>
                <a:cs typeface="+mn-cs"/>
              </a:rPr>
              <a:t>biological-level richness and precision. Materials genomics</a:t>
            </a:r>
          </a:p>
          <a:p>
            <a:r>
              <a:rPr lang="en-US" sz="1200" b="0" i="0" u="none" strike="noStrike" kern="1200" baseline="0" dirty="0" smtClean="0">
                <a:solidFill>
                  <a:schemeClr val="tx1"/>
                </a:solidFill>
                <a:latin typeface="+mn-lt"/>
                <a:ea typeface="+mn-ea"/>
                <a:cs typeface="+mn-cs"/>
              </a:rPr>
              <a:t>therefore comprises methods of synthesis, analysis, optimization,</a:t>
            </a:r>
          </a:p>
          <a:p>
            <a:r>
              <a:rPr lang="en-US" sz="1200" b="0" i="0" u="none" strike="noStrike" kern="1200" baseline="0" smtClean="0">
                <a:solidFill>
                  <a:schemeClr val="tx1"/>
                </a:solidFill>
                <a:latin typeface="+mn-lt"/>
                <a:ea typeface="+mn-ea"/>
                <a:cs typeface="+mn-cs"/>
              </a:rPr>
              <a:t>and computational prediction.</a:t>
            </a:r>
            <a:endParaRPr lang="en-US" dirty="0" smtClean="0">
              <a:ea typeface="ＭＳ Ｐゴシック" pitchFamily="28" charset="-128"/>
            </a:endParaRPr>
          </a:p>
        </p:txBody>
      </p:sp>
    </p:spTree>
    <p:extLst>
      <p:ext uri="{BB962C8B-B14F-4D97-AF65-F5344CB8AC3E}">
        <p14:creationId xmlns:p14="http://schemas.microsoft.com/office/powerpoint/2010/main" val="1665773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0B2A34-C556-4359-9C2D-14B46FF384C8}"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7F220-69CB-3946-8870-82F6A7365C1F}" type="slidenum">
              <a:rPr lang="en-US" smtClean="0"/>
              <a:t>12</a:t>
            </a:fld>
            <a:endParaRPr lang="en-US"/>
          </a:p>
        </p:txBody>
      </p:sp>
    </p:spTree>
    <p:extLst>
      <p:ext uri="{BB962C8B-B14F-4D97-AF65-F5344CB8AC3E}">
        <p14:creationId xmlns:p14="http://schemas.microsoft.com/office/powerpoint/2010/main" val="10496300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7F220-69CB-3946-8870-82F6A7365C1F}" type="slidenum">
              <a:rPr lang="en-US" smtClean="0"/>
              <a:t>13</a:t>
            </a:fld>
            <a:endParaRPr lang="en-US"/>
          </a:p>
        </p:txBody>
      </p:sp>
    </p:spTree>
    <p:extLst>
      <p:ext uri="{BB962C8B-B14F-4D97-AF65-F5344CB8AC3E}">
        <p14:creationId xmlns:p14="http://schemas.microsoft.com/office/powerpoint/2010/main" val="303292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7F220-69CB-3946-8870-82F6A7365C1F}" type="slidenum">
              <a:rPr lang="en-US" smtClean="0"/>
              <a:t>14</a:t>
            </a:fld>
            <a:endParaRPr lang="en-US"/>
          </a:p>
        </p:txBody>
      </p:sp>
    </p:spTree>
    <p:extLst>
      <p:ext uri="{BB962C8B-B14F-4D97-AF65-F5344CB8AC3E}">
        <p14:creationId xmlns:p14="http://schemas.microsoft.com/office/powerpoint/2010/main" val="5170098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1"/>
          <p:cNvSpPr>
            <a:spLocks noGrp="1" noRot="1" noChangeAspect="1" noChangeArrowheads="1"/>
          </p:cNvSpPr>
          <p:nvPr>
            <p:ph type="sldImg"/>
          </p:nvPr>
        </p:nvSpPr>
        <p:spPr>
          <a:solidFill>
            <a:srgbClr val="FFFFFF"/>
          </a:solidFill>
          <a:ln/>
        </p:spPr>
      </p:sp>
      <p:sp>
        <p:nvSpPr>
          <p:cNvPr id="76802" name="Rectangle 2"/>
          <p:cNvSpPr>
            <a:spLocks noGrp="1" noChangeArrowheads="1"/>
          </p:cNvSpPr>
          <p:nvPr>
            <p:ph type="body" idx="1"/>
          </p:nvPr>
        </p:nvSpPr>
        <p:spPr>
          <a:ln/>
        </p:spPr>
        <p:txBody>
          <a:bodyPr/>
          <a:lstStyle/>
          <a:p>
            <a:pPr marL="39688" eaLnBrk="1" hangingPunct="1">
              <a:defRPr/>
            </a:pPr>
            <a:r>
              <a:rPr lang="en-US" i="1" smtClean="0">
                <a:solidFill>
                  <a:srgbClr val="000000"/>
                </a:solidFill>
                <a:cs typeface="Helvetica Light" charset="0"/>
                <a:sym typeface="Helvetica Light" charset="0"/>
              </a:rPr>
              <a:t>A genome is a set of information encoded in the language of DNA that serves as a blueprint for an organism</a:t>
            </a:r>
            <a:r>
              <a:rPr lang="ja-JP" altLang="en-US" i="1" smtClean="0">
                <a:solidFill>
                  <a:srgbClr val="000000"/>
                </a:solidFill>
                <a:latin typeface="Arial"/>
                <a:cs typeface="Helvetica Light" charset="0"/>
                <a:sym typeface="Helvetica Light" charset="0"/>
              </a:rPr>
              <a:t>’</a:t>
            </a:r>
            <a:r>
              <a:rPr lang="en-US" i="1" smtClean="0">
                <a:solidFill>
                  <a:srgbClr val="000000"/>
                </a:solidFill>
                <a:cs typeface="Helvetica Light" charset="0"/>
                <a:sym typeface="Helvetica Light" charset="0"/>
              </a:rPr>
              <a:t>s growth and development. The word genome, when applied in non-biological contexts, connotes a fundamental building block toward a larger purpose.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7F220-69CB-3946-8870-82F6A7365C1F}" type="slidenum">
              <a:rPr lang="en-US" smtClean="0"/>
              <a:t>16</a:t>
            </a:fld>
            <a:endParaRPr lang="en-US"/>
          </a:p>
        </p:txBody>
      </p:sp>
    </p:spTree>
    <p:extLst>
      <p:ext uri="{BB962C8B-B14F-4D97-AF65-F5344CB8AC3E}">
        <p14:creationId xmlns:p14="http://schemas.microsoft.com/office/powerpoint/2010/main" val="578615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7F220-69CB-3946-8870-82F6A7365C1F}" type="slidenum">
              <a:rPr lang="en-US" smtClean="0"/>
              <a:t>2</a:t>
            </a:fld>
            <a:endParaRPr lang="en-US"/>
          </a:p>
        </p:txBody>
      </p:sp>
    </p:spTree>
    <p:extLst>
      <p:ext uri="{BB962C8B-B14F-4D97-AF65-F5344CB8AC3E}">
        <p14:creationId xmlns:p14="http://schemas.microsoft.com/office/powerpoint/2010/main" val="2774129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Rot="1" noChangeAspect="1" noChangeArrowheads="1"/>
          </p:cNvSpPr>
          <p:nvPr>
            <p:ph type="sldImg"/>
          </p:nvPr>
        </p:nvSpPr>
        <p:spPr>
          <a:solidFill>
            <a:srgbClr val="FFFFFF"/>
          </a:solidFill>
          <a:ln/>
        </p:spPr>
      </p:sp>
      <p:sp>
        <p:nvSpPr>
          <p:cNvPr id="65538" name="Rectangle 2"/>
          <p:cNvSpPr>
            <a:spLocks noGrp="1" noChangeArrowheads="1"/>
          </p:cNvSpPr>
          <p:nvPr>
            <p:ph type="body" idx="1"/>
          </p:nvPr>
        </p:nvSpPr>
        <p:spPr>
          <a:ln/>
        </p:spPr>
        <p:txBody>
          <a:bodyPr/>
          <a:lstStyle/>
          <a:p>
            <a:pPr marL="39688" eaLnBrk="1" hangingPunct="1">
              <a:defRPr/>
            </a:pPr>
            <a:r>
              <a:rPr lang="en-US" sz="2200" smtClean="0">
                <a:solidFill>
                  <a:srgbClr val="000000"/>
                </a:solidFill>
                <a:latin typeface="Lucida Grande" charset="0"/>
                <a:cs typeface="Lucida Grande" charset="0"/>
                <a:sym typeface="Lucida Grande" charset="0"/>
              </a:rPr>
              <a:t>A genome is a set of information encoded in the language of DNA that serves as a blueprint for an organism</a:t>
            </a:r>
            <a:r>
              <a:rPr lang="ja-JP" altLang="en-US" sz="2200" smtClean="0">
                <a:solidFill>
                  <a:srgbClr val="000000"/>
                </a:solidFill>
                <a:latin typeface="Arial"/>
                <a:cs typeface="Lucida Grande" charset="0"/>
                <a:sym typeface="Lucida Grande" charset="0"/>
              </a:rPr>
              <a:t>’</a:t>
            </a:r>
            <a:r>
              <a:rPr lang="en-US" sz="2200" smtClean="0">
                <a:solidFill>
                  <a:srgbClr val="000000"/>
                </a:solidFill>
                <a:latin typeface="Lucida Grande" charset="0"/>
                <a:cs typeface="Lucida Grande" charset="0"/>
                <a:sym typeface="Lucida Grande" charset="0"/>
              </a:rPr>
              <a:t>s growth and development. The word genome, when applied in non-biological contexts, connotes a fundamental building block toward a larger purpose.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7F220-69CB-3946-8870-82F6A7365C1F}" type="slidenum">
              <a:rPr lang="en-US" smtClean="0"/>
              <a:t>4</a:t>
            </a:fld>
            <a:endParaRPr lang="en-US"/>
          </a:p>
        </p:txBody>
      </p:sp>
    </p:spTree>
    <p:extLst>
      <p:ext uri="{BB962C8B-B14F-4D97-AF65-F5344CB8AC3E}">
        <p14:creationId xmlns:p14="http://schemas.microsoft.com/office/powerpoint/2010/main" val="470995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7F220-69CB-3946-8870-82F6A7365C1F}" type="slidenum">
              <a:rPr lang="en-US" smtClean="0"/>
              <a:t>5</a:t>
            </a:fld>
            <a:endParaRPr lang="en-US"/>
          </a:p>
        </p:txBody>
      </p:sp>
    </p:spTree>
    <p:extLst>
      <p:ext uri="{BB962C8B-B14F-4D97-AF65-F5344CB8AC3E}">
        <p14:creationId xmlns:p14="http://schemas.microsoft.com/office/powerpoint/2010/main" val="3777339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7F220-69CB-3946-8870-82F6A7365C1F}" type="slidenum">
              <a:rPr lang="en-US" smtClean="0"/>
              <a:t>7</a:t>
            </a:fld>
            <a:endParaRPr lang="en-US"/>
          </a:p>
        </p:txBody>
      </p:sp>
    </p:spTree>
    <p:extLst>
      <p:ext uri="{BB962C8B-B14F-4D97-AF65-F5344CB8AC3E}">
        <p14:creationId xmlns:p14="http://schemas.microsoft.com/office/powerpoint/2010/main" val="2987554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7F220-69CB-3946-8870-82F6A7365C1F}" type="slidenum">
              <a:rPr lang="en-US" smtClean="0"/>
              <a:t>8</a:t>
            </a:fld>
            <a:endParaRPr lang="en-US"/>
          </a:p>
        </p:txBody>
      </p:sp>
    </p:spTree>
    <p:extLst>
      <p:ext uri="{BB962C8B-B14F-4D97-AF65-F5344CB8AC3E}">
        <p14:creationId xmlns:p14="http://schemas.microsoft.com/office/powerpoint/2010/main" val="178052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Rot="1" noChangeAspect="1" noChangeArrowheads="1"/>
          </p:cNvSpPr>
          <p:nvPr>
            <p:ph type="sldImg"/>
          </p:nvPr>
        </p:nvSpPr>
        <p:spPr>
          <a:solidFill>
            <a:srgbClr val="FFFFFF"/>
          </a:solidFill>
          <a:ln/>
        </p:spPr>
      </p:sp>
      <p:sp>
        <p:nvSpPr>
          <p:cNvPr id="70658" name="Rectangle 2"/>
          <p:cNvSpPr>
            <a:spLocks noGrp="1" noChangeArrowheads="1"/>
          </p:cNvSpPr>
          <p:nvPr>
            <p:ph type="body" idx="1"/>
          </p:nvPr>
        </p:nvSpPr>
        <p:spPr>
          <a:ln/>
        </p:spPr>
        <p:txBody>
          <a:bodyPr/>
          <a:lstStyle/>
          <a:p>
            <a:pPr eaLnBrk="1" hangingPunct="1">
              <a:defRPr/>
            </a:pPr>
            <a:r>
              <a:rPr lang="en-US" sz="1600" smtClean="0">
                <a:solidFill>
                  <a:srgbClr val="000000"/>
                </a:solidFill>
                <a:latin typeface="Constantia" charset="0"/>
                <a:cs typeface="Constantia" charset="0"/>
                <a:sym typeface="Constantia" charset="0"/>
              </a:rPr>
              <a:t>The MGI effort can be rightly be thought of as Materials </a:t>
            </a:r>
            <a:r>
              <a:rPr lang="ja-JP" altLang="en-US" sz="1600" smtClean="0">
                <a:solidFill>
                  <a:srgbClr val="000000"/>
                </a:solidFill>
                <a:latin typeface="Arial"/>
                <a:cs typeface="Constantia" charset="0"/>
                <a:sym typeface="Constantia" charset="0"/>
              </a:rPr>
              <a:t>“</a:t>
            </a:r>
            <a:r>
              <a:rPr lang="en-US" sz="1600" smtClean="0">
                <a:solidFill>
                  <a:srgbClr val="000000"/>
                </a:solidFill>
                <a:latin typeface="Constantia" charset="0"/>
                <a:cs typeface="Constantia" charset="0"/>
                <a:sym typeface="Constantia" charset="0"/>
              </a:rPr>
              <a:t>Informatics</a:t>
            </a:r>
            <a:r>
              <a:rPr lang="ja-JP" altLang="en-US" sz="1600" smtClean="0">
                <a:solidFill>
                  <a:srgbClr val="000000"/>
                </a:solidFill>
                <a:latin typeface="Arial"/>
                <a:cs typeface="Constantia" charset="0"/>
                <a:sym typeface="Constantia" charset="0"/>
              </a:rPr>
              <a:t>”</a:t>
            </a:r>
            <a:r>
              <a:rPr lang="en-US" sz="1600" smtClean="0">
                <a:solidFill>
                  <a:srgbClr val="000000"/>
                </a:solidFill>
                <a:latin typeface="Constantia" charset="0"/>
                <a:cs typeface="Constantia" charset="0"/>
                <a:sym typeface="Constantia" charset="0"/>
              </a:rPr>
              <a:t> effort, inspired by previous efforts in Biology and Chemistry, represented by the image shown here on the left, where an integrated network of computational tools, experimental tools, and digital data form a Materials Innovation Infrastructure.</a:t>
            </a:r>
          </a:p>
          <a:p>
            <a:pPr eaLnBrk="1" hangingPunct="1">
              <a:defRPr/>
            </a:pPr>
            <a:endParaRPr lang="en-US" sz="1600" smtClean="0">
              <a:solidFill>
                <a:srgbClr val="000000"/>
              </a:solidFill>
              <a:latin typeface="Constantia" charset="0"/>
              <a:cs typeface="Constantia" charset="0"/>
              <a:sym typeface="Constantia" charset="0"/>
            </a:endParaRPr>
          </a:p>
          <a:p>
            <a:pPr eaLnBrk="1" hangingPunct="1">
              <a:defRPr/>
            </a:pPr>
            <a:r>
              <a:rPr lang="en-US" sz="1600" smtClean="0">
                <a:solidFill>
                  <a:srgbClr val="000000"/>
                </a:solidFill>
                <a:latin typeface="Constantia" charset="0"/>
                <a:cs typeface="Constantia" charset="0"/>
                <a:sym typeface="Constantia" charset="0"/>
              </a:rPr>
              <a:t>It is clear that companies are already doing this at least to some extent, so the questions become, 1) What are the gaps? 2) What do we need as part of a national infrastructure? 3) How efficient is it?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67F220-69CB-3946-8870-82F6A7365C1F}" type="slidenum">
              <a:rPr lang="en-US" smtClean="0"/>
              <a:t>10</a:t>
            </a:fld>
            <a:endParaRPr lang="en-US"/>
          </a:p>
        </p:txBody>
      </p:sp>
    </p:spTree>
    <p:extLst>
      <p:ext uri="{BB962C8B-B14F-4D97-AF65-F5344CB8AC3E}">
        <p14:creationId xmlns:p14="http://schemas.microsoft.com/office/powerpoint/2010/main" val="2871290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9C07FC-D44C-1249-9365-985E330645B3}"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5A4E-6EE5-2942-8C7B-64DED4808111}" type="slidenum">
              <a:rPr lang="en-US" smtClean="0"/>
              <a:t>‹#›</a:t>
            </a:fld>
            <a:endParaRPr lang="en-US"/>
          </a:p>
        </p:txBody>
      </p:sp>
    </p:spTree>
    <p:extLst>
      <p:ext uri="{BB962C8B-B14F-4D97-AF65-F5344CB8AC3E}">
        <p14:creationId xmlns:p14="http://schemas.microsoft.com/office/powerpoint/2010/main" val="3476851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C07FC-D44C-1249-9365-985E330645B3}"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5A4E-6EE5-2942-8C7B-64DED4808111}" type="slidenum">
              <a:rPr lang="en-US" smtClean="0"/>
              <a:t>‹#›</a:t>
            </a:fld>
            <a:endParaRPr lang="en-US"/>
          </a:p>
        </p:txBody>
      </p:sp>
    </p:spTree>
    <p:extLst>
      <p:ext uri="{BB962C8B-B14F-4D97-AF65-F5344CB8AC3E}">
        <p14:creationId xmlns:p14="http://schemas.microsoft.com/office/powerpoint/2010/main" val="2082208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C07FC-D44C-1249-9365-985E330645B3}"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5A4E-6EE5-2942-8C7B-64DED4808111}" type="slidenum">
              <a:rPr lang="en-US" smtClean="0"/>
              <a:t>‹#›</a:t>
            </a:fld>
            <a:endParaRPr lang="en-US"/>
          </a:p>
        </p:txBody>
      </p:sp>
    </p:spTree>
    <p:extLst>
      <p:ext uri="{BB962C8B-B14F-4D97-AF65-F5344CB8AC3E}">
        <p14:creationId xmlns:p14="http://schemas.microsoft.com/office/powerpoint/2010/main" val="4016166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9C07FC-D44C-1249-9365-985E330645B3}" type="datetimeFigureOut">
              <a:rPr lang="en-US" smtClean="0"/>
              <a:t>6/21/16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F5A4E-6EE5-2942-8C7B-64DED4808111}" type="slidenum">
              <a:rPr lang="en-US" smtClean="0"/>
              <a:t>‹#›</a:t>
            </a:fld>
            <a:endParaRPr lang="en-US"/>
          </a:p>
        </p:txBody>
      </p:sp>
    </p:spTree>
    <p:extLst>
      <p:ext uri="{BB962C8B-B14F-4D97-AF65-F5344CB8AC3E}">
        <p14:creationId xmlns:p14="http://schemas.microsoft.com/office/powerpoint/2010/main" val="2048798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1C876F-5DE1-1D4B-9FA7-06042695D60A}"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FB269-3881-3748-882F-541DD03B9F1C}" type="slidenum">
              <a:rPr lang="en-US" smtClean="0"/>
              <a:t>‹#›</a:t>
            </a:fld>
            <a:endParaRPr lang="en-US"/>
          </a:p>
        </p:txBody>
      </p:sp>
    </p:spTree>
    <p:extLst>
      <p:ext uri="{BB962C8B-B14F-4D97-AF65-F5344CB8AC3E}">
        <p14:creationId xmlns:p14="http://schemas.microsoft.com/office/powerpoint/2010/main" val="3243583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C876F-5DE1-1D4B-9FA7-06042695D60A}"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FB269-3881-3748-882F-541DD03B9F1C}" type="slidenum">
              <a:rPr lang="en-US" smtClean="0"/>
              <a:t>‹#›</a:t>
            </a:fld>
            <a:endParaRPr lang="en-US"/>
          </a:p>
        </p:txBody>
      </p:sp>
    </p:spTree>
    <p:extLst>
      <p:ext uri="{BB962C8B-B14F-4D97-AF65-F5344CB8AC3E}">
        <p14:creationId xmlns:p14="http://schemas.microsoft.com/office/powerpoint/2010/main" val="6403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1C876F-5DE1-1D4B-9FA7-06042695D60A}"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FB269-3881-3748-882F-541DD03B9F1C}" type="slidenum">
              <a:rPr lang="en-US" smtClean="0"/>
              <a:t>‹#›</a:t>
            </a:fld>
            <a:endParaRPr lang="en-US"/>
          </a:p>
        </p:txBody>
      </p:sp>
    </p:spTree>
    <p:extLst>
      <p:ext uri="{BB962C8B-B14F-4D97-AF65-F5344CB8AC3E}">
        <p14:creationId xmlns:p14="http://schemas.microsoft.com/office/powerpoint/2010/main" val="2253425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41C876F-5DE1-1D4B-9FA7-06042695D60A}"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FB269-3881-3748-882F-541DD03B9F1C}" type="slidenum">
              <a:rPr lang="en-US" smtClean="0"/>
              <a:t>‹#›</a:t>
            </a:fld>
            <a:endParaRPr lang="en-US"/>
          </a:p>
        </p:txBody>
      </p:sp>
    </p:spTree>
    <p:extLst>
      <p:ext uri="{BB962C8B-B14F-4D97-AF65-F5344CB8AC3E}">
        <p14:creationId xmlns:p14="http://schemas.microsoft.com/office/powerpoint/2010/main" val="1936328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41C876F-5DE1-1D4B-9FA7-06042695D60A}" type="datetimeFigureOut">
              <a:rPr lang="en-US" smtClean="0"/>
              <a:t>6/21/16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FB269-3881-3748-882F-541DD03B9F1C}" type="slidenum">
              <a:rPr lang="en-US" smtClean="0"/>
              <a:t>‹#›</a:t>
            </a:fld>
            <a:endParaRPr lang="en-US"/>
          </a:p>
        </p:txBody>
      </p:sp>
    </p:spTree>
    <p:extLst>
      <p:ext uri="{BB962C8B-B14F-4D97-AF65-F5344CB8AC3E}">
        <p14:creationId xmlns:p14="http://schemas.microsoft.com/office/powerpoint/2010/main" val="1170944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1C876F-5DE1-1D4B-9FA7-06042695D60A}" type="datetimeFigureOut">
              <a:rPr lang="en-US" smtClean="0"/>
              <a:t>6/21/16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FB269-3881-3748-882F-541DD03B9F1C}" type="slidenum">
              <a:rPr lang="en-US" smtClean="0"/>
              <a:t>‹#›</a:t>
            </a:fld>
            <a:endParaRPr lang="en-US"/>
          </a:p>
        </p:txBody>
      </p:sp>
    </p:spTree>
    <p:extLst>
      <p:ext uri="{BB962C8B-B14F-4D97-AF65-F5344CB8AC3E}">
        <p14:creationId xmlns:p14="http://schemas.microsoft.com/office/powerpoint/2010/main" val="16408251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C876F-5DE1-1D4B-9FA7-06042695D60A}" type="datetimeFigureOut">
              <a:rPr lang="en-US" smtClean="0"/>
              <a:t>6/21/16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A9FB269-3881-3748-882F-541DD03B9F1C}" type="slidenum">
              <a:rPr lang="en-US" smtClean="0"/>
              <a:t>‹#›</a:t>
            </a:fld>
            <a:endParaRPr lang="en-US"/>
          </a:p>
        </p:txBody>
      </p:sp>
    </p:spTree>
    <p:extLst>
      <p:ext uri="{BB962C8B-B14F-4D97-AF65-F5344CB8AC3E}">
        <p14:creationId xmlns:p14="http://schemas.microsoft.com/office/powerpoint/2010/main" val="2271985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C07FC-D44C-1249-9365-985E330645B3}"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5A4E-6EE5-2942-8C7B-64DED4808111}" type="slidenum">
              <a:rPr lang="en-US" smtClean="0"/>
              <a:t>‹#›</a:t>
            </a:fld>
            <a:endParaRPr lang="en-US"/>
          </a:p>
        </p:txBody>
      </p:sp>
    </p:spTree>
    <p:extLst>
      <p:ext uri="{BB962C8B-B14F-4D97-AF65-F5344CB8AC3E}">
        <p14:creationId xmlns:p14="http://schemas.microsoft.com/office/powerpoint/2010/main" val="2160314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C876F-5DE1-1D4B-9FA7-06042695D60A}"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FB269-3881-3748-882F-541DD03B9F1C}" type="slidenum">
              <a:rPr lang="en-US" smtClean="0"/>
              <a:t>‹#›</a:t>
            </a:fld>
            <a:endParaRPr lang="en-US"/>
          </a:p>
        </p:txBody>
      </p:sp>
    </p:spTree>
    <p:extLst>
      <p:ext uri="{BB962C8B-B14F-4D97-AF65-F5344CB8AC3E}">
        <p14:creationId xmlns:p14="http://schemas.microsoft.com/office/powerpoint/2010/main" val="327188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C876F-5DE1-1D4B-9FA7-06042695D60A}"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FB269-3881-3748-882F-541DD03B9F1C}" type="slidenum">
              <a:rPr lang="en-US" smtClean="0"/>
              <a:t>‹#›</a:t>
            </a:fld>
            <a:endParaRPr lang="en-US"/>
          </a:p>
        </p:txBody>
      </p:sp>
    </p:spTree>
    <p:extLst>
      <p:ext uri="{BB962C8B-B14F-4D97-AF65-F5344CB8AC3E}">
        <p14:creationId xmlns:p14="http://schemas.microsoft.com/office/powerpoint/2010/main" val="894368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C876F-5DE1-1D4B-9FA7-06042695D60A}"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FB269-3881-3748-882F-541DD03B9F1C}" type="slidenum">
              <a:rPr lang="en-US" smtClean="0"/>
              <a:t>‹#›</a:t>
            </a:fld>
            <a:endParaRPr lang="en-US"/>
          </a:p>
        </p:txBody>
      </p:sp>
    </p:spTree>
    <p:extLst>
      <p:ext uri="{BB962C8B-B14F-4D97-AF65-F5344CB8AC3E}">
        <p14:creationId xmlns:p14="http://schemas.microsoft.com/office/powerpoint/2010/main" val="1470242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1C876F-5DE1-1D4B-9FA7-06042695D60A}"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FB269-3881-3748-882F-541DD03B9F1C}" type="slidenum">
              <a:rPr lang="en-US" smtClean="0"/>
              <a:t>‹#›</a:t>
            </a:fld>
            <a:endParaRPr lang="en-US"/>
          </a:p>
        </p:txBody>
      </p:sp>
    </p:spTree>
    <p:extLst>
      <p:ext uri="{BB962C8B-B14F-4D97-AF65-F5344CB8AC3E}">
        <p14:creationId xmlns:p14="http://schemas.microsoft.com/office/powerpoint/2010/main" val="202635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5749FBC-60B3-C748-9DC2-8275F04A54BF}"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0CFC6-3454-D146-BFC8-4C466E403E18}" type="slidenum">
              <a:rPr lang="en-US" smtClean="0"/>
              <a:t>‹#›</a:t>
            </a:fld>
            <a:endParaRPr lang="en-US"/>
          </a:p>
        </p:txBody>
      </p:sp>
    </p:spTree>
    <p:extLst>
      <p:ext uri="{BB962C8B-B14F-4D97-AF65-F5344CB8AC3E}">
        <p14:creationId xmlns:p14="http://schemas.microsoft.com/office/powerpoint/2010/main" val="3808642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49FBC-60B3-C748-9DC2-8275F04A54BF}"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0CFC6-3454-D146-BFC8-4C466E403E18}" type="slidenum">
              <a:rPr lang="en-US" smtClean="0"/>
              <a:t>‹#›</a:t>
            </a:fld>
            <a:endParaRPr lang="en-US"/>
          </a:p>
        </p:txBody>
      </p:sp>
    </p:spTree>
    <p:extLst>
      <p:ext uri="{BB962C8B-B14F-4D97-AF65-F5344CB8AC3E}">
        <p14:creationId xmlns:p14="http://schemas.microsoft.com/office/powerpoint/2010/main" val="2736471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5749FBC-60B3-C748-9DC2-8275F04A54BF}"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0CFC6-3454-D146-BFC8-4C466E403E18}" type="slidenum">
              <a:rPr lang="en-US" smtClean="0"/>
              <a:t>‹#›</a:t>
            </a:fld>
            <a:endParaRPr lang="en-US"/>
          </a:p>
        </p:txBody>
      </p:sp>
    </p:spTree>
    <p:extLst>
      <p:ext uri="{BB962C8B-B14F-4D97-AF65-F5344CB8AC3E}">
        <p14:creationId xmlns:p14="http://schemas.microsoft.com/office/powerpoint/2010/main" val="2529262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5749FBC-60B3-C748-9DC2-8275F04A54BF}"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0CFC6-3454-D146-BFC8-4C466E403E18}" type="slidenum">
              <a:rPr lang="en-US" smtClean="0"/>
              <a:t>‹#›</a:t>
            </a:fld>
            <a:endParaRPr lang="en-US"/>
          </a:p>
        </p:txBody>
      </p:sp>
    </p:spTree>
    <p:extLst>
      <p:ext uri="{BB962C8B-B14F-4D97-AF65-F5344CB8AC3E}">
        <p14:creationId xmlns:p14="http://schemas.microsoft.com/office/powerpoint/2010/main" val="264803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5749FBC-60B3-C748-9DC2-8275F04A54BF}" type="datetimeFigureOut">
              <a:rPr lang="en-US" smtClean="0"/>
              <a:t>6/21/16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60CFC6-3454-D146-BFC8-4C466E403E18}" type="slidenum">
              <a:rPr lang="en-US" smtClean="0"/>
              <a:t>‹#›</a:t>
            </a:fld>
            <a:endParaRPr lang="en-US"/>
          </a:p>
        </p:txBody>
      </p:sp>
    </p:spTree>
    <p:extLst>
      <p:ext uri="{BB962C8B-B14F-4D97-AF65-F5344CB8AC3E}">
        <p14:creationId xmlns:p14="http://schemas.microsoft.com/office/powerpoint/2010/main" val="37336026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5749FBC-60B3-C748-9DC2-8275F04A54BF}" type="datetimeFigureOut">
              <a:rPr lang="en-US" smtClean="0"/>
              <a:t>6/21/16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60CFC6-3454-D146-BFC8-4C466E403E18}" type="slidenum">
              <a:rPr lang="en-US" smtClean="0"/>
              <a:t>‹#›</a:t>
            </a:fld>
            <a:endParaRPr lang="en-US"/>
          </a:p>
        </p:txBody>
      </p:sp>
    </p:spTree>
    <p:extLst>
      <p:ext uri="{BB962C8B-B14F-4D97-AF65-F5344CB8AC3E}">
        <p14:creationId xmlns:p14="http://schemas.microsoft.com/office/powerpoint/2010/main" val="4187318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C07FC-D44C-1249-9365-985E330645B3}"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CF5A4E-6EE5-2942-8C7B-64DED4808111}" type="slidenum">
              <a:rPr lang="en-US" smtClean="0"/>
              <a:t>‹#›</a:t>
            </a:fld>
            <a:endParaRPr lang="en-US"/>
          </a:p>
        </p:txBody>
      </p:sp>
    </p:spTree>
    <p:extLst>
      <p:ext uri="{BB962C8B-B14F-4D97-AF65-F5344CB8AC3E}">
        <p14:creationId xmlns:p14="http://schemas.microsoft.com/office/powerpoint/2010/main" val="30901103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749FBC-60B3-C748-9DC2-8275F04A54BF}" type="datetimeFigureOut">
              <a:rPr lang="en-US" smtClean="0"/>
              <a:t>6/21/16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60CFC6-3454-D146-BFC8-4C466E403E18}" type="slidenum">
              <a:rPr lang="en-US" smtClean="0"/>
              <a:t>‹#›</a:t>
            </a:fld>
            <a:endParaRPr lang="en-US"/>
          </a:p>
        </p:txBody>
      </p:sp>
    </p:spTree>
    <p:extLst>
      <p:ext uri="{BB962C8B-B14F-4D97-AF65-F5344CB8AC3E}">
        <p14:creationId xmlns:p14="http://schemas.microsoft.com/office/powerpoint/2010/main" val="29364789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49FBC-60B3-C748-9DC2-8275F04A54BF}"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0CFC6-3454-D146-BFC8-4C466E403E18}" type="slidenum">
              <a:rPr lang="en-US" smtClean="0"/>
              <a:t>‹#›</a:t>
            </a:fld>
            <a:endParaRPr lang="en-US"/>
          </a:p>
        </p:txBody>
      </p:sp>
    </p:spTree>
    <p:extLst>
      <p:ext uri="{BB962C8B-B14F-4D97-AF65-F5344CB8AC3E}">
        <p14:creationId xmlns:p14="http://schemas.microsoft.com/office/powerpoint/2010/main" val="30412327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5749FBC-60B3-C748-9DC2-8275F04A54BF}"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60CFC6-3454-D146-BFC8-4C466E403E18}" type="slidenum">
              <a:rPr lang="en-US" smtClean="0"/>
              <a:t>‹#›</a:t>
            </a:fld>
            <a:endParaRPr lang="en-US"/>
          </a:p>
        </p:txBody>
      </p:sp>
    </p:spTree>
    <p:extLst>
      <p:ext uri="{BB962C8B-B14F-4D97-AF65-F5344CB8AC3E}">
        <p14:creationId xmlns:p14="http://schemas.microsoft.com/office/powerpoint/2010/main" val="2677347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49FBC-60B3-C748-9DC2-8275F04A54BF}"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0CFC6-3454-D146-BFC8-4C466E403E18}" type="slidenum">
              <a:rPr lang="en-US" smtClean="0"/>
              <a:t>‹#›</a:t>
            </a:fld>
            <a:endParaRPr lang="en-US"/>
          </a:p>
        </p:txBody>
      </p:sp>
    </p:spTree>
    <p:extLst>
      <p:ext uri="{BB962C8B-B14F-4D97-AF65-F5344CB8AC3E}">
        <p14:creationId xmlns:p14="http://schemas.microsoft.com/office/powerpoint/2010/main" val="404364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5749FBC-60B3-C748-9DC2-8275F04A54BF}" type="datetimeFigureOut">
              <a:rPr lang="en-US" smtClean="0"/>
              <a:t>6/21/16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60CFC6-3454-D146-BFC8-4C466E403E18}" type="slidenum">
              <a:rPr lang="en-US" smtClean="0"/>
              <a:t>‹#›</a:t>
            </a:fld>
            <a:endParaRPr lang="en-US"/>
          </a:p>
        </p:txBody>
      </p:sp>
    </p:spTree>
    <p:extLst>
      <p:ext uri="{BB962C8B-B14F-4D97-AF65-F5344CB8AC3E}">
        <p14:creationId xmlns:p14="http://schemas.microsoft.com/office/powerpoint/2010/main" val="116055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9C07FC-D44C-1249-9365-985E330645B3}"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F5A4E-6EE5-2942-8C7B-64DED4808111}" type="slidenum">
              <a:rPr lang="en-US" smtClean="0"/>
              <a:t>‹#›</a:t>
            </a:fld>
            <a:endParaRPr lang="en-US"/>
          </a:p>
        </p:txBody>
      </p:sp>
    </p:spTree>
    <p:extLst>
      <p:ext uri="{BB962C8B-B14F-4D97-AF65-F5344CB8AC3E}">
        <p14:creationId xmlns:p14="http://schemas.microsoft.com/office/powerpoint/2010/main" val="437762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9C07FC-D44C-1249-9365-985E330645B3}" type="datetimeFigureOut">
              <a:rPr lang="en-US" smtClean="0"/>
              <a:t>6/21/16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CF5A4E-6EE5-2942-8C7B-64DED4808111}" type="slidenum">
              <a:rPr lang="en-US" smtClean="0"/>
              <a:t>‹#›</a:t>
            </a:fld>
            <a:endParaRPr lang="en-US"/>
          </a:p>
        </p:txBody>
      </p:sp>
    </p:spTree>
    <p:extLst>
      <p:ext uri="{BB962C8B-B14F-4D97-AF65-F5344CB8AC3E}">
        <p14:creationId xmlns:p14="http://schemas.microsoft.com/office/powerpoint/2010/main" val="298428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9C07FC-D44C-1249-9365-985E330645B3}" type="datetimeFigureOut">
              <a:rPr lang="en-US" smtClean="0"/>
              <a:t>6/21/16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CF5A4E-6EE5-2942-8C7B-64DED4808111}" type="slidenum">
              <a:rPr lang="en-US" smtClean="0"/>
              <a:t>‹#›</a:t>
            </a:fld>
            <a:endParaRPr lang="en-US"/>
          </a:p>
        </p:txBody>
      </p:sp>
    </p:spTree>
    <p:extLst>
      <p:ext uri="{BB962C8B-B14F-4D97-AF65-F5344CB8AC3E}">
        <p14:creationId xmlns:p14="http://schemas.microsoft.com/office/powerpoint/2010/main" val="1971376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C07FC-D44C-1249-9365-985E330645B3}" type="datetimeFigureOut">
              <a:rPr lang="en-US" smtClean="0"/>
              <a:t>6/21/16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CF5A4E-6EE5-2942-8C7B-64DED4808111}" type="slidenum">
              <a:rPr lang="en-US" smtClean="0"/>
              <a:t>‹#›</a:t>
            </a:fld>
            <a:endParaRPr lang="en-US"/>
          </a:p>
        </p:txBody>
      </p:sp>
    </p:spTree>
    <p:extLst>
      <p:ext uri="{BB962C8B-B14F-4D97-AF65-F5344CB8AC3E}">
        <p14:creationId xmlns:p14="http://schemas.microsoft.com/office/powerpoint/2010/main" val="362768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C07FC-D44C-1249-9365-985E330645B3}"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F5A4E-6EE5-2942-8C7B-64DED4808111}" type="slidenum">
              <a:rPr lang="en-US" smtClean="0"/>
              <a:t>‹#›</a:t>
            </a:fld>
            <a:endParaRPr lang="en-US"/>
          </a:p>
        </p:txBody>
      </p:sp>
    </p:spTree>
    <p:extLst>
      <p:ext uri="{BB962C8B-B14F-4D97-AF65-F5344CB8AC3E}">
        <p14:creationId xmlns:p14="http://schemas.microsoft.com/office/powerpoint/2010/main" val="310322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C07FC-D44C-1249-9365-985E330645B3}" type="datetimeFigureOut">
              <a:rPr lang="en-US" smtClean="0"/>
              <a:t>6/21/16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CF5A4E-6EE5-2942-8C7B-64DED4808111}" type="slidenum">
              <a:rPr lang="en-US" smtClean="0"/>
              <a:t>‹#›</a:t>
            </a:fld>
            <a:endParaRPr lang="en-US"/>
          </a:p>
        </p:txBody>
      </p:sp>
    </p:spTree>
    <p:extLst>
      <p:ext uri="{BB962C8B-B14F-4D97-AF65-F5344CB8AC3E}">
        <p14:creationId xmlns:p14="http://schemas.microsoft.com/office/powerpoint/2010/main" val="11877802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C07FC-D44C-1249-9365-985E330645B3}" type="datetimeFigureOut">
              <a:rPr lang="en-US" smtClean="0"/>
              <a:t>6/21/16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F5A4E-6EE5-2942-8C7B-64DED4808111}" type="slidenum">
              <a:rPr lang="en-US" smtClean="0"/>
              <a:t>‹#›</a:t>
            </a:fld>
            <a:endParaRPr lang="en-US"/>
          </a:p>
        </p:txBody>
      </p:sp>
    </p:spTree>
    <p:extLst>
      <p:ext uri="{BB962C8B-B14F-4D97-AF65-F5344CB8AC3E}">
        <p14:creationId xmlns:p14="http://schemas.microsoft.com/office/powerpoint/2010/main" val="3072996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C876F-5DE1-1D4B-9FA7-06042695D60A}" type="datetimeFigureOut">
              <a:rPr lang="en-US" smtClean="0"/>
              <a:t>6/21/16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FB269-3881-3748-882F-541DD03B9F1C}" type="slidenum">
              <a:rPr lang="en-US" smtClean="0"/>
              <a:t>‹#›</a:t>
            </a:fld>
            <a:endParaRPr lang="en-US"/>
          </a:p>
        </p:txBody>
      </p:sp>
    </p:spTree>
    <p:extLst>
      <p:ext uri="{BB962C8B-B14F-4D97-AF65-F5344CB8AC3E}">
        <p14:creationId xmlns:p14="http://schemas.microsoft.com/office/powerpoint/2010/main" val="417919248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49FBC-60B3-C748-9DC2-8275F04A54BF}" type="datetimeFigureOut">
              <a:rPr lang="en-US" smtClean="0"/>
              <a:t>6/21/16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60CFC6-3454-D146-BFC8-4C466E403E18}" type="slidenum">
              <a:rPr lang="en-US" smtClean="0"/>
              <a:t>‹#›</a:t>
            </a:fld>
            <a:endParaRPr lang="en-US"/>
          </a:p>
        </p:txBody>
      </p:sp>
    </p:spTree>
    <p:extLst>
      <p:ext uri="{BB962C8B-B14F-4D97-AF65-F5344CB8AC3E}">
        <p14:creationId xmlns:p14="http://schemas.microsoft.com/office/powerpoint/2010/main" val="32588212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hyperlink" Target="https://www.fbo.gov/notices/1da1168bb868634d0b8104b014fb34dc"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www.nist.gov/mgi"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24.png"/><Relationship Id="rId5" Type="http://schemas.openxmlformats.org/officeDocument/2006/relationships/image" Target="../media/image7.tiff"/><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5.jpeg"/><Relationship Id="rId5" Type="http://schemas.openxmlformats.org/officeDocument/2006/relationships/hyperlink" Target="http://nvlpubs.nist.gov/nistpubs/ir/2012/NIST.IR.7898.pdf"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6.png"/><Relationship Id="rId5" Type="http://schemas.openxmlformats.org/officeDocument/2006/relationships/image" Target="../media/image7.tiff"/><Relationship Id="rId6" Type="http://schemas.openxmlformats.org/officeDocument/2006/relationships/comments" Target="../comments/comment1.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9.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0.tiff"/></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ChangeArrowheads="1"/>
          </p:cNvSpPr>
          <p:nvPr/>
        </p:nvSpPr>
        <p:spPr bwMode="auto">
          <a:xfrm>
            <a:off x="-228600" y="3962400"/>
            <a:ext cx="5691188"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r>
              <a:rPr lang="en-US" sz="2000" b="1" dirty="0">
                <a:solidFill>
                  <a:schemeClr val="bg1"/>
                </a:solidFill>
                <a:latin typeface="+mj-lt"/>
              </a:rPr>
              <a:t>Dr. </a:t>
            </a:r>
            <a:r>
              <a:rPr lang="en-US" sz="2000" b="1" dirty="0" smtClean="0">
                <a:solidFill>
                  <a:schemeClr val="bg1"/>
                </a:solidFill>
                <a:latin typeface="+mj-lt"/>
              </a:rPr>
              <a:t>Harry Partridge</a:t>
            </a:r>
            <a:endParaRPr lang="en-US" sz="2000" b="1" dirty="0">
              <a:solidFill>
                <a:schemeClr val="bg1"/>
              </a:solidFill>
              <a:latin typeface="+mj-lt"/>
            </a:endParaRPr>
          </a:p>
          <a:p>
            <a:pPr algn="ctr" eaLnBrk="0" hangingPunct="0"/>
            <a:r>
              <a:rPr lang="en-US" sz="2000" b="1" dirty="0" smtClean="0">
                <a:solidFill>
                  <a:schemeClr val="bg1"/>
                </a:solidFill>
                <a:latin typeface="+mj-lt"/>
              </a:rPr>
              <a:t>Chief Technologist </a:t>
            </a:r>
            <a:endParaRPr lang="en-US" sz="2000" b="1" dirty="0">
              <a:solidFill>
                <a:schemeClr val="bg1"/>
              </a:solidFill>
              <a:latin typeface="+mj-lt"/>
            </a:endParaRPr>
          </a:p>
          <a:p>
            <a:pPr algn="ctr" eaLnBrk="0" hangingPunct="0"/>
            <a:r>
              <a:rPr lang="en-US" sz="2000" b="1" dirty="0">
                <a:solidFill>
                  <a:schemeClr val="bg1"/>
                </a:solidFill>
                <a:latin typeface="+mj-lt"/>
              </a:rPr>
              <a:t>NASA Ames Research Center</a:t>
            </a:r>
          </a:p>
          <a:p>
            <a:pPr algn="ctr" eaLnBrk="0" hangingPunct="0"/>
            <a:r>
              <a:rPr lang="en-US" sz="2000" b="1" dirty="0">
                <a:solidFill>
                  <a:schemeClr val="bg1"/>
                </a:solidFill>
                <a:latin typeface="+mj-lt"/>
              </a:rPr>
              <a:t>Moffett Field, CA, USA</a:t>
            </a:r>
          </a:p>
          <a:p>
            <a:pPr algn="ctr" eaLnBrk="0" hangingPunct="0"/>
            <a:endParaRPr lang="en-US" sz="2000" b="1" dirty="0" smtClean="0">
              <a:solidFill>
                <a:schemeClr val="bg1"/>
              </a:solidFill>
            </a:endParaRPr>
          </a:p>
          <a:p>
            <a:pPr algn="ctr" eaLnBrk="0" hangingPunct="0"/>
            <a:r>
              <a:rPr lang="en-US" sz="2000" b="1" dirty="0" smtClean="0">
                <a:solidFill>
                  <a:schemeClr val="bg1"/>
                </a:solidFill>
              </a:rPr>
              <a:t>June 21, 2016</a:t>
            </a:r>
            <a:endParaRPr lang="en-US" sz="1900" b="1" dirty="0">
              <a:solidFill>
                <a:schemeClr val="bg1"/>
              </a:solidFill>
              <a:latin typeface="Book Antiqua" pitchFamily="18" charset="0"/>
            </a:endParaRPr>
          </a:p>
        </p:txBody>
      </p:sp>
      <p:sp>
        <p:nvSpPr>
          <p:cNvPr id="2052" name="Rectangle 4"/>
          <p:cNvSpPr>
            <a:spLocks noChangeArrowheads="1"/>
          </p:cNvSpPr>
          <p:nvPr/>
        </p:nvSpPr>
        <p:spPr bwMode="auto">
          <a:xfrm>
            <a:off x="3581400" y="1336586"/>
            <a:ext cx="556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3600" b="1" dirty="0" smtClean="0">
                <a:solidFill>
                  <a:schemeClr val="bg1"/>
                </a:solidFill>
                <a:latin typeface="Book Antiqua" pitchFamily="18" charset="0"/>
              </a:rPr>
              <a:t>Materials Genome Initiative</a:t>
            </a:r>
            <a:endParaRPr lang="en-US" sz="3600" b="1" dirty="0">
              <a:solidFill>
                <a:schemeClr val="bg1"/>
              </a:solidFill>
              <a:latin typeface="Book Antiqua" pitchFamily="18" charset="0"/>
            </a:endParaRPr>
          </a:p>
        </p:txBody>
      </p:sp>
    </p:spTree>
    <p:extLst>
      <p:ext uri="{BB962C8B-B14F-4D97-AF65-F5344CB8AC3E}">
        <p14:creationId xmlns:p14="http://schemas.microsoft.com/office/powerpoint/2010/main" val="26404352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19100"/>
            <a:ext cx="9144000" cy="6014925"/>
          </a:xfrm>
          <a:prstGeom prst="rect">
            <a:avLst/>
          </a:prstGeom>
        </p:spPr>
      </p:pic>
    </p:spTree>
    <p:extLst>
      <p:ext uri="{BB962C8B-B14F-4D97-AF65-F5344CB8AC3E}">
        <p14:creationId xmlns:p14="http://schemas.microsoft.com/office/powerpoint/2010/main" val="1363242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p:cNvSpPr>
            <a:spLocks noChangeArrowheads="1"/>
          </p:cNvSpPr>
          <p:nvPr/>
        </p:nvSpPr>
        <p:spPr bwMode="auto">
          <a:xfrm>
            <a:off x="244475" y="3740150"/>
            <a:ext cx="2422525" cy="2635250"/>
          </a:xfrm>
          <a:prstGeom prst="roundRect">
            <a:avLst>
              <a:gd name="adj" fmla="val 6787"/>
            </a:avLst>
          </a:prstGeom>
          <a:solidFill>
            <a:srgbClr val="3366FF">
              <a:alpha val="20000"/>
            </a:srgbClr>
          </a:solidFill>
          <a:ln w="25400">
            <a:solidFill>
              <a:schemeClr val="bg2"/>
            </a:solidFill>
            <a:round/>
            <a:headEnd/>
            <a:tailEnd/>
          </a:ln>
        </p:spPr>
        <p:txBody>
          <a:bodyPr lIns="100584" tIns="73152" rIns="64008" bIns="82296" anchor="b"/>
          <a:lstStyle/>
          <a:p>
            <a:pPr marL="114300" lvl="1" indent="-111125">
              <a:buFont typeface="Arial" pitchFamily="34" charset="0"/>
              <a:buChar char="•"/>
            </a:pPr>
            <a:r>
              <a:rPr lang="en-US" sz="1100" dirty="0">
                <a:solidFill>
                  <a:srgbClr val="000090"/>
                </a:solidFill>
                <a:latin typeface="+mn-lt"/>
                <a:cs typeface="Calibri" pitchFamily="34" charset="0"/>
              </a:rPr>
              <a:t>Multi-scale and multi-physics models for the characterization of materials processing and structure-property relationships are maturing.</a:t>
            </a:r>
          </a:p>
          <a:p>
            <a:pPr marL="114300" lvl="1" indent="-111125">
              <a:buFont typeface="Arial" pitchFamily="34" charset="0"/>
              <a:buChar char="•"/>
            </a:pPr>
            <a:endParaRPr lang="en-US" sz="1100" dirty="0">
              <a:solidFill>
                <a:srgbClr val="000090"/>
              </a:solidFill>
              <a:latin typeface="+mn-lt"/>
              <a:cs typeface="Calibri" pitchFamily="34" charset="0"/>
            </a:endParaRPr>
          </a:p>
          <a:p>
            <a:pPr marL="114300" lvl="1" indent="-111125">
              <a:buFont typeface="Arial" pitchFamily="34" charset="0"/>
              <a:buChar char="•"/>
            </a:pPr>
            <a:endParaRPr lang="en-US" sz="1100" dirty="0">
              <a:solidFill>
                <a:srgbClr val="000090"/>
              </a:solidFill>
              <a:latin typeface="+mn-lt"/>
              <a:cs typeface="Calibri" pitchFamily="34" charset="0"/>
            </a:endParaRPr>
          </a:p>
          <a:p>
            <a:pPr marL="114300" lvl="1" indent="-111125">
              <a:buFont typeface="Arial" pitchFamily="34" charset="0"/>
              <a:buChar char="•"/>
            </a:pPr>
            <a:endParaRPr lang="en-US" sz="1100" dirty="0">
              <a:solidFill>
                <a:srgbClr val="000090"/>
              </a:solidFill>
              <a:latin typeface="+mn-lt"/>
              <a:cs typeface="Calibri" pitchFamily="34" charset="0"/>
            </a:endParaRPr>
          </a:p>
          <a:p>
            <a:pPr marL="114300" lvl="1" indent="-111125">
              <a:buFont typeface="Arial" pitchFamily="34" charset="0"/>
              <a:buChar char="•"/>
            </a:pPr>
            <a:endParaRPr lang="en-US" sz="1100" dirty="0">
              <a:solidFill>
                <a:srgbClr val="000090"/>
              </a:solidFill>
              <a:latin typeface="+mn-lt"/>
              <a:cs typeface="Calibri" pitchFamily="34" charset="0"/>
            </a:endParaRPr>
          </a:p>
          <a:p>
            <a:pPr marL="114300" lvl="1" indent="-111125">
              <a:buFont typeface="Arial" pitchFamily="34" charset="0"/>
              <a:buChar char="•"/>
            </a:pPr>
            <a:endParaRPr lang="en-US" sz="1100" dirty="0">
              <a:solidFill>
                <a:srgbClr val="000090"/>
              </a:solidFill>
              <a:latin typeface="+mn-lt"/>
              <a:cs typeface="Calibri" pitchFamily="34" charset="0"/>
            </a:endParaRPr>
          </a:p>
          <a:p>
            <a:pPr marL="114300" lvl="1" indent="-111125">
              <a:buFont typeface="Arial" pitchFamily="34" charset="0"/>
              <a:buChar char="•"/>
            </a:pPr>
            <a:endParaRPr lang="en-US" sz="1100" dirty="0">
              <a:solidFill>
                <a:srgbClr val="000090"/>
              </a:solidFill>
              <a:latin typeface="+mn-lt"/>
              <a:cs typeface="Calibri" pitchFamily="34" charset="0"/>
            </a:endParaRPr>
          </a:p>
          <a:p>
            <a:pPr marL="114300" lvl="1" indent="-111125">
              <a:buFont typeface="Arial" pitchFamily="34" charset="0"/>
              <a:buChar char="•"/>
            </a:pPr>
            <a:endParaRPr lang="en-US" sz="1100" dirty="0">
              <a:solidFill>
                <a:srgbClr val="000090"/>
              </a:solidFill>
              <a:latin typeface="+mn-lt"/>
              <a:cs typeface="Calibri" pitchFamily="34" charset="0"/>
            </a:endParaRPr>
          </a:p>
          <a:p>
            <a:pPr marL="114300" lvl="1" indent="-111125">
              <a:buFont typeface="Arial" pitchFamily="34" charset="0"/>
              <a:buChar char="•"/>
            </a:pPr>
            <a:endParaRPr lang="en-US" sz="1100" dirty="0">
              <a:solidFill>
                <a:srgbClr val="000090"/>
              </a:solidFill>
              <a:latin typeface="+mn-lt"/>
              <a:cs typeface="Calibri" pitchFamily="34" charset="0"/>
            </a:endParaRPr>
          </a:p>
          <a:p>
            <a:pPr marL="114300" lvl="1" indent="-111125">
              <a:buFont typeface="Arial" pitchFamily="34" charset="0"/>
              <a:buChar char="•"/>
            </a:pPr>
            <a:endParaRPr lang="en-US" sz="1100" dirty="0">
              <a:solidFill>
                <a:srgbClr val="000090"/>
              </a:solidFill>
              <a:latin typeface="+mn-lt"/>
              <a:cs typeface="Calibri" pitchFamily="34" charset="0"/>
            </a:endParaRPr>
          </a:p>
          <a:p>
            <a:pPr marL="114300" lvl="1" indent="-111125">
              <a:buFont typeface="Arial" pitchFamily="34" charset="0"/>
              <a:buChar char="•"/>
            </a:pPr>
            <a:endParaRPr lang="en-US" sz="1100" dirty="0">
              <a:solidFill>
                <a:srgbClr val="000090"/>
              </a:solidFill>
              <a:latin typeface="+mn-lt"/>
              <a:cs typeface="Calibri" pitchFamily="34" charset="0"/>
            </a:endParaRPr>
          </a:p>
        </p:txBody>
      </p:sp>
      <p:sp>
        <p:nvSpPr>
          <p:cNvPr id="5" name="AutoShape 4"/>
          <p:cNvSpPr>
            <a:spLocks noChangeArrowheads="1"/>
          </p:cNvSpPr>
          <p:nvPr/>
        </p:nvSpPr>
        <p:spPr bwMode="auto">
          <a:xfrm>
            <a:off x="2895600" y="2286000"/>
            <a:ext cx="3429000" cy="3913188"/>
          </a:xfrm>
          <a:prstGeom prst="roundRect">
            <a:avLst>
              <a:gd name="adj" fmla="val 7963"/>
            </a:avLst>
          </a:prstGeom>
          <a:solidFill>
            <a:srgbClr val="666699">
              <a:alpha val="25098"/>
            </a:srgbClr>
          </a:solidFill>
          <a:ln w="38100">
            <a:solidFill>
              <a:srgbClr val="4D4D4D"/>
            </a:solidFill>
            <a:round/>
            <a:headEnd/>
            <a:tailEnd/>
          </a:ln>
        </p:spPr>
        <p:txBody>
          <a:bodyPr tIns="91440" bIns="91440"/>
          <a:lstStyle/>
          <a:p>
            <a:pPr marL="114300" indent="-114300" defTabSz="912813"/>
            <a:endParaRPr lang="en-US" sz="1200" u="sng" dirty="0">
              <a:solidFill>
                <a:srgbClr val="000000"/>
              </a:solidFill>
            </a:endParaRPr>
          </a:p>
        </p:txBody>
      </p:sp>
      <p:sp>
        <p:nvSpPr>
          <p:cNvPr id="6" name="AutoShape 3"/>
          <p:cNvSpPr>
            <a:spLocks noChangeArrowheads="1"/>
          </p:cNvSpPr>
          <p:nvPr/>
        </p:nvSpPr>
        <p:spPr bwMode="auto">
          <a:xfrm>
            <a:off x="6770688" y="1038225"/>
            <a:ext cx="2220912" cy="2516188"/>
          </a:xfrm>
          <a:prstGeom prst="roundRect">
            <a:avLst>
              <a:gd name="adj" fmla="val 11111"/>
            </a:avLst>
          </a:prstGeom>
          <a:solidFill>
            <a:srgbClr val="3366FF">
              <a:alpha val="20000"/>
            </a:srgbClr>
          </a:solidFill>
          <a:ln w="25400">
            <a:solidFill>
              <a:schemeClr val="bg2"/>
            </a:solidFill>
            <a:round/>
            <a:headEnd/>
            <a:tailEnd/>
          </a:ln>
        </p:spPr>
        <p:txBody>
          <a:bodyPr lIns="100584" tIns="73152" rIns="64008" bIns="82296" anchor="b"/>
          <a:lstStyle/>
          <a:p>
            <a:pPr marL="58738" indent="-58738" defTabSz="912813">
              <a:lnSpc>
                <a:spcPct val="90000"/>
              </a:lnSpc>
              <a:spcBef>
                <a:spcPct val="35000"/>
              </a:spcBef>
            </a:pPr>
            <a:endParaRPr lang="en-US" sz="1000" i="1" dirty="0">
              <a:solidFill>
                <a:srgbClr val="000000"/>
              </a:solidFill>
            </a:endParaRPr>
          </a:p>
          <a:p>
            <a:pPr marL="58738" indent="-58738" defTabSz="912813">
              <a:lnSpc>
                <a:spcPct val="90000"/>
              </a:lnSpc>
              <a:spcBef>
                <a:spcPct val="35000"/>
              </a:spcBef>
            </a:pPr>
            <a:endParaRPr lang="en-US" sz="1000" i="1" dirty="0">
              <a:solidFill>
                <a:srgbClr val="000000"/>
              </a:solidFill>
            </a:endParaRPr>
          </a:p>
          <a:p>
            <a:pPr marL="58738" indent="-58738" defTabSz="912813">
              <a:lnSpc>
                <a:spcPct val="90000"/>
              </a:lnSpc>
              <a:spcBef>
                <a:spcPct val="35000"/>
              </a:spcBef>
            </a:pPr>
            <a:endParaRPr lang="en-US" sz="1000" i="1" dirty="0">
              <a:solidFill>
                <a:srgbClr val="000000"/>
              </a:solidFill>
            </a:endParaRPr>
          </a:p>
          <a:p>
            <a:pPr marL="58738" indent="-58738" defTabSz="912813">
              <a:lnSpc>
                <a:spcPct val="90000"/>
              </a:lnSpc>
              <a:spcBef>
                <a:spcPct val="35000"/>
              </a:spcBef>
            </a:pPr>
            <a:endParaRPr lang="en-US" sz="1000" i="1" dirty="0">
              <a:solidFill>
                <a:srgbClr val="000000"/>
              </a:solidFill>
            </a:endParaRPr>
          </a:p>
          <a:p>
            <a:pPr marL="58738" indent="-58738" defTabSz="912813">
              <a:lnSpc>
                <a:spcPct val="90000"/>
              </a:lnSpc>
              <a:spcBef>
                <a:spcPct val="35000"/>
              </a:spcBef>
            </a:pPr>
            <a:endParaRPr lang="en-US" sz="1000" i="1" dirty="0">
              <a:solidFill>
                <a:srgbClr val="000000"/>
              </a:solidFill>
            </a:endParaRPr>
          </a:p>
          <a:p>
            <a:pPr marL="58738" indent="-58738" defTabSz="912813">
              <a:lnSpc>
                <a:spcPct val="90000"/>
              </a:lnSpc>
              <a:spcBef>
                <a:spcPct val="35000"/>
              </a:spcBef>
            </a:pPr>
            <a:endParaRPr lang="en-US" sz="1000" i="1" dirty="0">
              <a:solidFill>
                <a:srgbClr val="000000"/>
              </a:solidFill>
            </a:endParaRPr>
          </a:p>
          <a:p>
            <a:pPr marL="58738" indent="-58738" defTabSz="912813">
              <a:lnSpc>
                <a:spcPct val="90000"/>
              </a:lnSpc>
              <a:spcBef>
                <a:spcPct val="35000"/>
              </a:spcBef>
            </a:pPr>
            <a:endParaRPr lang="en-US" sz="1000" i="1" dirty="0">
              <a:solidFill>
                <a:srgbClr val="000000"/>
              </a:solidFill>
            </a:endParaRPr>
          </a:p>
          <a:p>
            <a:pPr marL="58738" indent="-58738" defTabSz="912813">
              <a:lnSpc>
                <a:spcPct val="90000"/>
              </a:lnSpc>
              <a:spcBef>
                <a:spcPct val="35000"/>
              </a:spcBef>
            </a:pPr>
            <a:endParaRPr lang="en-US" sz="1000" i="1" dirty="0">
              <a:solidFill>
                <a:srgbClr val="000000"/>
              </a:solidFill>
            </a:endParaRPr>
          </a:p>
        </p:txBody>
      </p:sp>
      <p:sp>
        <p:nvSpPr>
          <p:cNvPr id="7" name="Snip Diagonal Corner Rectangle 6"/>
          <p:cNvSpPr/>
          <p:nvPr/>
        </p:nvSpPr>
        <p:spPr>
          <a:xfrm>
            <a:off x="2865438" y="1304925"/>
            <a:ext cx="3435350" cy="904875"/>
          </a:xfrm>
          <a:prstGeom prst="snip2Diag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293" fontAlgn="auto">
              <a:spcBef>
                <a:spcPts val="0"/>
              </a:spcBef>
              <a:spcAft>
                <a:spcPts val="0"/>
              </a:spcAft>
              <a:defRPr/>
            </a:pPr>
            <a:endParaRPr lang="en-US" dirty="0">
              <a:solidFill>
                <a:prstClr val="white"/>
              </a:solidFill>
            </a:endParaRPr>
          </a:p>
        </p:txBody>
      </p:sp>
      <p:sp>
        <p:nvSpPr>
          <p:cNvPr id="8" name="Text Placeholder 28"/>
          <p:cNvSpPr txBox="1">
            <a:spLocks/>
          </p:cNvSpPr>
          <p:nvPr/>
        </p:nvSpPr>
        <p:spPr bwMode="auto">
          <a:xfrm>
            <a:off x="234950" y="1041400"/>
            <a:ext cx="2403475" cy="2116138"/>
          </a:xfrm>
          <a:prstGeom prst="rect">
            <a:avLst/>
          </a:prstGeom>
          <a:noFill/>
          <a:ln w="9525">
            <a:noFill/>
            <a:miter lim="800000"/>
            <a:headEnd/>
            <a:tailEnd/>
          </a:ln>
          <a:effectLst/>
        </p:spPr>
        <p:txBody>
          <a:bodyPr/>
          <a:lstStyle>
            <a:lvl1pPr marL="342900" indent="-342900" algn="l" rtl="0" eaLnBrk="0" fontAlgn="base" hangingPunct="0">
              <a:spcBef>
                <a:spcPct val="35000"/>
              </a:spcBef>
              <a:spcAft>
                <a:spcPct val="0"/>
              </a:spcAft>
              <a:buChar char="•"/>
              <a:defRPr sz="2000" b="1">
                <a:solidFill>
                  <a:srgbClr val="000099"/>
                </a:solidFill>
                <a:latin typeface="+mn-lt"/>
                <a:ea typeface="+mn-ea"/>
                <a:cs typeface="+mn-cs"/>
              </a:defRPr>
            </a:lvl1pPr>
            <a:lvl2pPr marL="742950" indent="-285750" algn="l" rtl="0" eaLnBrk="0" fontAlgn="base" hangingPunct="0">
              <a:spcBef>
                <a:spcPct val="35000"/>
              </a:spcBef>
              <a:spcAft>
                <a:spcPct val="0"/>
              </a:spcAft>
              <a:buChar char="–"/>
              <a:defRPr sz="1400" b="1">
                <a:solidFill>
                  <a:schemeClr val="tx1"/>
                </a:solidFill>
                <a:latin typeface="+mn-lt"/>
              </a:defRPr>
            </a:lvl2pPr>
            <a:lvl3pPr marL="1143000" indent="-228600" algn="l" rtl="0" eaLnBrk="0" fontAlgn="base" hangingPunct="0">
              <a:spcBef>
                <a:spcPct val="35000"/>
              </a:spcBef>
              <a:spcAft>
                <a:spcPct val="0"/>
              </a:spcAft>
              <a:buChar char="•"/>
              <a:defRPr sz="1400" b="1">
                <a:solidFill>
                  <a:schemeClr val="tx1"/>
                </a:solidFill>
                <a:latin typeface="+mn-lt"/>
              </a:defRPr>
            </a:lvl3pPr>
            <a:lvl4pPr marL="1600200" indent="-228600" algn="l" rtl="0" eaLnBrk="0" fontAlgn="base" hangingPunct="0">
              <a:spcBef>
                <a:spcPct val="35000"/>
              </a:spcBef>
              <a:spcAft>
                <a:spcPct val="0"/>
              </a:spcAft>
              <a:buChar char="–"/>
              <a:defRPr sz="1400" b="1">
                <a:solidFill>
                  <a:schemeClr val="tx1"/>
                </a:solidFill>
                <a:latin typeface="+mn-lt"/>
              </a:defRPr>
            </a:lvl4pPr>
            <a:lvl5pPr marL="2057400" indent="-228600" algn="l" rtl="0" eaLnBrk="0" fontAlgn="base" hangingPunct="0">
              <a:spcBef>
                <a:spcPct val="35000"/>
              </a:spcBef>
              <a:spcAft>
                <a:spcPct val="0"/>
              </a:spcAft>
              <a:buChar char="»"/>
              <a:defRPr sz="1400" b="1">
                <a:solidFill>
                  <a:schemeClr val="tx1"/>
                </a:solidFill>
                <a:latin typeface="+mn-lt"/>
              </a:defRPr>
            </a:lvl5pPr>
            <a:lvl6pPr marL="2514600" indent="-228600" algn="l" rtl="0" eaLnBrk="0" fontAlgn="base" hangingPunct="0">
              <a:spcBef>
                <a:spcPct val="35000"/>
              </a:spcBef>
              <a:spcAft>
                <a:spcPct val="0"/>
              </a:spcAft>
              <a:buChar char="»"/>
              <a:defRPr sz="1400" b="1">
                <a:solidFill>
                  <a:schemeClr val="tx1"/>
                </a:solidFill>
                <a:latin typeface="+mn-lt"/>
              </a:defRPr>
            </a:lvl6pPr>
            <a:lvl7pPr marL="2971800" indent="-228600" algn="l" rtl="0" eaLnBrk="0" fontAlgn="base" hangingPunct="0">
              <a:spcBef>
                <a:spcPct val="35000"/>
              </a:spcBef>
              <a:spcAft>
                <a:spcPct val="0"/>
              </a:spcAft>
              <a:buChar char="»"/>
              <a:defRPr sz="1400" b="1">
                <a:solidFill>
                  <a:schemeClr val="tx1"/>
                </a:solidFill>
                <a:latin typeface="+mn-lt"/>
              </a:defRPr>
            </a:lvl7pPr>
            <a:lvl8pPr marL="3429000" indent="-228600" algn="l" rtl="0" eaLnBrk="0" fontAlgn="base" hangingPunct="0">
              <a:spcBef>
                <a:spcPct val="35000"/>
              </a:spcBef>
              <a:spcAft>
                <a:spcPct val="0"/>
              </a:spcAft>
              <a:buChar char="»"/>
              <a:defRPr sz="1400" b="1">
                <a:solidFill>
                  <a:schemeClr val="tx1"/>
                </a:solidFill>
                <a:latin typeface="+mn-lt"/>
              </a:defRPr>
            </a:lvl8pPr>
            <a:lvl9pPr marL="3886200" indent="-228600" algn="l" rtl="0" eaLnBrk="0" fontAlgn="base" hangingPunct="0">
              <a:spcBef>
                <a:spcPct val="35000"/>
              </a:spcBef>
              <a:spcAft>
                <a:spcPct val="0"/>
              </a:spcAft>
              <a:buChar char="»"/>
              <a:defRPr sz="1400" b="1">
                <a:solidFill>
                  <a:schemeClr val="tx1"/>
                </a:solidFill>
                <a:latin typeface="+mn-lt"/>
              </a:defRPr>
            </a:lvl9pPr>
          </a:lstStyle>
          <a:p>
            <a:pPr marL="177800" indent="-177800">
              <a:defRPr/>
            </a:pPr>
            <a:r>
              <a:rPr lang="en-US" sz="1100" b="0" dirty="0" smtClean="0">
                <a:solidFill>
                  <a:schemeClr val="tx1"/>
                </a:solidFill>
              </a:rPr>
              <a:t>Current materials development based on empirical design approaches results in incremental material improvements and long maturation and insertion time. For </a:t>
            </a:r>
            <a:r>
              <a:rPr lang="en-US" sz="1100" b="0" dirty="0">
                <a:solidFill>
                  <a:schemeClr val="tx1"/>
                </a:solidFill>
              </a:rPr>
              <a:t>example, carbon fibers were invented in 1958 </a:t>
            </a:r>
            <a:r>
              <a:rPr lang="en-US" sz="1100" b="0" dirty="0" smtClean="0">
                <a:solidFill>
                  <a:schemeClr val="tx1"/>
                </a:solidFill>
              </a:rPr>
              <a:t>yet significant use of carbon fiber composites in aerospace applications has required 50 years of development.</a:t>
            </a:r>
          </a:p>
          <a:p>
            <a:pPr marL="177800" indent="-177800">
              <a:defRPr/>
            </a:pPr>
            <a:r>
              <a:rPr lang="en-US" sz="1100" b="0" dirty="0" smtClean="0">
                <a:solidFill>
                  <a:schemeClr val="tx1"/>
                </a:solidFill>
              </a:rPr>
              <a:t>Existing material certification approach inhibits the utilization of new processing methodology. </a:t>
            </a:r>
            <a:endParaRPr lang="en-US" sz="1100" b="0" dirty="0">
              <a:solidFill>
                <a:schemeClr val="tx1"/>
              </a:solidFill>
            </a:endParaRPr>
          </a:p>
          <a:p>
            <a:pPr>
              <a:spcBef>
                <a:spcPts val="0"/>
              </a:spcBef>
              <a:spcAft>
                <a:spcPts val="0"/>
              </a:spcAft>
              <a:defRPr/>
            </a:pPr>
            <a:endParaRPr lang="en-US" sz="1100" b="0" dirty="0" smtClean="0">
              <a:solidFill>
                <a:schemeClr val="tx1"/>
              </a:solidFill>
            </a:endParaRPr>
          </a:p>
          <a:p>
            <a:pPr>
              <a:spcBef>
                <a:spcPts val="0"/>
              </a:spcBef>
              <a:spcAft>
                <a:spcPts val="0"/>
              </a:spcAft>
              <a:defRPr/>
            </a:pPr>
            <a:endParaRPr lang="en-US" sz="1100" b="0" dirty="0">
              <a:solidFill>
                <a:schemeClr val="tx1"/>
              </a:solidFill>
            </a:endParaRPr>
          </a:p>
        </p:txBody>
      </p:sp>
      <p:sp>
        <p:nvSpPr>
          <p:cNvPr id="9" name="Text Placeholder 33"/>
          <p:cNvSpPr txBox="1">
            <a:spLocks/>
          </p:cNvSpPr>
          <p:nvPr/>
        </p:nvSpPr>
        <p:spPr>
          <a:xfrm>
            <a:off x="6761163" y="1060450"/>
            <a:ext cx="2265362" cy="2176463"/>
          </a:xfrm>
          <a:prstGeom prst="rect">
            <a:avLst/>
          </a:prstGeom>
        </p:spPr>
        <p:txBody>
          <a:bodyPr/>
          <a:lstStyle>
            <a:lvl1pPr marL="342900" indent="-342900" algn="l" rtl="0" eaLnBrk="0" fontAlgn="base" hangingPunct="0">
              <a:spcBef>
                <a:spcPct val="35000"/>
              </a:spcBef>
              <a:spcAft>
                <a:spcPct val="0"/>
              </a:spcAft>
              <a:buChar char="•"/>
              <a:defRPr sz="2000" b="1">
                <a:solidFill>
                  <a:srgbClr val="000099"/>
                </a:solidFill>
                <a:latin typeface="+mn-lt"/>
                <a:ea typeface="+mn-ea"/>
                <a:cs typeface="+mn-cs"/>
              </a:defRPr>
            </a:lvl1pPr>
            <a:lvl2pPr marL="742950" indent="-285750" algn="l" rtl="0" eaLnBrk="0" fontAlgn="base" hangingPunct="0">
              <a:spcBef>
                <a:spcPct val="35000"/>
              </a:spcBef>
              <a:spcAft>
                <a:spcPct val="0"/>
              </a:spcAft>
              <a:buChar char="–"/>
              <a:defRPr sz="1400" b="1">
                <a:solidFill>
                  <a:schemeClr val="tx1"/>
                </a:solidFill>
                <a:latin typeface="+mn-lt"/>
              </a:defRPr>
            </a:lvl2pPr>
            <a:lvl3pPr marL="1143000" indent="-228600" algn="l" rtl="0" eaLnBrk="0" fontAlgn="base" hangingPunct="0">
              <a:spcBef>
                <a:spcPct val="35000"/>
              </a:spcBef>
              <a:spcAft>
                <a:spcPct val="0"/>
              </a:spcAft>
              <a:buChar char="•"/>
              <a:defRPr sz="1400" b="1">
                <a:solidFill>
                  <a:schemeClr val="tx1"/>
                </a:solidFill>
                <a:latin typeface="+mn-lt"/>
              </a:defRPr>
            </a:lvl3pPr>
            <a:lvl4pPr marL="1600200" indent="-228600" algn="l" rtl="0" eaLnBrk="0" fontAlgn="base" hangingPunct="0">
              <a:spcBef>
                <a:spcPct val="35000"/>
              </a:spcBef>
              <a:spcAft>
                <a:spcPct val="0"/>
              </a:spcAft>
              <a:buChar char="–"/>
              <a:defRPr sz="1400" b="1">
                <a:solidFill>
                  <a:schemeClr val="tx1"/>
                </a:solidFill>
                <a:latin typeface="+mn-lt"/>
              </a:defRPr>
            </a:lvl4pPr>
            <a:lvl5pPr marL="2057400" indent="-228600" algn="l" rtl="0" eaLnBrk="0" fontAlgn="base" hangingPunct="0">
              <a:spcBef>
                <a:spcPct val="35000"/>
              </a:spcBef>
              <a:spcAft>
                <a:spcPct val="0"/>
              </a:spcAft>
              <a:buChar char="»"/>
              <a:defRPr sz="1400" b="1">
                <a:solidFill>
                  <a:schemeClr val="tx1"/>
                </a:solidFill>
                <a:latin typeface="+mn-lt"/>
              </a:defRPr>
            </a:lvl5pPr>
            <a:lvl6pPr marL="2514600" indent="-228600" algn="l" rtl="0" eaLnBrk="0" fontAlgn="base" hangingPunct="0">
              <a:spcBef>
                <a:spcPct val="35000"/>
              </a:spcBef>
              <a:spcAft>
                <a:spcPct val="0"/>
              </a:spcAft>
              <a:buChar char="»"/>
              <a:defRPr sz="1400" b="1">
                <a:solidFill>
                  <a:schemeClr val="tx1"/>
                </a:solidFill>
                <a:latin typeface="+mn-lt"/>
              </a:defRPr>
            </a:lvl6pPr>
            <a:lvl7pPr marL="2971800" indent="-228600" algn="l" rtl="0" eaLnBrk="0" fontAlgn="base" hangingPunct="0">
              <a:spcBef>
                <a:spcPct val="35000"/>
              </a:spcBef>
              <a:spcAft>
                <a:spcPct val="0"/>
              </a:spcAft>
              <a:buChar char="»"/>
              <a:defRPr sz="1400" b="1">
                <a:solidFill>
                  <a:schemeClr val="tx1"/>
                </a:solidFill>
                <a:latin typeface="+mn-lt"/>
              </a:defRPr>
            </a:lvl7pPr>
            <a:lvl8pPr marL="3429000" indent="-228600" algn="l" rtl="0" eaLnBrk="0" fontAlgn="base" hangingPunct="0">
              <a:spcBef>
                <a:spcPct val="35000"/>
              </a:spcBef>
              <a:spcAft>
                <a:spcPct val="0"/>
              </a:spcAft>
              <a:buChar char="»"/>
              <a:defRPr sz="1400" b="1">
                <a:solidFill>
                  <a:schemeClr val="tx1"/>
                </a:solidFill>
                <a:latin typeface="+mn-lt"/>
              </a:defRPr>
            </a:lvl8pPr>
            <a:lvl9pPr marL="3886200" indent="-228600" algn="l" rtl="0" eaLnBrk="0" fontAlgn="base" hangingPunct="0">
              <a:spcBef>
                <a:spcPct val="35000"/>
              </a:spcBef>
              <a:spcAft>
                <a:spcPct val="0"/>
              </a:spcAft>
              <a:buChar char="»"/>
              <a:defRPr sz="1400" b="1">
                <a:solidFill>
                  <a:schemeClr val="tx1"/>
                </a:solidFill>
                <a:latin typeface="+mn-lt"/>
              </a:defRPr>
            </a:lvl9pPr>
          </a:lstStyle>
          <a:p>
            <a:pPr marL="168275" indent="-168275">
              <a:spcBef>
                <a:spcPts val="0"/>
              </a:spcBef>
              <a:spcAft>
                <a:spcPts val="0"/>
              </a:spcAft>
              <a:defRPr/>
            </a:pPr>
            <a:r>
              <a:rPr lang="en-US" sz="1100" b="0" dirty="0" smtClean="0">
                <a:solidFill>
                  <a:srgbClr val="002060"/>
                </a:solidFill>
              </a:rPr>
              <a:t>Reduce time between discovery and technology insertion by at least half relative to current practice.</a:t>
            </a:r>
          </a:p>
          <a:p>
            <a:pPr marL="168275" lvl="1" indent="-168275">
              <a:spcBef>
                <a:spcPts val="0"/>
              </a:spcBef>
              <a:spcAft>
                <a:spcPts val="0"/>
              </a:spcAft>
              <a:buFontTx/>
              <a:buChar char="•"/>
              <a:defRPr/>
            </a:pPr>
            <a:r>
              <a:rPr lang="en-US" sz="1100" b="0" dirty="0" smtClean="0">
                <a:solidFill>
                  <a:srgbClr val="002060"/>
                </a:solidFill>
                <a:cs typeface="Calibri"/>
              </a:rPr>
              <a:t>Shorter maturation and insertion period can translate to lower costs, greater affordability and lower risk of failure.</a:t>
            </a:r>
          </a:p>
          <a:p>
            <a:pPr marL="171450" indent="-171450">
              <a:spcBef>
                <a:spcPts val="0"/>
              </a:spcBef>
              <a:spcAft>
                <a:spcPts val="0"/>
              </a:spcAft>
              <a:buFont typeface="Arial" pitchFamily="34" charset="0"/>
              <a:buChar char="•"/>
              <a:defRPr/>
            </a:pPr>
            <a:r>
              <a:rPr lang="en-US" sz="1100" b="0" dirty="0" smtClean="0">
                <a:solidFill>
                  <a:srgbClr val="002060"/>
                </a:solidFill>
                <a:cs typeface="Calibri" pitchFamily="34" charset="0"/>
              </a:rPr>
              <a:t>Integration of materials certification within a comprehensive computational approach will reduce time and cost to certify new flight hardware.</a:t>
            </a:r>
            <a:endParaRPr lang="en-US" sz="1100" b="0" dirty="0">
              <a:solidFill>
                <a:srgbClr val="002060"/>
              </a:solidFill>
              <a:cs typeface="Calibri" pitchFamily="34" charset="0"/>
            </a:endParaRPr>
          </a:p>
        </p:txBody>
      </p:sp>
      <p:sp>
        <p:nvSpPr>
          <p:cNvPr id="10" name="Text Placeholder 41"/>
          <p:cNvSpPr txBox="1">
            <a:spLocks/>
          </p:cNvSpPr>
          <p:nvPr/>
        </p:nvSpPr>
        <p:spPr bwMode="auto">
          <a:xfrm>
            <a:off x="6629400" y="4191000"/>
            <a:ext cx="3246438"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marL="168275" indent="-168275"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Tx/>
              <a:buChar char="•"/>
            </a:pPr>
            <a:endParaRPr lang="en-US" sz="1100" dirty="0">
              <a:solidFill>
                <a:srgbClr val="002060"/>
              </a:solidFill>
            </a:endParaRPr>
          </a:p>
        </p:txBody>
      </p:sp>
      <p:sp>
        <p:nvSpPr>
          <p:cNvPr id="11" name="Text Placeholder 42"/>
          <p:cNvSpPr txBox="1">
            <a:spLocks/>
          </p:cNvSpPr>
          <p:nvPr/>
        </p:nvSpPr>
        <p:spPr bwMode="auto">
          <a:xfrm>
            <a:off x="2830513" y="1400175"/>
            <a:ext cx="34845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1400" dirty="0">
                <a:solidFill>
                  <a:srgbClr val="003399"/>
                </a:solidFill>
              </a:rPr>
              <a:t>Accelerated insertion of processing methods and emerging materials systems are required for aerospace applications</a:t>
            </a:r>
          </a:p>
        </p:txBody>
      </p:sp>
      <p:sp>
        <p:nvSpPr>
          <p:cNvPr id="12" name="Text Placeholder 43"/>
          <p:cNvSpPr txBox="1">
            <a:spLocks/>
          </p:cNvSpPr>
          <p:nvPr/>
        </p:nvSpPr>
        <p:spPr>
          <a:xfrm>
            <a:off x="2995613" y="2459038"/>
            <a:ext cx="3262312" cy="3849687"/>
          </a:xfrm>
          <a:prstGeom prst="rect">
            <a:avLst/>
          </a:prstGeom>
        </p:spPr>
        <p:txBody>
          <a:bodyPr lIns="0" rIns="0"/>
          <a:lstStyle>
            <a:lvl1pPr marL="342900" indent="-342900" algn="l" rtl="0" eaLnBrk="0" fontAlgn="base" hangingPunct="0">
              <a:spcBef>
                <a:spcPct val="35000"/>
              </a:spcBef>
              <a:spcAft>
                <a:spcPct val="0"/>
              </a:spcAft>
              <a:buChar char="•"/>
              <a:defRPr sz="2000" b="1">
                <a:solidFill>
                  <a:srgbClr val="000099"/>
                </a:solidFill>
                <a:latin typeface="+mn-lt"/>
                <a:ea typeface="+mn-ea"/>
                <a:cs typeface="+mn-cs"/>
              </a:defRPr>
            </a:lvl1pPr>
            <a:lvl2pPr marL="742950" indent="-285750" algn="l" rtl="0" eaLnBrk="0" fontAlgn="base" hangingPunct="0">
              <a:spcBef>
                <a:spcPct val="35000"/>
              </a:spcBef>
              <a:spcAft>
                <a:spcPct val="0"/>
              </a:spcAft>
              <a:buChar char="–"/>
              <a:defRPr sz="1400" b="1">
                <a:solidFill>
                  <a:schemeClr val="tx1"/>
                </a:solidFill>
                <a:latin typeface="+mn-lt"/>
              </a:defRPr>
            </a:lvl2pPr>
            <a:lvl3pPr marL="1143000" indent="-228600" algn="l" rtl="0" eaLnBrk="0" fontAlgn="base" hangingPunct="0">
              <a:spcBef>
                <a:spcPct val="35000"/>
              </a:spcBef>
              <a:spcAft>
                <a:spcPct val="0"/>
              </a:spcAft>
              <a:buChar char="•"/>
              <a:defRPr sz="1400" b="1">
                <a:solidFill>
                  <a:schemeClr val="tx1"/>
                </a:solidFill>
                <a:latin typeface="+mn-lt"/>
              </a:defRPr>
            </a:lvl3pPr>
            <a:lvl4pPr marL="1600200" indent="-228600" algn="l" rtl="0" eaLnBrk="0" fontAlgn="base" hangingPunct="0">
              <a:spcBef>
                <a:spcPct val="35000"/>
              </a:spcBef>
              <a:spcAft>
                <a:spcPct val="0"/>
              </a:spcAft>
              <a:buChar char="–"/>
              <a:defRPr sz="1400" b="1">
                <a:solidFill>
                  <a:schemeClr val="tx1"/>
                </a:solidFill>
                <a:latin typeface="+mn-lt"/>
              </a:defRPr>
            </a:lvl4pPr>
            <a:lvl5pPr marL="2057400" indent="-228600" algn="l" rtl="0" eaLnBrk="0" fontAlgn="base" hangingPunct="0">
              <a:spcBef>
                <a:spcPct val="35000"/>
              </a:spcBef>
              <a:spcAft>
                <a:spcPct val="0"/>
              </a:spcAft>
              <a:buChar char="»"/>
              <a:defRPr sz="1400" b="1">
                <a:solidFill>
                  <a:schemeClr val="tx1"/>
                </a:solidFill>
                <a:latin typeface="+mn-lt"/>
              </a:defRPr>
            </a:lvl5pPr>
            <a:lvl6pPr marL="2514600" indent="-228600" algn="l" rtl="0" eaLnBrk="0" fontAlgn="base" hangingPunct="0">
              <a:spcBef>
                <a:spcPct val="35000"/>
              </a:spcBef>
              <a:spcAft>
                <a:spcPct val="0"/>
              </a:spcAft>
              <a:buChar char="»"/>
              <a:defRPr sz="1400" b="1">
                <a:solidFill>
                  <a:schemeClr val="tx1"/>
                </a:solidFill>
                <a:latin typeface="+mn-lt"/>
              </a:defRPr>
            </a:lvl6pPr>
            <a:lvl7pPr marL="2971800" indent="-228600" algn="l" rtl="0" eaLnBrk="0" fontAlgn="base" hangingPunct="0">
              <a:spcBef>
                <a:spcPct val="35000"/>
              </a:spcBef>
              <a:spcAft>
                <a:spcPct val="0"/>
              </a:spcAft>
              <a:buChar char="»"/>
              <a:defRPr sz="1400" b="1">
                <a:solidFill>
                  <a:schemeClr val="tx1"/>
                </a:solidFill>
                <a:latin typeface="+mn-lt"/>
              </a:defRPr>
            </a:lvl7pPr>
            <a:lvl8pPr marL="3429000" indent="-228600" algn="l" rtl="0" eaLnBrk="0" fontAlgn="base" hangingPunct="0">
              <a:spcBef>
                <a:spcPct val="35000"/>
              </a:spcBef>
              <a:spcAft>
                <a:spcPct val="0"/>
              </a:spcAft>
              <a:buChar char="»"/>
              <a:defRPr sz="1400" b="1">
                <a:solidFill>
                  <a:schemeClr val="tx1"/>
                </a:solidFill>
                <a:latin typeface="+mn-lt"/>
              </a:defRPr>
            </a:lvl8pPr>
            <a:lvl9pPr marL="3886200" indent="-228600" algn="l" rtl="0" eaLnBrk="0" fontAlgn="base" hangingPunct="0">
              <a:spcBef>
                <a:spcPct val="35000"/>
              </a:spcBef>
              <a:spcAft>
                <a:spcPct val="0"/>
              </a:spcAft>
              <a:buChar char="»"/>
              <a:defRPr sz="1400" b="1">
                <a:solidFill>
                  <a:schemeClr val="tx1"/>
                </a:solidFill>
                <a:latin typeface="+mn-lt"/>
              </a:defRPr>
            </a:lvl9pPr>
          </a:lstStyle>
          <a:p>
            <a:pPr marL="0" indent="0">
              <a:spcBef>
                <a:spcPts val="0"/>
              </a:spcBef>
              <a:spcAft>
                <a:spcPts val="0"/>
              </a:spcAft>
              <a:buFontTx/>
              <a:buNone/>
              <a:defRPr/>
            </a:pPr>
            <a:r>
              <a:rPr lang="en-US" sz="1100" b="0" dirty="0" smtClean="0">
                <a:solidFill>
                  <a:schemeClr val="tx2"/>
                </a:solidFill>
              </a:rPr>
              <a:t>Develop integrated computational</a:t>
            </a:r>
            <a:r>
              <a:rPr lang="en-US" sz="600" b="0" dirty="0" smtClean="0">
                <a:solidFill>
                  <a:schemeClr val="tx2"/>
                </a:solidFill>
              </a:rPr>
              <a:t> </a:t>
            </a:r>
            <a:r>
              <a:rPr lang="en-US" sz="1100" b="0" dirty="0" smtClean="0">
                <a:solidFill>
                  <a:schemeClr val="tx2"/>
                </a:solidFill>
              </a:rPr>
              <a:t>/</a:t>
            </a:r>
            <a:r>
              <a:rPr lang="en-US" sz="600" b="0" dirty="0" smtClean="0">
                <a:solidFill>
                  <a:schemeClr val="tx2"/>
                </a:solidFill>
              </a:rPr>
              <a:t> </a:t>
            </a:r>
            <a:r>
              <a:rPr lang="en-US" sz="1100" b="0" dirty="0" smtClean="0">
                <a:solidFill>
                  <a:schemeClr val="tx2"/>
                </a:solidFill>
              </a:rPr>
              <a:t>experimental</a:t>
            </a:r>
            <a:r>
              <a:rPr lang="en-US" sz="600" b="0" dirty="0" smtClean="0">
                <a:solidFill>
                  <a:schemeClr val="tx2"/>
                </a:solidFill>
              </a:rPr>
              <a:t> </a:t>
            </a:r>
            <a:r>
              <a:rPr lang="en-US" sz="1100" b="0" dirty="0" smtClean="0">
                <a:solidFill>
                  <a:schemeClr val="tx2"/>
                </a:solidFill>
              </a:rPr>
              <a:t>/</a:t>
            </a:r>
            <a:r>
              <a:rPr lang="en-US" sz="600" b="0" dirty="0" smtClean="0">
                <a:solidFill>
                  <a:schemeClr val="tx2"/>
                </a:solidFill>
              </a:rPr>
              <a:t> </a:t>
            </a:r>
            <a:r>
              <a:rPr lang="en-US" sz="1100" b="0" dirty="0" smtClean="0">
                <a:solidFill>
                  <a:schemeClr val="tx2"/>
                </a:solidFill>
              </a:rPr>
              <a:t>processing methodologies for accelerating  discovery and insertion of materials to satisfy NASA’s unique mission demands.</a:t>
            </a:r>
          </a:p>
          <a:p>
            <a:pPr marL="174625" indent="-174625" fontAlgn="auto">
              <a:spcBef>
                <a:spcPts val="0"/>
              </a:spcBef>
              <a:spcAft>
                <a:spcPts val="0"/>
              </a:spcAft>
              <a:buFont typeface="Arial" pitchFamily="34" charset="0"/>
              <a:buChar char="•"/>
              <a:tabLst>
                <a:tab pos="119063" algn="l"/>
              </a:tabLst>
              <a:defRPr/>
            </a:pPr>
            <a:r>
              <a:rPr lang="en-US" sz="1100" b="0" dirty="0">
                <a:solidFill>
                  <a:schemeClr val="tx2"/>
                </a:solidFill>
              </a:rPr>
              <a:t>The challenges:</a:t>
            </a:r>
          </a:p>
          <a:p>
            <a:pPr marL="282575" lvl="2" indent="-107950" fontAlgn="auto">
              <a:spcBef>
                <a:spcPts val="0"/>
              </a:spcBef>
              <a:spcAft>
                <a:spcPts val="200"/>
              </a:spcAft>
              <a:buFont typeface="Arial" pitchFamily="34" charset="0"/>
              <a:buChar char="–"/>
              <a:tabLst>
                <a:tab pos="119063" algn="l"/>
              </a:tabLst>
              <a:defRPr/>
            </a:pPr>
            <a:r>
              <a:rPr lang="en-US" sz="1100" b="0" dirty="0">
                <a:solidFill>
                  <a:schemeClr val="tx2"/>
                </a:solidFill>
                <a:cs typeface="Arial" charset="0"/>
              </a:rPr>
              <a:t>Requires </a:t>
            </a:r>
            <a:r>
              <a:rPr lang="en-US" sz="1100" b="0" dirty="0" smtClean="0">
                <a:solidFill>
                  <a:schemeClr val="tx2"/>
                </a:solidFill>
                <a:cs typeface="Arial" charset="0"/>
              </a:rPr>
              <a:t>validated multi-physics </a:t>
            </a:r>
            <a:r>
              <a:rPr lang="en-US" sz="1100" b="0" dirty="0">
                <a:solidFill>
                  <a:schemeClr val="tx2"/>
                </a:solidFill>
                <a:cs typeface="Arial" charset="0"/>
              </a:rPr>
              <a:t>design tools that incorporate materials properties, </a:t>
            </a:r>
            <a:r>
              <a:rPr lang="en-US" sz="1100" b="0" dirty="0" smtClean="0">
                <a:solidFill>
                  <a:schemeClr val="tx2"/>
                </a:solidFill>
                <a:cs typeface="Arial" charset="0"/>
              </a:rPr>
              <a:t>processing and </a:t>
            </a:r>
            <a:r>
              <a:rPr lang="en-US" sz="1100" b="0" dirty="0">
                <a:solidFill>
                  <a:schemeClr val="tx2"/>
                </a:solidFill>
                <a:cs typeface="Arial" charset="0"/>
              </a:rPr>
              <a:t>design </a:t>
            </a:r>
            <a:r>
              <a:rPr lang="en-US" sz="1100" b="0" dirty="0" smtClean="0">
                <a:solidFill>
                  <a:schemeClr val="tx2"/>
                </a:solidFill>
                <a:cs typeface="Arial" charset="0"/>
              </a:rPr>
              <a:t>requirements</a:t>
            </a:r>
            <a:endParaRPr lang="en-US" sz="1100" b="0" dirty="0">
              <a:solidFill>
                <a:schemeClr val="tx2"/>
              </a:solidFill>
              <a:cs typeface="Arial" charset="0"/>
            </a:endParaRPr>
          </a:p>
          <a:p>
            <a:pPr marL="282575" lvl="2" indent="-107950" fontAlgn="auto">
              <a:spcBef>
                <a:spcPts val="0"/>
              </a:spcBef>
              <a:spcAft>
                <a:spcPts val="200"/>
              </a:spcAft>
              <a:buFont typeface="Arial" pitchFamily="34" charset="0"/>
              <a:buChar char="–"/>
              <a:tabLst>
                <a:tab pos="119063" algn="l"/>
              </a:tabLst>
              <a:defRPr/>
            </a:pPr>
            <a:r>
              <a:rPr lang="en-US" sz="1100" b="0" dirty="0" smtClean="0">
                <a:solidFill>
                  <a:schemeClr val="tx2"/>
                </a:solidFill>
                <a:cs typeface="Arial" charset="0"/>
              </a:rPr>
              <a:t>Materials </a:t>
            </a:r>
            <a:r>
              <a:rPr lang="en-US" sz="1100" b="0" dirty="0">
                <a:solidFill>
                  <a:schemeClr val="tx2"/>
                </a:solidFill>
                <a:cs typeface="Arial" charset="0"/>
              </a:rPr>
              <a:t>process control and characterization</a:t>
            </a:r>
          </a:p>
          <a:p>
            <a:pPr marL="174625" indent="-174625" fontAlgn="auto">
              <a:spcBef>
                <a:spcPts val="0"/>
              </a:spcBef>
              <a:spcAft>
                <a:spcPts val="0"/>
              </a:spcAft>
              <a:buFont typeface="Arial" pitchFamily="34" charset="0"/>
              <a:buChar char="•"/>
              <a:defRPr/>
            </a:pPr>
            <a:r>
              <a:rPr lang="en-US" sz="1100" b="0" dirty="0" smtClean="0">
                <a:solidFill>
                  <a:schemeClr val="tx2"/>
                </a:solidFill>
              </a:rPr>
              <a:t>Approach</a:t>
            </a:r>
            <a:r>
              <a:rPr lang="en-US" sz="1100" b="0" dirty="0">
                <a:solidFill>
                  <a:schemeClr val="tx2"/>
                </a:solidFill>
              </a:rPr>
              <a:t>:</a:t>
            </a:r>
          </a:p>
          <a:p>
            <a:pPr marL="282575" lvl="1" indent="-107950" fontAlgn="auto">
              <a:spcBef>
                <a:spcPts val="0"/>
              </a:spcBef>
              <a:spcAft>
                <a:spcPts val="200"/>
              </a:spcAft>
              <a:buFont typeface="Arial" pitchFamily="34" charset="0"/>
              <a:buChar char="–"/>
              <a:defRPr/>
            </a:pPr>
            <a:r>
              <a:rPr lang="en-US" sz="1100" b="0" dirty="0" smtClean="0">
                <a:solidFill>
                  <a:schemeClr val="tx2"/>
                </a:solidFill>
                <a:cs typeface="Calibri"/>
              </a:rPr>
              <a:t>Atomistic </a:t>
            </a:r>
            <a:r>
              <a:rPr lang="en-US" sz="1100" b="0" dirty="0">
                <a:solidFill>
                  <a:schemeClr val="tx2"/>
                </a:solidFill>
                <a:cs typeface="Calibri"/>
              </a:rPr>
              <a:t>modeling to guide </a:t>
            </a:r>
            <a:r>
              <a:rPr lang="en-US" sz="1100" b="0" dirty="0" smtClean="0">
                <a:solidFill>
                  <a:schemeClr val="tx2"/>
                </a:solidFill>
                <a:cs typeface="Calibri"/>
              </a:rPr>
              <a:t>material </a:t>
            </a:r>
            <a:r>
              <a:rPr lang="en-US" sz="1100" b="0" dirty="0">
                <a:solidFill>
                  <a:schemeClr val="tx2"/>
                </a:solidFill>
                <a:cs typeface="Calibri"/>
              </a:rPr>
              <a:t>design e.g. matrix composition, crosslinking between CNTs, </a:t>
            </a:r>
            <a:r>
              <a:rPr lang="en-US" sz="1100" b="0" dirty="0" smtClean="0">
                <a:solidFill>
                  <a:schemeClr val="tx2"/>
                </a:solidFill>
                <a:cs typeface="Calibri"/>
              </a:rPr>
              <a:t>grain size and texture </a:t>
            </a:r>
          </a:p>
          <a:p>
            <a:pPr marL="282575" lvl="1" indent="-107950" fontAlgn="auto">
              <a:spcBef>
                <a:spcPts val="0"/>
              </a:spcBef>
              <a:spcAft>
                <a:spcPts val="200"/>
              </a:spcAft>
              <a:buFont typeface="Arial" pitchFamily="34" charset="0"/>
              <a:buChar char="–"/>
              <a:defRPr/>
            </a:pPr>
            <a:r>
              <a:rPr lang="en-US" sz="1100" b="0" dirty="0" smtClean="0">
                <a:solidFill>
                  <a:schemeClr val="tx2"/>
                </a:solidFill>
                <a:cs typeface="Calibri"/>
              </a:rPr>
              <a:t>Multiscale </a:t>
            </a:r>
            <a:r>
              <a:rPr lang="en-US" sz="1100" b="0" dirty="0">
                <a:solidFill>
                  <a:schemeClr val="tx2"/>
                </a:solidFill>
                <a:cs typeface="Calibri"/>
              </a:rPr>
              <a:t>modeling </a:t>
            </a:r>
            <a:r>
              <a:rPr lang="en-US" sz="1100" b="0" dirty="0" smtClean="0">
                <a:solidFill>
                  <a:schemeClr val="tx2"/>
                </a:solidFill>
                <a:cs typeface="Calibri"/>
              </a:rPr>
              <a:t>influence </a:t>
            </a:r>
            <a:r>
              <a:rPr lang="en-US" sz="1100" b="0" dirty="0">
                <a:solidFill>
                  <a:schemeClr val="tx2"/>
                </a:solidFill>
                <a:cs typeface="Calibri"/>
              </a:rPr>
              <a:t>of materials design on mechanical properties and durability </a:t>
            </a:r>
            <a:endParaRPr lang="en-US" sz="1100" b="0" dirty="0" smtClean="0">
              <a:solidFill>
                <a:schemeClr val="tx2"/>
              </a:solidFill>
              <a:cs typeface="Calibri"/>
            </a:endParaRPr>
          </a:p>
          <a:p>
            <a:pPr marL="282575" lvl="1" indent="-107950" fontAlgn="auto">
              <a:spcBef>
                <a:spcPts val="0"/>
              </a:spcBef>
              <a:spcAft>
                <a:spcPts val="200"/>
              </a:spcAft>
              <a:buFont typeface="Arial" pitchFamily="34" charset="0"/>
              <a:buChar char="–"/>
              <a:defRPr/>
            </a:pPr>
            <a:r>
              <a:rPr lang="en-US" sz="1100" b="0" dirty="0" smtClean="0">
                <a:solidFill>
                  <a:schemeClr val="tx2"/>
                </a:solidFill>
                <a:cs typeface="Calibri"/>
              </a:rPr>
              <a:t>Process </a:t>
            </a:r>
            <a:r>
              <a:rPr lang="en-US" sz="1100" b="0" dirty="0">
                <a:solidFill>
                  <a:schemeClr val="tx2"/>
                </a:solidFill>
                <a:cs typeface="Calibri"/>
              </a:rPr>
              <a:t>modeling to determine processing parameters required to produce as-designed material nano-/micro-structures and enable </a:t>
            </a:r>
            <a:r>
              <a:rPr lang="en-US" sz="1100" b="0" dirty="0" smtClean="0">
                <a:solidFill>
                  <a:schemeClr val="tx2"/>
                </a:solidFill>
                <a:cs typeface="Calibri"/>
              </a:rPr>
              <a:t>advanced manufacturing </a:t>
            </a:r>
            <a:r>
              <a:rPr lang="en-US" sz="1100" b="0" dirty="0">
                <a:solidFill>
                  <a:schemeClr val="tx2"/>
                </a:solidFill>
                <a:cs typeface="Calibri"/>
              </a:rPr>
              <a:t>methods utilization </a:t>
            </a:r>
            <a:endParaRPr lang="en-US" sz="1100" b="0" dirty="0" smtClean="0">
              <a:solidFill>
                <a:schemeClr val="tx2"/>
              </a:solidFill>
              <a:cs typeface="Calibri"/>
            </a:endParaRPr>
          </a:p>
          <a:p>
            <a:pPr marL="282575" lvl="1" indent="-107950" fontAlgn="auto">
              <a:spcBef>
                <a:spcPts val="0"/>
              </a:spcBef>
              <a:spcAft>
                <a:spcPts val="200"/>
              </a:spcAft>
              <a:buFont typeface="Arial" pitchFamily="34" charset="0"/>
              <a:buChar char="–"/>
              <a:defRPr/>
            </a:pPr>
            <a:r>
              <a:rPr lang="en-US" sz="1100" b="0" dirty="0" smtClean="0">
                <a:solidFill>
                  <a:schemeClr val="tx2"/>
                </a:solidFill>
                <a:cs typeface="Calibri"/>
              </a:rPr>
              <a:t>Utilize  </a:t>
            </a:r>
            <a:r>
              <a:rPr lang="en-US" sz="1100" b="0" dirty="0">
                <a:solidFill>
                  <a:schemeClr val="tx2"/>
                </a:solidFill>
                <a:cs typeface="Calibri"/>
              </a:rPr>
              <a:t>material </a:t>
            </a:r>
            <a:r>
              <a:rPr lang="en-US" sz="1100" b="0" dirty="0" smtClean="0">
                <a:solidFill>
                  <a:schemeClr val="tx2"/>
                </a:solidFill>
                <a:cs typeface="Calibri"/>
              </a:rPr>
              <a:t>data  </a:t>
            </a:r>
            <a:r>
              <a:rPr lang="en-US" sz="1100" b="0" dirty="0">
                <a:solidFill>
                  <a:schemeClr val="tx2"/>
                </a:solidFill>
                <a:cs typeface="Calibri"/>
              </a:rPr>
              <a:t>management  </a:t>
            </a:r>
            <a:r>
              <a:rPr lang="en-US" sz="1100" b="0" dirty="0" smtClean="0">
                <a:solidFill>
                  <a:schemeClr val="tx2"/>
                </a:solidFill>
                <a:cs typeface="Calibri"/>
              </a:rPr>
              <a:t>to support robust material design methodology</a:t>
            </a:r>
            <a:endParaRPr lang="en-US" sz="1100" b="0" dirty="0">
              <a:solidFill>
                <a:schemeClr val="tx2"/>
              </a:solidFill>
              <a:cs typeface="Calibri"/>
            </a:endParaRPr>
          </a:p>
          <a:p>
            <a:pPr marL="241300" lvl="1" fontAlgn="auto">
              <a:spcBef>
                <a:spcPts val="0"/>
              </a:spcBef>
              <a:spcAft>
                <a:spcPts val="0"/>
              </a:spcAft>
              <a:buFont typeface="Arial" pitchFamily="34" charset="0"/>
              <a:buChar char="–"/>
              <a:defRPr/>
            </a:pPr>
            <a:endParaRPr lang="en-US" sz="1100" dirty="0">
              <a:solidFill>
                <a:srgbClr val="000000"/>
              </a:solidFill>
              <a:cs typeface="Arial" charset="0"/>
            </a:endParaRPr>
          </a:p>
          <a:p>
            <a:pPr marL="168275" lvl="1" indent="-168275">
              <a:spcBef>
                <a:spcPts val="0"/>
              </a:spcBef>
              <a:spcAft>
                <a:spcPts val="0"/>
              </a:spcAft>
              <a:defRPr/>
            </a:pPr>
            <a:endParaRPr lang="en-US" sz="1100" dirty="0" smtClean="0">
              <a:solidFill>
                <a:srgbClr val="FF0000"/>
              </a:solidFill>
              <a:cs typeface="+mn-cs"/>
            </a:endParaRPr>
          </a:p>
        </p:txBody>
      </p:sp>
      <p:sp>
        <p:nvSpPr>
          <p:cNvPr id="13" name="Text Placeholder 9"/>
          <p:cNvSpPr txBox="1">
            <a:spLocks/>
          </p:cNvSpPr>
          <p:nvPr/>
        </p:nvSpPr>
        <p:spPr>
          <a:xfrm>
            <a:off x="2819400" y="6305550"/>
            <a:ext cx="3709988" cy="457200"/>
          </a:xfrm>
          <a:prstGeom prst="rect">
            <a:avLst/>
          </a:prstGeom>
          <a:solidFill>
            <a:srgbClr val="948A54"/>
          </a:solidFill>
          <a:ln>
            <a:solidFill>
              <a:schemeClr val="bg2">
                <a:lumMod val="10000"/>
              </a:schemeClr>
            </a:solidFill>
          </a:ln>
          <a:effectLst>
            <a:outerShdw blurRad="50800" dist="38100" dir="2700000" algn="tl" rotWithShape="0">
              <a:prstClr val="black">
                <a:alpha val="40000"/>
              </a:prstClr>
            </a:outerShdw>
          </a:effectLst>
        </p:spPr>
        <p:txBody>
          <a:bodyPr anchor="ctr"/>
          <a:lstStyle>
            <a:lvl1pPr marL="342900" indent="-342900" algn="l" rtl="0" eaLnBrk="0" fontAlgn="base" hangingPunct="0">
              <a:spcBef>
                <a:spcPct val="35000"/>
              </a:spcBef>
              <a:spcAft>
                <a:spcPct val="0"/>
              </a:spcAft>
              <a:buChar char="•"/>
              <a:defRPr sz="2000" b="1">
                <a:solidFill>
                  <a:srgbClr val="000099"/>
                </a:solidFill>
                <a:latin typeface="+mn-lt"/>
                <a:ea typeface="+mn-ea"/>
                <a:cs typeface="+mn-cs"/>
              </a:defRPr>
            </a:lvl1pPr>
            <a:lvl2pPr marL="742950" indent="-285750" algn="l" rtl="0" eaLnBrk="0" fontAlgn="base" hangingPunct="0">
              <a:spcBef>
                <a:spcPct val="35000"/>
              </a:spcBef>
              <a:spcAft>
                <a:spcPct val="0"/>
              </a:spcAft>
              <a:buChar char="–"/>
              <a:defRPr sz="1400" b="1">
                <a:solidFill>
                  <a:schemeClr val="tx1"/>
                </a:solidFill>
                <a:latin typeface="+mn-lt"/>
              </a:defRPr>
            </a:lvl2pPr>
            <a:lvl3pPr marL="1143000" indent="-228600" algn="l" rtl="0" eaLnBrk="0" fontAlgn="base" hangingPunct="0">
              <a:spcBef>
                <a:spcPct val="35000"/>
              </a:spcBef>
              <a:spcAft>
                <a:spcPct val="0"/>
              </a:spcAft>
              <a:buChar char="•"/>
              <a:defRPr sz="1400" b="1">
                <a:solidFill>
                  <a:schemeClr val="tx1"/>
                </a:solidFill>
                <a:latin typeface="+mn-lt"/>
              </a:defRPr>
            </a:lvl3pPr>
            <a:lvl4pPr marL="1600200" indent="-228600" algn="l" rtl="0" eaLnBrk="0" fontAlgn="base" hangingPunct="0">
              <a:spcBef>
                <a:spcPct val="35000"/>
              </a:spcBef>
              <a:spcAft>
                <a:spcPct val="0"/>
              </a:spcAft>
              <a:buChar char="–"/>
              <a:defRPr sz="1400" b="1">
                <a:solidFill>
                  <a:schemeClr val="tx1"/>
                </a:solidFill>
                <a:latin typeface="+mn-lt"/>
              </a:defRPr>
            </a:lvl4pPr>
            <a:lvl5pPr marL="2057400" indent="-228600" algn="l" rtl="0" eaLnBrk="0" fontAlgn="base" hangingPunct="0">
              <a:spcBef>
                <a:spcPct val="35000"/>
              </a:spcBef>
              <a:spcAft>
                <a:spcPct val="0"/>
              </a:spcAft>
              <a:buChar char="»"/>
              <a:defRPr sz="1400" b="1">
                <a:solidFill>
                  <a:schemeClr val="tx1"/>
                </a:solidFill>
                <a:latin typeface="+mn-lt"/>
              </a:defRPr>
            </a:lvl5pPr>
            <a:lvl6pPr marL="2514600" indent="-228600" algn="l" rtl="0" eaLnBrk="0" fontAlgn="base" hangingPunct="0">
              <a:spcBef>
                <a:spcPct val="35000"/>
              </a:spcBef>
              <a:spcAft>
                <a:spcPct val="0"/>
              </a:spcAft>
              <a:buChar char="»"/>
              <a:defRPr sz="1400" b="1">
                <a:solidFill>
                  <a:schemeClr val="tx1"/>
                </a:solidFill>
                <a:latin typeface="+mn-lt"/>
              </a:defRPr>
            </a:lvl6pPr>
            <a:lvl7pPr marL="2971800" indent="-228600" algn="l" rtl="0" eaLnBrk="0" fontAlgn="base" hangingPunct="0">
              <a:spcBef>
                <a:spcPct val="35000"/>
              </a:spcBef>
              <a:spcAft>
                <a:spcPct val="0"/>
              </a:spcAft>
              <a:buChar char="»"/>
              <a:defRPr sz="1400" b="1">
                <a:solidFill>
                  <a:schemeClr val="tx1"/>
                </a:solidFill>
                <a:latin typeface="+mn-lt"/>
              </a:defRPr>
            </a:lvl7pPr>
            <a:lvl8pPr marL="3429000" indent="-228600" algn="l" rtl="0" eaLnBrk="0" fontAlgn="base" hangingPunct="0">
              <a:spcBef>
                <a:spcPct val="35000"/>
              </a:spcBef>
              <a:spcAft>
                <a:spcPct val="0"/>
              </a:spcAft>
              <a:buChar char="»"/>
              <a:defRPr sz="1400" b="1">
                <a:solidFill>
                  <a:schemeClr val="tx1"/>
                </a:solidFill>
                <a:latin typeface="+mn-lt"/>
              </a:defRPr>
            </a:lvl8pPr>
            <a:lvl9pPr marL="3886200" indent="-228600" algn="l" rtl="0" eaLnBrk="0" fontAlgn="base" hangingPunct="0">
              <a:spcBef>
                <a:spcPct val="35000"/>
              </a:spcBef>
              <a:spcAft>
                <a:spcPct val="0"/>
              </a:spcAft>
              <a:buChar char="»"/>
              <a:defRPr sz="1400" b="1">
                <a:solidFill>
                  <a:schemeClr val="tx1"/>
                </a:solidFill>
                <a:latin typeface="+mn-lt"/>
              </a:defRPr>
            </a:lvl9pPr>
          </a:lstStyle>
          <a:p>
            <a:pPr marL="0" indent="0" algn="ctr">
              <a:spcBef>
                <a:spcPts val="0"/>
              </a:spcBef>
              <a:spcAft>
                <a:spcPts val="0"/>
              </a:spcAft>
              <a:buFontTx/>
              <a:buNone/>
              <a:defRPr/>
            </a:pPr>
            <a:r>
              <a:rPr lang="en-US" sz="1200" dirty="0" smtClean="0">
                <a:solidFill>
                  <a:schemeClr val="tx1"/>
                </a:solidFill>
              </a:rPr>
              <a:t>Computational material design is enabling to NASA’s aerospace needs.</a:t>
            </a:r>
            <a:endParaRPr lang="en-US" sz="1200" dirty="0">
              <a:solidFill>
                <a:schemeClr val="tx1"/>
              </a:solidFill>
            </a:endParaRPr>
          </a:p>
        </p:txBody>
      </p:sp>
      <p:sp>
        <p:nvSpPr>
          <p:cNvPr id="14" name="AutoShape 2"/>
          <p:cNvSpPr>
            <a:spLocks noChangeAspect="1" noChangeArrowheads="1"/>
          </p:cNvSpPr>
          <p:nvPr/>
        </p:nvSpPr>
        <p:spPr bwMode="auto">
          <a:xfrm>
            <a:off x="7543800" y="3476625"/>
            <a:ext cx="615950" cy="363538"/>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defTabSz="912813"/>
            <a:endParaRPr lang="en-US" sz="700" b="1" dirty="0">
              <a:solidFill>
                <a:srgbClr val="952B1D"/>
              </a:solidFill>
              <a:latin typeface="Century Gothic" pitchFamily="34" charset="0"/>
            </a:endParaRPr>
          </a:p>
        </p:txBody>
      </p:sp>
      <p:sp>
        <p:nvSpPr>
          <p:cNvPr id="15" name="AutoShape 9"/>
          <p:cNvSpPr>
            <a:spLocks noChangeAspect="1" noChangeArrowheads="1"/>
          </p:cNvSpPr>
          <p:nvPr/>
        </p:nvSpPr>
        <p:spPr bwMode="auto">
          <a:xfrm rot="-5400000">
            <a:off x="2534444" y="4180681"/>
            <a:ext cx="615950" cy="363538"/>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defTabSz="912813"/>
            <a:endParaRPr lang="en-US" sz="700" b="1" dirty="0">
              <a:solidFill>
                <a:srgbClr val="952B1D"/>
              </a:solidFill>
              <a:latin typeface="Century Gothic" pitchFamily="34" charset="0"/>
            </a:endParaRPr>
          </a:p>
        </p:txBody>
      </p:sp>
      <p:sp>
        <p:nvSpPr>
          <p:cNvPr id="16" name="AutoShape 10"/>
          <p:cNvSpPr>
            <a:spLocks noChangeAspect="1" noChangeArrowheads="1"/>
          </p:cNvSpPr>
          <p:nvPr/>
        </p:nvSpPr>
        <p:spPr bwMode="auto">
          <a:xfrm rot="-5400000">
            <a:off x="6220619" y="3261519"/>
            <a:ext cx="615950" cy="363538"/>
          </a:xfrm>
          <a:prstGeom prst="downArrow">
            <a:avLst>
              <a:gd name="adj1" fmla="val 53611"/>
              <a:gd name="adj2" fmla="val 53773"/>
            </a:avLst>
          </a:prstGeom>
          <a:solidFill>
            <a:srgbClr val="952B1D"/>
          </a:solidFill>
          <a:ln w="12700">
            <a:solidFill>
              <a:srgbClr val="4D4D4D"/>
            </a:solidFill>
            <a:miter lim="800000"/>
            <a:headEnd/>
            <a:tailEnd/>
          </a:ln>
        </p:spPr>
        <p:txBody>
          <a:bodyPr vert="eaVert" wrap="none" anchor="ctr"/>
          <a:lstStyle/>
          <a:p>
            <a:pPr algn="ctr" defTabSz="912813"/>
            <a:endParaRPr lang="en-US" sz="700" b="1" dirty="0">
              <a:solidFill>
                <a:srgbClr val="952B1D"/>
              </a:solidFill>
              <a:latin typeface="Century Gothic" pitchFamily="34" charset="0"/>
            </a:endParaRPr>
          </a:p>
        </p:txBody>
      </p:sp>
      <p:sp>
        <p:nvSpPr>
          <p:cNvPr id="17" name="Text Box 22"/>
          <p:cNvSpPr txBox="1">
            <a:spLocks noChangeArrowheads="1"/>
          </p:cNvSpPr>
          <p:nvPr/>
        </p:nvSpPr>
        <p:spPr bwMode="auto">
          <a:xfrm rot="-5400000">
            <a:off x="5486400" y="1905000"/>
            <a:ext cx="21971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400" b="1" dirty="0">
                <a:solidFill>
                  <a:srgbClr val="C00000"/>
                </a:solidFill>
              </a:rPr>
              <a:t>QUANTITATIVE IMPACT</a:t>
            </a:r>
          </a:p>
        </p:txBody>
      </p:sp>
      <p:sp>
        <p:nvSpPr>
          <p:cNvPr id="18" name="Text Box 23"/>
          <p:cNvSpPr txBox="1">
            <a:spLocks noChangeArrowheads="1"/>
          </p:cNvSpPr>
          <p:nvPr/>
        </p:nvSpPr>
        <p:spPr bwMode="auto">
          <a:xfrm rot="-5400000">
            <a:off x="5750719" y="4718844"/>
            <a:ext cx="16684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sz="1400" b="1" dirty="0">
                <a:solidFill>
                  <a:srgbClr val="C00000"/>
                </a:solidFill>
              </a:rPr>
              <a:t>PROGRAM GOAL</a:t>
            </a:r>
          </a:p>
        </p:txBody>
      </p:sp>
      <p:sp>
        <p:nvSpPr>
          <p:cNvPr id="19" name="Text Box 25"/>
          <p:cNvSpPr txBox="1">
            <a:spLocks noChangeArrowheads="1"/>
          </p:cNvSpPr>
          <p:nvPr/>
        </p:nvSpPr>
        <p:spPr bwMode="auto">
          <a:xfrm rot="-5400000">
            <a:off x="-585788" y="2312988"/>
            <a:ext cx="153987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400" b="1" dirty="0">
                <a:solidFill>
                  <a:srgbClr val="C00000"/>
                </a:solidFill>
              </a:rPr>
              <a:t>STATUS QUO</a:t>
            </a:r>
          </a:p>
        </p:txBody>
      </p:sp>
      <p:sp>
        <p:nvSpPr>
          <p:cNvPr id="20" name="Text Box 26"/>
          <p:cNvSpPr txBox="1">
            <a:spLocks noChangeArrowheads="1"/>
          </p:cNvSpPr>
          <p:nvPr/>
        </p:nvSpPr>
        <p:spPr bwMode="auto">
          <a:xfrm rot="-5400000">
            <a:off x="-637382" y="4720432"/>
            <a:ext cx="164306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defTabSz="912813" eaLnBrk="0" hangingPunct="0">
              <a:tabLst>
                <a:tab pos="1827213" algn="l"/>
              </a:tabLst>
              <a:defRPr>
                <a:solidFill>
                  <a:schemeClr val="tx1"/>
                </a:solidFill>
                <a:latin typeface="Calibri" pitchFamily="34" charset="0"/>
                <a:cs typeface="Arial" pitchFamily="34" charset="0"/>
              </a:defRPr>
            </a:lvl1pPr>
            <a:lvl2pPr marL="742950" indent="-285750" defTabSz="912813" eaLnBrk="0" hangingPunct="0">
              <a:tabLst>
                <a:tab pos="1827213" algn="l"/>
              </a:tabLst>
              <a:defRPr>
                <a:solidFill>
                  <a:schemeClr val="tx1"/>
                </a:solidFill>
                <a:latin typeface="Calibri" pitchFamily="34" charset="0"/>
                <a:cs typeface="Arial" pitchFamily="34" charset="0"/>
              </a:defRPr>
            </a:lvl2pPr>
            <a:lvl3pPr marL="1143000" indent="-228600" defTabSz="912813" eaLnBrk="0" hangingPunct="0">
              <a:tabLst>
                <a:tab pos="1827213" algn="l"/>
              </a:tabLst>
              <a:defRPr>
                <a:solidFill>
                  <a:schemeClr val="tx1"/>
                </a:solidFill>
                <a:latin typeface="Calibri" pitchFamily="34" charset="0"/>
                <a:cs typeface="Arial" pitchFamily="34" charset="0"/>
              </a:defRPr>
            </a:lvl3pPr>
            <a:lvl4pPr marL="1600200" indent="-228600" defTabSz="912813" eaLnBrk="0" hangingPunct="0">
              <a:tabLst>
                <a:tab pos="1827213" algn="l"/>
              </a:tabLst>
              <a:defRPr>
                <a:solidFill>
                  <a:schemeClr val="tx1"/>
                </a:solidFill>
                <a:latin typeface="Calibri" pitchFamily="34" charset="0"/>
                <a:cs typeface="Arial" pitchFamily="34" charset="0"/>
              </a:defRPr>
            </a:lvl4pPr>
            <a:lvl5pPr marL="2057400" indent="-228600" defTabSz="912813" eaLnBrk="0" hangingPunct="0">
              <a:tabLst>
                <a:tab pos="1827213" algn="l"/>
              </a:tabLst>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tabLst>
                <a:tab pos="1827213" algn="l"/>
              </a:tabLs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tabLst>
                <a:tab pos="1827213" algn="l"/>
              </a:tabLs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tabLst>
                <a:tab pos="1827213" algn="l"/>
              </a:tabLs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tabLst>
                <a:tab pos="1827213" algn="l"/>
              </a:tabLst>
              <a:defRPr>
                <a:solidFill>
                  <a:schemeClr val="tx1"/>
                </a:solidFill>
                <a:latin typeface="Calibri" pitchFamily="34" charset="0"/>
                <a:cs typeface="Arial" pitchFamily="34" charset="0"/>
              </a:defRPr>
            </a:lvl9pPr>
          </a:lstStyle>
          <a:p>
            <a:pPr algn="r" eaLnBrk="1" hangingPunct="1"/>
            <a:r>
              <a:rPr lang="en-US" sz="1400" b="1" dirty="0">
                <a:solidFill>
                  <a:srgbClr val="C00000"/>
                </a:solidFill>
              </a:rPr>
              <a:t>NEW INSIGHTS</a:t>
            </a:r>
          </a:p>
        </p:txBody>
      </p:sp>
      <p:sp>
        <p:nvSpPr>
          <p:cNvPr id="21" name="TextBox 44"/>
          <p:cNvSpPr txBox="1">
            <a:spLocks noChangeArrowheads="1"/>
          </p:cNvSpPr>
          <p:nvPr/>
        </p:nvSpPr>
        <p:spPr bwMode="auto">
          <a:xfrm>
            <a:off x="2819400" y="1042988"/>
            <a:ext cx="35194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sz="1400" b="1" dirty="0">
                <a:solidFill>
                  <a:srgbClr val="C00000"/>
                </a:solidFill>
              </a:rPr>
              <a:t>PROBLEM / NEED BEING ADDRESSED</a:t>
            </a:r>
          </a:p>
        </p:txBody>
      </p:sp>
      <p:sp>
        <p:nvSpPr>
          <p:cNvPr id="22" name="TextBox 46"/>
          <p:cNvSpPr txBox="1">
            <a:spLocks noChangeArrowheads="1"/>
          </p:cNvSpPr>
          <p:nvPr/>
        </p:nvSpPr>
        <p:spPr bwMode="auto">
          <a:xfrm>
            <a:off x="2905125" y="2286000"/>
            <a:ext cx="23701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400" b="1" dirty="0">
                <a:solidFill>
                  <a:srgbClr val="C00000"/>
                </a:solidFill>
              </a:rPr>
              <a:t>PROJECT DESCRIPTION:</a:t>
            </a:r>
          </a:p>
        </p:txBody>
      </p:sp>
      <p:sp>
        <p:nvSpPr>
          <p:cNvPr id="23" name="Rectangle 2"/>
          <p:cNvSpPr txBox="1">
            <a:spLocks noChangeArrowheads="1"/>
          </p:cNvSpPr>
          <p:nvPr/>
        </p:nvSpPr>
        <p:spPr bwMode="auto">
          <a:xfrm>
            <a:off x="898525" y="152400"/>
            <a:ext cx="687387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lnSpc>
                <a:spcPct val="85000"/>
              </a:lnSpc>
            </a:pPr>
            <a:r>
              <a:rPr lang="en-US" sz="3600" b="1" i="1" dirty="0"/>
              <a:t>Materials </a:t>
            </a:r>
            <a:r>
              <a:rPr lang="en-US" sz="3600" b="1" i="1" dirty="0" smtClean="0"/>
              <a:t>Genome Initiative </a:t>
            </a:r>
            <a:r>
              <a:rPr lang="en-US" sz="3600" b="1" i="1" dirty="0"/>
              <a:t>(MGI)</a:t>
            </a:r>
            <a:endParaRPr lang="en-US" sz="2800" b="1" i="1" dirty="0"/>
          </a:p>
        </p:txBody>
      </p:sp>
      <p:grpSp>
        <p:nvGrpSpPr>
          <p:cNvPr id="24" name="Group 28"/>
          <p:cNvGrpSpPr>
            <a:grpSpLocks/>
          </p:cNvGrpSpPr>
          <p:nvPr/>
        </p:nvGrpSpPr>
        <p:grpSpPr bwMode="auto">
          <a:xfrm>
            <a:off x="304800" y="3208338"/>
            <a:ext cx="2206625" cy="528637"/>
            <a:chOff x="325438" y="3184525"/>
            <a:chExt cx="2303462" cy="528675"/>
          </a:xfrm>
        </p:grpSpPr>
        <p:sp>
          <p:nvSpPr>
            <p:cNvPr id="25" name="AutoShape 12"/>
            <p:cNvSpPr>
              <a:spLocks noChangeAspect="1" noChangeArrowheads="1"/>
            </p:cNvSpPr>
            <p:nvPr/>
          </p:nvSpPr>
          <p:spPr bwMode="auto">
            <a:xfrm>
              <a:off x="1177925" y="3349662"/>
              <a:ext cx="615950" cy="363538"/>
            </a:xfrm>
            <a:prstGeom prst="downArrow">
              <a:avLst>
                <a:gd name="adj1" fmla="val 53611"/>
                <a:gd name="adj2" fmla="val 53773"/>
              </a:avLst>
            </a:prstGeom>
            <a:solidFill>
              <a:srgbClr val="B2B2B2">
                <a:alpha val="59999"/>
              </a:srgbClr>
            </a:solidFill>
            <a:ln w="12700">
              <a:solidFill>
                <a:srgbClr val="808080"/>
              </a:solidFill>
              <a:miter lim="800000"/>
              <a:headEnd/>
              <a:tailEnd/>
            </a:ln>
          </p:spPr>
          <p:txBody>
            <a:bodyPr wrap="none" anchor="ctr"/>
            <a:lstStyle/>
            <a:p>
              <a:pPr algn="ctr" defTabSz="912813"/>
              <a:endParaRPr lang="en-US" sz="700" b="1" dirty="0">
                <a:solidFill>
                  <a:srgbClr val="952B1D"/>
                </a:solidFill>
                <a:latin typeface="Century Gothic" pitchFamily="34" charset="0"/>
              </a:endParaRPr>
            </a:p>
          </p:txBody>
        </p:sp>
        <p:sp>
          <p:nvSpPr>
            <p:cNvPr id="26" name="AutoShape 13"/>
            <p:cNvSpPr>
              <a:spLocks/>
            </p:cNvSpPr>
            <p:nvPr/>
          </p:nvSpPr>
          <p:spPr bwMode="auto">
            <a:xfrm rot="5400000">
              <a:off x="1393825" y="2116138"/>
              <a:ext cx="166688" cy="2303462"/>
            </a:xfrm>
            <a:prstGeom prst="rightBracket">
              <a:avLst>
                <a:gd name="adj" fmla="val 115158"/>
              </a:avLst>
            </a:prstGeom>
            <a:noFill/>
            <a:ln w="28575">
              <a:solidFill>
                <a:srgbClr val="969696"/>
              </a:solidFill>
              <a:round/>
              <a:headEnd/>
              <a:tailEnd/>
            </a:ln>
            <a:extLst>
              <a:ext uri="{909E8E84-426E-40dd-AFC4-6F175D3DCCD1}">
                <a14:hiddenFill xmlns:a14="http://schemas.microsoft.com/office/drawing/2010/main">
                  <a:solidFill>
                    <a:srgbClr val="FFFFFF"/>
                  </a:solidFill>
                </a14:hiddenFill>
              </a:ext>
            </a:extLst>
          </p:spPr>
          <p:txBody>
            <a:bodyPr anchor="ctr">
              <a:spAutoFit/>
            </a:bodyPr>
            <a:lstStyle/>
            <a:p>
              <a:pPr defTabSz="912813"/>
              <a:endParaRPr lang="en-US" dirty="0">
                <a:solidFill>
                  <a:srgbClr val="000000"/>
                </a:solidFill>
              </a:endParaRPr>
            </a:p>
          </p:txBody>
        </p:sp>
      </p:grpSp>
      <p:sp>
        <p:nvSpPr>
          <p:cNvPr id="27" name="AutoShape 3"/>
          <p:cNvSpPr>
            <a:spLocks noChangeArrowheads="1"/>
          </p:cNvSpPr>
          <p:nvPr/>
        </p:nvSpPr>
        <p:spPr bwMode="auto">
          <a:xfrm>
            <a:off x="6781800" y="3767138"/>
            <a:ext cx="2220913" cy="2679700"/>
          </a:xfrm>
          <a:prstGeom prst="roundRect">
            <a:avLst>
              <a:gd name="adj" fmla="val 11111"/>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lIns="100584" tIns="73152" rIns="64008" bIns="82296" anchor="b"/>
          <a:lstStyle/>
          <a:p>
            <a:pPr marL="58738" indent="-58738" defTabSz="912813">
              <a:lnSpc>
                <a:spcPct val="90000"/>
              </a:lnSpc>
              <a:spcBef>
                <a:spcPct val="35000"/>
              </a:spcBef>
            </a:pPr>
            <a:endParaRPr lang="en-US" sz="1000" i="1" dirty="0">
              <a:solidFill>
                <a:srgbClr val="000000"/>
              </a:solidFill>
            </a:endParaRPr>
          </a:p>
          <a:p>
            <a:pPr marL="58738" indent="-58738" defTabSz="912813">
              <a:lnSpc>
                <a:spcPct val="90000"/>
              </a:lnSpc>
              <a:spcBef>
                <a:spcPct val="35000"/>
              </a:spcBef>
            </a:pPr>
            <a:endParaRPr lang="en-US" sz="1000" i="1" dirty="0">
              <a:solidFill>
                <a:srgbClr val="000000"/>
              </a:solidFill>
            </a:endParaRPr>
          </a:p>
          <a:p>
            <a:pPr marL="58738" indent="-58738" defTabSz="912813">
              <a:lnSpc>
                <a:spcPct val="90000"/>
              </a:lnSpc>
              <a:spcBef>
                <a:spcPct val="35000"/>
              </a:spcBef>
            </a:pPr>
            <a:endParaRPr lang="en-US" sz="1000" i="1" dirty="0">
              <a:solidFill>
                <a:srgbClr val="000000"/>
              </a:solidFill>
            </a:endParaRPr>
          </a:p>
          <a:p>
            <a:pPr marL="58738" indent="-58738" defTabSz="912813">
              <a:lnSpc>
                <a:spcPct val="90000"/>
              </a:lnSpc>
              <a:spcBef>
                <a:spcPct val="35000"/>
              </a:spcBef>
            </a:pPr>
            <a:endParaRPr lang="en-US" sz="1000" i="1" dirty="0">
              <a:solidFill>
                <a:srgbClr val="000000"/>
              </a:solidFill>
            </a:endParaRPr>
          </a:p>
          <a:p>
            <a:pPr marL="58738" indent="-58738" defTabSz="912813">
              <a:lnSpc>
                <a:spcPct val="90000"/>
              </a:lnSpc>
              <a:spcBef>
                <a:spcPct val="35000"/>
              </a:spcBef>
            </a:pPr>
            <a:endParaRPr lang="en-US" sz="1000" i="1" dirty="0">
              <a:solidFill>
                <a:srgbClr val="000000"/>
              </a:solidFill>
            </a:endParaRPr>
          </a:p>
          <a:p>
            <a:pPr marL="58738" indent="-58738" defTabSz="912813">
              <a:lnSpc>
                <a:spcPct val="90000"/>
              </a:lnSpc>
              <a:spcBef>
                <a:spcPct val="35000"/>
              </a:spcBef>
            </a:pPr>
            <a:endParaRPr lang="en-US" sz="1000" i="1" dirty="0">
              <a:solidFill>
                <a:srgbClr val="000000"/>
              </a:solidFill>
            </a:endParaRPr>
          </a:p>
          <a:p>
            <a:pPr marL="58738" indent="-58738" defTabSz="912813">
              <a:lnSpc>
                <a:spcPct val="90000"/>
              </a:lnSpc>
              <a:spcBef>
                <a:spcPct val="35000"/>
              </a:spcBef>
            </a:pPr>
            <a:endParaRPr lang="en-US" sz="1000" i="1" dirty="0">
              <a:solidFill>
                <a:srgbClr val="000000"/>
              </a:solidFill>
            </a:endParaRPr>
          </a:p>
          <a:p>
            <a:pPr marL="58738" indent="-58738" defTabSz="912813">
              <a:lnSpc>
                <a:spcPct val="90000"/>
              </a:lnSpc>
              <a:spcBef>
                <a:spcPct val="35000"/>
              </a:spcBef>
            </a:pPr>
            <a:endParaRPr lang="en-US" sz="1000" i="1" dirty="0">
              <a:solidFill>
                <a:srgbClr val="000000"/>
              </a:solidFill>
            </a:endParaRPr>
          </a:p>
        </p:txBody>
      </p:sp>
      <p:sp>
        <p:nvSpPr>
          <p:cNvPr id="28" name="Text Placeholder 33"/>
          <p:cNvSpPr txBox="1">
            <a:spLocks/>
          </p:cNvSpPr>
          <p:nvPr/>
        </p:nvSpPr>
        <p:spPr bwMode="auto">
          <a:xfrm>
            <a:off x="6767513" y="3805238"/>
            <a:ext cx="2316162"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68275" indent="-168275"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buFontTx/>
              <a:buChar char="•"/>
            </a:pPr>
            <a:r>
              <a:rPr lang="en-US" sz="1100" dirty="0"/>
              <a:t>Cross-center effort including computational, experimental and processing expertise to develop emerging material systems including multifunctional materials.</a:t>
            </a:r>
          </a:p>
          <a:p>
            <a:pPr>
              <a:buFontTx/>
              <a:buChar char="•"/>
            </a:pPr>
            <a:r>
              <a:rPr lang="en-US" sz="1100" dirty="0"/>
              <a:t>Define path for compressed materials maturation and insertion through multiscale modeling to reduce  materials testing and shorten iterative cycle for materials optimization.</a:t>
            </a:r>
          </a:p>
          <a:p>
            <a:pPr>
              <a:buFontTx/>
              <a:buChar char="•"/>
            </a:pPr>
            <a:r>
              <a:rPr lang="en-US" sz="1100" dirty="0"/>
              <a:t>Capability for materials “designers” to assess the trade-off between various material properties of interest and enable rapid prototyping.</a:t>
            </a:r>
            <a:endParaRPr lang="en-US" sz="1100" dirty="0">
              <a:ea typeface="MS PGothic" pitchFamily="34" charset="-128"/>
            </a:endParaRPr>
          </a:p>
          <a:p>
            <a:pPr>
              <a:buFontTx/>
              <a:buChar char="•"/>
            </a:pPr>
            <a:endParaRPr lang="en-US" sz="1100" dirty="0"/>
          </a:p>
        </p:txBody>
      </p:sp>
      <p:pic>
        <p:nvPicPr>
          <p:cNvPr id="29" name="Picture 44" descr="EBF3.jpg"/>
          <p:cNvPicPr>
            <a:picLocks noChangeAspect="1"/>
          </p:cNvPicPr>
          <p:nvPr/>
        </p:nvPicPr>
        <p:blipFill>
          <a:blip r:embed="rId3">
            <a:extLst>
              <a:ext uri="{28A0092B-C50C-407E-A947-70E740481C1C}">
                <a14:useLocalDpi xmlns:a14="http://schemas.microsoft.com/office/drawing/2010/main" val="0"/>
              </a:ext>
            </a:extLst>
          </a:blip>
          <a:srcRect l="15994" t="16383" r="13429" b="21074"/>
          <a:stretch>
            <a:fillRect/>
          </a:stretch>
        </p:blipFill>
        <p:spPr bwMode="auto">
          <a:xfrm>
            <a:off x="1516063" y="6073775"/>
            <a:ext cx="10858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7525" y="4579938"/>
            <a:ext cx="1003300" cy="65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
          <p:cNvGrpSpPr>
            <a:grpSpLocks/>
          </p:cNvGrpSpPr>
          <p:nvPr/>
        </p:nvGrpSpPr>
        <p:grpSpPr bwMode="auto">
          <a:xfrm>
            <a:off x="222250" y="4564063"/>
            <a:ext cx="2492375" cy="1730375"/>
            <a:chOff x="326509" y="4458508"/>
            <a:chExt cx="2492891" cy="1731314"/>
          </a:xfrm>
        </p:grpSpPr>
        <p:sp>
          <p:nvSpPr>
            <p:cNvPr id="32" name="TextBox 2"/>
            <p:cNvSpPr txBox="1">
              <a:spLocks noChangeArrowheads="1"/>
            </p:cNvSpPr>
            <p:nvPr/>
          </p:nvSpPr>
          <p:spPr bwMode="auto">
            <a:xfrm>
              <a:off x="326509" y="4458508"/>
              <a:ext cx="158850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marL="171450" indent="-1714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lvl="1" eaLnBrk="1" hangingPunct="1">
                <a:buFont typeface="Arial" pitchFamily="34" charset="0"/>
                <a:buChar char="•"/>
              </a:pPr>
              <a:r>
                <a:rPr lang="en-US" sz="1100" dirty="0">
                  <a:solidFill>
                    <a:srgbClr val="000090"/>
                  </a:solidFill>
                  <a:cs typeface="Calibri" pitchFamily="34" charset="0"/>
                </a:rPr>
                <a:t>Synergistic efforts in multiscale modeling, information management, </a:t>
              </a:r>
              <a:endParaRPr lang="en-US" sz="1100" dirty="0"/>
            </a:p>
          </p:txBody>
        </p:sp>
        <p:sp>
          <p:nvSpPr>
            <p:cNvPr id="33" name="TextBox 38"/>
            <p:cNvSpPr txBox="1">
              <a:spLocks noChangeArrowheads="1"/>
            </p:cNvSpPr>
            <p:nvPr/>
          </p:nvSpPr>
          <p:spPr bwMode="auto">
            <a:xfrm>
              <a:off x="497478" y="5589192"/>
              <a:ext cx="2118719" cy="600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lvl="1" eaLnBrk="1" hangingPunct="1"/>
              <a:r>
                <a:rPr lang="en-US" sz="1100" dirty="0">
                  <a:solidFill>
                    <a:srgbClr val="000090"/>
                  </a:solidFill>
                  <a:ea typeface="Times New Roman" pitchFamily="18" charset="0"/>
                  <a:cs typeface="Calibri" pitchFamily="34" charset="0"/>
                </a:rPr>
                <a:t>sustainment of ultra-durable material systems.</a:t>
              </a:r>
            </a:p>
            <a:p>
              <a:pPr eaLnBrk="1" hangingPunct="1"/>
              <a:endParaRPr lang="en-US" sz="1100" dirty="0">
                <a:ea typeface="Times New Roman" pitchFamily="18" charset="0"/>
                <a:cs typeface="Calibri" pitchFamily="34" charset="0"/>
              </a:endParaRPr>
            </a:p>
          </p:txBody>
        </p:sp>
        <p:sp>
          <p:nvSpPr>
            <p:cNvPr id="34" name="TextBox 39"/>
            <p:cNvSpPr txBox="1">
              <a:spLocks noChangeArrowheads="1"/>
            </p:cNvSpPr>
            <p:nvPr/>
          </p:nvSpPr>
          <p:spPr bwMode="auto">
            <a:xfrm>
              <a:off x="507077" y="5118073"/>
              <a:ext cx="2312323"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marL="0" lvl="1" eaLnBrk="1" hangingPunct="1"/>
              <a:r>
                <a:rPr lang="en-US" sz="1100" dirty="0">
                  <a:solidFill>
                    <a:srgbClr val="000090"/>
                  </a:solidFill>
                  <a:cs typeface="Calibri" pitchFamily="34" charset="0"/>
                </a:rPr>
                <a:t>experimental characterization and materials processing will accelerate </a:t>
              </a:r>
              <a:r>
                <a:rPr lang="en-US" sz="1100" dirty="0">
                  <a:solidFill>
                    <a:srgbClr val="000090"/>
                  </a:solidFill>
                  <a:ea typeface="Times New Roman" pitchFamily="18" charset="0"/>
                  <a:cs typeface="Calibri" pitchFamily="34" charset="0"/>
                </a:rPr>
                <a:t>design, development and </a:t>
              </a:r>
              <a:endParaRPr lang="en-US" sz="1100" dirty="0"/>
            </a:p>
          </p:txBody>
        </p:sp>
      </p:grpSp>
    </p:spTree>
    <p:extLst>
      <p:ext uri="{BB962C8B-B14F-4D97-AF65-F5344CB8AC3E}">
        <p14:creationId xmlns:p14="http://schemas.microsoft.com/office/powerpoint/2010/main" val="393582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1164" y="1310467"/>
            <a:ext cx="7731353" cy="2831545"/>
          </a:xfrm>
          <a:prstGeom prst="rect">
            <a:avLst/>
          </a:prstGeom>
          <a:noFill/>
        </p:spPr>
        <p:txBody>
          <a:bodyPr wrap="none" rtlCol="0">
            <a:spAutoFit/>
          </a:bodyPr>
          <a:lstStyle/>
          <a:p>
            <a:r>
              <a:rPr lang="en-US" b="1" dirty="0"/>
              <a:t>Computationally Accelerated Materials Development for </a:t>
            </a:r>
            <a:endParaRPr lang="en-US" b="1" dirty="0" smtClean="0"/>
          </a:p>
          <a:p>
            <a:r>
              <a:rPr lang="en-US" b="1" dirty="0" smtClean="0"/>
              <a:t>Ultra </a:t>
            </a:r>
            <a:r>
              <a:rPr lang="en-US" b="1" dirty="0"/>
              <a:t>High Strength Lightweight Structures </a:t>
            </a:r>
            <a:endParaRPr lang="en-US" b="1" dirty="0" smtClean="0"/>
          </a:p>
          <a:p>
            <a:endParaRPr lang="en-US" b="1" dirty="0"/>
          </a:p>
          <a:p>
            <a:r>
              <a:rPr lang="en-US" sz="1600" dirty="0">
                <a:hlinkClick r:id="rId3"/>
              </a:rPr>
              <a:t>https://www.fbo.gov/notices/</a:t>
            </a:r>
            <a:r>
              <a:rPr lang="en-US" sz="1600" dirty="0" smtClean="0">
                <a:hlinkClick r:id="rId3"/>
              </a:rPr>
              <a:t>1da1168bb868634d0b8104b014fb34dc</a:t>
            </a:r>
            <a:endParaRPr lang="en-US" sz="1600" dirty="0" smtClean="0"/>
          </a:p>
          <a:p>
            <a:endParaRPr lang="en-US" dirty="0"/>
          </a:p>
          <a:p>
            <a:r>
              <a:rPr lang="en-US" dirty="0" smtClean="0"/>
              <a:t>University led Institute</a:t>
            </a:r>
          </a:p>
          <a:p>
            <a:r>
              <a:rPr lang="en-US" dirty="0" smtClean="0"/>
              <a:t>$15M: $3M/</a:t>
            </a:r>
            <a:r>
              <a:rPr lang="en-US" dirty="0" err="1" smtClean="0"/>
              <a:t>yr</a:t>
            </a:r>
            <a:r>
              <a:rPr lang="en-US" dirty="0" smtClean="0"/>
              <a:t> for 5 years</a:t>
            </a:r>
          </a:p>
          <a:p>
            <a:endParaRPr lang="en-US" dirty="0"/>
          </a:p>
          <a:p>
            <a:r>
              <a:rPr lang="en-US" dirty="0" smtClean="0"/>
              <a:t>Develop high strength structural materials using an MGI inspired approach-</a:t>
            </a:r>
          </a:p>
          <a:p>
            <a:r>
              <a:rPr lang="en-US" dirty="0" smtClean="0"/>
              <a:t>Using advanced modeling throughout the entire materials development lifecycle.</a:t>
            </a:r>
            <a:endParaRPr lang="en-US" dirty="0"/>
          </a:p>
        </p:txBody>
      </p:sp>
      <p:sp>
        <p:nvSpPr>
          <p:cNvPr id="3" name="TextBox 2"/>
          <p:cNvSpPr txBox="1"/>
          <p:nvPr/>
        </p:nvSpPr>
        <p:spPr>
          <a:xfrm>
            <a:off x="1660643" y="460573"/>
            <a:ext cx="3672800" cy="369332"/>
          </a:xfrm>
          <a:prstGeom prst="rect">
            <a:avLst/>
          </a:prstGeom>
          <a:noFill/>
        </p:spPr>
        <p:txBody>
          <a:bodyPr wrap="none" rtlCol="0">
            <a:spAutoFit/>
          </a:bodyPr>
          <a:lstStyle/>
          <a:p>
            <a:r>
              <a:rPr lang="en-US" dirty="0" smtClean="0"/>
              <a:t>Space technology Research Institutes </a:t>
            </a:r>
            <a:endParaRPr lang="en-US" dirty="0"/>
          </a:p>
        </p:txBody>
      </p:sp>
    </p:spTree>
    <p:extLst>
      <p:ext uri="{BB962C8B-B14F-4D97-AF65-F5344CB8AC3E}">
        <p14:creationId xmlns:p14="http://schemas.microsoft.com/office/powerpoint/2010/main" val="347249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2884"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Tree>
    <p:extLst>
      <p:ext uri="{BB962C8B-B14F-4D97-AF65-F5344CB8AC3E}">
        <p14:creationId xmlns:p14="http://schemas.microsoft.com/office/powerpoint/2010/main" val="339766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5414" y="357187"/>
            <a:ext cx="6625828" cy="750094"/>
          </a:xfrm>
          <a:extLst>
            <a:ext uri="{91240B29-F687-4f45-9708-019B960494DF}">
              <a14:hiddenLine xmlns:a14="http://schemas.microsoft.com/office/drawing/2010/main" w="9525">
                <a:solidFill>
                  <a:schemeClr val="tx1"/>
                </a:solidFill>
                <a:miter lim="800000"/>
                <a:headEnd/>
                <a:tailEnd/>
              </a14:hiddenLine>
            </a:ext>
          </a:extLst>
        </p:spPr>
        <p:txBody>
          <a:bodyPr>
            <a:noAutofit/>
          </a:bodyPr>
          <a:lstStyle/>
          <a:p>
            <a:pPr eaLnBrk="1" hangingPunct="1">
              <a:defRPr/>
            </a:pPr>
            <a:r>
              <a:rPr lang="en-US" sz="3200" dirty="0" err="1" smtClean="0">
                <a:latin typeface="Arial" charset="0"/>
                <a:cs typeface="Arial" charset="0"/>
                <a:sym typeface="Arial" charset="0"/>
              </a:rPr>
              <a:t>Nanoinformatics</a:t>
            </a:r>
            <a:r>
              <a:rPr lang="en-US" sz="3200" dirty="0" smtClean="0">
                <a:latin typeface="Arial" charset="0"/>
                <a:cs typeface="Arial" charset="0"/>
                <a:sym typeface="Arial" charset="0"/>
              </a:rPr>
              <a:t>, the NKI-NSI and the MGI</a:t>
            </a:r>
            <a:endParaRPr lang="en-US" sz="3200" dirty="0" smtClean="0">
              <a:latin typeface="Arial" charset="0"/>
              <a:sym typeface="Arial" charset="0"/>
            </a:endParaRPr>
          </a:p>
        </p:txBody>
      </p:sp>
      <p:sp>
        <p:nvSpPr>
          <p:cNvPr id="80899" name="Rectangle 3"/>
          <p:cNvSpPr>
            <a:spLocks noGrp="1" noChangeArrowheads="1"/>
          </p:cNvSpPr>
          <p:nvPr>
            <p:ph type="body" idx="1"/>
          </p:nvPr>
        </p:nvSpPr>
        <p:spPr>
          <a:xfrm>
            <a:off x="224359" y="1107281"/>
            <a:ext cx="8690818" cy="5750719"/>
          </a:xfrm>
          <a:extLst>
            <a:ext uri="{91240B29-F687-4f45-9708-019B960494DF}">
              <a14:hiddenLine xmlns:a14="http://schemas.microsoft.com/office/drawing/2010/main" w="9525">
                <a:solidFill>
                  <a:schemeClr val="tx1"/>
                </a:solidFill>
                <a:miter lim="800000"/>
                <a:headEnd/>
                <a:tailEnd/>
              </a14:hiddenLine>
            </a:ext>
          </a:extLst>
        </p:spPr>
        <p:txBody>
          <a:bodyPr>
            <a:normAutofit/>
          </a:bodyPr>
          <a:lstStyle/>
          <a:p>
            <a:pPr marL="116082" lvl="1" indent="0">
              <a:spcBef>
                <a:spcPct val="0"/>
              </a:spcBef>
              <a:buNone/>
              <a:defRPr/>
            </a:pPr>
            <a:r>
              <a:rPr lang="ja-JP" altLang="en-US" sz="1800" dirty="0" smtClean="0">
                <a:latin typeface="Arial"/>
              </a:rPr>
              <a:t>“</a:t>
            </a:r>
            <a:r>
              <a:rPr lang="en-US" sz="1800" dirty="0" smtClean="0"/>
              <a:t>The Nanotechnology Knowledge Infrastructure developed by ten agencies will stimulate the development of models, simulation tools, and databases that enable the prediction of specific properties and characteristics of </a:t>
            </a:r>
            <a:r>
              <a:rPr lang="en-US" sz="1800" dirty="0" err="1" smtClean="0"/>
              <a:t>nanoscale</a:t>
            </a:r>
            <a:r>
              <a:rPr lang="en-US" sz="1800" dirty="0" smtClean="0"/>
              <a:t> materials.  </a:t>
            </a:r>
          </a:p>
          <a:p>
            <a:pPr marL="116082" lvl="1" indent="0">
              <a:buNone/>
              <a:defRPr/>
            </a:pPr>
            <a:r>
              <a:rPr lang="en-US" sz="1800" dirty="0" smtClean="0"/>
              <a:t>Also approaches, protocols, and standards developed through MGI activities may be initially explored, tested, or evaluated specifically for </a:t>
            </a:r>
            <a:r>
              <a:rPr lang="en-US" sz="1800" dirty="0" err="1" smtClean="0"/>
              <a:t>nanomaterials</a:t>
            </a:r>
            <a:r>
              <a:rPr lang="en-US" sz="1800" dirty="0" smtClean="0"/>
              <a:t> under NKI efforts.  </a:t>
            </a:r>
          </a:p>
          <a:p>
            <a:pPr marL="116082" lvl="1" indent="0">
              <a:buNone/>
              <a:defRPr/>
            </a:pPr>
            <a:r>
              <a:rPr lang="en-US" sz="1800" dirty="0" smtClean="0"/>
              <a:t>The cross fertilization between NNI and MGI will yield broader knowledge dissemination and can be facilitated by the NKI effort.</a:t>
            </a:r>
            <a:r>
              <a:rPr lang="ja-JP" altLang="en-US" sz="1800" dirty="0" smtClean="0">
                <a:latin typeface="Arial"/>
              </a:rPr>
              <a:t>”</a:t>
            </a:r>
            <a:endParaRPr lang="en-US" sz="1800" dirty="0" smtClean="0"/>
          </a:p>
        </p:txBody>
      </p:sp>
      <p:sp>
        <p:nvSpPr>
          <p:cNvPr id="80900" name="Rectangle 4"/>
          <p:cNvSpPr>
            <a:spLocks/>
          </p:cNvSpPr>
          <p:nvPr/>
        </p:nvSpPr>
        <p:spPr bwMode="auto">
          <a:xfrm>
            <a:off x="69205" y="3463603"/>
            <a:ext cx="5214938" cy="401836"/>
          </a:xfrm>
          <a:prstGeom prst="rect">
            <a:avLst/>
          </a:prstGeom>
          <a:noFill/>
          <a:ln>
            <a:noFill/>
          </a:ln>
          <a:effectLst>
            <a:outerShdw blurRad="12700" dist="12700"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26788" tIns="26788" rIns="26788" bIns="26788"/>
          <a:lstStyle/>
          <a:p>
            <a:pPr marL="401822">
              <a:spcBef>
                <a:spcPts val="281"/>
              </a:spcBef>
              <a:defRPr/>
            </a:pPr>
            <a:r>
              <a:rPr lang="en-US" sz="1100">
                <a:latin typeface="Arial Bold" charset="0"/>
                <a:ea typeface="ＭＳ Ｐゴシック" charset="0"/>
                <a:cs typeface="Arial Bold" charset="0"/>
                <a:sym typeface="Arial Bold" charset="0"/>
              </a:rPr>
              <a:t>Fact Sheet on Progress on the Materials Genome Initiative </a:t>
            </a:r>
          </a:p>
          <a:p>
            <a:pPr marL="401822">
              <a:spcBef>
                <a:spcPts val="281"/>
              </a:spcBef>
              <a:defRPr/>
            </a:pPr>
            <a:r>
              <a:rPr lang="en-US" sz="1100">
                <a:latin typeface="Arial Bold" charset="0"/>
                <a:ea typeface="ＭＳ Ｐゴシック" charset="0"/>
                <a:cs typeface="Arial Bold" charset="0"/>
                <a:sym typeface="Arial Bold" charset="0"/>
              </a:rPr>
              <a:t>Executive Office of the President, May 14, 2012 </a:t>
            </a:r>
          </a:p>
        </p:txBody>
      </p:sp>
      <p:pic>
        <p:nvPicPr>
          <p:cNvPr id="452613"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914" y="4047381"/>
            <a:ext cx="2625328" cy="259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52614" name="Group 8"/>
          <p:cNvGrpSpPr>
            <a:grpSpLocks/>
          </p:cNvGrpSpPr>
          <p:nvPr/>
        </p:nvGrpSpPr>
        <p:grpSpPr bwMode="auto">
          <a:xfrm>
            <a:off x="5430366" y="3821906"/>
            <a:ext cx="2607469" cy="2821781"/>
            <a:chOff x="0" y="0"/>
            <a:chExt cx="2336" cy="2528"/>
          </a:xfrm>
        </p:grpSpPr>
        <p:sp>
          <p:nvSpPr>
            <p:cNvPr id="452615" name="Rectangle 6"/>
            <p:cNvSpPr>
              <a:spLocks/>
            </p:cNvSpPr>
            <p:nvPr/>
          </p:nvSpPr>
          <p:spPr bwMode="auto">
            <a:xfrm>
              <a:off x="0" y="0"/>
              <a:ext cx="2336" cy="2524"/>
            </a:xfrm>
            <a:prstGeom prst="rect">
              <a:avLst/>
            </a:prstGeom>
            <a:solidFill>
              <a:srgbClr val="FFFFFF"/>
            </a:solidFill>
            <a:ln>
              <a:noFill/>
            </a:ln>
            <a:extLst>
              <a:ext uri="{91240B29-F687-4f45-9708-019B960494DF}">
                <a14:hiddenLine xmlns:a14="http://schemas.microsoft.com/office/drawing/2010/main" w="9525">
                  <a:solidFill>
                    <a:schemeClr val="tx1"/>
                  </a:solidFill>
                  <a:miter lim="800000"/>
                  <a:headEnd/>
                  <a:tailEnd/>
                </a14:hiddenLine>
              </a:ext>
            </a:extLst>
          </p:spPr>
          <p:txBody>
            <a:bodyPr lIns="0" tIns="0" rIns="0" bIns="0"/>
            <a:lstStyle/>
            <a:p>
              <a:endParaRPr lang="en-US"/>
            </a:p>
          </p:txBody>
        </p:sp>
        <p:pic>
          <p:nvPicPr>
            <p:cNvPr id="452616"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336" cy="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994278264"/>
      </p:ext>
    </p:extLst>
  </p:cSld>
  <p:clrMapOvr>
    <a:masterClrMapping/>
  </p:clrMapOvr>
  <p:transition xmlns:p14="http://schemas.microsoft.com/office/powerpoint/2010/main" spd="med">
    <p:wipe/>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7" name="Rectangle 1"/>
          <p:cNvSpPr>
            <a:spLocks noGrp="1" noChangeArrowheads="1"/>
          </p:cNvSpPr>
          <p:nvPr>
            <p:ph type="title"/>
          </p:nvPr>
        </p:nvSpPr>
        <p:spPr>
          <a:xfrm>
            <a:off x="-457646" y="-53578"/>
            <a:ext cx="10144125" cy="991195"/>
          </a:xfrm>
        </p:spPr>
        <p:txBody>
          <a:bodyPr rIns="45531" anchor="b"/>
          <a:lstStyle/>
          <a:p>
            <a:pPr marL="36834">
              <a:defRPr/>
            </a:pPr>
            <a:r>
              <a:rPr lang="en-US" sz="3900">
                <a:latin typeface="Calibri Bold" charset="0"/>
                <a:cs typeface="Calibri Bold" charset="0"/>
                <a:sym typeface="Calibri Bold" charset="0"/>
              </a:rPr>
              <a:t>NIST and MGI</a:t>
            </a:r>
            <a:endParaRPr lang="en-US" sz="3900">
              <a:latin typeface="Calibri Bold" charset="0"/>
              <a:ea typeface="ヒラギノ角ゴ ProN W6" charset="0"/>
              <a:cs typeface="ヒラギノ角ゴ ProN W6" charset="0"/>
              <a:sym typeface="Calibri Bold" charset="0"/>
            </a:endParaRPr>
          </a:p>
        </p:txBody>
      </p:sp>
      <p:pic>
        <p:nvPicPr>
          <p:cNvPr id="447490"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12" y="1873002"/>
            <a:ext cx="8684121" cy="913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7491" name="Rectangle 3"/>
          <p:cNvSpPr>
            <a:spLocks/>
          </p:cNvSpPr>
          <p:nvPr/>
        </p:nvSpPr>
        <p:spPr bwMode="auto">
          <a:xfrm>
            <a:off x="125016" y="2659932"/>
            <a:ext cx="2044898" cy="110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28573" bIns="0"/>
          <a:lstStyle/>
          <a:p>
            <a:pPr marL="55809"/>
            <a:r>
              <a:rPr lang="en-US" sz="1700">
                <a:latin typeface="Calibri" charset="0"/>
                <a:ea typeface="ＭＳ Ｐゴシック" charset="0"/>
                <a:cs typeface="ＭＳ Ｐゴシック" charset="0"/>
                <a:sym typeface="Calibri" charset="0"/>
              </a:rPr>
              <a:t>NIST, DOE, NSF, and DOD work with OSTP to prepare MGI Whitepaper </a:t>
            </a:r>
          </a:p>
        </p:txBody>
      </p:sp>
      <p:sp>
        <p:nvSpPr>
          <p:cNvPr id="447492" name="Rectangle 4"/>
          <p:cNvSpPr>
            <a:spLocks/>
          </p:cNvSpPr>
          <p:nvPr/>
        </p:nvSpPr>
        <p:spPr bwMode="auto">
          <a:xfrm>
            <a:off x="161769" y="1607344"/>
            <a:ext cx="67882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28573" bIns="0">
            <a:spAutoFit/>
          </a:bodyPr>
          <a:lstStyle/>
          <a:p>
            <a:pPr marL="27905" algn="ctr"/>
            <a:r>
              <a:rPr lang="en-US" sz="2500">
                <a:ea typeface="ＭＳ Ｐゴシック" charset="0"/>
                <a:cs typeface="ＭＳ Ｐゴシック" charset="0"/>
              </a:rPr>
              <a:t>2010</a:t>
            </a:r>
          </a:p>
        </p:txBody>
      </p:sp>
      <p:sp>
        <p:nvSpPr>
          <p:cNvPr id="447493" name="Rectangle 5"/>
          <p:cNvSpPr>
            <a:spLocks/>
          </p:cNvSpPr>
          <p:nvPr/>
        </p:nvSpPr>
        <p:spPr bwMode="auto">
          <a:xfrm>
            <a:off x="4876644" y="1607344"/>
            <a:ext cx="67882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28573" bIns="0">
            <a:spAutoFit/>
          </a:bodyPr>
          <a:lstStyle/>
          <a:p>
            <a:pPr marL="27905" algn="ctr"/>
            <a:r>
              <a:rPr lang="en-US" sz="2500">
                <a:ea typeface="ＭＳ Ｐゴシック" charset="0"/>
                <a:cs typeface="ＭＳ Ｐゴシック" charset="0"/>
              </a:rPr>
              <a:t>2012</a:t>
            </a:r>
          </a:p>
        </p:txBody>
      </p:sp>
      <p:sp>
        <p:nvSpPr>
          <p:cNvPr id="447494" name="Rectangle 6"/>
          <p:cNvSpPr>
            <a:spLocks/>
          </p:cNvSpPr>
          <p:nvPr/>
        </p:nvSpPr>
        <p:spPr bwMode="auto">
          <a:xfrm>
            <a:off x="2471210" y="1607344"/>
            <a:ext cx="67882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28573" bIns="0">
            <a:spAutoFit/>
          </a:bodyPr>
          <a:lstStyle/>
          <a:p>
            <a:pPr marL="27905" algn="ctr"/>
            <a:r>
              <a:rPr lang="en-US" sz="2500">
                <a:ea typeface="ＭＳ Ｐゴシック" charset="0"/>
                <a:cs typeface="ＭＳ Ｐゴシック" charset="0"/>
              </a:rPr>
              <a:t>2011</a:t>
            </a:r>
          </a:p>
        </p:txBody>
      </p:sp>
      <p:sp>
        <p:nvSpPr>
          <p:cNvPr id="447495" name="Rectangle 7"/>
          <p:cNvSpPr>
            <a:spLocks/>
          </p:cNvSpPr>
          <p:nvPr/>
        </p:nvSpPr>
        <p:spPr bwMode="auto">
          <a:xfrm>
            <a:off x="7609128" y="1607344"/>
            <a:ext cx="67882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0" tIns="0" rIns="28573" bIns="0">
            <a:spAutoFit/>
          </a:bodyPr>
          <a:lstStyle/>
          <a:p>
            <a:pPr marL="27905" algn="ctr"/>
            <a:r>
              <a:rPr lang="en-US" sz="2500">
                <a:ea typeface="ＭＳ Ｐゴシック" charset="0"/>
                <a:cs typeface="ＭＳ Ｐゴシック" charset="0"/>
              </a:rPr>
              <a:t>2013</a:t>
            </a:r>
          </a:p>
        </p:txBody>
      </p:sp>
      <p:sp>
        <p:nvSpPr>
          <p:cNvPr id="447496" name="Rectangle 8"/>
          <p:cNvSpPr>
            <a:spLocks/>
          </p:cNvSpPr>
          <p:nvPr/>
        </p:nvSpPr>
        <p:spPr bwMode="auto">
          <a:xfrm>
            <a:off x="2446734" y="2659932"/>
            <a:ext cx="1973461" cy="110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28573" bIns="0"/>
          <a:lstStyle/>
          <a:p>
            <a:pPr marL="55809">
              <a:spcBef>
                <a:spcPts val="773"/>
              </a:spcBef>
            </a:pPr>
            <a:r>
              <a:rPr lang="en-US" sz="1700">
                <a:latin typeface="Calibri" charset="0"/>
                <a:ea typeface="ＭＳ Ｐゴシック" charset="0"/>
                <a:cs typeface="ＭＳ Ｐゴシック" charset="0"/>
                <a:sym typeface="Calibri" charset="0"/>
              </a:rPr>
              <a:t>NIST develops Initiative, $4M (now 9M/yr)  allocated for internal programs</a:t>
            </a:r>
          </a:p>
        </p:txBody>
      </p:sp>
      <p:sp>
        <p:nvSpPr>
          <p:cNvPr id="447497" name="Rectangle 9"/>
          <p:cNvSpPr>
            <a:spLocks/>
          </p:cNvSpPr>
          <p:nvPr/>
        </p:nvSpPr>
        <p:spPr bwMode="auto">
          <a:xfrm>
            <a:off x="4625578" y="2677790"/>
            <a:ext cx="2259211" cy="1883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28573" bIns="0"/>
          <a:lstStyle/>
          <a:p>
            <a:pPr marL="55809">
              <a:spcBef>
                <a:spcPts val="773"/>
              </a:spcBef>
            </a:pPr>
            <a:r>
              <a:rPr lang="en-US" sz="1700">
                <a:latin typeface="Calibri" charset="0"/>
                <a:ea typeface="ＭＳ Ｐゴシック" charset="0"/>
                <a:cs typeface="ＭＳ Ｐゴシック" charset="0"/>
                <a:sym typeface="Calibri" charset="0"/>
              </a:rPr>
              <a:t>04/12:  NSTC Subcommittee (CoT) on the Materials Genome Initiative formed (NIST, DOE, DOD, NSF, NASA, NIH, USGS, NNSA, DARPA, NSA, OMB)</a:t>
            </a:r>
          </a:p>
        </p:txBody>
      </p:sp>
      <p:sp>
        <p:nvSpPr>
          <p:cNvPr id="447498" name="Rectangle 10"/>
          <p:cNvSpPr>
            <a:spLocks/>
          </p:cNvSpPr>
          <p:nvPr/>
        </p:nvSpPr>
        <p:spPr bwMode="auto">
          <a:xfrm>
            <a:off x="5054203" y="4638973"/>
            <a:ext cx="1777008" cy="1419820"/>
          </a:xfrm>
          <a:prstGeom prst="rect">
            <a:avLst/>
          </a:prstGeom>
          <a:noFill/>
          <a:ln w="57150">
            <a:solidFill>
              <a:srgbClr val="FFE525"/>
            </a:solidFill>
            <a:miter lim="800000"/>
            <a:headEnd/>
            <a:tailEnd/>
          </a:ln>
          <a:extLst>
            <a:ext uri="{909E8E84-426E-40dd-AFC4-6F175D3DCCD1}">
              <a14:hiddenFill xmlns:a14="http://schemas.microsoft.com/office/drawing/2010/main">
                <a:solidFill>
                  <a:srgbClr val="FFFFFF"/>
                </a:solidFill>
              </a14:hiddenFill>
            </a:ext>
          </a:extLst>
        </p:spPr>
        <p:txBody>
          <a:bodyPr lIns="0" tIns="0" rIns="28573" bIns="0"/>
          <a:lstStyle/>
          <a:p>
            <a:pPr marL="27905"/>
            <a:r>
              <a:rPr lang="en-US" sz="1700">
                <a:latin typeface="Calibri" charset="0"/>
                <a:ea typeface="ＭＳ Ｐゴシック" charset="0"/>
                <a:cs typeface="ＭＳ Ｐゴシック" charset="0"/>
                <a:sym typeface="Calibri" charset="0"/>
              </a:rPr>
              <a:t>5/12:  MGI White House Kickoff Event</a:t>
            </a:r>
          </a:p>
          <a:p>
            <a:pPr marL="27905"/>
            <a:r>
              <a:rPr lang="en-US" sz="1700">
                <a:latin typeface="Calibri" charset="0"/>
                <a:ea typeface="ＭＳ Ｐゴシック" charset="0"/>
                <a:cs typeface="ＭＳ Ｐゴシック" charset="0"/>
                <a:sym typeface="Calibri" charset="0"/>
              </a:rPr>
              <a:t>www.whitehouse.gov/mgi</a:t>
            </a:r>
          </a:p>
        </p:txBody>
      </p:sp>
      <p:sp>
        <p:nvSpPr>
          <p:cNvPr id="447499" name="Rectangle 11"/>
          <p:cNvSpPr>
            <a:spLocks/>
          </p:cNvSpPr>
          <p:nvPr/>
        </p:nvSpPr>
        <p:spPr bwMode="auto">
          <a:xfrm>
            <a:off x="6840140" y="2677790"/>
            <a:ext cx="1955602" cy="3441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28573" bIns="0"/>
          <a:lstStyle/>
          <a:p>
            <a:pPr marL="55809"/>
            <a:r>
              <a:rPr lang="en-US" sz="1700">
                <a:latin typeface="Calibri" charset="0"/>
                <a:ea typeface="ＭＳ Ｐゴシック" charset="0"/>
                <a:cs typeface="ＭＳ Ｐゴシック" charset="0"/>
                <a:sym typeface="Calibri" charset="0"/>
              </a:rPr>
              <a:t>2/13:  </a:t>
            </a:r>
          </a:p>
          <a:p>
            <a:pPr marL="55809">
              <a:buClr>
                <a:srgbClr val="000000"/>
              </a:buClr>
              <a:buSzPct val="100000"/>
              <a:buFont typeface="Arial" charset="0"/>
              <a:buChar char="•"/>
            </a:pPr>
            <a:r>
              <a:rPr lang="en-US" sz="1700">
                <a:latin typeface="Calibri" charset="0"/>
                <a:ea typeface="ＭＳ Ｐゴシック" charset="0"/>
                <a:cs typeface="ＭＳ Ｐゴシック" charset="0"/>
                <a:sym typeface="Calibri" charset="0"/>
              </a:rPr>
              <a:t>Subcommittee co-chairs announced -L. Locascio (NIST), H. Kung (DOE)</a:t>
            </a:r>
          </a:p>
          <a:p>
            <a:pPr marL="55809">
              <a:buClr>
                <a:srgbClr val="000000"/>
              </a:buClr>
              <a:buSzPct val="100000"/>
              <a:buFont typeface="Arial" charset="0"/>
              <a:buChar char="•"/>
            </a:pPr>
            <a:r>
              <a:rPr lang="en-US" sz="1700">
                <a:latin typeface="Calibri" charset="0"/>
                <a:ea typeface="ＭＳ Ｐゴシック" charset="0"/>
                <a:cs typeface="ＭＳ Ｐゴシック" charset="0"/>
                <a:sym typeface="Calibri" charset="0"/>
              </a:rPr>
              <a:t>Strategic planning kicked off</a:t>
            </a:r>
          </a:p>
          <a:p>
            <a:pPr marL="55809">
              <a:buClr>
                <a:srgbClr val="000000"/>
              </a:buClr>
              <a:buSzPct val="100000"/>
              <a:buFont typeface="Arial" charset="0"/>
              <a:buChar char="•"/>
            </a:pPr>
            <a:r>
              <a:rPr lang="en-US" sz="1700">
                <a:latin typeface="Calibri" charset="0"/>
                <a:ea typeface="ＭＳ Ｐゴシック" charset="0"/>
                <a:cs typeface="ＭＳ Ｐゴシック" charset="0"/>
                <a:sym typeface="Calibri" charset="0"/>
              </a:rPr>
              <a:t>Focus teams formed:  Data, Code Curation, Industry Outreach, Transformational Challenges</a:t>
            </a:r>
          </a:p>
        </p:txBody>
      </p:sp>
      <p:sp>
        <p:nvSpPr>
          <p:cNvPr id="447500" name="Rectangle 12"/>
          <p:cNvSpPr>
            <a:spLocks/>
          </p:cNvSpPr>
          <p:nvPr/>
        </p:nvSpPr>
        <p:spPr bwMode="auto">
          <a:xfrm>
            <a:off x="2875360" y="6188273"/>
            <a:ext cx="318812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28573" bIns="0">
            <a:spAutoFit/>
          </a:bodyPr>
          <a:lstStyle/>
          <a:p>
            <a:pPr marL="27905"/>
            <a:r>
              <a:rPr lang="en-US" sz="3300" u="sng">
                <a:ea typeface="ＭＳ Ｐゴシック" charset="0"/>
                <a:cs typeface="ＭＳ Ｐゴシック" charset="0"/>
                <a:hlinkClick r:id="rId4"/>
              </a:rPr>
              <a:t>www.nist.gov/mgi</a:t>
            </a:r>
            <a:endParaRPr lang="en-US" sz="3300" u="sng">
              <a:ea typeface="ＭＳ Ｐゴシック" charset="0"/>
              <a:cs typeface="ＭＳ Ｐゴシック" charset="0"/>
            </a:endParaRPr>
          </a:p>
        </p:txBody>
      </p:sp>
    </p:spTree>
    <p:extLst>
      <p:ext uri="{BB962C8B-B14F-4D97-AF65-F5344CB8AC3E}">
        <p14:creationId xmlns:p14="http://schemas.microsoft.com/office/powerpoint/2010/main" val="2149813504"/>
      </p:ext>
    </p:extLst>
  </p:cSld>
  <p:clrMapOvr>
    <a:masterClrMapping/>
  </p:clrMapOvr>
  <p:transition xmlns:p14="http://schemas.microsoft.com/office/powerpoint/2010/main" spd="med">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9297"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7586" name="Rectangle 2"/>
          <p:cNvSpPr>
            <a:spLocks noGrp="1" noChangeArrowheads="1"/>
          </p:cNvSpPr>
          <p:nvPr>
            <p:ph type="title"/>
          </p:nvPr>
        </p:nvSpPr>
        <p:spPr bwMode="auto">
          <a:xfrm>
            <a:off x="455414" y="-126132"/>
            <a:ext cx="8233172" cy="114188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26788" tIns="26788" rIns="0" bIns="26788" numCol="1" anchor="ctr" anchorCtr="0" compatLnSpc="1">
            <a:prstTxWarp prst="textNoShape">
              <a:avLst/>
            </a:prstTxWarp>
            <a:normAutofit fontScale="90000"/>
          </a:bodyPr>
          <a:lstStyle/>
          <a:p>
            <a:pPr>
              <a:defRPr/>
            </a:pPr>
            <a:r>
              <a:rPr lang="en-US" dirty="0">
                <a:solidFill>
                  <a:srgbClr val="FFFFFF"/>
                </a:solidFill>
                <a:latin typeface="Calibri" charset="0"/>
                <a:cs typeface="Calibri" charset="0"/>
                <a:sym typeface="Calibri" charset="0"/>
              </a:rPr>
              <a:t>We have a </a:t>
            </a:r>
            <a:r>
              <a:rPr lang="en-US" dirty="0" smtClean="0">
                <a:solidFill>
                  <a:srgbClr val="FFFFFF"/>
                </a:solidFill>
                <a:latin typeface="Calibri Italic" charset="0"/>
                <a:cs typeface="Calibri Italic" charset="0"/>
                <a:sym typeface="Calibri Italic" charset="0"/>
              </a:rPr>
              <a:t>Problem and Opportunity</a:t>
            </a:r>
            <a:endParaRPr lang="en-US" dirty="0">
              <a:solidFill>
                <a:srgbClr val="FFFFFF"/>
              </a:solidFill>
              <a:latin typeface="Calibri Italic" charset="0"/>
              <a:sym typeface="Calibri Italic" charset="0"/>
            </a:endParaRPr>
          </a:p>
        </p:txBody>
      </p:sp>
      <p:sp>
        <p:nvSpPr>
          <p:cNvPr id="439299" name="Rectangle 3"/>
          <p:cNvSpPr>
            <a:spLocks/>
          </p:cNvSpPr>
          <p:nvPr/>
        </p:nvSpPr>
        <p:spPr bwMode="auto">
          <a:xfrm>
            <a:off x="3293939" y="1687711"/>
            <a:ext cx="2300921"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28573" bIns="0">
            <a:spAutoFit/>
          </a:bodyPr>
          <a:lstStyle/>
          <a:p>
            <a:pPr marL="27905"/>
            <a:r>
              <a:rPr lang="en-US" sz="2500">
                <a:ea typeface="ＭＳ Ｐゴシック" charset="0"/>
                <a:cs typeface="ＭＳ Ｐゴシック" charset="0"/>
              </a:rPr>
              <a:t>What is the MGI?</a:t>
            </a:r>
          </a:p>
        </p:txBody>
      </p:sp>
      <p:sp>
        <p:nvSpPr>
          <p:cNvPr id="439300" name="Rectangle 4"/>
          <p:cNvSpPr>
            <a:spLocks/>
          </p:cNvSpPr>
          <p:nvPr/>
        </p:nvSpPr>
        <p:spPr bwMode="auto">
          <a:xfrm>
            <a:off x="1643063" y="2812852"/>
            <a:ext cx="5848945" cy="1223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28573" bIns="0"/>
          <a:lstStyle/>
          <a:p>
            <a:pPr marL="27905" algn="ctr"/>
            <a:r>
              <a:rPr lang="en-US" sz="2500">
                <a:ea typeface="ＭＳ Ｐゴシック" charset="0"/>
                <a:cs typeface="ＭＳ Ｐゴシック" charset="0"/>
              </a:rPr>
              <a:t>The Materials community will be well served by answering this question consistently </a:t>
            </a:r>
          </a:p>
        </p:txBody>
      </p:sp>
      <p:sp>
        <p:nvSpPr>
          <p:cNvPr id="67589" name="Rectangle 5"/>
          <p:cNvSpPr>
            <a:spLocks/>
          </p:cNvSpPr>
          <p:nvPr/>
        </p:nvSpPr>
        <p:spPr bwMode="auto">
          <a:xfrm>
            <a:off x="991195" y="-125015"/>
            <a:ext cx="8233172" cy="114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26788" tIns="26788" rIns="26788" bIns="26788" anchor="ctr"/>
          <a:lstStyle/>
          <a:p>
            <a:pPr algn="ctr"/>
            <a:endParaRPr lang="en-US" sz="4400" dirty="0">
              <a:solidFill>
                <a:srgbClr val="FFFFFF"/>
              </a:solidFill>
              <a:latin typeface="Calibri Italic" charset="0"/>
              <a:ea typeface="ＭＳ Ｐゴシック" charset="0"/>
              <a:cs typeface="ＭＳ Ｐゴシック" charset="0"/>
              <a:sym typeface="Calibri Italic" charset="0"/>
            </a:endParaRPr>
          </a:p>
        </p:txBody>
      </p:sp>
      <p:pic>
        <p:nvPicPr>
          <p:cNvPr id="675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0344" y="5134570"/>
            <a:ext cx="3646661"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pic>
        <p:nvPicPr>
          <p:cNvPr id="2" name="Picture 1" descr="Untitled.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5800" y="5168745"/>
            <a:ext cx="2108200" cy="1562100"/>
          </a:xfrm>
          <a:prstGeom prst="rect">
            <a:avLst/>
          </a:prstGeom>
        </p:spPr>
      </p:pic>
    </p:spTree>
    <p:extLst>
      <p:ext uri="{BB962C8B-B14F-4D97-AF65-F5344CB8AC3E}">
        <p14:creationId xmlns:p14="http://schemas.microsoft.com/office/powerpoint/2010/main" val="2197676083"/>
      </p:ext>
    </p:extLst>
  </p:cSld>
  <p:clrMapOvr>
    <a:masterClrMapping/>
  </p:clrMapOvr>
  <p:transition xmlns:p14="http://schemas.microsoft.com/office/powerpoint/2010/main" spd="med">
    <p:wip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xit" presetSubtype="2" fill="hold" grpId="0" nodeType="clickEffect">
                                  <p:stCondLst>
                                    <p:cond delay="0"/>
                                  </p:stCondLst>
                                  <p:childTnLst>
                                    <p:animEffect transition="out" filter="wipe(right)">
                                      <p:cBhvr>
                                        <p:cTn id="6" dur="500"/>
                                        <p:tgtEl>
                                          <p:spTgt spid="67586"/>
                                        </p:tgtEl>
                                      </p:cBhvr>
                                    </p:animEffect>
                                    <p:set>
                                      <p:cBhvr>
                                        <p:cTn id="7" dur="1" fill="hold">
                                          <p:stCondLst>
                                            <p:cond delay="499"/>
                                          </p:stCondLst>
                                        </p:cTn>
                                        <p:tgtEl>
                                          <p:spTgt spid="67586"/>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nodePh="1">
                                  <p:stCondLst>
                                    <p:cond delay="0"/>
                                  </p:stCondLst>
                                  <p:endCondLst>
                                    <p:cond evt="begin" delay="0">
                                      <p:tn val="10"/>
                                    </p:cond>
                                  </p:endCondLst>
                                  <p:childTnLst>
                                    <p:set>
                                      <p:cBhvr>
                                        <p:cTn id="11" dur="1" fill="hold">
                                          <p:stCondLst>
                                            <p:cond delay="499"/>
                                          </p:stCondLst>
                                        </p:cTn>
                                        <p:tgtEl>
                                          <p:spTgt spid="67589"/>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675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89"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94304" y="1337487"/>
            <a:ext cx="5545108" cy="4247317"/>
          </a:xfrm>
          <a:prstGeom prst="rect">
            <a:avLst/>
          </a:prstGeom>
          <a:noFill/>
        </p:spPr>
        <p:txBody>
          <a:bodyPr wrap="none" rtlCol="0">
            <a:spAutoFit/>
          </a:bodyPr>
          <a:lstStyle/>
          <a:p>
            <a:pPr marL="285750" indent="-285750">
              <a:buFont typeface="Arial"/>
              <a:buChar char="•"/>
            </a:pPr>
            <a:r>
              <a:rPr lang="en-US" sz="5400" dirty="0" smtClean="0"/>
              <a:t>MGI</a:t>
            </a:r>
          </a:p>
          <a:p>
            <a:pPr marL="285750" indent="-285750">
              <a:buFont typeface="Arial"/>
              <a:buChar char="•"/>
            </a:pPr>
            <a:r>
              <a:rPr lang="en-US" sz="5400" dirty="0" smtClean="0"/>
              <a:t>Strategic Plan</a:t>
            </a:r>
          </a:p>
          <a:p>
            <a:pPr marL="285750" indent="-285750">
              <a:buFont typeface="Arial"/>
              <a:buChar char="•"/>
            </a:pPr>
            <a:r>
              <a:rPr lang="en-US" sz="5400" dirty="0" smtClean="0"/>
              <a:t>Programs/funding</a:t>
            </a:r>
          </a:p>
          <a:p>
            <a:pPr marL="285750" indent="-285750">
              <a:buFont typeface="Arial"/>
              <a:buChar char="•"/>
            </a:pPr>
            <a:r>
              <a:rPr lang="en-US" sz="5400" dirty="0" smtClean="0"/>
              <a:t>NASA roles</a:t>
            </a:r>
          </a:p>
          <a:p>
            <a:pPr marL="285750" indent="-285750">
              <a:buFont typeface="Arial"/>
              <a:buChar char="•"/>
            </a:pPr>
            <a:r>
              <a:rPr lang="en-US" sz="5400" dirty="0" smtClean="0"/>
              <a:t>Data</a:t>
            </a:r>
            <a:endParaRPr lang="en-US" sz="5400" dirty="0"/>
          </a:p>
        </p:txBody>
      </p:sp>
    </p:spTree>
    <p:extLst>
      <p:ext uri="{BB962C8B-B14F-4D97-AF65-F5344CB8AC3E}">
        <p14:creationId xmlns:p14="http://schemas.microsoft.com/office/powerpoint/2010/main" val="1575662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6226"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43622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06" y="-714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436228"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33172" y="5947172"/>
            <a:ext cx="759023" cy="759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36229" name="Rectangle 4"/>
          <p:cNvSpPr>
            <a:spLocks/>
          </p:cNvSpPr>
          <p:nvPr/>
        </p:nvSpPr>
        <p:spPr bwMode="auto">
          <a:xfrm>
            <a:off x="607219" y="3964781"/>
            <a:ext cx="7822406" cy="2339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lstStyle/>
          <a:p>
            <a:pPr marL="37950" algn="just">
              <a:spcBef>
                <a:spcPts val="1125"/>
              </a:spcBef>
            </a:pPr>
            <a:r>
              <a:rPr lang="en-US" sz="2000" dirty="0">
                <a:latin typeface="Calibri Italic" charset="0"/>
                <a:ea typeface="ＭＳ Ｐゴシック" charset="0"/>
                <a:cs typeface="ＭＳ Ｐゴシック" charset="0"/>
                <a:sym typeface="Calibri Italic" charset="0"/>
              </a:rPr>
              <a:t>To help businesses discover, develop, and deploy new materials twice as fast, we</a:t>
            </a:r>
            <a:r>
              <a:rPr lang="ja-JP" altLang="en-US" sz="2000" dirty="0">
                <a:latin typeface="Arial" charset="0"/>
                <a:ea typeface="ＭＳ Ｐゴシック" charset="0"/>
                <a:cs typeface="ＭＳ Ｐゴシック" charset="0"/>
                <a:sym typeface="Arial" charset="0"/>
              </a:rPr>
              <a:t>’</a:t>
            </a:r>
            <a:r>
              <a:rPr lang="en-US" altLang="ja-JP" sz="2000" dirty="0">
                <a:latin typeface="Calibri Italic" charset="0"/>
                <a:cs typeface="Calibri Italic" charset="0"/>
                <a:sym typeface="Calibri Italic" charset="0"/>
              </a:rPr>
              <a:t>re launching what we call </a:t>
            </a:r>
            <a:r>
              <a:rPr lang="en-US" altLang="ja-JP" sz="2000" dirty="0">
                <a:latin typeface="Calibri Bold Italic" charset="0"/>
                <a:cs typeface="Calibri Bold Italic" charset="0"/>
                <a:sym typeface="Calibri Bold Italic" charset="0"/>
              </a:rPr>
              <a:t>the Materials Genome Initiative</a:t>
            </a:r>
            <a:r>
              <a:rPr lang="en-US" altLang="ja-JP" sz="2000" dirty="0">
                <a:latin typeface="Calibri Italic" charset="0"/>
                <a:cs typeface="Calibri Italic" charset="0"/>
                <a:sym typeface="Calibri Italic" charset="0"/>
              </a:rPr>
              <a:t>. The invention of silicon circuits and lithium ion batteries made computers and iPods and </a:t>
            </a:r>
            <a:r>
              <a:rPr lang="en-US" altLang="ja-JP" sz="2000" dirty="0" err="1">
                <a:latin typeface="Calibri Italic" charset="0"/>
                <a:cs typeface="Calibri Italic" charset="0"/>
                <a:sym typeface="Calibri Italic" charset="0"/>
              </a:rPr>
              <a:t>iPads</a:t>
            </a:r>
            <a:r>
              <a:rPr lang="en-US" altLang="ja-JP" sz="2000" dirty="0">
                <a:latin typeface="Calibri Italic" charset="0"/>
                <a:cs typeface="Calibri Italic" charset="0"/>
                <a:sym typeface="Calibri Italic" charset="0"/>
              </a:rPr>
              <a:t> possible, but it took years to get those technologies from the drawing board to the market place. We can do it faster.</a:t>
            </a:r>
          </a:p>
          <a:p>
            <a:pPr marL="37950">
              <a:spcBef>
                <a:spcPts val="1125"/>
              </a:spcBef>
            </a:pPr>
            <a:r>
              <a:rPr lang="en-US" sz="2000" dirty="0">
                <a:latin typeface="Calibri" charset="0"/>
                <a:cs typeface="Calibri" charset="0"/>
                <a:sym typeface="Calibri" charset="0"/>
              </a:rPr>
              <a:t> </a:t>
            </a:r>
            <a:r>
              <a:rPr lang="en-US" sz="1000" dirty="0">
                <a:latin typeface="Calibri" charset="0"/>
                <a:cs typeface="Calibri" charset="0"/>
                <a:sym typeface="Calibri" charset="0"/>
              </a:rPr>
              <a:t>	</a:t>
            </a:r>
            <a:r>
              <a:rPr lang="en-US" sz="2000" dirty="0">
                <a:latin typeface="Calibri" charset="0"/>
                <a:cs typeface="Calibri" charset="0"/>
                <a:sym typeface="Calibri" charset="0"/>
              </a:rPr>
              <a:t>	-President Obama</a:t>
            </a:r>
          </a:p>
          <a:p>
            <a:pPr marL="37950"/>
            <a:r>
              <a:rPr lang="en-US" sz="2000" dirty="0">
                <a:latin typeface="Calibri" charset="0"/>
                <a:cs typeface="Calibri" charset="0"/>
                <a:sym typeface="Calibri" charset="0"/>
              </a:rPr>
              <a:t>		 Carnegie Mellon University, </a:t>
            </a:r>
            <a:r>
              <a:rPr lang="en-US" sz="2000" dirty="0">
                <a:solidFill>
                  <a:srgbClr val="D90B00"/>
                </a:solidFill>
                <a:latin typeface="Calibri" charset="0"/>
                <a:cs typeface="Calibri" charset="0"/>
                <a:sym typeface="Calibri" charset="0"/>
              </a:rPr>
              <a:t>June 2011</a:t>
            </a:r>
          </a:p>
        </p:txBody>
      </p:sp>
      <p:pic>
        <p:nvPicPr>
          <p:cNvPr id="436230" name="Picture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0219" y="178594"/>
            <a:ext cx="5411391" cy="359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1550422037"/>
      </p:ext>
    </p:extLst>
  </p:cSld>
  <p:clrMapOvr>
    <a:masterClrMapping/>
  </p:clrMapOvr>
  <p:transition xmlns:p14="http://schemas.microsoft.com/office/powerpoint/2010/main" spd="med">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8274"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438275"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438277" name="Picture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22" y="1754683"/>
            <a:ext cx="3884414" cy="5036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438278" name="Rectangle 5"/>
          <p:cNvSpPr>
            <a:spLocks/>
          </p:cNvSpPr>
          <p:nvPr/>
        </p:nvSpPr>
        <p:spPr bwMode="auto">
          <a:xfrm>
            <a:off x="4705945" y="2158752"/>
            <a:ext cx="3973711"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17859" tIns="17859" rIns="17859" bIns="17859"/>
          <a:lstStyle/>
          <a:p>
            <a:pPr marL="175239" indent="-175239">
              <a:spcBef>
                <a:spcPts val="1547"/>
              </a:spcBef>
              <a:buFontTx/>
              <a:buAutoNum type="arabicPeriod"/>
            </a:pPr>
            <a:r>
              <a:rPr lang="en-US" sz="2400">
                <a:latin typeface="Calibri" charset="0"/>
                <a:ea typeface="ＭＳ Ｐゴシック" charset="0"/>
                <a:cs typeface="ＭＳ Ｐゴシック" charset="0"/>
                <a:sym typeface="Calibri" charset="0"/>
              </a:rPr>
              <a:t>Develop a Materials Innovation Infrastructure</a:t>
            </a:r>
          </a:p>
          <a:p>
            <a:pPr marL="175239" indent="-175239">
              <a:spcBef>
                <a:spcPts val="1547"/>
              </a:spcBef>
              <a:buFontTx/>
              <a:buAutoNum type="arabicPeriod"/>
            </a:pPr>
            <a:r>
              <a:rPr lang="en-US" sz="2400">
                <a:latin typeface="Calibri" charset="0"/>
                <a:ea typeface="ＭＳ Ｐゴシック" charset="0"/>
                <a:cs typeface="ＭＳ Ｐゴシック" charset="0"/>
                <a:sym typeface="Calibri" charset="0"/>
              </a:rPr>
              <a:t>Achieve National goals in energy, security, and human welfare with advanced materials</a:t>
            </a:r>
          </a:p>
          <a:p>
            <a:pPr marL="175239" indent="-175239">
              <a:spcBef>
                <a:spcPts val="1547"/>
              </a:spcBef>
              <a:buFontTx/>
              <a:buAutoNum type="arabicPeriod"/>
            </a:pPr>
            <a:r>
              <a:rPr lang="en-US" sz="2400">
                <a:latin typeface="Calibri" charset="0"/>
                <a:ea typeface="ＭＳ Ｐゴシック" charset="0"/>
                <a:cs typeface="ＭＳ Ｐゴシック" charset="0"/>
                <a:sym typeface="Calibri" charset="0"/>
              </a:rPr>
              <a:t>Equip the next generation materials workforce</a:t>
            </a:r>
          </a:p>
        </p:txBody>
      </p:sp>
      <p:sp>
        <p:nvSpPr>
          <p:cNvPr id="438279" name="Rectangle 6"/>
          <p:cNvSpPr>
            <a:spLocks/>
          </p:cNvSpPr>
          <p:nvPr/>
        </p:nvSpPr>
        <p:spPr bwMode="auto">
          <a:xfrm>
            <a:off x="533549" y="764605"/>
            <a:ext cx="7652742" cy="607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nchor="b"/>
          <a:lstStyle/>
          <a:p>
            <a:pPr marL="37950" algn="ctr"/>
            <a:r>
              <a:rPr lang="en-US" sz="3900">
                <a:latin typeface="Calibri Bold" charset="0"/>
                <a:ea typeface="ＭＳ Ｐゴシック" charset="0"/>
                <a:cs typeface="ＭＳ Ｐゴシック" charset="0"/>
                <a:sym typeface="Calibri Bold" charset="0"/>
              </a:rPr>
              <a:t>The Materials Genome Initiative</a:t>
            </a:r>
          </a:p>
        </p:txBody>
      </p:sp>
      <p:sp>
        <p:nvSpPr>
          <p:cNvPr id="438280" name="Rectangle 7"/>
          <p:cNvSpPr>
            <a:spLocks/>
          </p:cNvSpPr>
          <p:nvPr/>
        </p:nvSpPr>
        <p:spPr bwMode="auto">
          <a:xfrm>
            <a:off x="759024" y="1375172"/>
            <a:ext cx="7340203" cy="348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txBody>
          <a:bodyPr lIns="0" tIns="0" rIns="0" bIns="0"/>
          <a:lstStyle/>
          <a:p>
            <a:pPr marL="37950" algn="ctr"/>
            <a:r>
              <a:rPr lang="en-US" sz="2200">
                <a:solidFill>
                  <a:srgbClr val="008000"/>
                </a:solidFill>
                <a:latin typeface="Calibri Bold" charset="0"/>
                <a:ea typeface="ＭＳ Ｐゴシック" charset="0"/>
                <a:cs typeface="ＭＳ Ｐゴシック" charset="0"/>
                <a:sym typeface="Calibri Bold" charset="0"/>
              </a:rPr>
              <a:t>Goal: to decrease the cost and time-to-market by 50%</a:t>
            </a:r>
          </a:p>
        </p:txBody>
      </p:sp>
      <p:sp>
        <p:nvSpPr>
          <p:cNvPr id="438281" name="Rectangle 8"/>
          <p:cNvSpPr>
            <a:spLocks/>
          </p:cNvSpPr>
          <p:nvPr/>
        </p:nvSpPr>
        <p:spPr bwMode="auto">
          <a:xfrm>
            <a:off x="4460379" y="5558730"/>
            <a:ext cx="484882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321457" bIns="0" anchor="ctr"/>
          <a:lstStyle/>
          <a:p>
            <a:pPr>
              <a:tabLst>
                <a:tab pos="98223" algn="l"/>
                <a:tab pos="321457" algn="l"/>
                <a:tab pos="642915" algn="l"/>
              </a:tabLst>
            </a:pPr>
            <a:r>
              <a:rPr lang="en-US" sz="800" u="sng">
                <a:solidFill>
                  <a:srgbClr val="0000FF"/>
                </a:solidFill>
                <a:latin typeface="Calibri" charset="0"/>
                <a:ea typeface="ＭＳ Ｐゴシック" charset="0"/>
                <a:cs typeface="ＭＳ Ｐゴシック" charset="0"/>
                <a:sym typeface="Calibri" charset="0"/>
              </a:rPr>
              <a:t>http://www.whitehouse.gov/sites/default/files/microsites/ostp/materials_genome_initiative-final.pdf</a:t>
            </a:r>
          </a:p>
          <a:p>
            <a:pPr>
              <a:tabLst>
                <a:tab pos="98223" algn="l"/>
                <a:tab pos="321457" algn="l"/>
                <a:tab pos="642915" algn="l"/>
              </a:tabLst>
            </a:pPr>
            <a:r>
              <a:rPr lang="en-US" sz="800" u="sng">
                <a:solidFill>
                  <a:srgbClr val="0000FF"/>
                </a:solidFill>
                <a:latin typeface="Calibri" charset="0"/>
                <a:ea typeface="ＭＳ Ｐゴシック" charset="0"/>
                <a:cs typeface="ＭＳ Ｐゴシック" charset="0"/>
                <a:sym typeface="Calibri" charset="0"/>
              </a:rPr>
              <a:t>http://www.wtec.org/sbes-vision/RDW-color-FINAL-04.22.10.pdf</a:t>
            </a:r>
          </a:p>
          <a:p>
            <a:pPr>
              <a:tabLst>
                <a:tab pos="98223" algn="l"/>
                <a:tab pos="321457" algn="l"/>
                <a:tab pos="642915" algn="l"/>
              </a:tabLst>
            </a:pPr>
            <a:r>
              <a:rPr lang="en-US" sz="800" u="sng">
                <a:solidFill>
                  <a:srgbClr val="0000FF"/>
                </a:solidFill>
                <a:latin typeface="Calibri" charset="0"/>
                <a:ea typeface="ＭＳ Ｐゴシック" charset="0"/>
                <a:cs typeface="ＭＳ Ｐゴシック" charset="0"/>
                <a:sym typeface="Calibri" charset="0"/>
              </a:rPr>
              <a:t>http://www.wtec.org/sbes/SBES-GlobalFinalReport.pdf</a:t>
            </a:r>
          </a:p>
          <a:p>
            <a:pPr>
              <a:tabLst>
                <a:tab pos="98223" algn="l"/>
                <a:tab pos="321457" algn="l"/>
                <a:tab pos="642915" algn="l"/>
              </a:tabLst>
            </a:pPr>
            <a:r>
              <a:rPr lang="en-US" sz="800">
                <a:latin typeface="Euphemia UCAS" charset="0"/>
                <a:ea typeface="ＭＳ Ｐゴシック" charset="0"/>
                <a:cs typeface="ＭＳ Ｐゴシック" charset="0"/>
                <a:sym typeface="Euphemia UCAS" charset="0"/>
              </a:rPr>
              <a:t>National Research Council. (2008). </a:t>
            </a:r>
            <a:r>
              <a:rPr lang="en-US" sz="800">
                <a:latin typeface="Euphemia UCAS Italic" charset="0"/>
                <a:ea typeface="ＭＳ Ｐゴシック" charset="0"/>
                <a:cs typeface="ＭＳ Ｐゴシック" charset="0"/>
                <a:sym typeface="Euphemia UCAS Italic" charset="0"/>
              </a:rPr>
              <a:t>Integrated Computational Materials Engineering. </a:t>
            </a:r>
            <a:r>
              <a:rPr lang="en-US" sz="800">
                <a:latin typeface="Euphemia UCAS" charset="0"/>
                <a:ea typeface="ＭＳ Ｐゴシック" charset="0"/>
                <a:cs typeface="ＭＳ Ｐゴシック" charset="0"/>
                <a:sym typeface="Euphemia UCAS" charset="0"/>
              </a:rPr>
              <a:t>Washington, DC: The National Academies Press. </a:t>
            </a:r>
          </a:p>
          <a:p>
            <a:pPr>
              <a:spcBef>
                <a:spcPts val="844"/>
              </a:spcBef>
              <a:tabLst>
                <a:tab pos="98223" algn="l"/>
                <a:tab pos="321457" algn="l"/>
                <a:tab pos="642915" algn="l"/>
              </a:tabLst>
            </a:pPr>
            <a:r>
              <a:rPr lang="en-US" sz="800" u="sng">
                <a:solidFill>
                  <a:srgbClr val="009999"/>
                </a:solidFill>
                <a:latin typeface="Euphemia UCAS" charset="0"/>
                <a:ea typeface="ＭＳ Ｐゴシック" charset="0"/>
                <a:cs typeface="ＭＳ Ｐゴシック" charset="0"/>
                <a:sym typeface="Euphemia UCAS" charset="0"/>
                <a:hlinkClick r:id="rId5"/>
              </a:rPr>
              <a:t>http://nvlpubs.nist.gov/nistpubs/ir/2012/NIST.IR.7898.pdf</a:t>
            </a:r>
            <a:endParaRPr lang="en-US" sz="800" u="sng">
              <a:solidFill>
                <a:srgbClr val="009999"/>
              </a:solidFill>
              <a:latin typeface="Euphemia UCAS" charset="0"/>
              <a:ea typeface="ＭＳ Ｐゴシック" charset="0"/>
              <a:cs typeface="ＭＳ Ｐゴシック" charset="0"/>
              <a:sym typeface="Euphemia UCAS" charset="0"/>
            </a:endParaRPr>
          </a:p>
        </p:txBody>
      </p:sp>
    </p:spTree>
    <p:extLst>
      <p:ext uri="{BB962C8B-B14F-4D97-AF65-F5344CB8AC3E}">
        <p14:creationId xmlns:p14="http://schemas.microsoft.com/office/powerpoint/2010/main" val="2218896196"/>
      </p:ext>
    </p:extLst>
  </p:cSld>
  <p:clrMapOvr>
    <a:masterClrMapping/>
  </p:clrMapOvr>
  <p:transition xmlns:p14="http://schemas.microsoft.com/office/powerpoint/2010/main" spd="med">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586" name="Picture 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451587" name="Picture 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51588" name="Rectangle 3"/>
          <p:cNvSpPr>
            <a:spLocks noGrp="1" noChangeArrowheads="1"/>
          </p:cNvSpPr>
          <p:nvPr>
            <p:ph type="title"/>
          </p:nvPr>
        </p:nvSpPr>
        <p:spPr bwMode="auto">
          <a:xfrm>
            <a:off x="455414" y="94879"/>
            <a:ext cx="8233172" cy="150242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wrap="square" lIns="26788" tIns="26788" rIns="0" bIns="26788" numCol="1" anchor="ctr" anchorCtr="0" compatLnSpc="1">
            <a:prstTxWarp prst="textNoShape">
              <a:avLst/>
            </a:prstTxWarp>
          </a:bodyPr>
          <a:lstStyle/>
          <a:p>
            <a:endParaRPr lang="en-US">
              <a:latin typeface="Calibri" charset="0"/>
              <a:ea typeface="ヒラギノ角ゴ ProN W3" charset="0"/>
              <a:cs typeface="ヒラギノ角ゴ ProN W3" charset="0"/>
              <a:sym typeface="Calibri" charset="0"/>
            </a:endParaRPr>
          </a:p>
        </p:txBody>
      </p:sp>
      <p:sp>
        <p:nvSpPr>
          <p:cNvPr id="451589" name="Rectangle 4"/>
          <p:cNvSpPr>
            <a:spLocks noGrp="1" noChangeArrowheads="1"/>
          </p:cNvSpPr>
          <p:nvPr>
            <p:ph type="body" idx="1"/>
          </p:nvPr>
        </p:nvSpPr>
        <p:spPr bwMode="auto">
          <a:xfrm>
            <a:off x="455414" y="1597298"/>
            <a:ext cx="8233172" cy="526070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FAA26D3D-D897-4be2-8F04-BA451C77F1D7}">
              <ma14:placeholderFlag xmlns:ma14="http://schemas.microsoft.com/office/mac/drawingml/2011/main" val="1"/>
            </a:ext>
          </a:extLst>
        </p:spPr>
        <p:txBody>
          <a:bodyPr wrap="square" lIns="26788" tIns="26788" rIns="0" bIns="26788" numCol="1" anchor="t" anchorCtr="0" compatLnSpc="1">
            <a:prstTxWarp prst="textNoShape">
              <a:avLst/>
            </a:prstTxWarp>
          </a:bodyPr>
          <a:lstStyle/>
          <a:p>
            <a:pPr marL="187517" indent="-159613">
              <a:buNone/>
            </a:pPr>
            <a:endParaRPr lang="en-US" sz="3100" dirty="0">
              <a:latin typeface="Calibri" charset="0"/>
              <a:ea typeface="ヒラギノ角ゴ ProN W3" charset="0"/>
              <a:cs typeface="ヒラギノ角ゴ ProN W3" charset="0"/>
              <a:sym typeface="Calibri" charset="0"/>
            </a:endParaRPr>
          </a:p>
        </p:txBody>
      </p:sp>
      <p:pic>
        <p:nvPicPr>
          <p:cNvPr id="451590"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453" y="-241102"/>
            <a:ext cx="8090297" cy="914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 name="Picture 1" descr="Untitled.tif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09320" y="5295900"/>
            <a:ext cx="2108200" cy="1562100"/>
          </a:xfrm>
          <a:prstGeom prst="rect">
            <a:avLst/>
          </a:prstGeom>
        </p:spPr>
      </p:pic>
    </p:spTree>
    <p:extLst>
      <p:ext uri="{BB962C8B-B14F-4D97-AF65-F5344CB8AC3E}">
        <p14:creationId xmlns:p14="http://schemas.microsoft.com/office/powerpoint/2010/main" val="155980323"/>
      </p:ext>
    </p:extLst>
  </p:cSld>
  <p:clrMapOvr>
    <a:masterClrMapping/>
  </p:clrMapOvr>
  <p:transition xmlns:p14="http://schemas.microsoft.com/office/powerpoint/2010/main" spd="med">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2100"/>
            <a:ext cx="9144000" cy="6265333"/>
          </a:xfrm>
          <a:prstGeom prst="rect">
            <a:avLst/>
          </a:prstGeom>
        </p:spPr>
      </p:pic>
    </p:spTree>
    <p:extLst>
      <p:ext uri="{BB962C8B-B14F-4D97-AF65-F5344CB8AC3E}">
        <p14:creationId xmlns:p14="http://schemas.microsoft.com/office/powerpoint/2010/main" val="1009779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i.pictur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0"/>
            <a:ext cx="5167993" cy="6858000"/>
          </a:xfrm>
          <a:prstGeom prst="rect">
            <a:avLst/>
          </a:prstGeom>
        </p:spPr>
      </p:pic>
    </p:spTree>
    <p:extLst>
      <p:ext uri="{BB962C8B-B14F-4D97-AF65-F5344CB8AC3E}">
        <p14:creationId xmlns:p14="http://schemas.microsoft.com/office/powerpoint/2010/main" val="3266815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4100"/>
            <a:ext cx="9144000" cy="4744065"/>
          </a:xfrm>
          <a:prstGeom prst="rect">
            <a:avLst/>
          </a:prstGeom>
        </p:spPr>
      </p:pic>
    </p:spTree>
    <p:extLst>
      <p:ext uri="{BB962C8B-B14F-4D97-AF65-F5344CB8AC3E}">
        <p14:creationId xmlns:p14="http://schemas.microsoft.com/office/powerpoint/2010/main" val="1838947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30" y="4465"/>
            <a:ext cx="9162976" cy="686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4413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14" y="6528718"/>
            <a:ext cx="705445" cy="187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4413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545" y="6554391"/>
            <a:ext cx="3203525" cy="1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
        <p:nvSpPr>
          <p:cNvPr id="69636" name="Text Box 4"/>
          <p:cNvSpPr txBox="1">
            <a:spLocks noChangeArrowheads="1"/>
          </p:cNvSpPr>
          <p:nvPr/>
        </p:nvSpPr>
        <p:spPr bwMode="auto">
          <a:xfrm>
            <a:off x="8555758" y="6552158"/>
            <a:ext cx="130596" cy="169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64291" tIns="32146" rIns="64291" bIns="32146" anchor="b"/>
          <a:lstStyle>
            <a:lvl1pPr>
              <a:defRPr sz="1200">
                <a:solidFill>
                  <a:schemeClr val="tx1"/>
                </a:solidFill>
                <a:latin typeface="Helvetica Light" charset="0"/>
                <a:ea typeface="ＭＳ Ｐゴシック" charset="0"/>
              </a:defRPr>
            </a:lvl1pPr>
            <a:lvl2pPr>
              <a:defRPr sz="1200">
                <a:solidFill>
                  <a:schemeClr val="tx1"/>
                </a:solidFill>
                <a:latin typeface="Helvetica Light" charset="0"/>
                <a:ea typeface="ＭＳ Ｐゴシック" charset="0"/>
              </a:defRPr>
            </a:lvl2pPr>
            <a:lvl3pPr>
              <a:defRPr sz="1200">
                <a:solidFill>
                  <a:schemeClr val="tx1"/>
                </a:solidFill>
                <a:latin typeface="Helvetica Light" charset="0"/>
                <a:ea typeface="ＭＳ Ｐゴシック" charset="0"/>
              </a:defRPr>
            </a:lvl3pPr>
            <a:lvl4pPr>
              <a:defRPr sz="1200">
                <a:solidFill>
                  <a:schemeClr val="tx1"/>
                </a:solidFill>
                <a:latin typeface="Helvetica Light" charset="0"/>
                <a:ea typeface="ＭＳ Ｐゴシック" charset="0"/>
              </a:defRPr>
            </a:lvl4pPr>
            <a:lvl5pPr>
              <a:defRPr sz="1200">
                <a:solidFill>
                  <a:schemeClr val="tx1"/>
                </a:solidFill>
                <a:latin typeface="Helvetica Light" charset="0"/>
                <a:ea typeface="ＭＳ Ｐゴシック" charset="0"/>
              </a:defRPr>
            </a:lvl5pPr>
            <a:lvl6pPr fontAlgn="base">
              <a:spcBef>
                <a:spcPct val="0"/>
              </a:spcBef>
              <a:spcAft>
                <a:spcPct val="0"/>
              </a:spcAft>
              <a:defRPr sz="1200">
                <a:solidFill>
                  <a:schemeClr val="tx1"/>
                </a:solidFill>
                <a:latin typeface="Helvetica Light" charset="0"/>
                <a:ea typeface="ＭＳ Ｐゴシック" charset="0"/>
              </a:defRPr>
            </a:lvl6pPr>
            <a:lvl7pPr fontAlgn="base">
              <a:spcBef>
                <a:spcPct val="0"/>
              </a:spcBef>
              <a:spcAft>
                <a:spcPct val="0"/>
              </a:spcAft>
              <a:defRPr sz="1200">
                <a:solidFill>
                  <a:schemeClr val="tx1"/>
                </a:solidFill>
                <a:latin typeface="Helvetica Light" charset="0"/>
                <a:ea typeface="ＭＳ Ｐゴシック" charset="0"/>
              </a:defRPr>
            </a:lvl7pPr>
            <a:lvl8pPr fontAlgn="base">
              <a:spcBef>
                <a:spcPct val="0"/>
              </a:spcBef>
              <a:spcAft>
                <a:spcPct val="0"/>
              </a:spcAft>
              <a:defRPr sz="1200">
                <a:solidFill>
                  <a:schemeClr val="tx1"/>
                </a:solidFill>
                <a:latin typeface="Helvetica Light" charset="0"/>
                <a:ea typeface="ＭＳ Ｐゴシック" charset="0"/>
              </a:defRPr>
            </a:lvl8pPr>
            <a:lvl9pPr fontAlgn="base">
              <a:spcBef>
                <a:spcPct val="0"/>
              </a:spcBef>
              <a:spcAft>
                <a:spcPct val="0"/>
              </a:spcAft>
              <a:defRPr sz="1200">
                <a:solidFill>
                  <a:schemeClr val="tx1"/>
                </a:solidFill>
                <a:latin typeface="Helvetica Light" charset="0"/>
                <a:ea typeface="ＭＳ Ｐゴシック" charset="0"/>
              </a:defRPr>
            </a:lvl9pPr>
          </a:lstStyle>
          <a:p>
            <a:pPr algn="r">
              <a:defRPr/>
            </a:pPr>
            <a:fld id="{A7F08DEA-6187-B149-8CC3-362F02D9D2ED}" type="slidenum">
              <a:rPr lang="en-US" sz="1100">
                <a:solidFill>
                  <a:srgbClr val="035C75"/>
                </a:solidFill>
                <a:latin typeface="Constantia" charset="0"/>
                <a:cs typeface="Constantia" charset="0"/>
                <a:sym typeface="Constantia" charset="0"/>
              </a:rPr>
              <a:pPr algn="r">
                <a:defRPr/>
              </a:pPr>
              <a:t>9</a:t>
            </a:fld>
            <a:endParaRPr lang="en-US" sz="1100">
              <a:solidFill>
                <a:srgbClr val="035C75"/>
              </a:solidFill>
              <a:latin typeface="Constantia" charset="0"/>
              <a:cs typeface="Constantia" charset="0"/>
              <a:sym typeface="Constantia" charset="0"/>
            </a:endParaRPr>
          </a:p>
        </p:txBody>
      </p:sp>
      <p:sp>
        <p:nvSpPr>
          <p:cNvPr id="69637" name="Rectangle 5"/>
          <p:cNvSpPr>
            <a:spLocks noGrp="1" noChangeArrowheads="1"/>
          </p:cNvSpPr>
          <p:nvPr>
            <p:ph type="title"/>
          </p:nvPr>
        </p:nvSpPr>
        <p:spPr>
          <a:xfrm>
            <a:off x="455414" y="214313"/>
            <a:ext cx="8304609" cy="1143000"/>
          </a:xfrm>
        </p:spPr>
        <p:txBody>
          <a:bodyPr>
            <a:normAutofit fontScale="90000"/>
          </a:bodyPr>
          <a:lstStyle/>
          <a:p>
            <a:pPr eaLnBrk="1" hangingPunct="1">
              <a:defRPr/>
            </a:pPr>
            <a:r>
              <a:rPr lang="en-US" sz="4500"/>
              <a:t>Multiple Components to the MGI!</a:t>
            </a:r>
            <a:br>
              <a:rPr lang="en-US" sz="4500"/>
            </a:br>
            <a:endParaRPr lang="en-US" sz="4500"/>
          </a:p>
        </p:txBody>
      </p:sp>
      <p:sp>
        <p:nvSpPr>
          <p:cNvPr id="441350" name="Rectangle 6"/>
          <p:cNvSpPr>
            <a:spLocks/>
          </p:cNvSpPr>
          <p:nvPr/>
        </p:nvSpPr>
        <p:spPr bwMode="auto">
          <a:xfrm>
            <a:off x="774651" y="4921375"/>
            <a:ext cx="3369841" cy="41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26788" tIns="26788" rIns="26788" bIns="26788">
            <a:spAutoFit/>
          </a:bodyPr>
          <a:lstStyle/>
          <a:p>
            <a:pPr algn="ctr"/>
            <a:r>
              <a:rPr lang="en-US" sz="1300">
                <a:latin typeface="Constantia Bold" charset="0"/>
                <a:ea typeface="ＭＳ Ｐゴシック" charset="0"/>
                <a:cs typeface="ＭＳ Ｐゴシック" charset="0"/>
                <a:sym typeface="Constantia Bold" charset="0"/>
              </a:rPr>
              <a:t>Material </a:t>
            </a:r>
            <a:r>
              <a:rPr lang="ja-JP" altLang="en-US" sz="1300">
                <a:latin typeface="Arial" charset="0"/>
                <a:ea typeface="ＭＳ Ｐゴシック" charset="0"/>
                <a:cs typeface="ＭＳ Ｐゴシック" charset="0"/>
                <a:sym typeface="Constantia Bold" charset="0"/>
              </a:rPr>
              <a:t>“</a:t>
            </a:r>
            <a:r>
              <a:rPr lang="en-US" altLang="ja-JP" sz="1300">
                <a:latin typeface="Constantia Bold" charset="0"/>
                <a:cs typeface="Constantia Bold" charset="0"/>
                <a:sym typeface="Constantia Bold" charset="0"/>
              </a:rPr>
              <a:t>Informatics</a:t>
            </a:r>
            <a:r>
              <a:rPr lang="ja-JP" altLang="en-US" sz="1300">
                <a:latin typeface="Arial" charset="0"/>
                <a:ea typeface="ＭＳ Ｐゴシック" charset="0"/>
                <a:cs typeface="ＭＳ Ｐゴシック" charset="0"/>
                <a:sym typeface="Constantia Bold" charset="0"/>
              </a:rPr>
              <a:t>”</a:t>
            </a:r>
            <a:endParaRPr lang="en-US" altLang="ja-JP" sz="1700">
              <a:latin typeface="Constantia" charset="0"/>
              <a:cs typeface="Constantia" charset="0"/>
              <a:sym typeface="Constantia" charset="0"/>
            </a:endParaRPr>
          </a:p>
          <a:p>
            <a:pPr algn="ctr"/>
            <a:r>
              <a:rPr lang="en-US" sz="1100">
                <a:latin typeface="Constantia" charset="0"/>
                <a:cs typeface="Constantia" charset="0"/>
                <a:sym typeface="Constantia" charset="0"/>
              </a:rPr>
              <a:t>National Infrastructure for Data Sharing and Analysis</a:t>
            </a:r>
          </a:p>
        </p:txBody>
      </p:sp>
      <p:pic>
        <p:nvPicPr>
          <p:cNvPr id="44135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828" y="1850678"/>
            <a:ext cx="3077394" cy="3070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69640" name="Rectangle 8"/>
          <p:cNvSpPr>
            <a:spLocks/>
          </p:cNvSpPr>
          <p:nvPr/>
        </p:nvSpPr>
        <p:spPr bwMode="auto">
          <a:xfrm>
            <a:off x="7285509" y="1741289"/>
            <a:ext cx="913309" cy="207987"/>
          </a:xfrm>
          <a:prstGeom prst="rect">
            <a:avLst/>
          </a:prstGeom>
          <a:solidFill>
            <a:schemeClr val="accent1"/>
          </a:solidFill>
          <a:ln>
            <a:noFill/>
          </a:ln>
          <a:extLs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26788" tIns="26788" rIns="26788" bIns="26788">
            <a:spAutoFit/>
          </a:bodyPr>
          <a:lstStyle/>
          <a:p>
            <a:pPr>
              <a:defRPr/>
            </a:pPr>
            <a:r>
              <a:rPr lang="en-US" sz="1000">
                <a:effectLst>
                  <a:outerShdw blurRad="38100" dist="38100" dir="2700000" algn="tl">
                    <a:srgbClr val="DDDDDD"/>
                  </a:outerShdw>
                </a:effectLst>
                <a:latin typeface="Constantia Bold" charset="0"/>
                <a:ea typeface="ＭＳ Ｐゴシック" charset="0"/>
                <a:cs typeface="Constantia Bold" charset="0"/>
                <a:sym typeface="Constantia Bold" charset="0"/>
              </a:rPr>
              <a:t>Courtesy: BASF</a:t>
            </a:r>
          </a:p>
        </p:txBody>
      </p:sp>
      <p:pic>
        <p:nvPicPr>
          <p:cNvPr id="44135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2367" y="2031504"/>
            <a:ext cx="3772793" cy="2752576"/>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1354" name="Rectangle 10"/>
          <p:cNvSpPr>
            <a:spLocks/>
          </p:cNvSpPr>
          <p:nvPr/>
        </p:nvSpPr>
        <p:spPr bwMode="auto">
          <a:xfrm>
            <a:off x="5072063" y="4931420"/>
            <a:ext cx="2936751" cy="41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txBody>
          <a:bodyPr wrap="none" lIns="26788" tIns="26788" rIns="26788" bIns="26788">
            <a:spAutoFit/>
          </a:bodyPr>
          <a:lstStyle/>
          <a:p>
            <a:pPr algn="ctr"/>
            <a:r>
              <a:rPr lang="en-US" sz="1300">
                <a:latin typeface="Constantia Bold" charset="0"/>
                <a:ea typeface="ＭＳ Ｐゴシック" charset="0"/>
                <a:cs typeface="ＭＳ Ｐゴシック" charset="0"/>
                <a:sym typeface="Constantia Bold" charset="0"/>
              </a:rPr>
              <a:t>Multiscale Modeling</a:t>
            </a:r>
            <a:endParaRPr lang="en-US" sz="1700">
              <a:latin typeface="Constantia" charset="0"/>
              <a:ea typeface="ＭＳ Ｐゴシック" charset="0"/>
              <a:cs typeface="ＭＳ Ｐゴシック" charset="0"/>
              <a:sym typeface="Constantia" charset="0"/>
            </a:endParaRPr>
          </a:p>
          <a:p>
            <a:pPr algn="ctr"/>
            <a:r>
              <a:rPr lang="en-US" sz="1100">
                <a:latin typeface="Constantia" charset="0"/>
                <a:ea typeface="ＭＳ Ｐゴシック" charset="0"/>
                <a:cs typeface="ＭＳ Ｐゴシック" charset="0"/>
                <a:sym typeface="Constantia" charset="0"/>
              </a:rPr>
              <a:t>Atoms to Component Description of Materials</a:t>
            </a:r>
          </a:p>
        </p:txBody>
      </p:sp>
      <p:pic>
        <p:nvPicPr>
          <p:cNvPr id="441355" name="Picture 1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3172" y="5947172"/>
            <a:ext cx="757908" cy="757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277921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218</TotalTime>
  <Words>1482</Words>
  <Application>Microsoft Macintosh PowerPoint</Application>
  <PresentationFormat>On-screen Show (4:3)</PresentationFormat>
  <Paragraphs>148</Paragraphs>
  <Slides>16</Slides>
  <Notes>15</Notes>
  <HiddenSlides>1</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1_Custom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Multiple Components to the MGI! </vt:lpstr>
      <vt:lpstr>PowerPoint Presentation</vt:lpstr>
      <vt:lpstr>PowerPoint Presentation</vt:lpstr>
      <vt:lpstr>PowerPoint Presentation</vt:lpstr>
      <vt:lpstr>PowerPoint Presentation</vt:lpstr>
      <vt:lpstr>Nanoinformatics, the NKI-NSI and the MGI</vt:lpstr>
      <vt:lpstr>NIST and MGI</vt:lpstr>
      <vt:lpstr>We have a Problem and Opportunity</vt:lpstr>
    </vt:vector>
  </TitlesOfParts>
  <Company>Lockheed Martin IS&amp;GS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 Partridge</dc:creator>
  <cp:lastModifiedBy>Harry Partridge</cp:lastModifiedBy>
  <cp:revision>11</cp:revision>
  <cp:lastPrinted>2016-06-18T22:48:18Z</cp:lastPrinted>
  <dcterms:created xsi:type="dcterms:W3CDTF">2016-06-18T20:09:05Z</dcterms:created>
  <dcterms:modified xsi:type="dcterms:W3CDTF">2016-06-21T10:45:25Z</dcterms:modified>
</cp:coreProperties>
</file>