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7" r:id="rId2"/>
    <p:sldId id="293" r:id="rId3"/>
    <p:sldId id="401" r:id="rId4"/>
    <p:sldId id="356" r:id="rId5"/>
    <p:sldId id="297" r:id="rId6"/>
    <p:sldId id="261" r:id="rId7"/>
    <p:sldId id="355" r:id="rId8"/>
    <p:sldId id="300" r:id="rId9"/>
    <p:sldId id="258" r:id="rId10"/>
    <p:sldId id="262" r:id="rId11"/>
    <p:sldId id="265" r:id="rId12"/>
    <p:sldId id="268" r:id="rId13"/>
    <p:sldId id="271" r:id="rId14"/>
    <p:sldId id="325" r:id="rId15"/>
    <p:sldId id="326" r:id="rId16"/>
    <p:sldId id="333" r:id="rId17"/>
    <p:sldId id="349" r:id="rId18"/>
    <p:sldId id="394" r:id="rId19"/>
    <p:sldId id="376" r:id="rId20"/>
    <p:sldId id="388" r:id="rId21"/>
    <p:sldId id="318" r:id="rId22"/>
    <p:sldId id="375" r:id="rId23"/>
    <p:sldId id="322" r:id="rId24"/>
    <p:sldId id="395" r:id="rId25"/>
    <p:sldId id="378" r:id="rId26"/>
    <p:sldId id="379" r:id="rId27"/>
    <p:sldId id="380" r:id="rId28"/>
    <p:sldId id="365" r:id="rId29"/>
    <p:sldId id="383" r:id="rId30"/>
    <p:sldId id="340" r:id="rId31"/>
    <p:sldId id="307" r:id="rId32"/>
    <p:sldId id="381" r:id="rId33"/>
    <p:sldId id="382" r:id="rId34"/>
    <p:sldId id="281" r:id="rId35"/>
    <p:sldId id="387" r:id="rId36"/>
    <p:sldId id="304" r:id="rId37"/>
    <p:sldId id="337" r:id="rId38"/>
    <p:sldId id="351" r:id="rId39"/>
    <p:sldId id="310" r:id="rId40"/>
    <p:sldId id="341" r:id="rId41"/>
    <p:sldId id="366" r:id="rId42"/>
    <p:sldId id="367" r:id="rId43"/>
    <p:sldId id="389" r:id="rId44"/>
    <p:sldId id="391" r:id="rId45"/>
    <p:sldId id="399" r:id="rId46"/>
    <p:sldId id="400" r:id="rId47"/>
    <p:sldId id="396" r:id="rId48"/>
    <p:sldId id="397" r:id="rId49"/>
    <p:sldId id="398" r:id="rId50"/>
    <p:sldId id="402" r:id="rId51"/>
    <p:sldId id="40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AC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119.wmf"/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67E1E-CC4D-41E3-B9F6-217F795D4D15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AF130-3B51-45F5-A2EB-319FF1DCD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41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26C13-8E70-4D28-A532-8BADA883C0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6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C06F36-9DF5-42FA-8E4C-5D312A03D0D2}" type="slidenum">
              <a:rPr lang="en-GB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2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47B96-220D-4A20-8205-30DAB81BA09E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07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47B96-220D-4A20-8205-30DAB81BA09E}" type="slidenum">
              <a:rPr lang="en-GB" smtClean="0">
                <a:solidFill>
                  <a:prstClr val="black"/>
                </a:solidFill>
              </a:rPr>
              <a:pPr/>
              <a:t>40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21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26C13-8E70-4D28-A532-8BADA883C0C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00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fabricated the octet lattice materials into</a:t>
            </a:r>
            <a:r>
              <a:rPr lang="en-US" baseline="0" dirty="0" smtClean="0"/>
              <a:t> standard face centered cubic lattices of the same sizes to characterize this materials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material constituent ranging from polymer,  to metal and ceramic.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two configurations, solid and hollow, with densities ranging across five orders of magnitude from as large as hundreds of kg.cm-3 as light as 1 kg.cm-3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26C13-8E70-4D28-A532-8BADA883C0C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24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26C13-8E70-4D28-A532-8BADA883C0C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67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8463" y="682625"/>
            <a:ext cx="6064250" cy="34115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69" y="4321674"/>
            <a:ext cx="5030663" cy="41705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2881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2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59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5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6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3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7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4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4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63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3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2016/6/21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5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1.png"/><Relationship Id="rId4" Type="http://schemas.openxmlformats.org/officeDocument/2006/relationships/image" Target="../media/image3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0.png"/><Relationship Id="rId11" Type="http://schemas.openxmlformats.org/officeDocument/2006/relationships/image" Target="../media/image45.wmf"/><Relationship Id="rId5" Type="http://schemas.openxmlformats.org/officeDocument/2006/relationships/image" Target="../media/image420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46.jpeg"/><Relationship Id="rId9" Type="http://schemas.openxmlformats.org/officeDocument/2006/relationships/image" Target="../media/image4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jpe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4.png"/><Relationship Id="rId7" Type="http://schemas.openxmlformats.org/officeDocument/2006/relationships/image" Target="../media/image6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tiff"/><Relationship Id="rId7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tif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92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90.png"/><Relationship Id="rId18" Type="http://schemas.openxmlformats.org/officeDocument/2006/relationships/oleObject" Target="../embeddings/oleObject19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8.wmf"/><Relationship Id="rId12" Type="http://schemas.openxmlformats.org/officeDocument/2006/relationships/image" Target="../media/image99.wmf"/><Relationship Id="rId17" Type="http://schemas.openxmlformats.org/officeDocument/2006/relationships/image" Target="../media/image10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97.wmf"/><Relationship Id="rId15" Type="http://schemas.openxmlformats.org/officeDocument/2006/relationships/image" Target="../media/image100.wmf"/><Relationship Id="rId10" Type="http://schemas.openxmlformats.org/officeDocument/2006/relationships/image" Target="../media/image1810.png"/><Relationship Id="rId19" Type="http://schemas.openxmlformats.org/officeDocument/2006/relationships/image" Target="../media/image102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70.png"/><Relationship Id="rId14" Type="http://schemas.openxmlformats.org/officeDocument/2006/relationships/oleObject" Target="../embeddings/oleObject17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106.JPG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10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3.wmf"/><Relationship Id="rId11" Type="http://schemas.openxmlformats.org/officeDocument/2006/relationships/image" Target="../media/image108.jpeg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05.wmf"/><Relationship Id="rId4" Type="http://schemas.openxmlformats.org/officeDocument/2006/relationships/image" Target="../media/image107.JPG"/><Relationship Id="rId9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12.jpeg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10.wmf"/><Relationship Id="rId10" Type="http://schemas.openxmlformats.org/officeDocument/2006/relationships/image" Target="../media/image115.jpe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1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18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47.JPG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4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9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5.jpe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4.wmf"/><Relationship Id="rId5" Type="http://schemas.openxmlformats.org/officeDocument/2006/relationships/image" Target="../media/image17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6.png"/><Relationship Id="rId9" Type="http://schemas.openxmlformats.org/officeDocument/2006/relationships/image" Target="../media/image13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18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32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11" Type="http://schemas.openxmlformats.org/officeDocument/2006/relationships/image" Target="../media/image35.jpe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4.jpeg"/><Relationship Id="rId4" Type="http://schemas.openxmlformats.org/officeDocument/2006/relationships/image" Target="../media/image29.wmf"/><Relationship Id="rId9" Type="http://schemas.openxmlformats.org/officeDocument/2006/relationships/image" Target="../media/image33.jpe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8543" y="814909"/>
            <a:ext cx="9406936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Future Opportunities for Ultralight Materials and Structures</a:t>
            </a:r>
          </a:p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Lattice-based </a:t>
            </a:r>
            <a:r>
              <a:rPr lang="en-US" sz="2800" i="1" dirty="0" smtClean="0">
                <a:solidFill>
                  <a:srgbClr val="FF0000"/>
                </a:solidFill>
              </a:rPr>
              <a:t>materials </a:t>
            </a:r>
            <a:r>
              <a:rPr lang="en-US" sz="2800" i="1" dirty="0" smtClean="0">
                <a:solidFill>
                  <a:srgbClr val="FF0000"/>
                </a:solidFill>
              </a:rPr>
              <a:t>and </a:t>
            </a:r>
            <a:r>
              <a:rPr lang="en-US" sz="2800" i="1" dirty="0" smtClean="0">
                <a:solidFill>
                  <a:srgbClr val="FF0000"/>
                </a:solidFill>
              </a:rPr>
              <a:t>structures 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7080" y="2493483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BBB59">
                    <a:lumMod val="50000"/>
                  </a:srgbClr>
                </a:solidFill>
              </a:rPr>
              <a:t>Haydn </a:t>
            </a:r>
            <a:r>
              <a:rPr lang="en-US" sz="2400" dirty="0" smtClean="0">
                <a:solidFill>
                  <a:srgbClr val="9BBB59">
                    <a:lumMod val="50000"/>
                  </a:srgbClr>
                </a:solidFill>
              </a:rPr>
              <a:t>Wadley</a:t>
            </a:r>
          </a:p>
          <a:p>
            <a:pPr algn="ctr"/>
            <a:r>
              <a:rPr lang="en-US" sz="2400" dirty="0" smtClean="0">
                <a:solidFill>
                  <a:srgbClr val="9BBB59">
                    <a:lumMod val="50000"/>
                  </a:srgb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9BBB59">
                    <a:lumMod val="50000"/>
                  </a:srgbClr>
                </a:solidFill>
              </a:rPr>
              <a:t>University </a:t>
            </a:r>
            <a:r>
              <a:rPr lang="en-US" sz="2400" dirty="0">
                <a:solidFill>
                  <a:srgbClr val="9BBB59">
                    <a:lumMod val="50000"/>
                  </a:srgbClr>
                </a:solidFill>
              </a:rPr>
              <a:t>of </a:t>
            </a:r>
            <a:r>
              <a:rPr lang="en-US" sz="2400" dirty="0" smtClean="0">
                <a:solidFill>
                  <a:srgbClr val="9BBB59">
                    <a:lumMod val="50000"/>
                  </a:srgbClr>
                </a:solidFill>
              </a:rPr>
              <a:t>Virginia</a:t>
            </a:r>
          </a:p>
          <a:p>
            <a:pPr algn="ctr"/>
            <a:r>
              <a:rPr lang="en-US" sz="2400" dirty="0" smtClean="0">
                <a:solidFill>
                  <a:srgbClr val="9BBB59">
                    <a:lumMod val="50000"/>
                  </a:srgbClr>
                </a:solidFill>
              </a:rPr>
              <a:t>Charlottesville, </a:t>
            </a:r>
            <a:r>
              <a:rPr lang="en-US" sz="2400" dirty="0" err="1" smtClean="0">
                <a:solidFill>
                  <a:srgbClr val="9BBB59">
                    <a:lumMod val="50000"/>
                  </a:srgbClr>
                </a:solidFill>
              </a:rPr>
              <a:t>Va</a:t>
            </a:r>
            <a:endParaRPr lang="en-US" sz="2400" dirty="0">
              <a:solidFill>
                <a:srgbClr val="9BBB5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676" y="1044143"/>
            <a:ext cx="5555178" cy="46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631504" y="495572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The "snap-fit" truss fabrication and assembly method for making Ti-6Al-4V octet-truss lattice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9838" y="19918"/>
            <a:ext cx="813690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“Snap-fit” </a:t>
            </a:r>
            <a:r>
              <a:rPr lang="en-US" sz="2400" dirty="0">
                <a:solidFill>
                  <a:srgbClr val="0000FF"/>
                </a:solidFill>
              </a:rPr>
              <a:t>octet lattices from high specific strength materials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2862" y="6144551"/>
            <a:ext cx="596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Retains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</a:rPr>
              <a:t>a/b</a:t>
            </a:r>
            <a:r>
              <a:rPr lang="en-US" dirty="0">
                <a:solidFill>
                  <a:prstClr val="black"/>
                </a:solidFill>
              </a:rPr>
              <a:t> high specific strength microstructure, </a:t>
            </a:r>
            <a:r>
              <a:rPr lang="en-US" dirty="0" smtClean="0">
                <a:solidFill>
                  <a:prstClr val="black"/>
                </a:solidFill>
              </a:rPr>
              <a:t>scalable</a:t>
            </a:r>
            <a:r>
              <a:rPr lang="en-US" dirty="0">
                <a:solidFill>
                  <a:prstClr val="black"/>
                </a:solidFill>
              </a:rPr>
              <a:t>.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Used for </a:t>
            </a:r>
            <a:r>
              <a:rPr lang="en-US" dirty="0" smtClean="0">
                <a:solidFill>
                  <a:prstClr val="black"/>
                </a:solidFill>
              </a:rPr>
              <a:t>metal alloys, composites </a:t>
            </a:r>
            <a:r>
              <a:rPr lang="en-US" dirty="0">
                <a:solidFill>
                  <a:prstClr val="black"/>
                </a:solidFill>
              </a:rPr>
              <a:t>and extendable to ceramics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t="53956"/>
          <a:stretch/>
        </p:blipFill>
        <p:spPr bwMode="auto">
          <a:xfrm>
            <a:off x="7189719" y="1117288"/>
            <a:ext cx="3534093" cy="345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767268" y="4776935"/>
                <a:ext cx="5318714" cy="8532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Relative </a:t>
                </a:r>
                <a:r>
                  <a:rPr lang="en-US" dirty="0">
                    <a:solidFill>
                      <a:prstClr val="black"/>
                    </a:solidFill>
                  </a:rPr>
                  <a:t>density,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of the snap-fit octet-truss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lattice:</a:t>
                </a:r>
                <a:endParaRPr lang="en-US" dirty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𝜌</m:t>
                        </m:r>
                      </m:e>
                    </m:acc>
                    <m:r>
                      <a:rPr lang="en-US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prstClr val="black"/>
                            </a:solidFill>
                            <a:latin typeface="Cambria Math"/>
                          </a:rPr>
                          <m:t>6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𝑙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𝑡</m:t>
                            </m:r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+2</m:t>
                            </m:r>
                            <m:rad>
                              <m:radPr>
                                <m:degHide m:val="on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rad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𝑡</m:t>
                        </m:r>
                      </m:num>
                      <m:den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𝑙</m:t>
                            </m:r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𝑙</m:t>
                                </m:r>
                                <m: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solidFill>
                          <a:prstClr val="black"/>
                        </a:solidFill>
                        <a:latin typeface="Cambria Math"/>
                      </a:rPr>
                      <m:t>    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            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268" y="4776935"/>
                <a:ext cx="5318714" cy="853247"/>
              </a:xfrm>
              <a:prstGeom prst="rect">
                <a:avLst/>
              </a:prstGeom>
              <a:blipFill rotWithShape="0">
                <a:blip r:embed="rId4"/>
                <a:stretch>
                  <a:fillRect l="-916" t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41676" y="1044143"/>
            <a:ext cx="5555178" cy="46247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53943" y="1044144"/>
            <a:ext cx="3805646" cy="3603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767268" y="5627994"/>
                <a:ext cx="4577985" cy="396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𝜌</m:t>
                        </m:r>
                      </m:e>
                    </m:acc>
                    <m:r>
                      <a:rPr lang="en-US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i="1" dirty="0">
                    <a:solidFill>
                      <a:srgbClr val="C00000"/>
                    </a:solidFill>
                  </a:rPr>
                  <a:t>6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solidFill>
                      <a:srgbClr val="C00000"/>
                    </a:solidFill>
                  </a:rPr>
                  <a:t>(t/l)</a:t>
                </a:r>
                <a:r>
                  <a:rPr lang="en-US" i="1" baseline="30000" dirty="0">
                    <a:solidFill>
                      <a:srgbClr val="C00000"/>
                    </a:solidFill>
                  </a:rPr>
                  <a:t>2 </a:t>
                </a:r>
                <a:r>
                  <a:rPr lang="en-US" i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“</a:t>
                </a:r>
                <a:r>
                  <a:rPr lang="en-US" dirty="0">
                    <a:solidFill>
                      <a:srgbClr val="C00000"/>
                    </a:solidFill>
                  </a:rPr>
                  <a:t>ideal” octet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as node </a:t>
                </a:r>
                <a:r>
                  <a:rPr lang="en-US" dirty="0">
                    <a:solidFill>
                      <a:srgbClr val="C00000"/>
                    </a:solidFill>
                  </a:rPr>
                  <a:t>volume→0</a:t>
                </a:r>
                <a:endParaRPr lang="en-US" baseline="30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268" y="5627994"/>
                <a:ext cx="4577985" cy="396327"/>
              </a:xfrm>
              <a:prstGeom prst="rect">
                <a:avLst/>
              </a:prstGeom>
              <a:blipFill rotWithShape="0">
                <a:blip r:embed="rId5"/>
                <a:stretch>
                  <a:fillRect r="-533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V="1">
            <a:off x="8499039" y="2296088"/>
            <a:ext cx="288032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8066991" y="2608108"/>
            <a:ext cx="288032" cy="2072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34532" y="2420200"/>
            <a:ext cx="219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C00000"/>
                </a:solidFill>
              </a:rPr>
              <a:t>l</a:t>
            </a:r>
          </a:p>
        </p:txBody>
      </p:sp>
      <p:sp>
        <p:nvSpPr>
          <p:cNvPr id="4" name="Rectangle 3"/>
          <p:cNvSpPr/>
          <p:nvPr/>
        </p:nvSpPr>
        <p:spPr>
          <a:xfrm>
            <a:off x="6498078" y="5123012"/>
            <a:ext cx="4577985" cy="524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9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g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77" y="764704"/>
            <a:ext cx="7454377" cy="55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141795" y="188640"/>
            <a:ext cx="849694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Ti-6Al-4V octet-truss lattice compression specimen with a relative density of 4.6%.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8296" y="6364610"/>
            <a:ext cx="5300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ea typeface="Times New Roman" panose="02020603050405020304" pitchFamily="18" charset="0"/>
              </a:rPr>
              <a:t>40Ti-20Cu-20Ni-20Zr (wt.%) braze alloy</a:t>
            </a:r>
            <a:r>
              <a:rPr lang="en-US" dirty="0">
                <a:solidFill>
                  <a:prstClr val="black"/>
                </a:solidFill>
              </a:rPr>
              <a:t> (900</a:t>
            </a:r>
            <a:r>
              <a:rPr lang="en-US" baseline="30000" dirty="0">
                <a:solidFill>
                  <a:prstClr val="black"/>
                </a:solidFill>
              </a:rPr>
              <a:t>o</a:t>
            </a:r>
            <a:r>
              <a:rPr lang="en-US" dirty="0">
                <a:solidFill>
                  <a:prstClr val="black"/>
                </a:solidFill>
              </a:rPr>
              <a:t>C, 30min)</a:t>
            </a:r>
          </a:p>
        </p:txBody>
      </p:sp>
    </p:spTree>
    <p:extLst>
      <p:ext uri="{BB962C8B-B14F-4D97-AF65-F5344CB8AC3E}">
        <p14:creationId xmlns:p14="http://schemas.microsoft.com/office/powerpoint/2010/main" val="349998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4737"/>
          <a:stretch/>
        </p:blipFill>
        <p:spPr bwMode="auto">
          <a:xfrm>
            <a:off x="3366289" y="1573306"/>
            <a:ext cx="5606523" cy="460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75788" y="786055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Cauchy stress- strain response of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Ti-6Al-4V alloy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9531" y="44624"/>
            <a:ext cx="225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Mechanical responses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92168" y="-747016"/>
            <a:ext cx="4320480" cy="4232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9550" y="4732788"/>
            <a:ext cx="1666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Tangent modulus (MPa)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366289" y="394489"/>
            <a:ext cx="6061361" cy="6009538"/>
            <a:chOff x="4802944" y="548680"/>
            <a:chExt cx="4089536" cy="4116315"/>
          </a:xfrm>
        </p:grpSpPr>
        <p:sp>
          <p:nvSpPr>
            <p:cNvPr id="5" name="TextBox 4"/>
            <p:cNvSpPr txBox="1"/>
            <p:nvPr/>
          </p:nvSpPr>
          <p:spPr>
            <a:xfrm>
              <a:off x="5004048" y="548680"/>
              <a:ext cx="367240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Compressive  stress strain response of octet lattices</a:t>
              </a:r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2944" y="1120448"/>
              <a:ext cx="4089536" cy="35445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1451483" y="44624"/>
            <a:ext cx="8953315" cy="6633055"/>
            <a:chOff x="49505" y="100541"/>
            <a:chExt cx="8953315" cy="6633055"/>
          </a:xfrm>
          <a:solidFill>
            <a:schemeClr val="bg1"/>
          </a:solidFill>
        </p:grpSpPr>
        <p:sp>
          <p:nvSpPr>
            <p:cNvPr id="11" name="Rectangle 10"/>
            <p:cNvSpPr/>
            <p:nvPr/>
          </p:nvSpPr>
          <p:spPr>
            <a:xfrm>
              <a:off x="49505" y="146707"/>
              <a:ext cx="8953315" cy="658688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48646" y="669631"/>
              <a:ext cx="6826250" cy="5757292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123404" y="100541"/>
                  <a:ext cx="7370092" cy="461665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0000FF"/>
                      </a:solidFill>
                    </a:rPr>
                    <a:t>Failure mechanism of a </a:t>
                  </a:r>
                  <a:r>
                    <a:rPr lang="en-US" sz="2400" dirty="0" smtClean="0">
                      <a:solidFill>
                        <a:srgbClr val="0000FF"/>
                      </a:solidFill>
                    </a:rPr>
                    <a:t>compressed lattice </a:t>
                  </a:r>
                  <a:r>
                    <a:rPr lang="en-US" sz="2400" dirty="0">
                      <a:solidFill>
                        <a:srgbClr val="0000FF"/>
                      </a:solidFill>
                    </a:rPr>
                    <a:t>with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</m:acc>
                    </m:oMath>
                  </a14:m>
                  <a:r>
                    <a:rPr lang="en-US" sz="2400" dirty="0">
                      <a:solidFill>
                        <a:srgbClr val="0000FF"/>
                      </a:solidFill>
                    </a:rPr>
                    <a:t> = 4.6%</a:t>
                  </a: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404" y="100541"/>
                  <a:ext cx="7370092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239" t="-8974" b="-26923"/>
                  </a:stretch>
                </a:blipFill>
                <a:ln>
                  <a:solidFill>
                    <a:schemeClr val="bg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Rectangle 15"/>
          <p:cNvSpPr/>
          <p:nvPr/>
        </p:nvSpPr>
        <p:spPr>
          <a:xfrm>
            <a:off x="3287688" y="642711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nelastic </a:t>
            </a:r>
            <a:r>
              <a:rPr lang="en-US" dirty="0">
                <a:solidFill>
                  <a:prstClr val="black"/>
                </a:solidFill>
              </a:rPr>
              <a:t>truss buckling develops as the total strain, </a:t>
            </a:r>
            <a:r>
              <a:rPr lang="en-US" i="1" dirty="0">
                <a:solidFill>
                  <a:prstClr val="black"/>
                </a:solidFill>
              </a:rPr>
              <a:t>ε</a:t>
            </a:r>
            <a:r>
              <a:rPr lang="en-US" dirty="0">
                <a:solidFill>
                  <a:prstClr val="black"/>
                </a:solidFill>
              </a:rPr>
              <a:t>, increased</a:t>
            </a:r>
          </a:p>
        </p:txBody>
      </p:sp>
    </p:spTree>
    <p:extLst>
      <p:ext uri="{BB962C8B-B14F-4D97-AF65-F5344CB8AC3E}">
        <p14:creationId xmlns:p14="http://schemas.microsoft.com/office/powerpoint/2010/main" val="7063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4842" y="113234"/>
            <a:ext cx="8208912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Material property charts for the snap-fit Ti-6Al-4V octet lattices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r="50768" b="50040"/>
          <a:stretch/>
        </p:blipFill>
        <p:spPr bwMode="auto">
          <a:xfrm>
            <a:off x="0" y="1042158"/>
            <a:ext cx="5625137" cy="468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3" r="4777" b="53730"/>
          <a:stretch/>
        </p:blipFill>
        <p:spPr bwMode="auto">
          <a:xfrm>
            <a:off x="5884394" y="973977"/>
            <a:ext cx="5799415" cy="438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49734" r="50768"/>
          <a:stretch/>
        </p:blipFill>
        <p:spPr bwMode="auto">
          <a:xfrm>
            <a:off x="0" y="973977"/>
            <a:ext cx="5753670" cy="481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0" t="49734" r="6011"/>
          <a:stretch/>
        </p:blipFill>
        <p:spPr bwMode="auto">
          <a:xfrm>
            <a:off x="5753670" y="1042158"/>
            <a:ext cx="5794871" cy="494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5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775520" y="176214"/>
            <a:ext cx="8705850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FDA predictions of the fracture toughness of brittle 2D lattices</a:t>
            </a:r>
            <a:endParaRPr lang="en-GB" sz="2400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55641" y="1268761"/>
            <a:ext cx="5737225" cy="4600575"/>
            <a:chOff x="288925" y="801688"/>
            <a:chExt cx="5737225" cy="4600575"/>
          </a:xfrm>
        </p:grpSpPr>
        <p:pic>
          <p:nvPicPr>
            <p:cNvPr id="53259" name="Picture 11" descr="fracture_lattic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25" y="801688"/>
              <a:ext cx="5737225" cy="460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24736" y="3392992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38328" y="3320878"/>
              <a:ext cx="331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prstClr val="black"/>
                  </a:solidFill>
                </a:rPr>
                <a:t>2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 rot="16200000">
            <a:off x="1862342" y="1685994"/>
            <a:ext cx="62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strut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64973" y="1668758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51584" y="1916832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75520" y="623292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Micro-architectured materials: past, present and future, Fleck, Deshpande, Ashby, Proc Roy </a:t>
            </a:r>
            <a:r>
              <a:rPr lang="en-US" sz="1600" dirty="0" err="1">
                <a:solidFill>
                  <a:prstClr val="black"/>
                </a:solidFill>
              </a:rPr>
              <a:t>Soc</a:t>
            </a:r>
            <a:r>
              <a:rPr lang="en-US" sz="1600" dirty="0">
                <a:solidFill>
                  <a:prstClr val="black"/>
                </a:solidFill>
              </a:rPr>
              <a:t> 2010.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37961" y="4459563"/>
                <a:ext cx="1598322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𝐼𝑐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961" y="4459563"/>
                <a:ext cx="1598322" cy="61093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lbow Connector 10"/>
          <p:cNvCxnSpPr/>
          <p:nvPr/>
        </p:nvCxnSpPr>
        <p:spPr>
          <a:xfrm rot="10800000">
            <a:off x="4871864" y="4391529"/>
            <a:ext cx="360040" cy="350804"/>
          </a:xfrm>
          <a:prstGeom prst="bentConnector3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176210" y="605272"/>
                <a:ext cx="1700978" cy="436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𝐼𝑐</m:t>
                          </m:r>
                        </m:sub>
                      </m:sSub>
                      <m: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210" y="605272"/>
                <a:ext cx="1700978" cy="436081"/>
              </a:xfrm>
              <a:prstGeom prst="rect">
                <a:avLst/>
              </a:prstGeom>
              <a:blipFill rotWithShape="0"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154944" y="646858"/>
            <a:ext cx="604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d= ½ (Kagome), 1 (triangulated)  or 2 (hexagonal honeycomb)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71" y="1197992"/>
            <a:ext cx="8235094" cy="4903451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187728"/>
              </p:ext>
            </p:extLst>
          </p:nvPr>
        </p:nvGraphicFramePr>
        <p:xfrm>
          <a:off x="6505044" y="1265919"/>
          <a:ext cx="1701026" cy="747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6" name="Equation" r:id="rId8" imgW="1155600" imgH="507960" progId="Equation.DSMT4">
                  <p:embed/>
                </p:oleObj>
              </mc:Choice>
              <mc:Fallback>
                <p:oleObj name="Equation" r:id="rId8" imgW="11556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05044" y="1265919"/>
                        <a:ext cx="1701026" cy="747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535153"/>
              </p:ext>
            </p:extLst>
          </p:nvPr>
        </p:nvGraphicFramePr>
        <p:xfrm>
          <a:off x="6807476" y="5227138"/>
          <a:ext cx="1138301" cy="675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7" name="Equation" r:id="rId10" imgW="812520" imgH="482400" progId="Equation.DSMT4">
                  <p:embed/>
                </p:oleObj>
              </mc:Choice>
              <mc:Fallback>
                <p:oleObj name="Equation" r:id="rId10" imgW="8125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07476" y="5227138"/>
                        <a:ext cx="1138301" cy="675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639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93" y="6462010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Helvetica-Bold"/>
              </a:rPr>
              <a:t>ASTM E1820 </a:t>
            </a:r>
            <a:r>
              <a:rPr lang="en-US" sz="1400" b="1" dirty="0">
                <a:solidFill>
                  <a:srgbClr val="231F20"/>
                </a:solidFill>
                <a:latin typeface="Times-Bold"/>
              </a:rPr>
              <a:t>− </a:t>
            </a:r>
            <a:r>
              <a:rPr lang="en-US" b="1" dirty="0">
                <a:solidFill>
                  <a:srgbClr val="231F20"/>
                </a:solidFill>
                <a:latin typeface="Helvetica-Bold"/>
              </a:rPr>
              <a:t>13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7" y="904414"/>
            <a:ext cx="5868637" cy="5600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2787" y="6381328"/>
            <a:ext cx="124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Measure </a:t>
            </a:r>
            <a:r>
              <a:rPr lang="en-US" i="1" dirty="0">
                <a:solidFill>
                  <a:prstClr val="black"/>
                </a:solidFill>
              </a:rPr>
              <a:t>J</a:t>
            </a:r>
            <a:r>
              <a:rPr lang="en-US" dirty="0">
                <a:solidFill>
                  <a:prstClr val="black"/>
                </a:solidFill>
              </a:rPr>
              <a:t>.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314531"/>
              </p:ext>
            </p:extLst>
          </p:nvPr>
        </p:nvGraphicFramePr>
        <p:xfrm>
          <a:off x="3586828" y="6400800"/>
          <a:ext cx="896937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6" name="Equation" r:id="rId4" imgW="685800" imgH="253800" progId="Equation.DSMT4">
                  <p:embed/>
                </p:oleObj>
              </mc:Choice>
              <mc:Fallback>
                <p:oleObj name="Equation" r:id="rId4" imgW="685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6828" y="6400800"/>
                        <a:ext cx="896937" cy="331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96387" y="191302"/>
            <a:ext cx="578934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Fracture toughness of octet lattice structures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243892" y="753035"/>
            <a:ext cx="5559976" cy="5979553"/>
            <a:chOff x="6243892" y="753035"/>
            <a:chExt cx="5559976" cy="5979553"/>
          </a:xfrm>
        </p:grpSpPr>
        <p:sp>
          <p:nvSpPr>
            <p:cNvPr id="10" name="Rectangle 9"/>
            <p:cNvSpPr/>
            <p:nvPr/>
          </p:nvSpPr>
          <p:spPr>
            <a:xfrm>
              <a:off x="6243892" y="753035"/>
              <a:ext cx="5559976" cy="5979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9" descr="E:\TiTruss\Illustrations\TiTrussStudio-01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925" y="919047"/>
              <a:ext cx="4417121" cy="5570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8851464" y="1046353"/>
              <a:ext cx="2501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Effect of relative density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43149" y="3923749"/>
              <a:ext cx="2259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Effect of strut length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2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512" y="116632"/>
            <a:ext cx="903649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Fracture toughness and compressive strength map for materials of similar density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8881" y="2624681"/>
            <a:ext cx="2198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How can we further increase the </a:t>
            </a:r>
            <a:r>
              <a:rPr lang="en-US" dirty="0" smtClean="0">
                <a:solidFill>
                  <a:srgbClr val="C00000"/>
                </a:solidFill>
              </a:rPr>
              <a:t>specific strength </a:t>
            </a:r>
            <a:r>
              <a:rPr lang="en-US" dirty="0" smtClean="0">
                <a:solidFill>
                  <a:srgbClr val="C00000"/>
                </a:solidFill>
              </a:rPr>
              <a:t>of lattices 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 descr="E:\TiTruss\Illustrations\KJIC-0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944"/>
          <a:stretch/>
        </p:blipFill>
        <p:spPr bwMode="auto">
          <a:xfrm>
            <a:off x="456271" y="717759"/>
            <a:ext cx="2980755" cy="576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E:\TiTruss\Illustrations\PropertyMap-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78" y="606213"/>
            <a:ext cx="6534503" cy="59414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>
            <a:off x="8411423" y="1667160"/>
            <a:ext cx="888275" cy="191589"/>
          </a:xfrm>
          <a:prstGeom prst="rightArrow">
            <a:avLst/>
          </a:prstGeom>
          <a:solidFill>
            <a:srgbClr val="C0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993502" y="2388151"/>
            <a:ext cx="753034" cy="473061"/>
          </a:xfrm>
          <a:prstGeom prst="roundRect">
            <a:avLst/>
          </a:prstGeom>
          <a:solidFill>
            <a:schemeClr val="accent6">
              <a:lumMod val="75000"/>
              <a:alpha val="59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Metal bonded ceramics</a:t>
            </a:r>
            <a:endParaRPr lang="en-US" sz="10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03512" y="5486272"/>
                <a:ext cx="1625573" cy="483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𝐼𝑐</m:t>
                        </m:r>
                      </m:sub>
                    </m:sSub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acc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2" y="5486272"/>
                <a:ext cx="1625573" cy="483466"/>
              </a:xfrm>
              <a:prstGeom prst="rect">
                <a:avLst/>
              </a:prstGeom>
              <a:blipFill rotWithShape="0">
                <a:blip r:embed="rId4"/>
                <a:stretch>
                  <a:fillRect r="-2247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65809" y="976882"/>
                <a:ext cx="1700978" cy="436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𝐼𝑐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809" y="976882"/>
                <a:ext cx="1700978" cy="436081"/>
              </a:xfrm>
              <a:prstGeom prst="rect">
                <a:avLst/>
              </a:prstGeom>
              <a:blipFill rotWithShape="0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84205" y="4133341"/>
            <a:ext cx="949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=0.5 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= 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6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7110" y="2086983"/>
            <a:ext cx="480866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Some thoughts for discussion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0365" y="67835"/>
            <a:ext cx="476329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Composite (CFRP) </a:t>
            </a:r>
            <a:r>
              <a:rPr lang="en-US" sz="2400" dirty="0">
                <a:solidFill>
                  <a:srgbClr val="0000FF"/>
                </a:solidFill>
              </a:rPr>
              <a:t>octet truss lattices</a:t>
            </a:r>
          </a:p>
        </p:txBody>
      </p:sp>
      <p:pic>
        <p:nvPicPr>
          <p:cNvPr id="5" name="Picture 2" descr="Ashby plot Fig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70" y="1030860"/>
            <a:ext cx="3290117" cy="55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gure 7-I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8" y="1011426"/>
            <a:ext cx="2968580" cy="54888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276419" y="55550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(vinyl ester matrix: shear strength = 20 MPa)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31808" y="1174750"/>
            <a:ext cx="812787" cy="603952"/>
            <a:chOff x="748426" y="1174750"/>
            <a:chExt cx="812787" cy="603952"/>
          </a:xfrm>
        </p:grpSpPr>
        <p:sp>
          <p:nvSpPr>
            <p:cNvPr id="9" name="Oval 8"/>
            <p:cNvSpPr/>
            <p:nvPr/>
          </p:nvSpPr>
          <p:spPr>
            <a:xfrm rot="8418535">
              <a:off x="1453911" y="1397702"/>
              <a:ext cx="107302" cy="381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48426" y="1174750"/>
              <a:ext cx="649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tension</a:t>
              </a:r>
            </a:p>
          </p:txBody>
        </p:sp>
        <p:cxnSp>
          <p:nvCxnSpPr>
            <p:cNvPr id="10" name="Straight Connector 9"/>
            <p:cNvCxnSpPr>
              <a:stCxn id="9" idx="4"/>
            </p:cNvCxnSpPr>
            <p:nvPr/>
          </p:nvCxnSpPr>
          <p:spPr>
            <a:xfrm flipH="1" flipV="1">
              <a:off x="1295400" y="1363576"/>
              <a:ext cx="90500" cy="7803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105797" y="1174751"/>
            <a:ext cx="1144568" cy="603935"/>
            <a:chOff x="1748690" y="1174750"/>
            <a:chExt cx="1144568" cy="603935"/>
          </a:xfrm>
        </p:grpSpPr>
        <p:sp>
          <p:nvSpPr>
            <p:cNvPr id="2" name="Oval 1"/>
            <p:cNvSpPr/>
            <p:nvPr/>
          </p:nvSpPr>
          <p:spPr>
            <a:xfrm rot="2380728">
              <a:off x="1748690" y="1397685"/>
              <a:ext cx="107299" cy="381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12027" y="1174750"/>
              <a:ext cx="9812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compression</a:t>
              </a:r>
            </a:p>
          </p:txBody>
        </p:sp>
        <p:cxnSp>
          <p:nvCxnSpPr>
            <p:cNvPr id="16" name="Straight Connector 15"/>
            <p:cNvCxnSpPr>
              <a:stCxn id="2" idx="0"/>
            </p:cNvCxnSpPr>
            <p:nvPr/>
          </p:nvCxnSpPr>
          <p:spPr>
            <a:xfrm flipV="1">
              <a:off x="1923971" y="1334376"/>
              <a:ext cx="73992" cy="10719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7048687" y="1821615"/>
            <a:ext cx="504322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i="1" dirty="0" bmk="">
                <a:latin typeface="Symbol" panose="05050102010706020507" pitchFamily="18" charset="2"/>
                <a:ea typeface="SimSun" pitchFamily="2" charset="-122"/>
                <a:cs typeface="Times New Roman" pitchFamily="18" charset="0"/>
              </a:rPr>
              <a:t>g</a:t>
            </a:r>
            <a:r>
              <a:rPr lang="en-US" altLang="zh-CN" sz="1400" i="1" dirty="0" bmk="">
                <a:latin typeface="Cambria Math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1400" i="1" baseline="-25000" dirty="0" bmk="">
                <a:latin typeface="Cambria Math" pitchFamily="18" charset="0"/>
                <a:ea typeface="SimSun" pitchFamily="2" charset="-122"/>
                <a:cs typeface="Times New Roman" pitchFamily="18" charset="0"/>
              </a:rPr>
              <a:t>Y</a:t>
            </a:r>
            <a:r>
              <a:rPr lang="en-US" altLang="zh-CN" sz="1400" dirty="0" bmk="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is the shear </a:t>
            </a:r>
            <a:r>
              <a:rPr lang="en-US" altLang="zh-CN" sz="1400" dirty="0" smtClean="0" bmk="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strain and k shear strength </a:t>
            </a:r>
            <a:r>
              <a:rPr lang="en-US" altLang="zh-CN" sz="1400" dirty="0" bmk="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of rigid-ideally plastic matrix </a:t>
            </a:r>
            <a:r>
              <a:rPr lang="en-US" altLang="zh-CN" sz="1400" i="1" dirty="0" bmk="">
                <a:latin typeface="Cambria Math" pitchFamily="18" charset="0"/>
                <a:ea typeface="SimSun" pitchFamily="2" charset="-122"/>
                <a:cs typeface="Times New Roman" pitchFamily="18" charset="0"/>
              </a:rPr>
              <a:t>ϕ</a:t>
            </a:r>
            <a:r>
              <a:rPr lang="en-US" altLang="zh-CN" sz="1400" dirty="0" bmk="">
                <a:latin typeface="Cambria Math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1400" dirty="0" bmk="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is the </a:t>
            </a:r>
            <a:r>
              <a:rPr lang="en-US" altLang="zh-CN" sz="1400" dirty="0" smtClean="0" bmk="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fiber </a:t>
            </a:r>
            <a:r>
              <a:rPr lang="en-US" altLang="zh-CN" sz="1400" dirty="0" bmk="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misalignment angle (</a:t>
            </a:r>
            <a:r>
              <a:rPr lang="en-US" altLang="zh-CN" sz="14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~2</a:t>
            </a:r>
            <a:r>
              <a:rPr lang="en-US" altLang="zh-CN" sz="1400" baseline="30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</a:t>
            </a:r>
            <a:r>
              <a:rPr lang="en-US" altLang="zh-CN" sz="1400" dirty="0" bmk="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) and G the shear modulus. </a:t>
            </a: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81259" y="582112"/>
            <a:ext cx="4992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“Stubby” composite struts fail in compression by plastic fiber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micro-buckling (Budiansky/Fleck).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635128"/>
              </p:ext>
            </p:extLst>
          </p:nvPr>
        </p:nvGraphicFramePr>
        <p:xfrm>
          <a:off x="7138960" y="5118067"/>
          <a:ext cx="4677130" cy="1331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783"/>
                <a:gridCol w="1367532"/>
                <a:gridCol w="1907815"/>
              </a:tblGrid>
              <a:tr h="5457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Matrix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Shear strength (MPa)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Compressive strength (GPa)</a:t>
                      </a:r>
                      <a:endParaRPr lang="en-US" sz="1400" dirty="0"/>
                    </a:p>
                  </a:txBody>
                  <a:tcPr/>
                </a:tc>
              </a:tr>
              <a:tr h="393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Al 7074 T6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350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9.5</a:t>
                      </a:r>
                      <a:endParaRPr lang="en-US" sz="1800" b="1" dirty="0"/>
                    </a:p>
                  </a:txBody>
                  <a:tcPr/>
                </a:tc>
              </a:tr>
              <a:tr h="393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Ti-6Al-4V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550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15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" name="Picture 26" descr="C:\Users\ld5fy\Desktop\3045_strength_density_cor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t="3165" r="4830" b="6832"/>
          <a:stretch/>
        </p:blipFill>
        <p:spPr bwMode="auto">
          <a:xfrm>
            <a:off x="3668298" y="3755850"/>
            <a:ext cx="3380389" cy="289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668" y="1259181"/>
            <a:ext cx="2250972" cy="58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11" b="15448"/>
          <a:stretch/>
        </p:blipFill>
        <p:spPr bwMode="auto">
          <a:xfrm>
            <a:off x="8415444" y="2729437"/>
            <a:ext cx="2465522" cy="213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062958" y="2763805"/>
            <a:ext cx="4978261" cy="2101098"/>
            <a:chOff x="7060566" y="2781882"/>
            <a:chExt cx="4978261" cy="2101098"/>
          </a:xfrm>
        </p:grpSpPr>
        <p:pic>
          <p:nvPicPr>
            <p:cNvPr id="20" name="Picture 21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36787" t="33592" r="46889" b="56610"/>
            <a:stretch/>
          </p:blipFill>
          <p:spPr bwMode="auto">
            <a:xfrm>
              <a:off x="7060566" y="2781882"/>
              <a:ext cx="4978261" cy="210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TextBox 20"/>
            <p:cNvSpPr txBox="1"/>
            <p:nvPr/>
          </p:nvSpPr>
          <p:spPr>
            <a:xfrm>
              <a:off x="7303169" y="2786918"/>
              <a:ext cx="4510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Microbuckling of Nextel</a:t>
              </a:r>
              <a:r>
                <a:rPr lang="en-US" baseline="30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610</a:t>
              </a:r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fiber-Al2Cu lattice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87910" y="846056"/>
            <a:ext cx="4466844" cy="3840480"/>
            <a:chOff x="3566118" y="619191"/>
            <a:chExt cx="4466844" cy="384048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118" y="619191"/>
              <a:ext cx="4466844" cy="384048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794205" y="1105332"/>
              <a:ext cx="869013" cy="282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Future carbon fiber</a:t>
              </a:r>
              <a:endPara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08982" y="2763805"/>
            <a:ext cx="4383018" cy="2175153"/>
            <a:chOff x="5957248" y="1719618"/>
            <a:chExt cx="5138382" cy="2966918"/>
          </a:xfrm>
        </p:grpSpPr>
        <p:sp>
          <p:nvSpPr>
            <p:cNvPr id="12" name="Rectangle 11"/>
            <p:cNvSpPr/>
            <p:nvPr/>
          </p:nvSpPr>
          <p:spPr>
            <a:xfrm>
              <a:off x="5957248" y="1719618"/>
              <a:ext cx="5138382" cy="2966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2190" y="1931395"/>
              <a:ext cx="4645555" cy="2548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6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8" b="5855"/>
          <a:stretch/>
        </p:blipFill>
        <p:spPr bwMode="auto">
          <a:xfrm>
            <a:off x="1435988" y="0"/>
            <a:ext cx="9232012" cy="687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670" y="6404757"/>
            <a:ext cx="8937008" cy="487362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SPS system (</a:t>
            </a:r>
            <a:r>
              <a:rPr lang="en-US" sz="2800" dirty="0" smtClean="0"/>
              <a:t>10 kA pulses, </a:t>
            </a:r>
            <a:r>
              <a:rPr lang="en-US" sz="2800" dirty="0"/>
              <a:t>10 </a:t>
            </a:r>
            <a:r>
              <a:rPr lang="en-US" sz="2800" dirty="0" smtClean="0"/>
              <a:t>ton pressure, 10 minutes)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5392589" y="654347"/>
            <a:ext cx="4267200" cy="5565478"/>
            <a:chOff x="3429000" y="911522"/>
            <a:chExt cx="4267200" cy="55654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911522"/>
              <a:ext cx="4258056" cy="554126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429000" y="914400"/>
              <a:ext cx="4267200" cy="5562600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71900" y="606774"/>
            <a:ext cx="6781800" cy="5660624"/>
            <a:chOff x="3429000" y="1739054"/>
            <a:chExt cx="4038600" cy="38862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8" t="6411" r="15084" b="3846"/>
            <a:stretch/>
          </p:blipFill>
          <p:spPr bwMode="auto">
            <a:xfrm>
              <a:off x="3429000" y="1752600"/>
              <a:ext cx="4038600" cy="3872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429000" y="1739054"/>
              <a:ext cx="4038600" cy="3886200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29698" y="0"/>
            <a:ext cx="821398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New Processes for Rapid Composite Synthesis and Consolidation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1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haydn\Presentations\Blast Workshop\Figures\2626_topologies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014413"/>
            <a:ext cx="914400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9933" y="432105"/>
            <a:ext cx="3997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Examples of cellular structures</a:t>
            </a:r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431633" y="-1283011"/>
            <a:ext cx="1328738" cy="212"/>
            <a:chOff x="1857" y="2864"/>
            <a:chExt cx="837" cy="212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1857" y="2976"/>
              <a:ext cx="33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166" y="2864"/>
              <a:ext cx="5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bg1"/>
                  </a:solidFill>
                </a:rPr>
                <a:t>10mm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584033" y="-1130611"/>
            <a:ext cx="1328738" cy="212"/>
            <a:chOff x="1857" y="2864"/>
            <a:chExt cx="837" cy="212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1857" y="2976"/>
              <a:ext cx="33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166" y="2864"/>
              <a:ext cx="5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bg1"/>
                  </a:solidFill>
                </a:rPr>
                <a:t>10mm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32146" y="190793"/>
            <a:ext cx="12213433" cy="6224663"/>
            <a:chOff x="0" y="283558"/>
            <a:chExt cx="12213433" cy="6224663"/>
          </a:xfrm>
        </p:grpSpPr>
        <p:sp>
          <p:nvSpPr>
            <p:cNvPr id="13" name="Rectangle 12"/>
            <p:cNvSpPr/>
            <p:nvPr/>
          </p:nvSpPr>
          <p:spPr>
            <a:xfrm>
              <a:off x="21433" y="302154"/>
              <a:ext cx="12192000" cy="6206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1318140"/>
              <a:ext cx="12192000" cy="4962968"/>
              <a:chOff x="0" y="1014413"/>
              <a:chExt cx="12192000" cy="4962968"/>
            </a:xfrm>
          </p:grpSpPr>
          <p:pic>
            <p:nvPicPr>
              <p:cNvPr id="3" name="Picture 2" descr="MLtop"/>
              <p:cNvPicPr>
                <a:picLocks noChangeAspect="1" noChangeArrowheads="1"/>
              </p:cNvPicPr>
              <p:nvPr/>
            </p:nvPicPr>
            <p:blipFill>
              <a:blip r:embed="rId3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014413"/>
                <a:ext cx="4906962" cy="4962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 descr="MLisov2"/>
              <p:cNvPicPr>
                <a:picLocks noChangeAspect="1" noChangeArrowheads="1"/>
              </p:cNvPicPr>
              <p:nvPr/>
            </p:nvPicPr>
            <p:blipFill>
              <a:blip r:embed="rId4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1364" y="1014414"/>
                <a:ext cx="7280636" cy="49629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6812" y="5544527"/>
                <a:ext cx="1329043" cy="432854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4048239" y="283558"/>
              <a:ext cx="3701013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FF"/>
                  </a:solidFill>
                </a:rPr>
                <a:t>Examples of metallic lattices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12660" r="1013"/>
          <a:stretch/>
        </p:blipFill>
        <p:spPr>
          <a:xfrm>
            <a:off x="216016" y="1393623"/>
            <a:ext cx="11738541" cy="461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1"/>
          <a:stretch/>
        </p:blipFill>
        <p:spPr bwMode="auto">
          <a:xfrm>
            <a:off x="378868" y="1194063"/>
            <a:ext cx="7315200" cy="449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017222" y="534185"/>
            <a:ext cx="3291050" cy="3323629"/>
            <a:chOff x="1828801" y="1901952"/>
            <a:chExt cx="4178809" cy="400864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67" t="23934" r="27103" b="18436"/>
            <a:stretch/>
          </p:blipFill>
          <p:spPr bwMode="auto">
            <a:xfrm>
              <a:off x="1828801" y="1901952"/>
              <a:ext cx="4178809" cy="3639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352800" y="5334000"/>
              <a:ext cx="10668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352800" y="5181600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416552" y="5181600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466053" y="5541264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 mm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8"/>
          <a:stretch/>
        </p:blipFill>
        <p:spPr bwMode="auto">
          <a:xfrm>
            <a:off x="8017223" y="3913186"/>
            <a:ext cx="3291050" cy="216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7909" y="72520"/>
            <a:ext cx="828451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New Process Technologies for Rapid Synthesis and Consolidation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-Micro-structure-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467" y="1267457"/>
            <a:ext cx="4219045" cy="3499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ingle strut compressive stress strai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500" y="1366844"/>
            <a:ext cx="4351655" cy="38533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72417" y="153583"/>
            <a:ext cx="975773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Microstructure and mechanical properties of SHS 85 vol %TiC + 15 vol% NiMo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3619" y="4890628"/>
            <a:ext cx="3732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 rim structure of TiC arises from diffusion of Mo into surface of the carbide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877263"/>
              </p:ext>
            </p:extLst>
          </p:nvPr>
        </p:nvGraphicFramePr>
        <p:xfrm>
          <a:off x="95692" y="950762"/>
          <a:ext cx="7407349" cy="4942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4302"/>
                <a:gridCol w="997498"/>
                <a:gridCol w="2161247"/>
                <a:gridCol w="2124302"/>
              </a:tblGrid>
              <a:tr h="3468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Property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Symbol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As-received value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Post HIP value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68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Elastic modulus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E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383 GPa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378 GPa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68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Shear modulus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155 GPa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154 GPa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68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Poisson’s ratio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υ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53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Vickers microhardness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HV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1120±170 HV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1570 ± 230 HV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53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Compressive Yield Strength (.2%)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σ­­</a:t>
                      </a:r>
                      <a:r>
                        <a:rPr lang="en-US" sz="1600" b="1" baseline="-25000" dirty="0" err="1">
                          <a:effectLst/>
                        </a:rPr>
                        <a:t>YS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2250 ± 210 MPa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2220 ± 170 MPa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53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Compressive strength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σ­­</a:t>
                      </a:r>
                      <a:r>
                        <a:rPr lang="en-US" sz="1600" b="1" baseline="-25000">
                          <a:effectLst/>
                        </a:rPr>
                        <a:t>UTS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2670 ±139 MPa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2620 ± 200 MPa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68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Flexural Strength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effectLst/>
                        </a:rPr>
                        <a:t>σ­­</a:t>
                      </a:r>
                      <a:r>
                        <a:rPr lang="en-US" sz="1600" b="1" baseline="-25000" dirty="0" err="1" smtClean="0">
                          <a:effectLst/>
                        </a:rPr>
                        <a:t>b</a:t>
                      </a: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610 </a:t>
                      </a:r>
                      <a:r>
                        <a:rPr lang="en-US" sz="1600" dirty="0">
                          <a:effectLst/>
                        </a:rPr>
                        <a:t>± </a:t>
                      </a:r>
                      <a:r>
                        <a:rPr lang="en-US" sz="1600" dirty="0" smtClean="0">
                          <a:effectLst/>
                        </a:rPr>
                        <a:t>130 </a:t>
                      </a:r>
                      <a:r>
                        <a:rPr lang="en-US" sz="1600" dirty="0">
                          <a:effectLst/>
                        </a:rPr>
                        <a:t>MPa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600 </a:t>
                      </a:r>
                      <a:r>
                        <a:rPr lang="en-US" sz="1600" dirty="0">
                          <a:effectLst/>
                        </a:rPr>
                        <a:t>± </a:t>
                      </a:r>
                      <a:r>
                        <a:rPr lang="en-US" sz="1600" dirty="0" smtClean="0">
                          <a:effectLst/>
                        </a:rPr>
                        <a:t>78 </a:t>
                      </a:r>
                      <a:r>
                        <a:rPr lang="en-US" sz="1600" dirty="0">
                          <a:effectLst/>
                        </a:rPr>
                        <a:t>MPa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68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Fracture Toughness*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K</a:t>
                      </a:r>
                      <a:r>
                        <a:rPr lang="en-US" sz="1600" b="1" baseline="-25000" dirty="0" smtClean="0">
                          <a:effectLst/>
                        </a:rPr>
                        <a:t>IC</a:t>
                      </a: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15.2 ± 1.1 MPa·m</a:t>
                      </a:r>
                      <a:r>
                        <a:rPr lang="en-US" sz="1600" baseline="30000">
                          <a:effectLst/>
                        </a:rPr>
                        <a:t>1/2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17.3 ± 2.2 MPa·m</a:t>
                      </a:r>
                      <a:r>
                        <a:rPr lang="en-US" sz="1600" baseline="30000">
                          <a:effectLst/>
                        </a:rPr>
                        <a:t>1/2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53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Residual Stress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(TiC phase)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148 MPa ± 35 MPa (compressive)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285 MPa</a:t>
                      </a: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(compressive)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729330" y="5451653"/>
            <a:ext cx="230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 = 5,500 kg/m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2093844" y="6209821"/>
            <a:ext cx="598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Much higher specific modulus and strength c.f. titanium alloys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2"/>
          <a:stretch/>
        </p:blipFill>
        <p:spPr bwMode="auto">
          <a:xfrm>
            <a:off x="2197100" y="4562598"/>
            <a:ext cx="7848600" cy="22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627293" y="748123"/>
            <a:ext cx="4495800" cy="394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121400" y="761781"/>
            <a:ext cx="4491818" cy="394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9927" y="194182"/>
            <a:ext cx="180690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Comparisons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00" y="6629400"/>
            <a:ext cx="4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30120" y="4849708"/>
            <a:ext cx="4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36948" y="4740488"/>
            <a:ext cx="4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9" y="923039"/>
            <a:ext cx="3183405" cy="240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9297" y="553707"/>
            <a:ext cx="307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SHS -TiC-Ni </a:t>
            </a:r>
            <a:r>
              <a:rPr lang="en-US" dirty="0"/>
              <a:t>cermet (15vol% Ni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16433" y="3576571"/>
            <a:ext cx="3274942" cy="2655332"/>
            <a:chOff x="516433" y="3576571"/>
            <a:chExt cx="3274942" cy="265533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33" y="3945903"/>
              <a:ext cx="3183405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578" y="3576571"/>
              <a:ext cx="3098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SPS </a:t>
              </a:r>
              <a:r>
                <a:rPr lang="en-US" dirty="0" smtClean="0"/>
                <a:t>- </a:t>
              </a:r>
              <a:r>
                <a:rPr lang="en-US" dirty="0" err="1" smtClean="0"/>
                <a:t>TiC</a:t>
              </a:r>
              <a:r>
                <a:rPr lang="en-US" dirty="0" smtClean="0"/>
                <a:t>-Ni </a:t>
              </a:r>
              <a:r>
                <a:rPr lang="en-US" dirty="0"/>
                <a:t>cermet (15vol% Ni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15801" y="3899596"/>
            <a:ext cx="3135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Hardness </a:t>
            </a:r>
            <a:r>
              <a:rPr lang="en-US" sz="1600" dirty="0">
                <a:solidFill>
                  <a:schemeClr val="bg1"/>
                </a:solidFill>
              </a:rPr>
              <a:t>= 16.5 </a:t>
            </a:r>
            <a:r>
              <a:rPr lang="en-US" sz="1600" dirty="0" smtClean="0">
                <a:solidFill>
                  <a:schemeClr val="bg1"/>
                </a:solidFill>
              </a:rPr>
              <a:t>GPa: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1600" baseline="-25000" dirty="0" err="1">
                <a:solidFill>
                  <a:schemeClr val="bg1"/>
                </a:solidFill>
              </a:rPr>
              <a:t>YS</a:t>
            </a:r>
            <a:r>
              <a:rPr lang="en-US" sz="1600" dirty="0">
                <a:solidFill>
                  <a:schemeClr val="bg1"/>
                </a:solidFill>
              </a:rPr>
              <a:t> ~3.4 </a:t>
            </a:r>
            <a:r>
              <a:rPr lang="en-US" sz="1600" dirty="0" smtClean="0">
                <a:solidFill>
                  <a:schemeClr val="bg1"/>
                </a:solidFill>
              </a:rPr>
              <a:t>GPa 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6433" y="923039"/>
            <a:ext cx="3382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Hardness </a:t>
            </a:r>
            <a:r>
              <a:rPr lang="en-US" sz="1600" dirty="0">
                <a:solidFill>
                  <a:schemeClr val="bg1"/>
                </a:solidFill>
              </a:rPr>
              <a:t>= 13.3 </a:t>
            </a:r>
            <a:r>
              <a:rPr lang="en-US" sz="1600" dirty="0" smtClean="0">
                <a:solidFill>
                  <a:schemeClr val="bg1"/>
                </a:solidFill>
              </a:rPr>
              <a:t>GPa: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en-US" sz="1600" baseline="-25000" dirty="0" err="1">
                <a:solidFill>
                  <a:schemeClr val="bg1"/>
                </a:solidFill>
              </a:rPr>
              <a:t>YS</a:t>
            </a:r>
            <a:r>
              <a:rPr lang="en-US" sz="1600" dirty="0">
                <a:solidFill>
                  <a:schemeClr val="bg1"/>
                </a:solidFill>
              </a:rPr>
              <a:t> ~2.7 </a:t>
            </a:r>
            <a:r>
              <a:rPr lang="en-US" sz="1600" dirty="0" smtClean="0">
                <a:solidFill>
                  <a:schemeClr val="bg1"/>
                </a:solidFill>
              </a:rPr>
              <a:t>GPa 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6263" y="536724"/>
            <a:ext cx="27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Ti-TiB density =4,400 kgm</a:t>
            </a:r>
            <a:r>
              <a:rPr lang="en-US" baseline="30000" dirty="0" smtClean="0">
                <a:solidFill>
                  <a:srgbClr val="C00000"/>
                </a:solidFill>
              </a:rPr>
              <a:t>-3</a:t>
            </a:r>
            <a:endParaRPr lang="en-US" baseline="300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32702" y="86778"/>
            <a:ext cx="374544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Ultra-strong (hard) materials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11226" y="4586968"/>
            <a:ext cx="1333948" cy="161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8888239" y="2465554"/>
            <a:ext cx="931971" cy="3160696"/>
            <a:chOff x="9165914" y="-850676"/>
            <a:chExt cx="931971" cy="3225594"/>
          </a:xfrm>
        </p:grpSpPr>
        <p:sp>
          <p:nvSpPr>
            <p:cNvPr id="20" name="TextBox 19"/>
            <p:cNvSpPr txBox="1"/>
            <p:nvPr/>
          </p:nvSpPr>
          <p:spPr>
            <a:xfrm>
              <a:off x="9165914" y="-850676"/>
              <a:ext cx="650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TiB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9821439" y="2374918"/>
              <a:ext cx="276446" cy="0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1258146" y="2465554"/>
            <a:ext cx="824994" cy="369332"/>
            <a:chOff x="11828342" y="-1171818"/>
            <a:chExt cx="824994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2104788" y="-1171818"/>
              <a:ext cx="548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a</a:t>
              </a:r>
              <a:r>
                <a:rPr lang="en-US" dirty="0" smtClean="0">
                  <a:solidFill>
                    <a:schemeClr val="bg1"/>
                  </a:solidFill>
                </a:rPr>
                <a:t> Ti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1828342" y="-987152"/>
              <a:ext cx="276446" cy="0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/>
          <p:cNvCxnSpPr/>
          <p:nvPr/>
        </p:nvCxnSpPr>
        <p:spPr>
          <a:xfrm flipH="1">
            <a:off x="8644802" y="2650220"/>
            <a:ext cx="276446" cy="0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971288" y="2335735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422096" y="2539824"/>
            <a:ext cx="543339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60715" y="173422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NiMo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49297" y="1922792"/>
            <a:ext cx="543339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2394512" y="917775"/>
            <a:ext cx="6600704" cy="5940225"/>
            <a:chOff x="2394513" y="1391186"/>
            <a:chExt cx="5225404" cy="4905602"/>
          </a:xfrm>
        </p:grpSpPr>
        <p:sp>
          <p:nvSpPr>
            <p:cNvPr id="11" name="TextBox 10"/>
            <p:cNvSpPr txBox="1"/>
            <p:nvPr/>
          </p:nvSpPr>
          <p:spPr>
            <a:xfrm>
              <a:off x="3790935" y="5823709"/>
              <a:ext cx="3828982" cy="473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Adapted from Compton and </a:t>
              </a:r>
              <a:r>
                <a:rPr lang="en-US" dirty="0" err="1" smtClean="0"/>
                <a:t>Zok</a:t>
              </a:r>
              <a:endParaRPr lang="en-US" dirty="0"/>
            </a:p>
          </p:txBody>
        </p:sp>
        <p:pic>
          <p:nvPicPr>
            <p:cNvPr id="10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9" t="3389" r="2589" b="13278"/>
            <a:stretch>
              <a:fillRect/>
            </a:stretch>
          </p:blipFill>
          <p:spPr bwMode="auto">
            <a:xfrm>
              <a:off x="2394513" y="1391186"/>
              <a:ext cx="5121061" cy="4429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4423807" y="2361379"/>
            <a:ext cx="3210011" cy="1702674"/>
            <a:chOff x="4848007" y="3094115"/>
            <a:chExt cx="1802713" cy="961669"/>
          </a:xfrm>
        </p:grpSpPr>
        <p:cxnSp>
          <p:nvCxnSpPr>
            <p:cNvPr id="29" name="Straight Arrow Connector 28"/>
            <p:cNvCxnSpPr/>
            <p:nvPr/>
          </p:nvCxnSpPr>
          <p:spPr>
            <a:xfrm flipH="1">
              <a:off x="4848007" y="3094115"/>
              <a:ext cx="1802713" cy="15371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637468" y="3094115"/>
              <a:ext cx="0" cy="961669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979572" y="466765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1475418" y="4820519"/>
            <a:ext cx="543339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02493" y="5093283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NiMo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932079" y="5229211"/>
            <a:ext cx="543339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164359" y="1107776"/>
            <a:ext cx="2069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SPS - TiB</a:t>
            </a:r>
            <a:r>
              <a:rPr lang="en-US" baseline="-25000" dirty="0" smtClean="0"/>
              <a:t>2</a:t>
            </a:r>
            <a:r>
              <a:rPr lang="en-US" dirty="0" smtClean="0"/>
              <a:t> +15vol%Ti</a:t>
            </a:r>
            <a:endParaRPr lang="en-US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51" y="1707605"/>
            <a:ext cx="4517998" cy="324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184032" y="5046837"/>
            <a:ext cx="221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1650</a:t>
            </a:r>
            <a:r>
              <a:rPr lang="en-US" baseline="30000" dirty="0"/>
              <a:t>o</a:t>
            </a:r>
            <a:r>
              <a:rPr lang="en-US" dirty="0"/>
              <a:t>C 10min 50MPa</a:t>
            </a:r>
          </a:p>
          <a:p>
            <a:r>
              <a:rPr lang="en-US" dirty="0"/>
              <a:t>Hardness = 25.2 </a:t>
            </a:r>
            <a:r>
              <a:rPr lang="en-US" dirty="0" err="1"/>
              <a:t>GPa</a:t>
            </a:r>
            <a:endParaRPr lang="en-US" dirty="0"/>
          </a:p>
        </p:txBody>
      </p:sp>
      <p:pic>
        <p:nvPicPr>
          <p:cNvPr id="37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6560" r="5347" b="8008"/>
          <a:stretch>
            <a:fillRect/>
          </a:stretch>
        </p:blipFill>
        <p:spPr bwMode="auto">
          <a:xfrm>
            <a:off x="2351536" y="906056"/>
            <a:ext cx="6729541" cy="533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02" y="585513"/>
            <a:ext cx="6743700" cy="597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3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24626" y="499620"/>
            <a:ext cx="3828388" cy="5550430"/>
            <a:chOff x="7524626" y="499620"/>
            <a:chExt cx="3828388" cy="55504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-446" t="1" r="446" b="46"/>
            <a:stretch/>
          </p:blipFill>
          <p:spPr>
            <a:xfrm>
              <a:off x="7524626" y="499620"/>
              <a:ext cx="3828388" cy="555043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605913" y="575035"/>
              <a:ext cx="1253765" cy="188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CNT/BMI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68496" y="9427"/>
            <a:ext cx="386246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Carbon nanotube composites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2" y="471092"/>
            <a:ext cx="6986588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presentations.2016\NASA Blue Sky\Prediction figure\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3" b="18041"/>
          <a:stretch/>
        </p:blipFill>
        <p:spPr bwMode="auto">
          <a:xfrm>
            <a:off x="275202" y="362359"/>
            <a:ext cx="6890055" cy="619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32965" y="6184969"/>
            <a:ext cx="322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 et al Mater. Res. Lett 2013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343533" y="3475124"/>
            <a:ext cx="837415" cy="163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CNT/BMI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381" y="6441918"/>
            <a:ext cx="339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Other ways to play the nano card?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1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1519" r="2279" b="7747"/>
          <a:stretch/>
        </p:blipFill>
        <p:spPr>
          <a:xfrm>
            <a:off x="150125" y="968991"/>
            <a:ext cx="6086669" cy="5285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8"/>
          <a:stretch/>
        </p:blipFill>
        <p:spPr bwMode="auto">
          <a:xfrm>
            <a:off x="833704" y="4510222"/>
            <a:ext cx="1169644" cy="117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0255" y="613224"/>
            <a:ext cx="1097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FCC metals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1818" y="626625"/>
            <a:ext cx="1429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Covalent solids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8005" y="6187000"/>
            <a:ext cx="38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Opportunity to create metallic nanolattice that is 10X stronger than SOA at </a:t>
            </a:r>
            <a:r>
              <a:rPr lang="en-US" sz="1600" u="sng" dirty="0" smtClean="0">
                <a:solidFill>
                  <a:srgbClr val="C00000"/>
                </a:solidFill>
              </a:rPr>
              <a:t>5 nm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54169" y="6110144"/>
            <a:ext cx="463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But ceramics offer </a:t>
            </a:r>
            <a:r>
              <a:rPr lang="en-US" u="sng" dirty="0" smtClean="0">
                <a:solidFill>
                  <a:srgbClr val="C00000"/>
                </a:solidFill>
              </a:rPr>
              <a:t>transformational opportunities </a:t>
            </a:r>
            <a:r>
              <a:rPr lang="en-US" dirty="0" smtClean="0">
                <a:solidFill>
                  <a:srgbClr val="C00000"/>
                </a:solidFill>
              </a:rPr>
              <a:t>at 0.5 </a:t>
            </a:r>
            <a:r>
              <a:rPr lang="en-US" dirty="0" smtClean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C00000"/>
                </a:solidFill>
              </a:rPr>
              <a:t>m strut diameter. 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190878" y="1188217"/>
            <a:ext cx="5634794" cy="4698888"/>
            <a:chOff x="6190878" y="1188217"/>
            <a:chExt cx="5634794" cy="469888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4" t="4128" r="2130" b="15446"/>
            <a:stretch/>
          </p:blipFill>
          <p:spPr>
            <a:xfrm>
              <a:off x="6190878" y="1188217"/>
              <a:ext cx="5634794" cy="46988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466729" y="1330972"/>
              <a:ext cx="1540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Silicon carbide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 flipV="1">
              <a:off x="7239786" y="2238064"/>
              <a:ext cx="8247" cy="29830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884087" y="2443357"/>
              <a:ext cx="77008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0452991" y="1740133"/>
              <a:ext cx="1049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Shin et al 2012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78" y="626625"/>
            <a:ext cx="6066929" cy="5584313"/>
            <a:chOff x="509835" y="391886"/>
            <a:chExt cx="6066929" cy="5654243"/>
          </a:xfrm>
        </p:grpSpPr>
        <p:sp>
          <p:nvSpPr>
            <p:cNvPr id="9" name="Rectangle 8"/>
            <p:cNvSpPr/>
            <p:nvPr/>
          </p:nvSpPr>
          <p:spPr>
            <a:xfrm>
              <a:off x="555172" y="391886"/>
              <a:ext cx="5976258" cy="56542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2"/>
            <a:stretch/>
          </p:blipFill>
          <p:spPr>
            <a:xfrm>
              <a:off x="729068" y="1099382"/>
              <a:ext cx="5537447" cy="434055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09835" y="579997"/>
              <a:ext cx="6066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Nickel inverse opal with </a:t>
              </a:r>
              <a:r>
                <a:rPr lang="en-US" sz="2400" dirty="0"/>
                <a:t>20 nm </a:t>
              </a:r>
              <a:r>
                <a:rPr lang="en-US" sz="2400" dirty="0" smtClean="0"/>
                <a:t>width ligaments</a:t>
              </a:r>
              <a:endParaRPr lang="en-US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26841" y="5606866"/>
              <a:ext cx="2232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Relative density=10% 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92386" y="634244"/>
            <a:ext cx="6625158" cy="5584312"/>
            <a:chOff x="5992386" y="634244"/>
            <a:chExt cx="6625158" cy="5584312"/>
          </a:xfrm>
        </p:grpSpPr>
        <p:sp>
          <p:nvSpPr>
            <p:cNvPr id="21" name="Rectangle 20"/>
            <p:cNvSpPr/>
            <p:nvPr/>
          </p:nvSpPr>
          <p:spPr>
            <a:xfrm>
              <a:off x="5992386" y="634244"/>
              <a:ext cx="6028372" cy="55843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5965" y="1285577"/>
              <a:ext cx="5963632" cy="429636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396244" y="5768460"/>
              <a:ext cx="5221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Density=0.1x3,200 kgm</a:t>
              </a:r>
              <a:r>
                <a:rPr lang="en-US" baseline="30000" dirty="0" smtClean="0"/>
                <a:t>-3 </a:t>
              </a:r>
              <a:r>
                <a:rPr lang="en-US" dirty="0" smtClean="0"/>
                <a:t>= 320 kgm</a:t>
              </a:r>
              <a:r>
                <a:rPr lang="en-US" baseline="30000" dirty="0" smtClean="0"/>
                <a:t>-3</a:t>
              </a:r>
              <a:endParaRPr lang="en-US" baseline="30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36905" y="846363"/>
              <a:ext cx="2788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a-SiC </a:t>
              </a:r>
              <a:r>
                <a:rPr lang="en-US" sz="2400" dirty="0" err="1" smtClean="0"/>
                <a:t>Syntatic</a:t>
              </a:r>
              <a:r>
                <a:rPr lang="en-US" sz="2400" dirty="0" smtClean="0"/>
                <a:t> foam</a:t>
              </a:r>
              <a:endParaRPr lang="en-US" sz="24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47950" y="132424"/>
            <a:ext cx="634006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Theoretical Strength of Nanoscopic Materials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0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072" t="10481"/>
          <a:stretch/>
        </p:blipFill>
        <p:spPr>
          <a:xfrm>
            <a:off x="3552613" y="2237759"/>
            <a:ext cx="3647582" cy="3200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4" y="1646105"/>
            <a:ext cx="3387549" cy="4009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2620"/>
          <a:stretch/>
        </p:blipFill>
        <p:spPr>
          <a:xfrm>
            <a:off x="7030720" y="1845986"/>
            <a:ext cx="4983924" cy="3591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0" y="194456"/>
            <a:ext cx="3886644" cy="1212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8399" y="5620667"/>
            <a:ext cx="5208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Increased strength of pillars as pillar diameter decreased due to reduction in sample volume (reduced probability of grain boundary flaws).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9421" y="480907"/>
            <a:ext cx="708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strength at sub-micron scale results from initiation of &lt;110&gt;{111} slip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9905" y="1276773"/>
            <a:ext cx="279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3C SiC (zinc blend structure)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52053" y="1870332"/>
            <a:ext cx="3095415" cy="1839347"/>
            <a:chOff x="4152053" y="1870332"/>
            <a:chExt cx="3095415" cy="1839347"/>
          </a:xfrm>
        </p:grpSpPr>
        <p:sp>
          <p:nvSpPr>
            <p:cNvPr id="10" name="TextBox 9"/>
            <p:cNvSpPr txBox="1"/>
            <p:nvPr/>
          </p:nvSpPr>
          <p:spPr>
            <a:xfrm>
              <a:off x="4818348" y="1870332"/>
              <a:ext cx="2429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Yield stress = 12-15 GPa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152053" y="2770293"/>
              <a:ext cx="1016000" cy="9393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4639732" y="2068544"/>
              <a:ext cx="13547" cy="7017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632961" y="2061771"/>
              <a:ext cx="20997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23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 b="7841"/>
          <a:stretch/>
        </p:blipFill>
        <p:spPr>
          <a:xfrm>
            <a:off x="193127" y="815838"/>
            <a:ext cx="3609446" cy="2774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3217" r="1809" b="8646"/>
          <a:stretch/>
        </p:blipFill>
        <p:spPr>
          <a:xfrm>
            <a:off x="338173" y="3677454"/>
            <a:ext cx="3253290" cy="259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8"/>
          <a:stretch/>
        </p:blipFill>
        <p:spPr>
          <a:xfrm>
            <a:off x="4597307" y="4116097"/>
            <a:ext cx="3161020" cy="23553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8434" y="529725"/>
            <a:ext cx="389012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B06900"/>
                </a:solidFill>
              </a:rPr>
              <a:t>Examples of other size dependent properties</a:t>
            </a:r>
            <a:endParaRPr lang="en-US" sz="1400" dirty="0" smtClean="0">
              <a:solidFill>
                <a:srgbClr val="B06900"/>
              </a:solidFill>
            </a:endParaRP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Catalytic properties –nano-materials have enhanced chemical reaction rates (endothermic reactions with jet fuel)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Electrochemical properties – nano-materials rapidly transfer ions (Li+ ion rechargeable batteries)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Melting properties – nano-materials have lower transition temperatures from solid to liquid (thermal batteries)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Magnetic properties – nano allows control of the electron spin interactions (magnetic flow control)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Optical properties – nanomaterials enable novel uses of light </a:t>
            </a:r>
            <a:r>
              <a:rPr lang="en-US" sz="1600" dirty="0" smtClean="0"/>
              <a:t>(transparency, </a:t>
            </a:r>
            <a:r>
              <a:rPr lang="en-US" sz="1600" dirty="0" err="1" smtClean="0"/>
              <a:t>electrochromics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Wetting –radius of curvature changes liquid surface contact angle (super hydrophobicity- novel heat transfer)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40677" y="532563"/>
            <a:ext cx="3938954" cy="62356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5020" y="508061"/>
            <a:ext cx="3906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B06900"/>
                </a:solidFill>
              </a:rPr>
              <a:t>T</a:t>
            </a:r>
            <a:r>
              <a:rPr lang="en-US" sz="1400" b="1" dirty="0" smtClean="0">
                <a:solidFill>
                  <a:srgbClr val="B06900"/>
                </a:solidFill>
              </a:rPr>
              <a:t>heoretical strength limit reached at small size</a:t>
            </a:r>
            <a:endParaRPr lang="en-US" sz="1400" b="1" dirty="0">
              <a:solidFill>
                <a:srgbClr val="B069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44724" y="532563"/>
            <a:ext cx="3938954" cy="62356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51244" y="566181"/>
            <a:ext cx="2188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B06900"/>
                </a:solidFill>
              </a:rPr>
              <a:t>Nano-octet lattice strength</a:t>
            </a:r>
            <a:endParaRPr lang="en-US" sz="1400" b="1" dirty="0">
              <a:solidFill>
                <a:srgbClr val="B069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5078" y="3492508"/>
            <a:ext cx="2882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B06900"/>
                </a:solidFill>
              </a:rPr>
              <a:t>Example of a hierarchical lattice</a:t>
            </a:r>
            <a:endParaRPr lang="en-US" sz="1600" b="1" dirty="0">
              <a:solidFill>
                <a:srgbClr val="B069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727151" y="1492004"/>
            <a:ext cx="541398" cy="545885"/>
            <a:chOff x="2131631" y="1210579"/>
            <a:chExt cx="541398" cy="54588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58"/>
            <a:stretch/>
          </p:blipFill>
          <p:spPr bwMode="auto">
            <a:xfrm>
              <a:off x="2131631" y="1210579"/>
              <a:ext cx="541398" cy="545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cxnSp>
          <p:nvCxnSpPr>
            <p:cNvPr id="23" name="Straight Arrow Connector 22"/>
            <p:cNvCxnSpPr/>
            <p:nvPr/>
          </p:nvCxnSpPr>
          <p:spPr>
            <a:xfrm flipH="1">
              <a:off x="2489297" y="1327974"/>
              <a:ext cx="14695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197900" y="1329654"/>
              <a:ext cx="152401" cy="31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902745" y="1466706"/>
            <a:ext cx="227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t</a:t>
            </a:r>
            <a:endParaRPr lang="en-US" sz="10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768996" y="16695"/>
            <a:ext cx="1081764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Lattices </a:t>
            </a:r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 dirty="0" smtClean="0">
                <a:solidFill>
                  <a:srgbClr val="0000FF"/>
                </a:solidFill>
              </a:rPr>
              <a:t>ssembled From Nanoscopic Materials </a:t>
            </a:r>
            <a:r>
              <a:rPr lang="en-US" sz="2400" dirty="0">
                <a:solidFill>
                  <a:srgbClr val="0000FF"/>
                </a:solidFill>
              </a:rPr>
              <a:t>T</a:t>
            </a:r>
            <a:r>
              <a:rPr lang="en-US" sz="2400" dirty="0" smtClean="0">
                <a:solidFill>
                  <a:srgbClr val="0000FF"/>
                </a:solidFill>
              </a:rPr>
              <a:t>hat Reach Their Theoretical Strength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49505" y="532564"/>
            <a:ext cx="3848710" cy="62356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416519" y="6397352"/>
          <a:ext cx="3200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7" name="Equation" r:id="rId7" imgW="3200400" imgH="241200" progId="Equation.DSMT4">
                  <p:embed/>
                </p:oleObj>
              </mc:Choice>
              <mc:Fallback>
                <p:oleObj name="Equation" r:id="rId7" imgW="3200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6519" y="6397352"/>
                        <a:ext cx="3200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Straight Connector 31"/>
          <p:cNvCxnSpPr/>
          <p:nvPr/>
        </p:nvCxnSpPr>
        <p:spPr>
          <a:xfrm>
            <a:off x="2411612" y="4742822"/>
            <a:ext cx="0" cy="1175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4942" r="4378" b="23943"/>
          <a:stretch/>
        </p:blipFill>
        <p:spPr>
          <a:xfrm>
            <a:off x="4293342" y="822313"/>
            <a:ext cx="3514300" cy="25794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6369" y="1303281"/>
            <a:ext cx="167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B06900"/>
                </a:solidFill>
              </a:rPr>
              <a:t>Struts approach</a:t>
            </a:r>
          </a:p>
          <a:p>
            <a:pPr algn="r"/>
            <a:r>
              <a:rPr lang="en-US" sz="1200" dirty="0" smtClean="0">
                <a:solidFill>
                  <a:srgbClr val="B06900"/>
                </a:solidFill>
              </a:rPr>
              <a:t> the strength limit size</a:t>
            </a:r>
            <a:endParaRPr lang="en-US" sz="1200" dirty="0">
              <a:solidFill>
                <a:srgbClr val="B06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30061" y="1117375"/>
            <a:ext cx="1547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FCC Example: Copper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6536" y="3741118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Copper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7837" y="995092"/>
            <a:ext cx="1594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Covalent Example : SiC</a:t>
            </a:r>
            <a:endParaRPr lang="en-US" sz="1200" dirty="0">
              <a:solidFill>
                <a:srgbClr val="C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37528" y="1620690"/>
            <a:ext cx="178246" cy="0"/>
          </a:xfrm>
          <a:prstGeom prst="straightConnector1">
            <a:avLst/>
          </a:prstGeom>
          <a:ln>
            <a:solidFill>
              <a:srgbClr val="B06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19673" y="6428857"/>
            <a:ext cx="212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Julia Greer (Caltech)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48930" y="3779139"/>
            <a:ext cx="310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http://www.nanoscribe.de/en/</a:t>
            </a:r>
          </a:p>
        </p:txBody>
      </p:sp>
    </p:spTree>
    <p:extLst>
      <p:ext uri="{BB962C8B-B14F-4D97-AF65-F5344CB8AC3E}">
        <p14:creationId xmlns:p14="http://schemas.microsoft.com/office/powerpoint/2010/main" val="28310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30626" y="610974"/>
            <a:ext cx="5675058" cy="5183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Scaling laws for the strength and toughness of a stretch dominated lattice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069886" y="1916833"/>
          <a:ext cx="1688112" cy="861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6" name="Equation" r:id="rId4" imgW="1218960" imgH="622080" progId="Equation.DSMT4">
                  <p:embed/>
                </p:oleObj>
              </mc:Choice>
              <mc:Fallback>
                <p:oleObj name="Equation" r:id="rId4" imgW="121896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9886" y="1916833"/>
                        <a:ext cx="1688112" cy="8616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71516" y="2031788"/>
            <a:ext cx="11513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u="sng" dirty="0">
                <a:solidFill>
                  <a:prstClr val="black"/>
                </a:solidFill>
              </a:rPr>
              <a:t>Yield strength</a:t>
            </a:r>
          </a:p>
          <a:p>
            <a:r>
              <a:rPr lang="en-GB" sz="1350" u="sng" dirty="0">
                <a:solidFill>
                  <a:prstClr val="black"/>
                </a:solidFill>
              </a:rPr>
              <a:t>of lattice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561293" y="2338778"/>
            <a:ext cx="523224" cy="8874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81852" y="2144154"/>
            <a:ext cx="12034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Yield strength</a:t>
            </a:r>
          </a:p>
          <a:p>
            <a:r>
              <a:rPr lang="en-GB" sz="1350" dirty="0">
                <a:solidFill>
                  <a:prstClr val="black"/>
                </a:solidFill>
              </a:rPr>
              <a:t>of parent solid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684570" y="2294876"/>
            <a:ext cx="457200" cy="1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23976" y="1531597"/>
            <a:ext cx="13540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density of lattice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58668" y="1753243"/>
            <a:ext cx="0" cy="327181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50879" y="2971800"/>
            <a:ext cx="17549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density of parent solid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914051" y="2701901"/>
            <a:ext cx="1" cy="285750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4891738" y="3482581"/>
          <a:ext cx="2338388" cy="102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7" name="Equation" r:id="rId6" imgW="1688760" imgH="736560" progId="">
                  <p:embed/>
                </p:oleObj>
              </mc:Choice>
              <mc:Fallback>
                <p:oleObj name="Equation" r:id="rId6" imgW="1688760" imgH="736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738" y="3482581"/>
                        <a:ext cx="2338388" cy="10203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654554" y="3617012"/>
            <a:ext cx="13494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u="sng" dirty="0">
                <a:solidFill>
                  <a:prstClr val="black"/>
                </a:solidFill>
              </a:rPr>
              <a:t>Fracture toughness</a:t>
            </a:r>
          </a:p>
          <a:p>
            <a:r>
              <a:rPr lang="en-GB" sz="1350" u="sng" dirty="0">
                <a:solidFill>
                  <a:prstClr val="black"/>
                </a:solidFill>
              </a:rPr>
              <a:t>of lattice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445746" y="4027600"/>
            <a:ext cx="516128" cy="0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753350" y="3886200"/>
            <a:ext cx="741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Cell size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128834" y="4021478"/>
            <a:ext cx="490686" cy="218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553200" y="3371852"/>
            <a:ext cx="0" cy="317149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38901" y="3143250"/>
            <a:ext cx="10939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Failure strain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21111" y="4135315"/>
            <a:ext cx="9550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yield strain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749653" y="4327702"/>
            <a:ext cx="678004" cy="6227"/>
          </a:xfrm>
          <a:prstGeom prst="straightConnector1">
            <a:avLst/>
          </a:prstGeom>
          <a:ln w="222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196204" y="4695337"/>
            <a:ext cx="2135200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C00000"/>
                </a:solidFill>
              </a:rPr>
              <a:t>The Ti-6Al-4V alloy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449708" y="4999492"/>
                <a:ext cx="122706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35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135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𝑌𝑆</m:t>
                        </m:r>
                      </m:sub>
                    </m:sSub>
                  </m:oMath>
                </a14:m>
                <a:r>
                  <a:rPr lang="en-GB" sz="1350" dirty="0">
                    <a:solidFill>
                      <a:prstClr val="black"/>
                    </a:solidFill>
                  </a:rPr>
                  <a:t>=1000 </a:t>
                </a:r>
                <a:r>
                  <a:rPr lang="en-GB" sz="1350" dirty="0" err="1">
                    <a:solidFill>
                      <a:prstClr val="black"/>
                    </a:solidFill>
                  </a:rPr>
                  <a:t>MPa</a:t>
                </a:r>
                <a:endParaRPr lang="en-GB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09" y="5522989"/>
                <a:ext cx="1577483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8197" r="-231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4703810" y="4995174"/>
                <a:ext cx="1199046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35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GB" sz="135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GB" sz="1350" dirty="0">
                    <a:solidFill>
                      <a:prstClr val="black"/>
                    </a:solidFill>
                  </a:rPr>
                  <a:t>= 4.5 Mgm</a:t>
                </a:r>
                <a:r>
                  <a:rPr lang="en-GB" sz="1350" baseline="30000" dirty="0">
                    <a:solidFill>
                      <a:prstClr val="black"/>
                    </a:solidFill>
                  </a:rPr>
                  <a:t>-3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9747" y="5517232"/>
                <a:ext cx="1539780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946166" y="4999492"/>
                <a:ext cx="125438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350" i="1">
                        <a:solidFill>
                          <a:prstClr val="black"/>
                        </a:solidFill>
                        <a:latin typeface="Cambria Math"/>
                      </a:rPr>
                      <m:t>𝜌</m:t>
                    </m:r>
                  </m:oMath>
                </a14:m>
                <a:r>
                  <a:rPr lang="en-GB" sz="1350" dirty="0">
                    <a:solidFill>
                      <a:prstClr val="black"/>
                    </a:solidFill>
                  </a:rPr>
                  <a:t> = 0.45 Mgm</a:t>
                </a:r>
                <a:r>
                  <a:rPr lang="en-GB" sz="1350" baseline="30000" dirty="0">
                    <a:solidFill>
                      <a:prstClr val="black"/>
                    </a:solidFill>
                  </a:rPr>
                  <a:t>-3</a:t>
                </a: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222" y="5522989"/>
                <a:ext cx="1612942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7284132" y="4999492"/>
          <a:ext cx="93345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8" name="Equation" r:id="rId11" imgW="1244520" imgH="330120" progId="">
                  <p:embed/>
                </p:oleObj>
              </mc:Choice>
              <mc:Fallback>
                <p:oleObj name="Equation" r:id="rId11" imgW="1244520" imgH="330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4132" y="4999492"/>
                        <a:ext cx="933450" cy="24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3557719" y="5406103"/>
            <a:ext cx="7120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Hence,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4223541" y="5390791"/>
                <a:ext cx="106869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3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35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135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GB" sz="1350" dirty="0">
                    <a:solidFill>
                      <a:prstClr val="black"/>
                    </a:solidFill>
                  </a:rPr>
                  <a:t>=100 </a:t>
                </a:r>
                <a:r>
                  <a:rPr lang="en-GB" sz="1350" dirty="0" err="1">
                    <a:solidFill>
                      <a:prstClr val="black"/>
                    </a:solidFill>
                  </a:rPr>
                  <a:t>MPa</a:t>
                </a:r>
                <a:endParaRPr lang="en-GB" sz="135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388" y="6044721"/>
                <a:ext cx="1370696" cy="369332"/>
              </a:xfrm>
              <a:prstGeom prst="rect">
                <a:avLst/>
              </a:prstGeom>
              <a:blipFill rotWithShape="0">
                <a:blip r:embed="rId13"/>
                <a:stretch>
                  <a:fillRect t="-10000" r="-2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Object 41"/>
          <p:cNvGraphicFramePr>
            <a:graphicFrameLocks noChangeAspect="1"/>
          </p:cNvGraphicFramePr>
          <p:nvPr>
            <p:extLst/>
          </p:nvPr>
        </p:nvGraphicFramePr>
        <p:xfrm>
          <a:off x="5673604" y="5390792"/>
          <a:ext cx="169545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9" name="Equation" r:id="rId14" imgW="2260440" imgH="342720" progId="">
                  <p:embed/>
                </p:oleObj>
              </mc:Choice>
              <mc:Fallback>
                <p:oleObj name="Equation" r:id="rId14" imgW="2260440" imgH="342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3604" y="5390792"/>
                        <a:ext cx="1695450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7635334" y="5390791"/>
            <a:ext cx="14309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for      = 1-10mm </a:t>
            </a: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/>
          </p:nvPr>
        </p:nvGraphicFramePr>
        <p:xfrm>
          <a:off x="7941735" y="5427222"/>
          <a:ext cx="152488" cy="216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0" name="Equation" r:id="rId16" imgW="152280" imgH="215640" progId="">
                  <p:embed/>
                </p:oleObj>
              </mc:Choice>
              <mc:Fallback>
                <p:oleObj name="Equation" r:id="rId16" imgW="152280" imgH="215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1735" y="5427222"/>
                        <a:ext cx="152488" cy="216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/>
          </p:nvPr>
        </p:nvGraphicFramePr>
        <p:xfrm>
          <a:off x="7104455" y="1441931"/>
          <a:ext cx="646403" cy="535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1" name="Equation" r:id="rId18" imgW="736560" imgH="609480" progId="Equation.DSMT4">
                  <p:embed/>
                </p:oleObj>
              </mc:Choice>
              <mc:Fallback>
                <p:oleObj name="Equation" r:id="rId18" imgW="73656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4455" y="1441931"/>
                        <a:ext cx="646403" cy="53552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17584" y="4457976"/>
            <a:ext cx="12785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Fleck et al 2010</a:t>
            </a:r>
          </a:p>
        </p:txBody>
      </p:sp>
      <p:sp>
        <p:nvSpPr>
          <p:cNvPr id="6" name="Rectangle 5"/>
          <p:cNvSpPr/>
          <p:nvPr/>
        </p:nvSpPr>
        <p:spPr>
          <a:xfrm>
            <a:off x="4998738" y="1976894"/>
            <a:ext cx="1782198" cy="807635"/>
          </a:xfrm>
          <a:prstGeom prst="rect">
            <a:avLst/>
          </a:prstGeom>
          <a:solidFill>
            <a:schemeClr val="accent3">
              <a:lumMod val="20000"/>
              <a:lumOff val="80000"/>
              <a:alpha val="13000"/>
            </a:schemeClr>
          </a:solidFill>
          <a:ln w="158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42835" y="4994031"/>
            <a:ext cx="5994666" cy="747741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32876" y="3443333"/>
            <a:ext cx="2398528" cy="1047094"/>
          </a:xfrm>
          <a:prstGeom prst="rect">
            <a:avLst/>
          </a:prstGeom>
          <a:solidFill>
            <a:schemeClr val="accent3">
              <a:lumMod val="20000"/>
              <a:lumOff val="80000"/>
              <a:alpha val="13000"/>
            </a:schemeClr>
          </a:solidFill>
          <a:ln w="158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6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9270" y="196500"/>
            <a:ext cx="731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There may be a solution,.. consider crack </a:t>
            </a:r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dirty="0" smtClean="0">
                <a:solidFill>
                  <a:srgbClr val="C00000"/>
                </a:solidFill>
              </a:rPr>
              <a:t>ropagation in hierarchical </a:t>
            </a:r>
            <a:r>
              <a:rPr lang="en-US" dirty="0">
                <a:solidFill>
                  <a:srgbClr val="C00000"/>
                </a:solidFill>
              </a:rPr>
              <a:t>l</a:t>
            </a:r>
            <a:r>
              <a:rPr lang="en-US" dirty="0" smtClean="0">
                <a:solidFill>
                  <a:srgbClr val="C00000"/>
                </a:solidFill>
              </a:rPr>
              <a:t>attices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84" y="985898"/>
            <a:ext cx="4041648" cy="434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44" y="985898"/>
            <a:ext cx="4037076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576" y="616566"/>
            <a:ext cx="110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Consider the propagation of a crack through a lattice itself made of a nano-lattice (or foam) of a single small cell size.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196022" y="5482737"/>
          <a:ext cx="1255569" cy="636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7" name="Equation" r:id="rId5" imgW="952200" imgH="482400" progId="Equation.DSMT4">
                  <p:embed/>
                </p:oleObj>
              </mc:Choice>
              <mc:Fallback>
                <p:oleObj name="Equation" r:id="rId5" imgW="9522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6022" y="5482737"/>
                        <a:ext cx="1255569" cy="636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897091" y="5466258"/>
          <a:ext cx="1093656" cy="57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8" name="Equation" r:id="rId7" imgW="914400" imgH="482400" progId="Equation.DSMT4">
                  <p:embed/>
                </p:oleObj>
              </mc:Choice>
              <mc:Fallback>
                <p:oleObj name="Equation" r:id="rId7" imgW="9144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97091" y="5466258"/>
                        <a:ext cx="1093656" cy="577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06927" y="5113405"/>
            <a:ext cx="343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the crack tip is in a large cell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04401" y="5096926"/>
            <a:ext cx="3461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the crack tip is in a small cell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663" y="6272135"/>
            <a:ext cx="107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</a:t>
            </a:r>
            <a:r>
              <a:rPr lang="en-US" i="1" dirty="0" smtClean="0"/>
              <a:t> L</a:t>
            </a:r>
            <a:r>
              <a:rPr lang="en-US" i="1" baseline="-25000" dirty="0" smtClean="0"/>
              <a:t>o</a:t>
            </a:r>
            <a:r>
              <a:rPr lang="en-US" dirty="0" smtClean="0"/>
              <a:t> &gt;&gt;</a:t>
            </a:r>
            <a:r>
              <a:rPr lang="en-US" i="1" dirty="0"/>
              <a:t> l</a:t>
            </a:r>
            <a:r>
              <a:rPr lang="en-US" i="1" baseline="-25000" dirty="0"/>
              <a:t>o</a:t>
            </a:r>
            <a:r>
              <a:rPr lang="en-US" dirty="0" smtClean="0"/>
              <a:t> ,                   and the crack arrests between the large cell size struts, </a:t>
            </a:r>
            <a:r>
              <a:rPr lang="en-US" dirty="0" smtClean="0">
                <a:solidFill>
                  <a:srgbClr val="C00000"/>
                </a:solidFill>
              </a:rPr>
              <a:t>resulting in </a:t>
            </a:r>
            <a:r>
              <a:rPr lang="en-US" u="sng" dirty="0" smtClean="0">
                <a:solidFill>
                  <a:srgbClr val="C00000"/>
                </a:solidFill>
              </a:rPr>
              <a:t>high fracture toughness</a:t>
            </a:r>
            <a:r>
              <a:rPr lang="en-US" dirty="0" smtClean="0"/>
              <a:t>.</a:t>
            </a:r>
            <a:endParaRPr lang="en-US" i="1" baseline="-25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748731" y="6313668"/>
          <a:ext cx="894581" cy="286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9" name="Equation" r:id="rId9" imgW="634680" imgH="203040" progId="Equation.DSMT4">
                  <p:embed/>
                </p:oleObj>
              </mc:Choice>
              <mc:Fallback>
                <p:oleObj name="Equation" r:id="rId9" imgW="6346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48731" y="6313668"/>
                        <a:ext cx="894581" cy="286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 rot="18697266">
            <a:off x="2459118" y="3800214"/>
            <a:ext cx="902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Say 5 mm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149" y="3279294"/>
            <a:ext cx="944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Say 20 nm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1" y="944696"/>
            <a:ext cx="10810386" cy="532743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70745" y="1001678"/>
            <a:ext cx="10263998" cy="5311659"/>
            <a:chOff x="688063" y="691174"/>
            <a:chExt cx="10498055" cy="533498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063" y="691174"/>
              <a:ext cx="10498055" cy="5334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033207" y="913950"/>
              <a:ext cx="3929961" cy="806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Octet lattice made from an </a:t>
              </a: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inverse opal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8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188" y="116006"/>
            <a:ext cx="11573302" cy="6639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30" y="249887"/>
            <a:ext cx="10230332" cy="80962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Multiscale </a:t>
            </a:r>
            <a:r>
              <a:rPr lang="en-US" sz="2000" b="1" dirty="0"/>
              <a:t>metallic </a:t>
            </a:r>
            <a:r>
              <a:rPr lang="en-US" sz="2000" b="1" dirty="0" smtClean="0"/>
              <a:t>metamaterials </a:t>
            </a:r>
            <a:r>
              <a:rPr lang="en-US" sz="2000" b="1" dirty="0"/>
              <a:t>--- across over 7 orders of magnitude in </a:t>
            </a:r>
            <a:r>
              <a:rPr lang="en-US" sz="2000" b="1" dirty="0" smtClean="0"/>
              <a:t>length-scale  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22" b="31002"/>
          <a:stretch/>
        </p:blipFill>
        <p:spPr>
          <a:xfrm>
            <a:off x="1723608" y="929970"/>
            <a:ext cx="7805706" cy="26041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998"/>
          <a:stretch/>
        </p:blipFill>
        <p:spPr>
          <a:xfrm>
            <a:off x="1723608" y="3737813"/>
            <a:ext cx="8444061" cy="2511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578238" y="883622"/>
            <a:ext cx="5314950" cy="3517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2618" y="6452839"/>
            <a:ext cx="533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Zheng et al., Nature Materials, 2016 In Press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88367" y="936638"/>
            <a:ext cx="274967" cy="1692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2310" y="6119626"/>
            <a:ext cx="7205771" cy="333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LED Projection Micro Stereo-lithography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4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2168" y="253486"/>
            <a:ext cx="628383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Hierarchical Light Lattices (Half </a:t>
            </a:r>
            <a:r>
              <a:rPr lang="en-US" sz="2400" dirty="0">
                <a:solidFill>
                  <a:srgbClr val="0000FF"/>
                </a:solidFill>
              </a:rPr>
              <a:t>D</a:t>
            </a:r>
            <a:r>
              <a:rPr lang="en-US" sz="2400" dirty="0" smtClean="0">
                <a:solidFill>
                  <a:srgbClr val="0000FF"/>
                </a:solidFill>
              </a:rPr>
              <a:t>ensity of Water)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7091" y="1974301"/>
            <a:ext cx="1325754" cy="238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Inverse opal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7091" y="3102719"/>
            <a:ext cx="1325754" cy="301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Inverse opal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04086" y="4210389"/>
            <a:ext cx="2012853" cy="263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IO from IO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70120" y="4417824"/>
            <a:ext cx="1791747" cy="51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Octet from inverse opal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66525" y="1605349"/>
            <a:ext cx="9140342" cy="4313103"/>
            <a:chOff x="688063" y="691174"/>
            <a:chExt cx="10498055" cy="5334984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063" y="691174"/>
              <a:ext cx="10498055" cy="5334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033207" y="913950"/>
              <a:ext cx="3929961" cy="806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Octet lattice made from an </a:t>
              </a: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inverse opal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847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10633" r="7715" b="5008"/>
          <a:stretch/>
        </p:blipFill>
        <p:spPr bwMode="auto">
          <a:xfrm>
            <a:off x="6048101" y="1319346"/>
            <a:ext cx="5548205" cy="440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26702" y="187164"/>
            <a:ext cx="8895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Hierarchical SiC Lattices:  Inverse opal </a:t>
            </a:r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nanolattice vs </a:t>
            </a:r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3D printed lattice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3225156" y="759883"/>
            <a:ext cx="5238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Assume 30% relative density for the large cell octet  lattice 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9633" y="5938853"/>
            <a:ext cx="4131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Strength </a:t>
            </a:r>
            <a:r>
              <a:rPr lang="en-US" dirty="0">
                <a:latin typeface="Calibri" pitchFamily="34" charset="0"/>
              </a:rPr>
              <a:t>of Octet-Octet 3D printed </a:t>
            </a:r>
            <a:r>
              <a:rPr lang="en-US" dirty="0" smtClean="0">
                <a:latin typeface="Calibri" pitchFamily="34" charset="0"/>
              </a:rPr>
              <a:t>lattice: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108575" y="5854345"/>
          <a:ext cx="315912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4" name="Equation" r:id="rId4" imgW="2577960" imgH="393480" progId="Equation.DSMT4">
                  <p:embed/>
                </p:oleObj>
              </mc:Choice>
              <mc:Fallback>
                <p:oleObj name="Equation" r:id="rId4" imgW="2577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8575" y="5854345"/>
                        <a:ext cx="3159125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56323" y="6394881"/>
            <a:ext cx="4866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Strength </a:t>
            </a:r>
            <a:r>
              <a:rPr lang="en-US" dirty="0"/>
              <a:t>of Inverse Opal-Octet </a:t>
            </a:r>
            <a:r>
              <a:rPr lang="en-US" dirty="0" smtClean="0"/>
              <a:t>hierarchical lattice: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230813" y="6313488"/>
          <a:ext cx="40068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5" name="Equation" r:id="rId6" imgW="3251160" imgH="393480" progId="Equation.DSMT4">
                  <p:embed/>
                </p:oleObj>
              </mc:Choice>
              <mc:Fallback>
                <p:oleObj name="Equation" r:id="rId6" imgW="32511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813" y="6313488"/>
                        <a:ext cx="40068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99880" y="1122055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 x 3,200 kgm</a:t>
            </a:r>
            <a:r>
              <a:rPr lang="en-US" baseline="30000" dirty="0" smtClean="0"/>
              <a:t>-3</a:t>
            </a:r>
            <a:r>
              <a:rPr lang="en-US" dirty="0" smtClean="0"/>
              <a:t> = 960 kgm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cxnSp>
        <p:nvCxnSpPr>
          <p:cNvPr id="10" name="Elbow Connector 9"/>
          <p:cNvCxnSpPr/>
          <p:nvPr/>
        </p:nvCxnSpPr>
        <p:spPr>
          <a:xfrm>
            <a:off x="5310018" y="1286249"/>
            <a:ext cx="183206" cy="184666"/>
          </a:xfrm>
          <a:prstGeom prst="bentConnector2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39633" y="1414704"/>
            <a:ext cx="5317517" cy="4306824"/>
            <a:chOff x="339633" y="1414704"/>
            <a:chExt cx="5317517" cy="430682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7" t="11736" r="8177" b="5821"/>
            <a:stretch/>
          </p:blipFill>
          <p:spPr bwMode="auto">
            <a:xfrm>
              <a:off x="339633" y="1414704"/>
              <a:ext cx="5317517" cy="4306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248" y="4125999"/>
              <a:ext cx="1825664" cy="927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330" y="1533094"/>
              <a:ext cx="2273178" cy="1120239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3326130" y="4152900"/>
            <a:ext cx="819150" cy="163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Octet from inverse opal</a:t>
            </a:r>
            <a:endParaRPr lang="en-US" sz="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9628439">
            <a:off x="3798412" y="4890971"/>
            <a:ext cx="354330" cy="92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 </a:t>
            </a:r>
            <a:r>
              <a:rPr lang="en-US" sz="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sz="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endParaRPr lang="en-US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415059">
            <a:off x="4376741" y="4949285"/>
            <a:ext cx="354330" cy="92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mm</a:t>
            </a:r>
            <a:endParaRPr lang="en-US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0" y="576271"/>
            <a:ext cx="7859923" cy="5277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918" y="89507"/>
            <a:ext cx="1142152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Strength and Toughness Predictions for Lattices with a Density a Half </a:t>
            </a:r>
            <a:r>
              <a:rPr lang="en-US" sz="2400" dirty="0">
                <a:solidFill>
                  <a:srgbClr val="0000FF"/>
                </a:solidFill>
              </a:rPr>
              <a:t>D</a:t>
            </a:r>
            <a:r>
              <a:rPr lang="en-US" sz="2400" dirty="0" smtClean="0">
                <a:solidFill>
                  <a:srgbClr val="0000FF"/>
                </a:solidFill>
              </a:rPr>
              <a:t>ensity of Water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0401" y="584781"/>
            <a:ext cx="453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Only </a:t>
            </a:r>
            <a:r>
              <a:rPr lang="en-US" dirty="0" smtClean="0">
                <a:solidFill>
                  <a:srgbClr val="EAC732"/>
                </a:solidFill>
              </a:rPr>
              <a:t>tan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colored bubbles have density &lt; water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5817" y="5807947"/>
            <a:ext cx="5617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Ceramic options have high strength/toughness at low density + multifunctionality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4138" y="5900280"/>
            <a:ext cx="189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New </a:t>
            </a:r>
            <a:r>
              <a:rPr lang="en-US" dirty="0" smtClean="0">
                <a:solidFill>
                  <a:srgbClr val="C00000"/>
                </a:solidFill>
              </a:rPr>
              <a:t>opportunity</a:t>
            </a:r>
            <a:r>
              <a:rPr lang="en-US" dirty="0" smtClean="0">
                <a:solidFill>
                  <a:srgbClr val="C00000"/>
                </a:solidFill>
              </a:rPr>
              <a:t>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7375490" y="5992613"/>
            <a:ext cx="572756" cy="18466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763943" y="684595"/>
            <a:ext cx="3280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Integrated Computational Materials Engineering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(exploits MGI)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53565" y="1974301"/>
            <a:ext cx="2883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Computational modeling of functional properties can be used to discover/invent new hierarchical hybrids with revolutionary combinations of materials functionalities.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54296" y="37286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+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69692" y="4097959"/>
            <a:ext cx="3053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Simulation/control of microstructure evolution (material states) during synthesis and processing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8838299">
            <a:off x="7223406" y="1151777"/>
            <a:ext cx="1573621" cy="213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Silicon carbide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7091" y="1974301"/>
            <a:ext cx="1325754" cy="238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Inverse opal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7091" y="3102719"/>
            <a:ext cx="1325754" cy="301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Inverse opal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04086" y="4210389"/>
            <a:ext cx="2012853" cy="263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IO from IO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70121" y="4474028"/>
            <a:ext cx="1791747" cy="51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Octet from inverse opal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1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/>
          <a:stretch/>
        </p:blipFill>
        <p:spPr>
          <a:xfrm>
            <a:off x="1486339" y="1552412"/>
            <a:ext cx="5898253" cy="4582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1755" y="115713"/>
            <a:ext cx="6062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The Emerging Hierarchical Lattices Opportunity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81" y="481319"/>
            <a:ext cx="1192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Combine newly developed capabilities with manufacturing, materials (</a:t>
            </a:r>
            <a:r>
              <a:rPr lang="en-US" dirty="0"/>
              <a:t>genomic</a:t>
            </a:r>
            <a:r>
              <a:rPr lang="en-US" dirty="0" smtClean="0"/>
              <a:t>) modelling, multiscale topology optimization that create new states of matter with compelling multifunctionalities for NASA applications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46130" y="1755756"/>
            <a:ext cx="42274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Example functionalities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Mechanical structure + energy storage (thermal via phase change, endothermic reactions, ion diffusion)</a:t>
            </a:r>
          </a:p>
          <a:p>
            <a:endParaRPr lang="en-US" dirty="0" smtClean="0"/>
          </a:p>
          <a:p>
            <a:r>
              <a:rPr lang="en-US" dirty="0" smtClean="0"/>
              <a:t>+ Heat transfer (two phase, magnetic control)</a:t>
            </a:r>
          </a:p>
          <a:p>
            <a:endParaRPr lang="en-US" dirty="0" smtClean="0"/>
          </a:p>
          <a:p>
            <a:r>
              <a:rPr lang="en-US" dirty="0" smtClean="0"/>
              <a:t>+ Signature control (acoustic, E/M damping, IR frequency control, </a:t>
            </a:r>
            <a:r>
              <a:rPr lang="en-US" dirty="0" err="1" smtClean="0"/>
              <a:t>electrochromic</a:t>
            </a:r>
            <a:r>
              <a:rPr lang="en-US" dirty="0" smtClean="0"/>
              <a:t> displays)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8087" y="6243169"/>
            <a:ext cx="1315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nano and macro lattice lengths scales + materials selection + novel integration strategies = new design paradigm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81755" y="1204600"/>
            <a:ext cx="2127193" cy="425797"/>
          </a:xfrm>
          <a:prstGeom prst="rect">
            <a:avLst/>
          </a:prstGeom>
          <a:solidFill>
            <a:schemeClr val="bg1">
              <a:lumMod val="65000"/>
              <a:alpha val="14000"/>
            </a:schemeClr>
          </a:solidFill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5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7639" y="227998"/>
            <a:ext cx="335201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Concluding </a:t>
            </a:r>
            <a:r>
              <a:rPr lang="en-US" sz="2800" dirty="0" smtClean="0">
                <a:solidFill>
                  <a:srgbClr val="0000FF"/>
                </a:solidFill>
              </a:rPr>
              <a:t>Remarks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303" y="350899"/>
            <a:ext cx="1129826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Stretching governed (high nodal connectivity) lattices have moduli approaching material limits. Modulus is topology dependent and proportional to that of the solid and relative density.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Their strength is well predicted by models but today’s materials remains are well below theoretical limits.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The strength of octet lattices can be increased using lightweight materials: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M</a:t>
            </a:r>
            <a:r>
              <a:rPr lang="en-US" sz="2400" dirty="0" smtClean="0">
                <a:solidFill>
                  <a:prstClr val="black"/>
                </a:solidFill>
              </a:rPr>
              <a:t>etal bonded ceramics 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dirty="0" smtClean="0">
                <a:solidFill>
                  <a:prstClr val="black"/>
                </a:solidFill>
              </a:rPr>
              <a:t>anoscopic (defect starved) struts (nanolattices/inverse opals) 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CFRP struts with very high matrix shear strength (CNT or BNCT – eventually graphene reinforced)</a:t>
            </a:r>
            <a:endParaRPr lang="en-US" sz="2400" dirty="0">
              <a:solidFill>
                <a:prstClr val="black"/>
              </a:solidFill>
            </a:endParaRPr>
          </a:p>
          <a:p>
            <a:pPr lvl="1"/>
            <a:r>
              <a:rPr lang="en-US" sz="2400" dirty="0">
                <a:solidFill>
                  <a:prstClr val="black"/>
                </a:solidFill>
              </a:rPr>
              <a:t>B</a:t>
            </a:r>
            <a:r>
              <a:rPr lang="en-US" sz="2400" dirty="0" smtClean="0">
                <a:solidFill>
                  <a:prstClr val="black"/>
                </a:solidFill>
              </a:rPr>
              <a:t>ut their toughness is predicted to be (very) 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Hierarchical  lattices look promising for combining strength and toughness, and may exhibit numerous other functionalities (heat transfer, catalysis, energy storage).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944303" y="1524000"/>
                <a:ext cx="1860573" cy="407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=0.45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302" y="1524000"/>
                <a:ext cx="1860573" cy="407484"/>
              </a:xfrm>
              <a:prstGeom prst="rect">
                <a:avLst/>
              </a:prstGeom>
              <a:blipFill rotWithShape="1">
                <a:blip r:embed="rId2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905001" y="164451"/>
            <a:ext cx="899160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Fracture toughness predictions for 15wt%Ti-TiB</a:t>
            </a:r>
            <a:r>
              <a:rPr lang="en-US" sz="2400" baseline="-25000" dirty="0">
                <a:solidFill>
                  <a:srgbClr val="0000FF"/>
                </a:solidFill>
              </a:rPr>
              <a:t>2</a:t>
            </a:r>
            <a:r>
              <a:rPr lang="en-US" sz="2400" dirty="0">
                <a:solidFill>
                  <a:srgbClr val="0000FF"/>
                </a:solidFill>
              </a:rPr>
              <a:t> octet truss lattice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88590" y="3810001"/>
                <a:ext cx="2509918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=∑0.</m:t>
                      </m:r>
                      <m:r>
                        <a:rPr lang="en-US" i="1">
                          <a:latin typeface="Cambria Math"/>
                        </a:rPr>
                        <m:t>33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𝑌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590" y="3810000"/>
                <a:ext cx="2509918" cy="9106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688590" y="2627532"/>
                <a:ext cx="237199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𝑙𝑎𝑡𝑡𝑖𝑐𝑒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𝑌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590" y="2627531"/>
                <a:ext cx="2371996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236289" y="76200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Fracture toughness of octet truss lattice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198120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Note, fracture toughness of a lattice structure is also given by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6289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an octet truss lattice, it 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36288" y="4734526"/>
                <a:ext cx="327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Topology parameter </a:t>
                </a:r>
                <a:r>
                  <a:rPr lang="en-US" dirty="0">
                    <a:latin typeface="Symbol" panose="05050102010706020507" pitchFamily="18" charset="2"/>
                  </a:rPr>
                  <a:t>S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0.136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288" y="4734526"/>
                <a:ext cx="327660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487" t="-1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71801" y="5673496"/>
                <a:ext cx="8392097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Ti-6Al-4V octet truss lattice,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𝑌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US" dirty="0"/>
                  <a:t>~ 10; for Ti-TiB</a:t>
                </a:r>
                <a:r>
                  <a:rPr lang="en-US" baseline="-25000" dirty="0"/>
                  <a:t>2</a:t>
                </a:r>
                <a:r>
                  <a:rPr lang="en-US" dirty="0"/>
                  <a:t> cermet,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𝑌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US" dirty="0"/>
                  <a:t>~1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673495"/>
                <a:ext cx="8392097" cy="656013"/>
              </a:xfrm>
              <a:prstGeom prst="rect">
                <a:avLst/>
              </a:prstGeom>
              <a:blipFill rotWithShape="0">
                <a:blip r:embed="rId6"/>
                <a:stretch>
                  <a:fillRect l="-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6" name="Picture 4" descr="G:\presentations.2016\ONR cermet\Predicted strength of Ti-TiB2 oct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54824"/>
            <a:ext cx="4900613" cy="44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6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5472" y="234346"/>
            <a:ext cx="698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BUT,… crack </a:t>
            </a:r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dirty="0" smtClean="0">
                <a:solidFill>
                  <a:srgbClr val="C00000"/>
                </a:solidFill>
              </a:rPr>
              <a:t>ropagation is easy in single cell size nano-lattices (or foams)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23" y="1027823"/>
            <a:ext cx="7346832" cy="437455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374446" y="4879334"/>
          <a:ext cx="1701026" cy="747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" name="Equation" r:id="rId4" imgW="1155600" imgH="507960" progId="Equation.DSMT4">
                  <p:embed/>
                </p:oleObj>
              </mc:Choice>
              <mc:Fallback>
                <p:oleObj name="Equation" r:id="rId4" imgW="11556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4446" y="4879334"/>
                        <a:ext cx="1701026" cy="747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79871" y="658491"/>
            <a:ext cx="957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Consider a cellular lattice (or foam) structure with a single cell size characterized by a strut length </a:t>
            </a:r>
            <a:r>
              <a:rPr lang="en-US" i="1" dirty="0" smtClean="0"/>
              <a:t>l</a:t>
            </a:r>
            <a:r>
              <a:rPr lang="en-US" i="1" baseline="-25000" dirty="0" smtClean="0"/>
              <a:t>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826" y="1814052"/>
            <a:ext cx="379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Suppose it contains a flaw of length 2a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826" y="2799158"/>
            <a:ext cx="40189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the structure is loaded by applying a stress,     at the sample boundaries, </a:t>
            </a:r>
          </a:p>
          <a:p>
            <a:r>
              <a:rPr lang="en-US" u="sng" dirty="0" smtClean="0"/>
              <a:t>the stress at the tip of the crack rises </a:t>
            </a:r>
            <a:r>
              <a:rPr lang="en-US" dirty="0" smtClean="0"/>
              <a:t>(intensifies) by a factor that increases with crack length and with decrease in the radius of curvature at the crack tip: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298876" y="3132591"/>
          <a:ext cx="279228" cy="248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9" name="Equation" r:id="rId6" imgW="228600" imgH="203040" progId="Equation.DSMT4">
                  <p:embed/>
                </p:oleObj>
              </mc:Choice>
              <mc:Fallback>
                <p:oleObj name="Equation" r:id="rId6" imgW="228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8876" y="3132591"/>
                        <a:ext cx="279228" cy="248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012588" y="5864249"/>
          <a:ext cx="1138301" cy="675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0" name="Equation" r:id="rId8" imgW="812520" imgH="482400" progId="Equation.DSMT4">
                  <p:embed/>
                </p:oleObj>
              </mc:Choice>
              <mc:Fallback>
                <p:oleObj name="Equation" r:id="rId8" imgW="8125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12588" y="5864249"/>
                        <a:ext cx="1138301" cy="675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5728223"/>
            <a:ext cx="68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crack tip radius of curvature is approximately the cell strut length. Thus the stress at the crack tip increases as the cell size decreases.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17067" y="5718755"/>
            <a:ext cx="3347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resistance to crack extension decreases as cells get small – is very small for nanoscopic struts!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4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E:\TiTruss\Illustrations\Load-DispB-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 r="51298"/>
          <a:stretch/>
        </p:blipFill>
        <p:spPr bwMode="auto">
          <a:xfrm>
            <a:off x="1524000" y="1061276"/>
            <a:ext cx="4427984" cy="4375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135560" y="3140968"/>
            <a:ext cx="5040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1624" y="1484784"/>
            <a:ext cx="5040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680" y="2132856"/>
            <a:ext cx="5040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7" name="Picture 4" descr="E:\TiTruss\Illustrations\SENBimagefailuresequence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" r="50170" b="50089"/>
          <a:stretch/>
        </p:blipFill>
        <p:spPr bwMode="auto">
          <a:xfrm>
            <a:off x="6168010" y="1124745"/>
            <a:ext cx="4448023" cy="393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E:\TiTruss\Illustrations\SENBimagefailuresequence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0" b="48980"/>
          <a:stretch/>
        </p:blipFill>
        <p:spPr bwMode="auto">
          <a:xfrm>
            <a:off x="5981948" y="1061276"/>
            <a:ext cx="4509070" cy="429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E:\TiTruss\Illustrations\SENBimagefailuresequence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1" r="50170"/>
          <a:stretch/>
        </p:blipFill>
        <p:spPr bwMode="auto">
          <a:xfrm>
            <a:off x="6115812" y="1061276"/>
            <a:ext cx="4530783" cy="426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E:\TiTruss\Illustrations\SENBimagefailuresequence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9" t="49911"/>
          <a:stretch/>
        </p:blipFill>
        <p:spPr bwMode="auto">
          <a:xfrm>
            <a:off x="6027773" y="1106554"/>
            <a:ext cx="4496036" cy="42013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467709" y="167564"/>
            <a:ext cx="5525487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Representative responses of SENB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07668" y="5785211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Crack extension occurs by strut failure at low density and nodal fracture at higher density </a:t>
            </a:r>
          </a:p>
        </p:txBody>
      </p:sp>
    </p:spTree>
    <p:extLst>
      <p:ext uri="{BB962C8B-B14F-4D97-AF65-F5344CB8AC3E}">
        <p14:creationId xmlns:p14="http://schemas.microsoft.com/office/powerpoint/2010/main" val="25928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59" y="829212"/>
            <a:ext cx="7315200" cy="5248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8826" y="89884"/>
            <a:ext cx="6296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SiC inverse opal with ligaments &lt;1 </a:t>
            </a:r>
            <a:r>
              <a:rPr lang="en-US" sz="2400" dirty="0" smtClean="0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solidFill>
                  <a:srgbClr val="0000FF"/>
                </a:solidFill>
              </a:rPr>
              <a:t>m width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2902" y="6171149"/>
            <a:ext cx="223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density=50%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76958" y="449996"/>
            <a:ext cx="286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Density of SiC =3,200 kgm</a:t>
            </a:r>
            <a:r>
              <a:rPr lang="en-US" baseline="30000" dirty="0" smtClean="0">
                <a:solidFill>
                  <a:srgbClr val="C00000"/>
                </a:solidFill>
              </a:rPr>
              <a:t>-3</a:t>
            </a:r>
            <a:endParaRPr lang="en-US" baseline="30000" dirty="0"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78075" y="223440"/>
            <a:ext cx="10617798" cy="6459817"/>
            <a:chOff x="94003" y="115222"/>
            <a:chExt cx="10617798" cy="6459817"/>
          </a:xfrm>
        </p:grpSpPr>
        <p:sp>
          <p:nvSpPr>
            <p:cNvPr id="7" name="Rectangle 6"/>
            <p:cNvSpPr/>
            <p:nvPr/>
          </p:nvSpPr>
          <p:spPr>
            <a:xfrm>
              <a:off x="94003" y="115222"/>
              <a:ext cx="10617798" cy="64598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2" descr="https://jamespikul.files.wordpress.com/2015/10/figure-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232" y="829211"/>
              <a:ext cx="7175621" cy="538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47895" y="347593"/>
              <a:ext cx="7145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Unpublished work of James Pikul (from his University Illinois web site)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74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8"/>
          <a:stretch/>
        </p:blipFill>
        <p:spPr>
          <a:xfrm>
            <a:off x="2037296" y="250133"/>
            <a:ext cx="3579734" cy="3255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/>
          <a:stretch/>
        </p:blipFill>
        <p:spPr>
          <a:xfrm>
            <a:off x="5466303" y="250133"/>
            <a:ext cx="3305908" cy="3462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03" y="3393139"/>
            <a:ext cx="3564025" cy="3434717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 flipH="1" flipV="1">
            <a:off x="3657600" y="1480692"/>
            <a:ext cx="168032" cy="425584"/>
          </a:xfrm>
          <a:prstGeom prst="ellipse">
            <a:avLst/>
          </a:prstGeom>
          <a:pattFill prst="trellis">
            <a:fgClr>
              <a:srgbClr val="B06900"/>
            </a:fgClr>
            <a:bgClr>
              <a:schemeClr val="bg1"/>
            </a:bgClr>
          </a:pattFill>
          <a:ln>
            <a:solidFill>
              <a:srgbClr val="0000FF">
                <a:alpha val="34000"/>
              </a:srgb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>
            <a:off x="3205434" y="1124251"/>
            <a:ext cx="537062" cy="418766"/>
          </a:xfrm>
          <a:prstGeom prst="curvedConnector2">
            <a:avLst/>
          </a:prstGeom>
          <a:ln w="12700">
            <a:solidFill>
              <a:srgbClr val="B06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44144" y="983851"/>
            <a:ext cx="100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B06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 octet lattice</a:t>
            </a:r>
            <a:endParaRPr lang="en-US" sz="1200" b="1" dirty="0">
              <a:solidFill>
                <a:srgbClr val="B06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 rot="2306299" flipH="1" flipV="1">
            <a:off x="4133818" y="930167"/>
            <a:ext cx="199289" cy="50475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0000FF">
                <a:alpha val="34000"/>
              </a:srgb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62232" y="523769"/>
            <a:ext cx="1105319" cy="34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>Hierarchical lattices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6493" y="2905864"/>
            <a:ext cx="1790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chemeClr val="accent2">
                    <a:lumMod val="50000"/>
                  </a:schemeClr>
                </a:solidFill>
              </a:rPr>
              <a:t>Ti</a:t>
            </a:r>
            <a:r>
              <a:rPr lang="en-US" sz="1000" b="1" dirty="0" smtClean="0">
                <a:solidFill>
                  <a:schemeClr val="accent2">
                    <a:lumMod val="50000"/>
                  </a:schemeClr>
                </a:solidFill>
              </a:rPr>
              <a:t> lattice is 3x stronger and tougher than isotropic woods</a:t>
            </a:r>
            <a:endParaRPr lang="en-US" sz="1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45845" y="1120596"/>
            <a:ext cx="3199980" cy="3655"/>
          </a:xfrm>
          <a:prstGeom prst="line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241444" y="1120058"/>
            <a:ext cx="15855" cy="3029911"/>
          </a:xfrm>
          <a:prstGeom prst="line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867551" y="1182542"/>
            <a:ext cx="1816504" cy="230979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>Tougher than light metals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6200000">
            <a:off x="3695935" y="2911985"/>
            <a:ext cx="1403646" cy="204939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>Strong as steel 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9366" y="523769"/>
            <a:ext cx="1880068" cy="2385045"/>
            <a:chOff x="182090" y="372997"/>
            <a:chExt cx="1880068" cy="3083556"/>
          </a:xfrm>
        </p:grpSpPr>
        <p:pic>
          <p:nvPicPr>
            <p:cNvPr id="27" name="Picture 26" descr="C:\Users\tg3k\AppData\Local\Microsoft\Windows\Temporary Internet Files\Content.Word\3052_octet_structure_dims1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90" y="868906"/>
              <a:ext cx="1880068" cy="2587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453798" y="372997"/>
              <a:ext cx="1462035" cy="437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2">
                      <a:lumMod val="50000"/>
                    </a:schemeClr>
                  </a:solidFill>
                </a:rPr>
                <a:t>Octet lattice</a:t>
              </a:r>
              <a:endParaRPr lang="en-US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5655016" y="3627455"/>
            <a:ext cx="2903975" cy="28436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845835" y="3686875"/>
            <a:ext cx="246099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Hierarchical octet lattice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49810" y="523769"/>
            <a:ext cx="33283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Program has developed a titanium octet lattice “super wood” that 3x stronger and 3-30x tougher than isotropic wood.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Multi-kg scale fabrication demonstrated.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Micromechanical analysis indicates that if the Ti struts of the lattice are replaced by  microlattice made from high elastic modulus struts (whose strength approaches material theoretical limits) a hierarchical lattice can be made.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HL’s would be tougher than light metals, stronger than many steels But have a density less than water!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263923" y="597141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9485664" y="6242100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Multifunctionality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74" y="3499697"/>
            <a:ext cx="2147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B06900"/>
                </a:solidFill>
              </a:rPr>
              <a:t>Lattices also exhibit multifunctionality</a:t>
            </a:r>
            <a:endParaRPr lang="en-US" sz="1600" b="1" dirty="0">
              <a:solidFill>
                <a:srgbClr val="B069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353" y="4096310"/>
            <a:ext cx="19694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Efficient cross flow heat exchange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Acoustic </a:t>
            </a:r>
            <a:r>
              <a:rPr lang="en-US" sz="1400" dirty="0" err="1" smtClean="0"/>
              <a:t>metamaterials</a:t>
            </a:r>
            <a:r>
              <a:rPr lang="en-US" sz="1400" dirty="0" smtClean="0"/>
              <a:t> (stop bands)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Controllable </a:t>
            </a:r>
            <a:r>
              <a:rPr lang="en-US" sz="1400" dirty="0" smtClean="0">
                <a:latin typeface="Symbol" panose="05050102010706020507" pitchFamily="18" charset="2"/>
              </a:rPr>
              <a:t>m</a:t>
            </a:r>
            <a:r>
              <a:rPr lang="en-US" sz="1400" dirty="0" smtClean="0"/>
              <a:t>-wave reflectivity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Shape morphing structures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Novel batteries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833109" y="99750"/>
            <a:ext cx="8453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Silicon Carbide Hierarchical Lattices with Light </a:t>
            </a:r>
            <a:r>
              <a:rPr lang="en-US" dirty="0">
                <a:solidFill>
                  <a:srgbClr val="C00000"/>
                </a:solidFill>
              </a:rPr>
              <a:t>M</a:t>
            </a:r>
            <a:r>
              <a:rPr lang="en-US" dirty="0" smtClean="0">
                <a:solidFill>
                  <a:srgbClr val="C00000"/>
                </a:solidFill>
              </a:rPr>
              <a:t>etal Toughness and Nickel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 smtClean="0">
                <a:solidFill>
                  <a:srgbClr val="C00000"/>
                </a:solidFill>
              </a:rPr>
              <a:t>lloy </a:t>
            </a:r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trength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r="2009"/>
          <a:stretch/>
        </p:blipFill>
        <p:spPr>
          <a:xfrm>
            <a:off x="5727072" y="4281202"/>
            <a:ext cx="2784369" cy="14465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302204" y="4311060"/>
            <a:ext cx="1200316" cy="226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15075" y="5863692"/>
            <a:ext cx="1922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Many processing routes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558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128" y="6192999"/>
            <a:ext cx="11592551" cy="254000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latin typeface="Arial"/>
              </a:rPr>
              <a:t>A.G. Evans,  J.W. Hutchinson,  N.A. Fleck,  M.F. Ashby,  H.N.G. </a:t>
            </a:r>
            <a:r>
              <a:rPr lang="en-US" sz="1000" dirty="0" smtClean="0">
                <a:latin typeface="Arial"/>
              </a:rPr>
              <a:t>Wadley, </a:t>
            </a:r>
            <a:r>
              <a:rPr lang="en-US" sz="1000" dirty="0">
                <a:latin typeface="Arial"/>
              </a:rPr>
              <a:t>The topological design of multifunctional cellular </a:t>
            </a:r>
            <a:r>
              <a:rPr lang="en-US" sz="1000" dirty="0" smtClean="0">
                <a:latin typeface="Arial"/>
              </a:rPr>
              <a:t>metals,</a:t>
            </a:r>
            <a:r>
              <a:rPr lang="en-US" sz="1000" dirty="0">
                <a:latin typeface="Arial"/>
              </a:rPr>
              <a:t> Progress in Materials Science, Volume 46, Issues 3–4, 2001, 309–327</a:t>
            </a:r>
          </a:p>
          <a:p>
            <a:endParaRPr lang="en-US" sz="1000" dirty="0">
              <a:latin typeface="Arial"/>
            </a:endParaRPr>
          </a:p>
          <a:p>
            <a:endParaRPr lang="en-US" sz="1000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0" y="5270500"/>
            <a:ext cx="7620000" cy="254000"/>
          </a:xfrm>
          <a:prstGeom prst="rect">
            <a:avLst/>
          </a:prstGeom>
        </p:spPr>
        <p:txBody>
          <a:bodyPr/>
          <a:lstStyle/>
          <a:p>
            <a:r>
              <a:rPr lang="en-US" sz="1000" b="1" dirty="0">
                <a:latin typeface="Arial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9000" y="5651500"/>
            <a:ext cx="7620000" cy="254000"/>
          </a:xfrm>
          <a:prstGeom prst="rect">
            <a:avLst/>
          </a:prstGeom>
        </p:spPr>
        <p:txBody>
          <a:bodyPr/>
          <a:lstStyle/>
          <a:p>
            <a:endParaRPr lang="en-US" sz="1000" dirty="0"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7529"/>
          <a:stretch/>
        </p:blipFill>
        <p:spPr>
          <a:xfrm>
            <a:off x="704876" y="1266202"/>
            <a:ext cx="3657600" cy="4402730"/>
          </a:xfrm>
          <a:prstGeom prst="rect">
            <a:avLst/>
          </a:prstGeom>
        </p:spPr>
      </p:pic>
      <p:pic>
        <p:nvPicPr>
          <p:cNvPr id="13314" name="Picture 2" descr="http://ars.els-cdn.com/content/image/1-s2.0-S0079642500000165-gr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/>
          <a:stretch/>
        </p:blipFill>
        <p:spPr bwMode="auto">
          <a:xfrm>
            <a:off x="7363460" y="1232141"/>
            <a:ext cx="4296032" cy="400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9488" y="134139"/>
            <a:ext cx="629539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Sandwich Panel Weight Minimization Concepts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1810" y="705106"/>
            <a:ext cx="1910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Foam core weight </a:t>
            </a:r>
          </a:p>
          <a:p>
            <a:pPr algn="ctr"/>
            <a:r>
              <a:rPr lang="en-US" dirty="0" smtClean="0"/>
              <a:t>minimization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87433" y="721225"/>
            <a:ext cx="2138828" cy="673549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97554" y="652750"/>
            <a:ext cx="2200441" cy="673549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92673" y="666360"/>
            <a:ext cx="2410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Core comparisons during panel bending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5836" y="6446999"/>
            <a:ext cx="11446328" cy="541501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latin typeface="Arial"/>
              </a:rPr>
              <a:t>Haydn N.G. Wadley,  Norman A. Fleck,  Anthony G. </a:t>
            </a:r>
            <a:r>
              <a:rPr lang="en-US" sz="1000" dirty="0" smtClean="0">
                <a:latin typeface="Arial"/>
              </a:rPr>
              <a:t>Evans, Fabrication </a:t>
            </a:r>
            <a:r>
              <a:rPr lang="en-US" sz="1000" dirty="0">
                <a:latin typeface="Arial"/>
              </a:rPr>
              <a:t>and structural performance of periodic cellular metal sandwich </a:t>
            </a:r>
            <a:r>
              <a:rPr lang="en-US" sz="1000" dirty="0" smtClean="0">
                <a:latin typeface="Arial"/>
              </a:rPr>
              <a:t>structures, </a:t>
            </a:r>
            <a:r>
              <a:rPr lang="en-US" sz="1000" dirty="0">
                <a:latin typeface="Arial"/>
              </a:rPr>
              <a:t>Composites Science and Technology, Volume 63, Issue 16, 2003, 2331–2343</a:t>
            </a:r>
          </a:p>
          <a:p>
            <a:endParaRPr lang="en-US" sz="1000" dirty="0">
              <a:latin typeface="Arial"/>
            </a:endParaRPr>
          </a:p>
          <a:p>
            <a:r>
              <a:rPr lang="en-US" sz="1000" dirty="0" smtClean="0">
                <a:latin typeface="Arial"/>
              </a:rPr>
              <a:t>,</a:t>
            </a:r>
            <a:endParaRPr lang="en-US" sz="1000" dirty="0"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2882" y="3842530"/>
            <a:ext cx="119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Failure loci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65247" y="1262666"/>
            <a:ext cx="143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index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101991"/>
              </p:ext>
            </p:extLst>
          </p:nvPr>
        </p:nvGraphicFramePr>
        <p:xfrm>
          <a:off x="5941273" y="1161256"/>
          <a:ext cx="1073878" cy="633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2" name="Equation" r:id="rId5" imgW="774360" imgH="457200" progId="Equation.DSMT4">
                  <p:embed/>
                </p:oleObj>
              </mc:Choice>
              <mc:Fallback>
                <p:oleObj name="Equation" r:id="rId5" imgW="7743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41273" y="1161256"/>
                        <a:ext cx="1073878" cy="633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045525" y="823000"/>
            <a:ext cx="2590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Transverse shear (per unit width)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4066" y="1736027"/>
            <a:ext cx="1486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Bending moment </a:t>
            </a:r>
          </a:p>
          <a:p>
            <a:r>
              <a:rPr lang="en-US" sz="1400" dirty="0" smtClean="0"/>
              <a:t>(per unit width)</a:t>
            </a:r>
            <a:endParaRPr lang="en-US" sz="1400" dirty="0"/>
          </a:p>
        </p:txBody>
      </p:sp>
      <p:cxnSp>
        <p:nvCxnSpPr>
          <p:cNvPr id="23" name="Elbow Connector 22"/>
          <p:cNvCxnSpPr>
            <a:stCxn id="20" idx="3"/>
          </p:cNvCxnSpPr>
          <p:nvPr/>
        </p:nvCxnSpPr>
        <p:spPr>
          <a:xfrm flipV="1">
            <a:off x="6750307" y="1791308"/>
            <a:ext cx="104335" cy="20632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702717"/>
              </p:ext>
            </p:extLst>
          </p:nvPr>
        </p:nvGraphicFramePr>
        <p:xfrm>
          <a:off x="5900690" y="3194282"/>
          <a:ext cx="964148" cy="676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3" name="Equation" r:id="rId7" imgW="596880" imgH="419040" progId="Equation.DSMT4">
                  <p:embed/>
                </p:oleObj>
              </mc:Choice>
              <mc:Fallback>
                <p:oleObj name="Equation" r:id="rId7" imgW="5968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00690" y="3194282"/>
                        <a:ext cx="964148" cy="676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464952" y="3322818"/>
            <a:ext cx="143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 index</a:t>
            </a:r>
            <a:endParaRPr lang="en-US" dirty="0"/>
          </a:p>
        </p:txBody>
      </p:sp>
      <p:cxnSp>
        <p:nvCxnSpPr>
          <p:cNvPr id="30" name="Elbow Connector 29"/>
          <p:cNvCxnSpPr>
            <a:stCxn id="18" idx="3"/>
          </p:cNvCxnSpPr>
          <p:nvPr/>
        </p:nvCxnSpPr>
        <p:spPr>
          <a:xfrm>
            <a:off x="6636427" y="976889"/>
            <a:ext cx="32978" cy="19227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555426" y="2806686"/>
            <a:ext cx="1922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Weight(per unit width)</a:t>
            </a:r>
            <a:endParaRPr lang="en-US" sz="1400" dirty="0"/>
          </a:p>
        </p:txBody>
      </p:sp>
      <p:cxnSp>
        <p:nvCxnSpPr>
          <p:cNvPr id="33" name="Elbow Connector 32"/>
          <p:cNvCxnSpPr>
            <a:stCxn id="32" idx="3"/>
          </p:cNvCxnSpPr>
          <p:nvPr/>
        </p:nvCxnSpPr>
        <p:spPr>
          <a:xfrm>
            <a:off x="6478212" y="2960575"/>
            <a:ext cx="150373" cy="24977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73835" y="3787459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Density</a:t>
            </a:r>
            <a:endParaRPr lang="en-US" sz="1400" dirty="0"/>
          </a:p>
        </p:txBody>
      </p:sp>
      <p:cxnSp>
        <p:nvCxnSpPr>
          <p:cNvPr id="37" name="Elbow Connector 36"/>
          <p:cNvCxnSpPr>
            <a:stCxn id="35" idx="3"/>
          </p:cNvCxnSpPr>
          <p:nvPr/>
        </p:nvCxnSpPr>
        <p:spPr>
          <a:xfrm flipV="1">
            <a:off x="6408331" y="3822536"/>
            <a:ext cx="74930" cy="1188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75148" y="4232367"/>
            <a:ext cx="2181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Characteristic length = M/V</a:t>
            </a:r>
          </a:p>
          <a:p>
            <a:r>
              <a:rPr lang="en-US" sz="1400" dirty="0" smtClean="0"/>
              <a:t>(related to L)</a:t>
            </a:r>
            <a:endParaRPr lang="en-US" sz="1400" dirty="0"/>
          </a:p>
        </p:txBody>
      </p:sp>
      <p:cxnSp>
        <p:nvCxnSpPr>
          <p:cNvPr id="40" name="Elbow Connector 39"/>
          <p:cNvCxnSpPr>
            <a:stCxn id="39" idx="3"/>
          </p:cNvCxnSpPr>
          <p:nvPr/>
        </p:nvCxnSpPr>
        <p:spPr>
          <a:xfrm flipV="1">
            <a:off x="6556514" y="3803525"/>
            <a:ext cx="103989" cy="69045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C:\epro\Imap\Dominant1\INBOX\Attach\2920_strength_density5_.jpg"/>
          <p:cNvPicPr>
            <a:picLocks noChangeAspect="1" noChangeArrowheads="1"/>
          </p:cNvPicPr>
          <p:nvPr/>
        </p:nvPicPr>
        <p:blipFill>
          <a:blip r:embed="rId9" cstate="print"/>
          <a:srcRect t="3448" r="3242" b="3448"/>
          <a:stretch>
            <a:fillRect/>
          </a:stretch>
        </p:blipFill>
        <p:spPr bwMode="auto">
          <a:xfrm>
            <a:off x="549661" y="649548"/>
            <a:ext cx="6553200" cy="54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3590534" y="5636296"/>
            <a:ext cx="791934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Maximize core moduli, and strength, minimize core density and optimize topology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epro\Attach 2010 to 11\2999_fleck_5_lattices_1.JPG"/>
          <p:cNvPicPr>
            <a:picLocks noChangeAspect="1" noChangeArrowheads="1"/>
          </p:cNvPicPr>
          <p:nvPr/>
        </p:nvPicPr>
        <p:blipFill rotWithShape="1">
          <a:blip r:embed="rId3" cstate="print"/>
          <a:srcRect t="2025" b="2817"/>
          <a:stretch/>
        </p:blipFill>
        <p:spPr bwMode="auto">
          <a:xfrm>
            <a:off x="1676400" y="459456"/>
            <a:ext cx="6693082" cy="61527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51585" y="-2209"/>
            <a:ext cx="637693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Predictions for lattices with a density = 500 kg m</a:t>
            </a:r>
            <a:r>
              <a:rPr lang="en-GB" sz="2400" baseline="30000" dirty="0">
                <a:solidFill>
                  <a:srgbClr val="0000FF"/>
                </a:solidFill>
              </a:rPr>
              <a:t>-3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69482" y="1053244"/>
            <a:ext cx="229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Materials in blue have a density &gt;500 kgm</a:t>
            </a:r>
            <a:r>
              <a:rPr lang="en-US" baseline="30000" dirty="0">
                <a:solidFill>
                  <a:srgbClr val="C00000"/>
                </a:solidFill>
              </a:rPr>
              <a:t>-3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69483" y="2241824"/>
            <a:ext cx="2244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Only tan and pink have required density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69482" y="3326736"/>
            <a:ext cx="191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Natural woods are highly anisotropic. </a:t>
            </a:r>
          </a:p>
        </p:txBody>
      </p:sp>
      <p:sp>
        <p:nvSpPr>
          <p:cNvPr id="6" name="Oval 5"/>
          <p:cNvSpPr/>
          <p:nvPr/>
        </p:nvSpPr>
        <p:spPr>
          <a:xfrm>
            <a:off x="4038600" y="3581400"/>
            <a:ext cx="304800" cy="228600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3015" y="4177377"/>
            <a:ext cx="1143000" cy="228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3399"/>
                </a:solidFill>
              </a:rPr>
              <a:t>Isotropic wood*</a:t>
            </a:r>
          </a:p>
        </p:txBody>
      </p:sp>
      <p:cxnSp>
        <p:nvCxnSpPr>
          <p:cNvPr id="10" name="Straight Arrow Connector 9"/>
          <p:cNvCxnSpPr>
            <a:endCxn id="6" idx="4"/>
          </p:cNvCxnSpPr>
          <p:nvPr/>
        </p:nvCxnSpPr>
        <p:spPr>
          <a:xfrm flipV="1">
            <a:off x="4114800" y="3810001"/>
            <a:ext cx="76200" cy="36862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50072" y="4509120"/>
            <a:ext cx="2217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Can a titanium  octet lattice really do better than “isotropic” (MDF) wood?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3200" y="669113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Upper bound toughness predictions</a:t>
            </a:r>
          </a:p>
        </p:txBody>
      </p:sp>
      <p:sp>
        <p:nvSpPr>
          <p:cNvPr id="13" name="&quot;No&quot; Symbol 12"/>
          <p:cNvSpPr/>
          <p:nvPr/>
        </p:nvSpPr>
        <p:spPr>
          <a:xfrm>
            <a:off x="3139231" y="3978634"/>
            <a:ext cx="373783" cy="335182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&quot;No&quot; Symbol 14"/>
          <p:cNvSpPr/>
          <p:nvPr/>
        </p:nvSpPr>
        <p:spPr>
          <a:xfrm>
            <a:off x="4648201" y="2895600"/>
            <a:ext cx="368992" cy="320936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1" y="6516191"/>
            <a:ext cx="356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*Medium density fiber board (MDF)</a:t>
            </a:r>
          </a:p>
        </p:txBody>
      </p:sp>
      <p:sp>
        <p:nvSpPr>
          <p:cNvPr id="4" name="Oval 3"/>
          <p:cNvSpPr/>
          <p:nvPr/>
        </p:nvSpPr>
        <p:spPr>
          <a:xfrm>
            <a:off x="4873177" y="1727378"/>
            <a:ext cx="144016" cy="648072"/>
          </a:xfrm>
          <a:prstGeom prst="ellipse">
            <a:avLst/>
          </a:prstGeom>
          <a:solidFill>
            <a:srgbClr val="CC407F">
              <a:alpha val="45098"/>
            </a:srgbClr>
          </a:solidFill>
          <a:ln w="9525">
            <a:solidFill>
              <a:srgbClr val="CC40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1" grpId="0"/>
      <p:bldP spid="4" grpId="0" animBg="1"/>
      <p:bldP spid="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676400" y="1791639"/>
            <a:ext cx="4114800" cy="360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802086" y="1791640"/>
            <a:ext cx="4114800" cy="360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3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ONR review\15wtTi-TiB2\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3"/>
          <a:stretch/>
        </p:blipFill>
        <p:spPr bwMode="auto">
          <a:xfrm>
            <a:off x="1752600" y="762000"/>
            <a:ext cx="492721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09322" y="1840468"/>
            <a:ext cx="253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sz="1100" dirty="0">
                <a:latin typeface="Times New Roman"/>
                <a:cs typeface="Times New Roman"/>
              </a:rPr>
              <a:t>c</a:t>
            </a:r>
            <a:r>
              <a:rPr lang="en-US" dirty="0">
                <a:latin typeface="Times New Roman"/>
                <a:cs typeface="Times New Roman"/>
              </a:rPr>
              <a:t> = 3248 </a:t>
            </a:r>
            <a:r>
              <a:rPr lang="en-US" dirty="0" err="1">
                <a:latin typeface="Times New Roman"/>
                <a:cs typeface="Times New Roman"/>
              </a:rPr>
              <a:t>MPa</a:t>
            </a:r>
            <a:r>
              <a:rPr lang="en-US" dirty="0">
                <a:latin typeface="Times New Roman"/>
                <a:cs typeface="Times New Roman"/>
              </a:rPr>
              <a:t>± 313MPa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18467" y="2678668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sz="1100" dirty="0">
                <a:latin typeface="Times New Roman"/>
                <a:cs typeface="Times New Roman"/>
              </a:rPr>
              <a:t>f</a:t>
            </a:r>
            <a:r>
              <a:rPr lang="en-US" dirty="0">
                <a:latin typeface="Times New Roman"/>
                <a:cs typeface="Times New Roman"/>
              </a:rPr>
              <a:t> = 262 </a:t>
            </a:r>
            <a:r>
              <a:rPr lang="en-US" dirty="0" err="1">
                <a:latin typeface="Times New Roman"/>
                <a:cs typeface="Times New Roman"/>
              </a:rPr>
              <a:t>MPa</a:t>
            </a:r>
            <a:r>
              <a:rPr lang="en-US" dirty="0">
                <a:latin typeface="Times New Roman"/>
                <a:cs typeface="Times New Roman"/>
              </a:rPr>
              <a:t> ± 22MPa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09322" y="1459468"/>
            <a:ext cx="221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Compressive strength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1514" y="2309336"/>
            <a:ext cx="174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Flexural strength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05200"/>
            <a:ext cx="347515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29400" y="3051572"/>
            <a:ext cx="382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Fracture surface after 4 points bending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6448" r="4477" b="6007"/>
          <a:stretch/>
        </p:blipFill>
        <p:spPr bwMode="auto">
          <a:xfrm>
            <a:off x="2306850" y="4438680"/>
            <a:ext cx="3717890" cy="240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07928" y="861537"/>
            <a:ext cx="120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Hardness</a:t>
            </a:r>
          </a:p>
          <a:p>
            <a:r>
              <a:rPr lang="en-US" dirty="0"/>
              <a:t> </a:t>
            </a:r>
            <a:r>
              <a:rPr lang="en-US" i="1" dirty="0"/>
              <a:t>H</a:t>
            </a:r>
            <a:r>
              <a:rPr lang="en-US" dirty="0"/>
              <a:t> = 25GPa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76401" y="-76200"/>
            <a:ext cx="8669215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</a:rPr>
              <a:t>SPS 15wt%Ti-TiB</a:t>
            </a:r>
            <a:r>
              <a:rPr lang="en-US" sz="2400" baseline="-25000" dirty="0">
                <a:solidFill>
                  <a:srgbClr val="C00000"/>
                </a:solidFill>
              </a:rPr>
              <a:t>2</a:t>
            </a:r>
            <a:r>
              <a:rPr lang="en-US" sz="2400" dirty="0">
                <a:solidFill>
                  <a:srgbClr val="C00000"/>
                </a:solidFill>
              </a:rPr>
              <a:t>: Hot pressed 1650C 15min 50MPa</a:t>
            </a:r>
          </a:p>
        </p:txBody>
      </p:sp>
    </p:spTree>
    <p:extLst>
      <p:ext uri="{BB962C8B-B14F-4D97-AF65-F5344CB8AC3E}">
        <p14:creationId xmlns:p14="http://schemas.microsoft.com/office/powerpoint/2010/main" val="98447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ig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8" y="1169581"/>
            <a:ext cx="5059721" cy="408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6838" y="44919"/>
            <a:ext cx="1079494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 simple “snap-fit” fabrication approach and </a:t>
            </a:r>
            <a:r>
              <a:rPr lang="en-US" sz="24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zz</a:t>
            </a:r>
            <a:r>
              <a:rPr lang="en-US" sz="2400" dirty="0" smtClean="0">
                <a:solidFill>
                  <a:srgbClr val="0000FF"/>
                </a:solidFill>
              </a:rPr>
              <a:t> pyramidal lattice compression results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" name="Picture 1" descr="3125_2-stress-strain_ [Converted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21" y="1445012"/>
            <a:ext cx="5252255" cy="468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3918" y="1095153"/>
            <a:ext cx="5337542" cy="46783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49177" y="757838"/>
            <a:ext cx="4941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FEM results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US" altLang="en-US" i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altLang="en-US" i="1" baseline="-25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altLang="en-US" dirty="0">
                <a:ea typeface="SimSun" panose="02010600030101010101" pitchFamily="2" charset="-122"/>
                <a:cs typeface="Times New Roman" panose="02020603050405020304" pitchFamily="18" charset="0"/>
              </a:rPr>
              <a:t> 2600 and 3300 MPa m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aterial models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 FEM min 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alt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max predictions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86000" y="5562600"/>
                <a:ext cx="79248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A conservative compressive strength of 2600MPa was used for the analytical model predictions.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2600 and 3300 </a:t>
                </a:r>
                <a:r>
                  <a:rPr lang="en-US" dirty="0" err="1"/>
                  <a:t>MPa</a:t>
                </a:r>
                <a:r>
                  <a:rPr lang="en-US" dirty="0"/>
                  <a:t> material’s models were used for the minimum and maximum FE predictions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562600"/>
                <a:ext cx="7924800" cy="923330"/>
              </a:xfrm>
              <a:prstGeom prst="rect">
                <a:avLst/>
              </a:prstGeom>
              <a:blipFill rotWithShape="0">
                <a:blip r:embed="rId2"/>
                <a:stretch>
                  <a:fillRect l="-615" t="-3974" r="-1231"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Figure-prediction vs measurem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37"/>
          <a:stretch/>
        </p:blipFill>
        <p:spPr bwMode="auto">
          <a:xfrm>
            <a:off x="1676400" y="1219201"/>
            <a:ext cx="4418418" cy="380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gure-prediction vs measurem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4"/>
          <a:stretch/>
        </p:blipFill>
        <p:spPr bwMode="auto">
          <a:xfrm>
            <a:off x="6248400" y="1219200"/>
            <a:ext cx="413760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0613" y="501134"/>
            <a:ext cx="906780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Predictions and measurements of compressive modulus and strength</a:t>
            </a:r>
          </a:p>
        </p:txBody>
      </p:sp>
    </p:spTree>
    <p:extLst>
      <p:ext uri="{BB962C8B-B14F-4D97-AF65-F5344CB8AC3E}">
        <p14:creationId xmlns:p14="http://schemas.microsoft.com/office/powerpoint/2010/main" val="4114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1425" y="1066021"/>
            <a:ext cx="11954557" cy="5370395"/>
            <a:chOff x="-21425" y="1066021"/>
            <a:chExt cx="11954557" cy="5370395"/>
          </a:xfrm>
        </p:grpSpPr>
        <p:sp>
          <p:nvSpPr>
            <p:cNvPr id="3" name="Rectangle 2"/>
            <p:cNvSpPr/>
            <p:nvPr/>
          </p:nvSpPr>
          <p:spPr>
            <a:xfrm>
              <a:off x="-21425" y="1086981"/>
              <a:ext cx="11954557" cy="5349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16016" y="1066021"/>
              <a:ext cx="11267147" cy="5334858"/>
              <a:chOff x="928850" y="650306"/>
              <a:chExt cx="10172366" cy="5334858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8850" y="650306"/>
                <a:ext cx="5272988" cy="53348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2690" y="650306"/>
                <a:ext cx="4368526" cy="5051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9096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66" y="706900"/>
            <a:ext cx="12235732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6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0" y="196216"/>
            <a:ext cx="7950200" cy="809625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Microlattice</a:t>
            </a:r>
            <a:r>
              <a:rPr lang="en-US" sz="3200" b="1" dirty="0"/>
              <a:t> with </a:t>
            </a:r>
            <a:r>
              <a:rPr lang="en-US" sz="3200" b="1" dirty="0" err="1"/>
              <a:t>microscale</a:t>
            </a:r>
            <a:r>
              <a:rPr lang="en-US" sz="3200" b="1" dirty="0"/>
              <a:t> octet unit cells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485900"/>
            <a:ext cx="7187684" cy="46101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814" y="1700879"/>
            <a:ext cx="8786415" cy="490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Zheng3\Desktop\artwork\OctetTruss_Inside_AOLightGrayBright_noTex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42780" y="1253661"/>
            <a:ext cx="2076449" cy="226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96375" y="3521451"/>
            <a:ext cx="3143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Z =12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9751" y="6383969"/>
            <a:ext cx="465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Zheng et al., Science, June 2014, Vol. 344, 6190</a:t>
            </a:r>
          </a:p>
        </p:txBody>
      </p:sp>
    </p:spTree>
    <p:extLst>
      <p:ext uri="{BB962C8B-B14F-4D97-AF65-F5344CB8AC3E}">
        <p14:creationId xmlns:p14="http://schemas.microsoft.com/office/powerpoint/2010/main" val="69145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161926"/>
            <a:ext cx="8693150" cy="809625"/>
          </a:xfrm>
        </p:spPr>
        <p:txBody>
          <a:bodyPr>
            <a:noAutofit/>
          </a:bodyPr>
          <a:lstStyle/>
          <a:p>
            <a:r>
              <a:rPr lang="en-US" sz="2800" b="1" dirty="0"/>
              <a:t>Ultralight lattices with an array of material constituents across large density range can be constructed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199" y="1302870"/>
            <a:ext cx="8385097" cy="502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6519446"/>
            <a:ext cx="9144000" cy="369332"/>
          </a:xfrm>
          <a:prstGeom prst="rect">
            <a:avLst/>
          </a:prstGeom>
          <a:solidFill>
            <a:srgbClr val="00206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Lattice materials with density range across  five orders of magnitude have been created </a:t>
            </a:r>
          </a:p>
        </p:txBody>
      </p:sp>
    </p:spTree>
    <p:extLst>
      <p:ext uri="{BB962C8B-B14F-4D97-AF65-F5344CB8AC3E}">
        <p14:creationId xmlns:p14="http://schemas.microsoft.com/office/powerpoint/2010/main" val="13443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188" y="116006"/>
            <a:ext cx="11573302" cy="6639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30" y="249887"/>
            <a:ext cx="10230332" cy="80962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Multiscale </a:t>
            </a:r>
            <a:r>
              <a:rPr lang="en-US" sz="2000" b="1" dirty="0"/>
              <a:t>metallic </a:t>
            </a:r>
            <a:r>
              <a:rPr lang="en-US" sz="2000" b="1" dirty="0" smtClean="0"/>
              <a:t>metamaterials </a:t>
            </a:r>
            <a:r>
              <a:rPr lang="en-US" sz="2000" b="1" dirty="0"/>
              <a:t>--- across over 7 orders of magnitude in </a:t>
            </a:r>
            <a:r>
              <a:rPr lang="en-US" sz="2000" b="1" dirty="0" smtClean="0"/>
              <a:t>length-scale  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22" b="31002"/>
          <a:stretch/>
        </p:blipFill>
        <p:spPr>
          <a:xfrm>
            <a:off x="1723608" y="929970"/>
            <a:ext cx="7805706" cy="26041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998"/>
          <a:stretch/>
        </p:blipFill>
        <p:spPr>
          <a:xfrm>
            <a:off x="1723608" y="3737813"/>
            <a:ext cx="8444061" cy="2511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578238" y="883622"/>
            <a:ext cx="5314950" cy="3517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2618" y="6452839"/>
            <a:ext cx="533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Zheng et al., Nature Materials, 2016 In Press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88367" y="936638"/>
            <a:ext cx="274967" cy="1692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783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G:\projects\DARPA MCMA\Sept 2011 Review\boris\2989_modulus_density_.JPG"/>
          <p:cNvPicPr>
            <a:picLocks noChangeAspect="1" noChangeArrowheads="1"/>
          </p:cNvPicPr>
          <p:nvPr/>
        </p:nvPicPr>
        <p:blipFill>
          <a:blip r:embed="rId3" cstate="print"/>
          <a:srcRect l="4402" t="2483" r="12777" b="4859"/>
          <a:stretch>
            <a:fillRect/>
          </a:stretch>
        </p:blipFill>
        <p:spPr bwMode="auto">
          <a:xfrm>
            <a:off x="1752600" y="457200"/>
            <a:ext cx="6781800" cy="5943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1" y="1066800"/>
            <a:ext cx="1752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Voigt (anisotropic) bound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4026" y="15403"/>
            <a:ext cx="573868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Elastic Modulus –Density Space White Space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50988" y="491919"/>
            <a:ext cx="37196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Highest possible bound was calculated by Voigt for anisotropic </a:t>
            </a:r>
            <a:r>
              <a:rPr lang="en-US" dirty="0" smtClean="0"/>
              <a:t>materials/structures (honeycomb).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Hashin</a:t>
            </a:r>
            <a:r>
              <a:rPr lang="en-US" dirty="0"/>
              <a:t> and </a:t>
            </a:r>
            <a:r>
              <a:rPr lang="en-US" dirty="0" err="1" smtClean="0"/>
              <a:t>Shtrikman</a:t>
            </a:r>
            <a:r>
              <a:rPr lang="en-US" dirty="0" smtClean="0"/>
              <a:t> </a:t>
            </a:r>
            <a:r>
              <a:rPr lang="en-US" dirty="0"/>
              <a:t>investigated bounds for elastic materials. For 3D isotropic systems these are below the Voigt </a:t>
            </a:r>
            <a:r>
              <a:rPr lang="en-US" dirty="0" smtClean="0"/>
              <a:t>(iso-strain) bound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Lattices we are interested in (e.g. octet truss) are almost </a:t>
            </a:r>
            <a:r>
              <a:rPr lang="en-US" dirty="0" smtClean="0"/>
              <a:t>isotropic and provide multifunctionality.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286000" y="1492190"/>
            <a:ext cx="3886200" cy="1676400"/>
            <a:chOff x="762000" y="1492190"/>
            <a:chExt cx="3886200" cy="1676400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990600" y="1492190"/>
              <a:ext cx="3657600" cy="167640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62000" y="1981200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Octet </a:t>
              </a:r>
              <a:r>
                <a:rPr lang="en-US" sz="1400" dirty="0" smtClean="0"/>
                <a:t>truss</a:t>
              </a:r>
              <a:endParaRPr lang="en-US" sz="1400" dirty="0"/>
            </a:p>
          </p:txBody>
        </p:sp>
        <p:cxnSp>
          <p:nvCxnSpPr>
            <p:cNvPr id="16" name="Elbow Connector 15"/>
            <p:cNvCxnSpPr>
              <a:stCxn id="14" idx="3"/>
            </p:cNvCxnSpPr>
            <p:nvPr/>
          </p:nvCxnSpPr>
          <p:spPr>
            <a:xfrm>
              <a:off x="1905000" y="2135089"/>
              <a:ext cx="228600" cy="455711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514600" y="1161662"/>
            <a:ext cx="3620276" cy="1810138"/>
            <a:chOff x="990600" y="1161662"/>
            <a:chExt cx="3620276" cy="1810138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990600" y="1371600"/>
              <a:ext cx="3429000" cy="1600200"/>
            </a:xfrm>
            <a:prstGeom prst="line">
              <a:avLst/>
            </a:prstGeom>
            <a:ln w="190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4410269" y="1170993"/>
              <a:ext cx="209938" cy="19127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295400" y="1597223"/>
              <a:ext cx="14221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H-S upper bound</a:t>
              </a:r>
            </a:p>
          </p:txBody>
        </p:sp>
        <p:cxnSp>
          <p:nvCxnSpPr>
            <p:cNvPr id="20" name="Elbow Connector 19"/>
            <p:cNvCxnSpPr/>
            <p:nvPr/>
          </p:nvCxnSpPr>
          <p:spPr>
            <a:xfrm>
              <a:off x="2667000" y="1752600"/>
              <a:ext cx="381000" cy="228600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431270"/>
            <a:ext cx="3841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fc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6061" y="4462237"/>
            <a:ext cx="1439185" cy="1346732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>
          <a:xfrm rot="19166404">
            <a:off x="2154853" y="3558620"/>
            <a:ext cx="3722261" cy="1579925"/>
          </a:xfrm>
          <a:prstGeom prst="ellipse">
            <a:avLst/>
          </a:prstGeom>
          <a:solidFill>
            <a:srgbClr val="7030A0">
              <a:alpha val="68000"/>
            </a:srgbClr>
          </a:solidFill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Bend-dominated structures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 rot="20041528">
            <a:off x="2560772" y="2388274"/>
            <a:ext cx="3162217" cy="1013087"/>
          </a:xfrm>
          <a:prstGeom prst="ellipse">
            <a:avLst/>
          </a:prstGeom>
          <a:solidFill>
            <a:schemeClr val="accent6">
              <a:lumMod val="75000"/>
              <a:alpha val="82000"/>
            </a:schemeClr>
          </a:solidFill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Stretching structures</a:t>
            </a:r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695102"/>
              </p:ext>
            </p:extLst>
          </p:nvPr>
        </p:nvGraphicFramePr>
        <p:xfrm>
          <a:off x="6229350" y="335280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3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9350" y="335280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33069" y="4764128"/>
            <a:ext cx="3010231" cy="742950"/>
            <a:chOff x="263648" y="5578098"/>
            <a:chExt cx="2963635" cy="742950"/>
          </a:xfrm>
        </p:grpSpPr>
        <p:sp>
          <p:nvSpPr>
            <p:cNvPr id="13" name="Rectangle 12"/>
            <p:cNvSpPr/>
            <p:nvPr/>
          </p:nvSpPr>
          <p:spPr>
            <a:xfrm>
              <a:off x="263648" y="5578098"/>
              <a:ext cx="2963635" cy="7429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216714"/>
                </p:ext>
              </p:extLst>
            </p:nvPr>
          </p:nvGraphicFramePr>
          <p:xfrm>
            <a:off x="735806" y="5646051"/>
            <a:ext cx="1900238" cy="61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4" name="Equation" r:id="rId8" imgW="1574640" imgH="507960" progId="Equation.DSMT4">
                    <p:embed/>
                  </p:oleObj>
                </mc:Choice>
                <mc:Fallback>
                  <p:oleObj name="Equation" r:id="rId8" imgW="1574640" imgH="507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35806" y="5646051"/>
                          <a:ext cx="1900238" cy="612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/>
          <p:cNvGrpSpPr/>
          <p:nvPr/>
        </p:nvGrpSpPr>
        <p:grpSpPr>
          <a:xfrm>
            <a:off x="532895" y="3259692"/>
            <a:ext cx="2400300" cy="766088"/>
            <a:chOff x="0" y="4237630"/>
            <a:chExt cx="2400300" cy="766088"/>
          </a:xfrm>
        </p:grpSpPr>
        <p:sp>
          <p:nvSpPr>
            <p:cNvPr id="22" name="Rectangle 21"/>
            <p:cNvSpPr/>
            <p:nvPr/>
          </p:nvSpPr>
          <p:spPr>
            <a:xfrm>
              <a:off x="0" y="4237630"/>
              <a:ext cx="2400300" cy="7660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6847761"/>
                </p:ext>
              </p:extLst>
            </p:nvPr>
          </p:nvGraphicFramePr>
          <p:xfrm>
            <a:off x="57150" y="4274117"/>
            <a:ext cx="2343150" cy="665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5" name="Equation" r:id="rId10" imgW="1701720" imgH="482400" progId="Equation.DSMT4">
                    <p:embed/>
                  </p:oleObj>
                </mc:Choice>
                <mc:Fallback>
                  <p:oleObj name="Equation" r:id="rId10" imgW="170172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7150" y="4274117"/>
                          <a:ext cx="2343150" cy="6651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extBox 28"/>
          <p:cNvSpPr txBox="1"/>
          <p:nvPr/>
        </p:nvSpPr>
        <p:spPr>
          <a:xfrm>
            <a:off x="1056970" y="6586713"/>
            <a:ext cx="11421835" cy="331695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latin typeface="Arial"/>
              </a:rPr>
              <a:t>V.S. Deshpande,  N.A. Fleck,  M.F. </a:t>
            </a:r>
            <a:r>
              <a:rPr lang="en-US" sz="1000" dirty="0" smtClean="0">
                <a:latin typeface="Arial"/>
              </a:rPr>
              <a:t>Ashby,</a:t>
            </a:r>
            <a:r>
              <a:rPr lang="en-US" sz="1000" dirty="0">
                <a:latin typeface="Arial"/>
              </a:rPr>
              <a:t> Effective properties of the octet-truss lattice </a:t>
            </a:r>
            <a:r>
              <a:rPr lang="en-US" sz="1000" dirty="0" smtClean="0">
                <a:latin typeface="Arial"/>
              </a:rPr>
              <a:t>material,</a:t>
            </a:r>
            <a:r>
              <a:rPr lang="en-US" sz="1000" dirty="0">
                <a:latin typeface="Arial"/>
              </a:rPr>
              <a:t> Journal of the Mechanics and Physics of Solids, Volume 49, Issue 8, 2001, 1747–1769</a:t>
            </a:r>
          </a:p>
          <a:p>
            <a:endParaRPr lang="en-US" sz="1000" dirty="0">
              <a:latin typeface="Arial"/>
            </a:endParaRPr>
          </a:p>
          <a:p>
            <a:r>
              <a:rPr lang="en-US" sz="1000" dirty="0" smtClean="0">
                <a:latin typeface="Arial"/>
              </a:rPr>
              <a:t> </a:t>
            </a:r>
            <a:endParaRPr lang="en-US" sz="10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10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9"/>
          <p:cNvSpPr>
            <a:spLocks noChangeArrowheads="1"/>
          </p:cNvSpPr>
          <p:nvPr/>
        </p:nvSpPr>
        <p:spPr bwMode="auto">
          <a:xfrm>
            <a:off x="4127894" y="128958"/>
            <a:ext cx="324133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altLang="en-US" sz="2400" dirty="0">
                <a:solidFill>
                  <a:srgbClr val="C00000"/>
                </a:solidFill>
              </a:rPr>
              <a:t>Net Shape TiB</a:t>
            </a:r>
            <a:r>
              <a:rPr lang="en-US" altLang="en-US" sz="2400" baseline="-25000" dirty="0">
                <a:solidFill>
                  <a:srgbClr val="C00000"/>
                </a:solidFill>
              </a:rPr>
              <a:t>2</a:t>
            </a:r>
            <a:r>
              <a:rPr lang="en-US" altLang="en-US" sz="2400" dirty="0">
                <a:solidFill>
                  <a:srgbClr val="C00000"/>
                </a:solidFill>
              </a:rPr>
              <a:t>Ti Trusses</a:t>
            </a:r>
          </a:p>
        </p:txBody>
      </p:sp>
      <p:sp>
        <p:nvSpPr>
          <p:cNvPr id="14340" name="Title 1"/>
          <p:cNvSpPr txBox="1">
            <a:spLocks/>
          </p:cNvSpPr>
          <p:nvPr/>
        </p:nvSpPr>
        <p:spPr bwMode="auto">
          <a:xfrm>
            <a:off x="6440488" y="836614"/>
            <a:ext cx="42275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dirty="0">
              <a:solidFill>
                <a:srgbClr val="4A1DA3"/>
              </a:solidFill>
            </a:endParaRPr>
          </a:p>
        </p:txBody>
      </p:sp>
      <p:pic>
        <p:nvPicPr>
          <p:cNvPr id="14341" name="Picture 5" descr="C:\Users\hnw4z\AppData\Local\Microsoft\Windows\Temporary Internet Files\Content.Outlook\GJEH6L16\3068_slurry_pour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" b="1631"/>
          <a:stretch>
            <a:fillRect/>
          </a:stretch>
        </p:blipFill>
        <p:spPr bwMode="auto">
          <a:xfrm>
            <a:off x="1676401" y="955676"/>
            <a:ext cx="437197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 descr="Description: C:\Users\hnw4z\AppData\Local\Microsoft\Windows\Temporary Internet Files\Content.Outlook\GJEH6L16\3068_spark_plasma_sinter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2" b="10824"/>
          <a:stretch/>
        </p:blipFill>
        <p:spPr bwMode="auto">
          <a:xfrm>
            <a:off x="1905000" y="4313238"/>
            <a:ext cx="3276600" cy="224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C:\Users\hnw4z\AppData\Local\Microsoft\Windows\Temporary Internet Files\Content.Outlook\GJEH6L16\3068_lattice_truss_dies_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 b="1932"/>
          <a:stretch>
            <a:fillRect/>
          </a:stretch>
        </p:blipFill>
        <p:spPr bwMode="auto">
          <a:xfrm>
            <a:off x="6553200" y="1524000"/>
            <a:ext cx="3886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76400" y="955676"/>
            <a:ext cx="4648200" cy="3235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53200" y="1524000"/>
            <a:ext cx="4038600" cy="480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76400" y="4313238"/>
            <a:ext cx="4648200" cy="2392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347" name="TextBox 11"/>
          <p:cNvSpPr txBox="1">
            <a:spLocks noChangeArrowheads="1"/>
          </p:cNvSpPr>
          <p:nvPr/>
        </p:nvSpPr>
        <p:spPr bwMode="auto">
          <a:xfrm>
            <a:off x="1905001" y="99060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1</a:t>
            </a:r>
          </a:p>
        </p:txBody>
      </p:sp>
      <p:sp>
        <p:nvSpPr>
          <p:cNvPr id="14348" name="TextBox 12"/>
          <p:cNvSpPr txBox="1">
            <a:spLocks noChangeArrowheads="1"/>
          </p:cNvSpPr>
          <p:nvPr/>
        </p:nvSpPr>
        <p:spPr bwMode="auto">
          <a:xfrm>
            <a:off x="1808164" y="444817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4349" name="TextBox 13"/>
          <p:cNvSpPr txBox="1">
            <a:spLocks noChangeArrowheads="1"/>
          </p:cNvSpPr>
          <p:nvPr/>
        </p:nvSpPr>
        <p:spPr bwMode="auto">
          <a:xfrm>
            <a:off x="10101264" y="1535114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7562" y="6501384"/>
            <a:ext cx="6206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50 </a:t>
            </a:r>
            <a:r>
              <a:rPr lang="en-US" sz="1050" dirty="0" err="1"/>
              <a:t>MPa</a:t>
            </a:r>
            <a:endParaRPr lang="en-US" sz="1050" dirty="0"/>
          </a:p>
        </p:txBody>
      </p:sp>
      <p:sp>
        <p:nvSpPr>
          <p:cNvPr id="3" name="Rectangle 2"/>
          <p:cNvSpPr/>
          <p:nvPr/>
        </p:nvSpPr>
        <p:spPr>
          <a:xfrm>
            <a:off x="3352800" y="1524000"/>
            <a:ext cx="457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0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944303" y="1524000"/>
                <a:ext cx="1860573" cy="407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=0.45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302" y="1524000"/>
                <a:ext cx="1860573" cy="407484"/>
              </a:xfrm>
              <a:prstGeom prst="rect">
                <a:avLst/>
              </a:prstGeom>
              <a:blipFill rotWithShape="1">
                <a:blip r:embed="rId2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905001" y="164451"/>
            <a:ext cx="899160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Fracture toughness predictions for 15wt%Ti-TiB</a:t>
            </a:r>
            <a:r>
              <a:rPr lang="en-US" sz="2400" baseline="-25000" dirty="0">
                <a:solidFill>
                  <a:srgbClr val="0000FF"/>
                </a:solidFill>
              </a:rPr>
              <a:t>2</a:t>
            </a:r>
            <a:r>
              <a:rPr lang="en-US" sz="2400" dirty="0">
                <a:solidFill>
                  <a:srgbClr val="0000FF"/>
                </a:solidFill>
              </a:rPr>
              <a:t> octet truss lattice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88590" y="3810001"/>
                <a:ext cx="2509918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=∑0.</m:t>
                      </m:r>
                      <m:r>
                        <a:rPr lang="en-US" i="1">
                          <a:latin typeface="Cambria Math"/>
                        </a:rPr>
                        <m:t>33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𝑌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590" y="3810000"/>
                <a:ext cx="2509918" cy="9106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688590" y="2627532"/>
                <a:ext cx="237199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𝑙𝑎𝑡𝑡𝑖𝑐𝑒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𝑌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590" y="2627531"/>
                <a:ext cx="2371996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236289" y="76200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Fracture toughness of octet truss lattice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198120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Note, fracture toughness of a lattice structure is also given by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6289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an octet truss lattice, it 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36288" y="4734526"/>
                <a:ext cx="327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Topology parameter </a:t>
                </a:r>
                <a:r>
                  <a:rPr lang="en-US" dirty="0">
                    <a:latin typeface="Symbol" panose="05050102010706020507" pitchFamily="18" charset="2"/>
                  </a:rPr>
                  <a:t>S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0.136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288" y="4734526"/>
                <a:ext cx="327660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487" t="-1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71801" y="5673496"/>
                <a:ext cx="8392097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Ti-6Al-4V octet truss lattice,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𝑌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US" dirty="0"/>
                  <a:t>~ 10; for Ti-TiB</a:t>
                </a:r>
                <a:r>
                  <a:rPr lang="en-US" baseline="-25000" dirty="0"/>
                  <a:t>2</a:t>
                </a:r>
                <a:r>
                  <a:rPr lang="en-US" dirty="0"/>
                  <a:t> cermet,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𝑌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US" dirty="0"/>
                  <a:t>~1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673495"/>
                <a:ext cx="8392097" cy="656013"/>
              </a:xfrm>
              <a:prstGeom prst="rect">
                <a:avLst/>
              </a:prstGeom>
              <a:blipFill rotWithShape="0">
                <a:blip r:embed="rId6"/>
                <a:stretch>
                  <a:fillRect l="-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6" name="Picture 4" descr="G:\presentations.2016\ONR cermet\Predicted strength of Ti-TiB2 oct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54824"/>
            <a:ext cx="4900613" cy="44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54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Figure 1"/>
          <p:cNvPicPr>
            <a:picLocks noChangeAspect="1" noChangeArrowheads="1"/>
          </p:cNvPicPr>
          <p:nvPr/>
        </p:nvPicPr>
        <p:blipFill rotWithShape="1">
          <a:blip r:embed="rId2" cstate="print"/>
          <a:srcRect t="9856" r="43281"/>
          <a:stretch/>
        </p:blipFill>
        <p:spPr bwMode="auto">
          <a:xfrm>
            <a:off x="1665102" y="685040"/>
            <a:ext cx="4639035" cy="339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631504" y="4557027"/>
            <a:ext cx="41839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An octet-truss lattice constructed by the 3D packing of unit cells.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Each node within the octet lattice lies at the intersection of 12 struts.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1825" y="184670"/>
            <a:ext cx="288630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The octet truss lattice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5998037" y="455702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 unit cell of the face centered cubic crystal symmetry octet-truss lattice.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 central octahedral cell (with 12 struts) bounded by 8 edge tetrahedrons. </a:t>
            </a:r>
          </a:p>
        </p:txBody>
      </p:sp>
      <p:pic>
        <p:nvPicPr>
          <p:cNvPr id="6" name="Picture 1" descr="Figure 1"/>
          <p:cNvPicPr>
            <a:picLocks noChangeAspect="1" noChangeArrowheads="1"/>
          </p:cNvPicPr>
          <p:nvPr/>
        </p:nvPicPr>
        <p:blipFill rotWithShape="1">
          <a:blip r:embed="rId2" cstate="print"/>
          <a:srcRect l="59134" t="6357" b="13145"/>
          <a:stretch/>
        </p:blipFill>
        <p:spPr bwMode="auto">
          <a:xfrm>
            <a:off x="6888088" y="836713"/>
            <a:ext cx="3654990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88088" y="796074"/>
            <a:ext cx="3672408" cy="3240360"/>
          </a:xfrm>
          <a:prstGeom prst="rect">
            <a:avLst/>
          </a:prstGeom>
          <a:solidFill>
            <a:schemeClr val="accent1">
              <a:alpha val="12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80362" y="792293"/>
            <a:ext cx="4608512" cy="3240360"/>
          </a:xfrm>
          <a:prstGeom prst="rect">
            <a:avLst/>
          </a:prstGeom>
          <a:solidFill>
            <a:schemeClr val="accent1">
              <a:alpha val="12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9642" y="6257634"/>
            <a:ext cx="175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Almost </a:t>
            </a:r>
            <a:r>
              <a:rPr lang="en-US" dirty="0" smtClean="0">
                <a:solidFill>
                  <a:srgbClr val="0000FF"/>
                </a:solidFill>
              </a:rPr>
              <a:t>isotropic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7808" y="414908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stretch dominated structure</a:t>
            </a:r>
          </a:p>
        </p:txBody>
      </p:sp>
    </p:spTree>
    <p:extLst>
      <p:ext uri="{BB962C8B-B14F-4D97-AF65-F5344CB8AC3E}">
        <p14:creationId xmlns:p14="http://schemas.microsoft.com/office/powerpoint/2010/main" val="320096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46" y="1117218"/>
            <a:ext cx="54864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7" y="920391"/>
            <a:ext cx="10652476" cy="52329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" y="591144"/>
            <a:ext cx="11863539" cy="6139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7533" y="326307"/>
            <a:ext cx="1030590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Topology Design and Material Selection Enables Bound Limited Stiffness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2059" y="6550223"/>
            <a:ext cx="564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Jonathan Burger, Robert McMeeking, Haydn Wadley (submitted,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008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G:\projects\DARPA MCMA\Sept 2011 Review\2989_strength_density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265" y="168298"/>
            <a:ext cx="7177907" cy="6331824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flipV="1">
            <a:off x="905923" y="1371600"/>
            <a:ext cx="3733800" cy="198120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98686" y="0"/>
            <a:ext cx="532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Opportunities </a:t>
            </a:r>
            <a:r>
              <a:rPr lang="en-US" sz="2400" dirty="0">
                <a:solidFill>
                  <a:srgbClr val="C00000"/>
                </a:solidFill>
              </a:rPr>
              <a:t>in Strength –Density Space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523" y="2057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</a:rPr>
              <a:t>Octet truss bound</a:t>
            </a:r>
          </a:p>
        </p:txBody>
      </p:sp>
      <p:cxnSp>
        <p:nvCxnSpPr>
          <p:cNvPr id="10" name="Elbow Connector 9"/>
          <p:cNvCxnSpPr/>
          <p:nvPr/>
        </p:nvCxnSpPr>
        <p:spPr>
          <a:xfrm>
            <a:off x="1820323" y="2438400"/>
            <a:ext cx="304800" cy="228600"/>
          </a:xfrm>
          <a:prstGeom prst="bentConnector3">
            <a:avLst>
              <a:gd name="adj1" fmla="val 50000"/>
            </a:avLst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" y="6239880"/>
            <a:ext cx="7165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Perhaps a &gt;10X </a:t>
            </a:r>
            <a:r>
              <a:rPr lang="en-US" dirty="0" smtClean="0">
                <a:solidFill>
                  <a:srgbClr val="C00000"/>
                </a:solidFill>
              </a:rPr>
              <a:t>opportunity if we can make lattices from ultra-high strength, low density materials?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2429923" y="2819400"/>
            <a:ext cx="1066800" cy="1588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55"/>
          <p:cNvSpPr>
            <a:spLocks noChangeArrowheads="1"/>
          </p:cNvSpPr>
          <p:nvPr/>
        </p:nvSpPr>
        <p:spPr bwMode="auto">
          <a:xfrm>
            <a:off x="7543800" y="-135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"/>
          <p:cNvGrpSpPr>
            <a:grpSpLocks noChangeAspect="1"/>
          </p:cNvGrpSpPr>
          <p:nvPr/>
        </p:nvGrpSpPr>
        <p:grpSpPr bwMode="auto">
          <a:xfrm>
            <a:off x="6553150" y="530227"/>
            <a:ext cx="5426510" cy="5618383"/>
            <a:chOff x="900" y="5120"/>
            <a:chExt cx="8634" cy="10063"/>
          </a:xfrm>
        </p:grpSpPr>
        <p:pic>
          <p:nvPicPr>
            <p:cNvPr id="9269" name="Picture 5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0" r="8992"/>
            <a:stretch>
              <a:fillRect/>
            </a:stretch>
          </p:blipFill>
          <p:spPr bwMode="auto">
            <a:xfrm>
              <a:off x="2194" y="5253"/>
              <a:ext cx="5945" cy="3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2"/>
            <p:cNvSpPr>
              <a:spLocks noChangeArrowheads="1"/>
            </p:cNvSpPr>
            <p:nvPr/>
          </p:nvSpPr>
          <p:spPr bwMode="auto">
            <a:xfrm>
              <a:off x="6067" y="6052"/>
              <a:ext cx="86" cy="8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ext Box 51"/>
            <p:cNvSpPr txBox="1">
              <a:spLocks noChangeArrowheads="1"/>
            </p:cNvSpPr>
            <p:nvPr/>
          </p:nvSpPr>
          <p:spPr bwMode="auto">
            <a:xfrm>
              <a:off x="5948" y="6068"/>
              <a:ext cx="532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III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Text Box 50"/>
            <p:cNvSpPr txBox="1">
              <a:spLocks noChangeArrowheads="1"/>
            </p:cNvSpPr>
            <p:nvPr/>
          </p:nvSpPr>
          <p:spPr bwMode="auto">
            <a:xfrm>
              <a:off x="5775" y="6148"/>
              <a:ext cx="532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II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Text Box 49"/>
            <p:cNvSpPr txBox="1">
              <a:spLocks noChangeArrowheads="1"/>
            </p:cNvSpPr>
            <p:nvPr/>
          </p:nvSpPr>
          <p:spPr bwMode="auto">
            <a:xfrm>
              <a:off x="971" y="8835"/>
              <a:ext cx="663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Text Box 48"/>
            <p:cNvSpPr txBox="1">
              <a:spLocks noChangeArrowheads="1"/>
            </p:cNvSpPr>
            <p:nvPr/>
          </p:nvSpPr>
          <p:spPr bwMode="auto">
            <a:xfrm>
              <a:off x="2361" y="9408"/>
              <a:ext cx="464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Text Box 47"/>
            <p:cNvSpPr txBox="1">
              <a:spLocks noChangeArrowheads="1"/>
            </p:cNvSpPr>
            <p:nvPr/>
          </p:nvSpPr>
          <p:spPr bwMode="auto">
            <a:xfrm>
              <a:off x="2299" y="10670"/>
              <a:ext cx="46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II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Text Box 46"/>
            <p:cNvSpPr txBox="1">
              <a:spLocks noChangeArrowheads="1"/>
            </p:cNvSpPr>
            <p:nvPr/>
          </p:nvSpPr>
          <p:spPr bwMode="auto">
            <a:xfrm>
              <a:off x="2032" y="14383"/>
              <a:ext cx="1037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final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Text Box 45"/>
            <p:cNvSpPr txBox="1">
              <a:spLocks noChangeArrowheads="1"/>
            </p:cNvSpPr>
            <p:nvPr/>
          </p:nvSpPr>
          <p:spPr bwMode="auto">
            <a:xfrm>
              <a:off x="7818" y="9413"/>
              <a:ext cx="1564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 = 0.00000 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Text Box 44"/>
            <p:cNvSpPr txBox="1">
              <a:spLocks noChangeArrowheads="1"/>
            </p:cNvSpPr>
            <p:nvPr/>
          </p:nvSpPr>
          <p:spPr bwMode="auto">
            <a:xfrm>
              <a:off x="7818" y="10631"/>
              <a:ext cx="171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 = 450.00002 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7833" y="11910"/>
              <a:ext cx="170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 = 450.00014 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 Box 42"/>
            <p:cNvSpPr txBox="1">
              <a:spLocks noChangeArrowheads="1"/>
            </p:cNvSpPr>
            <p:nvPr/>
          </p:nvSpPr>
          <p:spPr bwMode="auto">
            <a:xfrm>
              <a:off x="7833" y="13186"/>
              <a:ext cx="170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 = 450.00028 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Oval 41"/>
            <p:cNvSpPr>
              <a:spLocks noChangeArrowheads="1"/>
            </p:cNvSpPr>
            <p:nvPr/>
          </p:nvSpPr>
          <p:spPr bwMode="auto">
            <a:xfrm>
              <a:off x="2709" y="7640"/>
              <a:ext cx="86" cy="8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40"/>
            <p:cNvSpPr txBox="1">
              <a:spLocks noChangeArrowheads="1"/>
            </p:cNvSpPr>
            <p:nvPr/>
          </p:nvSpPr>
          <p:spPr bwMode="auto">
            <a:xfrm>
              <a:off x="2660" y="7320"/>
              <a:ext cx="313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Text Box 39"/>
            <p:cNvSpPr txBox="1">
              <a:spLocks noChangeArrowheads="1"/>
            </p:cNvSpPr>
            <p:nvPr/>
          </p:nvSpPr>
          <p:spPr bwMode="auto">
            <a:xfrm>
              <a:off x="7816" y="14461"/>
              <a:ext cx="156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 = 450.07576 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Text Box 38"/>
            <p:cNvSpPr txBox="1">
              <a:spLocks noChangeArrowheads="1"/>
            </p:cNvSpPr>
            <p:nvPr/>
          </p:nvSpPr>
          <p:spPr bwMode="auto">
            <a:xfrm>
              <a:off x="2269" y="11941"/>
              <a:ext cx="46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III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Oval 37"/>
            <p:cNvSpPr>
              <a:spLocks noChangeArrowheads="1"/>
            </p:cNvSpPr>
            <p:nvPr/>
          </p:nvSpPr>
          <p:spPr bwMode="auto">
            <a:xfrm>
              <a:off x="6098" y="6044"/>
              <a:ext cx="86" cy="8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Text Box 36"/>
            <p:cNvSpPr txBox="1">
              <a:spLocks noChangeArrowheads="1"/>
            </p:cNvSpPr>
            <p:nvPr/>
          </p:nvSpPr>
          <p:spPr bwMode="auto">
            <a:xfrm>
              <a:off x="2262" y="13189"/>
              <a:ext cx="596" cy="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IV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Oval 35"/>
            <p:cNvSpPr>
              <a:spLocks noChangeArrowheads="1"/>
            </p:cNvSpPr>
            <p:nvPr/>
          </p:nvSpPr>
          <p:spPr bwMode="auto">
            <a:xfrm>
              <a:off x="6128" y="6029"/>
              <a:ext cx="86" cy="8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 Box 34"/>
            <p:cNvSpPr txBox="1">
              <a:spLocks noChangeArrowheads="1"/>
            </p:cNvSpPr>
            <p:nvPr/>
          </p:nvSpPr>
          <p:spPr bwMode="auto">
            <a:xfrm>
              <a:off x="6138" y="5962"/>
              <a:ext cx="532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IV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31" name="Group 24"/>
            <p:cNvGrpSpPr>
              <a:grpSpLocks/>
            </p:cNvGrpSpPr>
            <p:nvPr/>
          </p:nvGrpSpPr>
          <p:grpSpPr bwMode="auto">
            <a:xfrm>
              <a:off x="1247" y="10838"/>
              <a:ext cx="965" cy="856"/>
              <a:chOff x="8282" y="12795"/>
              <a:chExt cx="965" cy="856"/>
            </a:xfrm>
          </p:grpSpPr>
          <p:sp>
            <p:nvSpPr>
              <p:cNvPr id="51" name="Text Box 31"/>
              <p:cNvSpPr txBox="1">
                <a:spLocks noChangeArrowheads="1"/>
              </p:cNvSpPr>
              <p:nvPr/>
            </p:nvSpPr>
            <p:spPr bwMode="auto">
              <a:xfrm>
                <a:off x="8282" y="12795"/>
                <a:ext cx="47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" name="Text Box 30"/>
              <p:cNvSpPr txBox="1">
                <a:spLocks noChangeArrowheads="1"/>
              </p:cNvSpPr>
              <p:nvPr/>
            </p:nvSpPr>
            <p:spPr bwMode="auto">
              <a:xfrm>
                <a:off x="8773" y="13229"/>
                <a:ext cx="474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9239" name="Picture 23" descr="0MPa_0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" y="9004"/>
              <a:ext cx="5161" cy="115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8" name="Picture 22" descr="180MPa_000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" y="10265"/>
              <a:ext cx="5161" cy="115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" name="Picture 21" descr="180MPa_000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11522"/>
              <a:ext cx="5161" cy="115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6" name="Picture 20" descr="180MPa_000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12779"/>
              <a:ext cx="5161" cy="115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5" name="Picture 19" descr="180MPa_0040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" y="14031"/>
              <a:ext cx="5161" cy="115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15"/>
            <p:cNvSpPr>
              <a:spLocks noChangeAspect="1" noChangeArrowheads="1"/>
            </p:cNvSpPr>
            <p:nvPr/>
          </p:nvSpPr>
          <p:spPr bwMode="auto">
            <a:xfrm>
              <a:off x="2546" y="7908"/>
              <a:ext cx="5576" cy="8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</a:t>
              </a:r>
              <a:endPara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Core strain, </a:t>
              </a:r>
              <a:r>
                <a:rPr kumimoji="0" lang="en-US" altLang="en-US" sz="12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</a:t>
              </a:r>
              <a:r>
                <a:rPr kumimoji="0" lang="en-US" altLang="en-US" sz="1200" b="0" i="1" u="none" strike="noStrike" cap="none" normalizeH="0" baseline="-30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endParaRPr kumimoji="0" lang="en-US" altLang="en-US" sz="12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2563" y="7858"/>
              <a:ext cx="549" cy="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0.00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13"/>
            <p:cNvSpPr>
              <a:spLocks noChangeArrowheads="1"/>
            </p:cNvSpPr>
            <p:nvPr/>
          </p:nvSpPr>
          <p:spPr bwMode="auto">
            <a:xfrm>
              <a:off x="3829" y="7873"/>
              <a:ext cx="530" cy="2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0.01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5134" y="7873"/>
              <a:ext cx="471" cy="3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0.02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11"/>
            <p:cNvSpPr>
              <a:spLocks noChangeArrowheads="1"/>
            </p:cNvSpPr>
            <p:nvPr/>
          </p:nvSpPr>
          <p:spPr bwMode="auto">
            <a:xfrm>
              <a:off x="6427" y="7869"/>
              <a:ext cx="475" cy="2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0.03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7723" y="7858"/>
              <a:ext cx="461" cy="2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0.04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 rot="16200000">
              <a:off x="750" y="6172"/>
              <a:ext cx="2677" cy="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Compressive stress, </a:t>
              </a:r>
              <a:r>
                <a:rPr kumimoji="0" lang="en-US" altLang="en-US" sz="12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</a:t>
              </a:r>
              <a:r>
                <a:rPr kumimoji="0" lang="en-US" altLang="en-US" sz="1200" b="0" i="1" u="none" strike="noStrike" cap="none" normalizeH="0" baseline="-30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Symbol" panose="05050102010706020507" pitchFamily="18" charset="2"/>
                </a:rPr>
                <a:t> (MPa)</a:t>
              </a:r>
              <a:endParaRPr kumimoji="0" lang="en-US" altLang="en-US" sz="12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40" name="Rectangle 8"/>
            <p:cNvSpPr>
              <a:spLocks noChangeArrowheads="1"/>
            </p:cNvSpPr>
            <p:nvPr/>
          </p:nvSpPr>
          <p:spPr bwMode="auto">
            <a:xfrm>
              <a:off x="2359" y="7566"/>
              <a:ext cx="288" cy="2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7"/>
            <p:cNvSpPr>
              <a:spLocks noChangeArrowheads="1"/>
            </p:cNvSpPr>
            <p:nvPr/>
          </p:nvSpPr>
          <p:spPr bwMode="auto">
            <a:xfrm>
              <a:off x="2236" y="5413"/>
              <a:ext cx="441" cy="2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250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6"/>
            <p:cNvSpPr>
              <a:spLocks noChangeArrowheads="1"/>
            </p:cNvSpPr>
            <p:nvPr/>
          </p:nvSpPr>
          <p:spPr bwMode="auto">
            <a:xfrm>
              <a:off x="2227" y="6287"/>
              <a:ext cx="351" cy="2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150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2236" y="5866"/>
              <a:ext cx="426" cy="2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"/>
            <p:cNvSpPr>
              <a:spLocks noChangeArrowheads="1"/>
            </p:cNvSpPr>
            <p:nvPr/>
          </p:nvSpPr>
          <p:spPr bwMode="auto">
            <a:xfrm>
              <a:off x="2299" y="7189"/>
              <a:ext cx="288" cy="2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3"/>
            <p:cNvSpPr>
              <a:spLocks noChangeArrowheads="1"/>
            </p:cNvSpPr>
            <p:nvPr/>
          </p:nvSpPr>
          <p:spPr bwMode="auto">
            <a:xfrm>
              <a:off x="2242" y="6737"/>
              <a:ext cx="351" cy="2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Text Box 2"/>
            <p:cNvSpPr txBox="1">
              <a:spLocks noChangeArrowheads="1"/>
            </p:cNvSpPr>
            <p:nvPr/>
          </p:nvSpPr>
          <p:spPr bwMode="auto">
            <a:xfrm>
              <a:off x="900" y="5120"/>
              <a:ext cx="664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8368988" y="385658"/>
            <a:ext cx="189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TMC Compression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266464" y="6202903"/>
            <a:ext cx="4090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ea typeface="Times New Roman" panose="02020603050405020304" pitchFamily="18" charset="0"/>
              </a:rPr>
              <a:t>The </a:t>
            </a:r>
            <a:r>
              <a:rPr lang="en-US" altLang="en-US" sz="1400" dirty="0" smtClean="0">
                <a:ea typeface="Times New Roman" panose="02020603050405020304" pitchFamily="18" charset="0"/>
              </a:rPr>
              <a:t>failure initiating </a:t>
            </a:r>
            <a:r>
              <a:rPr lang="en-US" altLang="en-US" sz="1400" dirty="0">
                <a:ea typeface="Times New Roman" panose="02020603050405020304" pitchFamily="18" charset="0"/>
              </a:rPr>
              <a:t>at </a:t>
            </a:r>
            <a:r>
              <a:rPr lang="en-US" alt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III</a:t>
            </a:r>
            <a:r>
              <a:rPr lang="en-US" altLang="en-US" sz="1400" dirty="0">
                <a:ea typeface="Times New Roman" panose="02020603050405020304" pitchFamily="18" charset="0"/>
              </a:rPr>
              <a:t> </a:t>
            </a:r>
            <a:r>
              <a:rPr lang="en-US" altLang="en-US" sz="1400" dirty="0" smtClean="0">
                <a:ea typeface="Times New Roman" panose="02020603050405020304" pitchFamily="18" charset="0"/>
              </a:rPr>
              <a:t>and ending at IV propagates in </a:t>
            </a:r>
            <a:r>
              <a:rPr lang="en-US" altLang="en-US" sz="1400" dirty="0">
                <a:ea typeface="Times New Roman" panose="02020603050405020304" pitchFamily="18" charset="0"/>
              </a:rPr>
              <a:t>about 140 microseconds (~ 200 m/s).  </a:t>
            </a:r>
            <a:endParaRPr lang="en-US" altLang="en-US" sz="1400" dirty="0"/>
          </a:p>
        </p:txBody>
      </p:sp>
      <p:sp>
        <p:nvSpPr>
          <p:cNvPr id="68" name="Text Box 18"/>
          <p:cNvSpPr txBox="1">
            <a:spLocks noChangeArrowheads="1"/>
          </p:cNvSpPr>
          <p:nvPr/>
        </p:nvSpPr>
        <p:spPr bwMode="auto">
          <a:xfrm>
            <a:off x="10204590" y="2436771"/>
            <a:ext cx="658673" cy="20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mm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Line 17"/>
          <p:cNvSpPr>
            <a:spLocks noChangeShapeType="1"/>
          </p:cNvSpPr>
          <p:nvPr/>
        </p:nvSpPr>
        <p:spPr bwMode="auto">
          <a:xfrm>
            <a:off x="10269954" y="2628834"/>
            <a:ext cx="452523" cy="55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6771241" y="430742"/>
            <a:ext cx="5271804" cy="6396332"/>
            <a:chOff x="6771241" y="430742"/>
            <a:chExt cx="5271804" cy="6396332"/>
          </a:xfrm>
        </p:grpSpPr>
        <p:sp>
          <p:nvSpPr>
            <p:cNvPr id="61" name="Rectangle 60"/>
            <p:cNvSpPr/>
            <p:nvPr/>
          </p:nvSpPr>
          <p:spPr>
            <a:xfrm>
              <a:off x="6771241" y="430742"/>
              <a:ext cx="5271804" cy="6396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228792" y="2202701"/>
              <a:ext cx="4506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But beware of fracture as we take away plasticity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399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14600" y="4848200"/>
          <a:ext cx="16716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" name="Equation" r:id="rId3" imgW="1117115" imgH="253890" progId="Equation.3">
                  <p:embed/>
                </p:oleObj>
              </mc:Choice>
              <mc:Fallback>
                <p:oleObj name="Equation" r:id="rId3" imgW="111711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848200"/>
                        <a:ext cx="16716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0" y="4362440"/>
            <a:ext cx="435023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Strength of a single layered pyramidal lattice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1" y="4848200"/>
            <a:ext cx="200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plastic yield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control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9061" y="19488"/>
            <a:ext cx="746759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Design of stretch dominated </a:t>
            </a:r>
            <a:r>
              <a:rPr lang="en-US" sz="2400" dirty="0" smtClean="0">
                <a:solidFill>
                  <a:srgbClr val="0000FF"/>
                </a:solidFill>
              </a:rPr>
              <a:t>octet lattice </a:t>
            </a:r>
            <a:r>
              <a:rPr lang="en-US" sz="2400" dirty="0">
                <a:solidFill>
                  <a:srgbClr val="0000FF"/>
                </a:solidFill>
              </a:rPr>
              <a:t>structures</a:t>
            </a:r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7620000" y="4519141"/>
          <a:ext cx="1500188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" name="Equation" r:id="rId5" imgW="1002865" imgH="418918" progId="Equation.3">
                  <p:embed/>
                </p:oleObj>
              </mc:Choice>
              <mc:Fallback>
                <p:oleObj name="Equation" r:id="rId5" imgW="1002865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519141"/>
                        <a:ext cx="1500188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/>
        </p:nvGraphicFramePr>
        <p:xfrm>
          <a:off x="7620000" y="5204941"/>
          <a:ext cx="1481138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" name="Equation" r:id="rId7" imgW="990600" imgH="419100" progId="Equation.3">
                  <p:embed/>
                </p:oleObj>
              </mc:Choice>
              <mc:Fallback>
                <p:oleObj name="Equation" r:id="rId7" imgW="990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5204941"/>
                        <a:ext cx="1481138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472476" y="5850308"/>
            <a:ext cx="38642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maximize compressive strength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91403" y="4191000"/>
            <a:ext cx="43206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At lower </a:t>
            </a:r>
            <a:r>
              <a:rPr lang="en-US" dirty="0" smtClean="0">
                <a:solidFill>
                  <a:srgbClr val="C00000"/>
                </a:solidFill>
              </a:rPr>
              <a:t>density, compressed </a:t>
            </a:r>
            <a:r>
              <a:rPr lang="en-US" dirty="0">
                <a:solidFill>
                  <a:srgbClr val="C00000"/>
                </a:solidFill>
              </a:rPr>
              <a:t>trusses buckle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83454" y="4671671"/>
            <a:ext cx="77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elastic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96400" y="5281136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inelastic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34971" y="6156736"/>
            <a:ext cx="2707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maximize </a:t>
            </a:r>
            <a:r>
              <a:rPr lang="en-US" b="1" dirty="0" err="1">
                <a:solidFill>
                  <a:srgbClr val="0000FF"/>
                </a:solidFill>
                <a:latin typeface="Symbol" panose="05050102010706020507" pitchFamily="18" charset="2"/>
              </a:rPr>
              <a:t>s</a:t>
            </a:r>
            <a:r>
              <a:rPr lang="en-US" b="1" baseline="-25000" dirty="0" err="1">
                <a:solidFill>
                  <a:srgbClr val="0000FF"/>
                </a:solidFill>
              </a:rPr>
              <a:t>y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  <a:r>
              <a:rPr lang="en-US" b="1" i="1" dirty="0" err="1">
                <a:solidFill>
                  <a:srgbClr val="0000FF"/>
                </a:solidFill>
              </a:rPr>
              <a:t>E</a:t>
            </a:r>
            <a:r>
              <a:rPr lang="en-US" b="1" i="1" baseline="-25000" dirty="0" err="1">
                <a:solidFill>
                  <a:srgbClr val="0000FF"/>
                </a:solidFill>
              </a:rPr>
              <a:t>s</a:t>
            </a:r>
            <a:r>
              <a:rPr lang="en-US" b="1" i="1" dirty="0">
                <a:solidFill>
                  <a:srgbClr val="0000FF"/>
                </a:solidFill>
              </a:rPr>
              <a:t>, E</a:t>
            </a:r>
            <a:r>
              <a:rPr lang="en-US" b="1" i="1" baseline="-25000" dirty="0">
                <a:solidFill>
                  <a:srgbClr val="0000FF"/>
                </a:solidFill>
              </a:rPr>
              <a:t>t</a:t>
            </a:r>
            <a:r>
              <a:rPr lang="en-US" b="1" i="1" dirty="0">
                <a:solidFill>
                  <a:srgbClr val="0000FF"/>
                </a:solidFill>
              </a:rPr>
              <a:t>, </a:t>
            </a:r>
            <a:r>
              <a:rPr lang="en-US" b="1" i="1" dirty="0">
                <a:solidFill>
                  <a:srgbClr val="0000FF"/>
                </a:solidFill>
                <a:latin typeface="Bookman Old Style" pitchFamily="18" charset="0"/>
              </a:rPr>
              <a:t>k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and </a:t>
            </a:r>
            <a:r>
              <a:rPr lang="en-US" b="1" i="1" dirty="0">
                <a:solidFill>
                  <a:srgbClr val="0000FF"/>
                </a:solidFill>
              </a:rPr>
              <a:t>I</a:t>
            </a:r>
          </a:p>
        </p:txBody>
      </p:sp>
      <p:pic>
        <p:nvPicPr>
          <p:cNvPr id="22" name="Picture 3" descr="2671_sep_open_trusses_1"/>
          <p:cNvPicPr>
            <a:picLocks noChangeAspect="1" noChangeArrowheads="1"/>
          </p:cNvPicPr>
          <p:nvPr/>
        </p:nvPicPr>
        <p:blipFill>
          <a:blip r:embed="rId9" cstate="print"/>
          <a:srcRect t="8362" b="2439"/>
          <a:stretch>
            <a:fillRect/>
          </a:stretch>
        </p:blipFill>
        <p:spPr bwMode="auto">
          <a:xfrm>
            <a:off x="3973512" y="685800"/>
            <a:ext cx="6389688" cy="2438400"/>
          </a:xfrm>
          <a:prstGeom prst="rect">
            <a:avLst/>
          </a:prstGeom>
          <a:noFill/>
        </p:spPr>
      </p:pic>
      <p:pic>
        <p:nvPicPr>
          <p:cNvPr id="23" name="Picture 4" descr="kpd_2671_sep_open_trusses_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62426" y="3124201"/>
            <a:ext cx="6200775" cy="1116013"/>
          </a:xfrm>
          <a:prstGeom prst="rect">
            <a:avLst/>
          </a:prstGeom>
          <a:noFill/>
        </p:spPr>
      </p:pic>
      <p:pic>
        <p:nvPicPr>
          <p:cNvPr id="24" name="Picture 6" descr="MLtop"/>
          <p:cNvPicPr>
            <a:picLocks noChangeAspect="1" noChangeArrowheads="1"/>
          </p:cNvPicPr>
          <p:nvPr/>
        </p:nvPicPr>
        <p:blipFill rotWithShape="1">
          <a:blip r:embed="rId11" cstate="print">
            <a:lum bright="6000"/>
          </a:blip>
          <a:srcRect l="5426" t="2237" r="8267" b="2924"/>
          <a:stretch/>
        </p:blipFill>
        <p:spPr bwMode="auto">
          <a:xfrm>
            <a:off x="1752600" y="1393639"/>
            <a:ext cx="2241852" cy="24925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231221" y="2108712"/>
            <a:ext cx="308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Symbol" pitchFamily="18" charset="2"/>
              </a:rPr>
              <a:t>w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6200000" flipH="1">
            <a:off x="7385350" y="2173949"/>
            <a:ext cx="153889" cy="15404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086600" y="2286000"/>
            <a:ext cx="838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01937" y="5435932"/>
            <a:ext cx="273869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Strength of an octet lattice </a:t>
            </a:r>
          </a:p>
        </p:txBody>
      </p:sp>
      <p:graphicFrame>
        <p:nvGraphicFramePr>
          <p:cNvPr id="123910" name="Object 6"/>
          <p:cNvGraphicFramePr>
            <a:graphicFrameLocks noChangeAspect="1"/>
          </p:cNvGraphicFramePr>
          <p:nvPr>
            <p:extLst/>
          </p:nvPr>
        </p:nvGraphicFramePr>
        <p:xfrm>
          <a:off x="2390775" y="5805264"/>
          <a:ext cx="188118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" name="Equation" r:id="rId12" imgW="1257120" imgH="393480" progId="Equation.3">
                  <p:embed/>
                </p:oleObj>
              </mc:Choice>
              <mc:Fallback>
                <p:oleObj name="Equation" r:id="rId12" imgW="1257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775" y="5805264"/>
                        <a:ext cx="188118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214225" y="6186180"/>
            <a:ext cx="34198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2/3: since only out of plane trusses directly support </a:t>
            </a:r>
            <a:r>
              <a:rPr lang="en-US" sz="1600" dirty="0" smtClean="0">
                <a:solidFill>
                  <a:srgbClr val="00B050"/>
                </a:solidFill>
              </a:rPr>
              <a:t>out of plane </a:t>
            </a:r>
            <a:r>
              <a:rPr lang="en-US" sz="1600" dirty="0">
                <a:solidFill>
                  <a:srgbClr val="00B050"/>
                </a:solidFill>
              </a:rPr>
              <a:t>load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162426" y="654973"/>
            <a:ext cx="6394168" cy="3499883"/>
            <a:chOff x="2613769" y="631641"/>
            <a:chExt cx="6394168" cy="3499883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13769" y="631641"/>
              <a:ext cx="6337922" cy="3499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6510971" y="3830053"/>
              <a:ext cx="2496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Deshpande, Fleck, Ashby JMPS 2001</a:t>
              </a:r>
            </a:p>
          </p:txBody>
        </p:sp>
      </p:grpSp>
      <p:cxnSp>
        <p:nvCxnSpPr>
          <p:cNvPr id="9" name="Elbow Connector 8"/>
          <p:cNvCxnSpPr/>
          <p:nvPr/>
        </p:nvCxnSpPr>
        <p:spPr>
          <a:xfrm rot="10800000">
            <a:off x="3071664" y="6342020"/>
            <a:ext cx="131118" cy="253007"/>
          </a:xfrm>
          <a:prstGeom prst="bent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12922" y="5915873"/>
            <a:ext cx="72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Eq</a:t>
            </a:r>
            <a:r>
              <a:rPr lang="en-US" dirty="0">
                <a:solidFill>
                  <a:prstClr val="black"/>
                </a:solidFill>
              </a:rPr>
              <a:t>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78694" y="4242430"/>
            <a:ext cx="5147733" cy="1090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378694" y="5389505"/>
            <a:ext cx="5126567" cy="1422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231221" y="4253153"/>
            <a:ext cx="4701673" cy="25161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344334" y="5032866"/>
            <a:ext cx="1595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Substitute </a:t>
            </a:r>
            <a:r>
              <a:rPr lang="en-US" sz="1400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1400" baseline="-25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cr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, for </a:t>
            </a:r>
            <a:r>
              <a:rPr lang="en-US" sz="1400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1400" baseline="-25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Eq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(1) </a:t>
            </a:r>
          </a:p>
        </p:txBody>
      </p:sp>
      <p:sp>
        <p:nvSpPr>
          <p:cNvPr id="5" name="Right Brace 4"/>
          <p:cNvSpPr/>
          <p:nvPr/>
        </p:nvSpPr>
        <p:spPr>
          <a:xfrm>
            <a:off x="10156660" y="4787498"/>
            <a:ext cx="206540" cy="8331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7854</TotalTime>
  <Words>2711</Words>
  <Application>Microsoft Office PowerPoint</Application>
  <PresentationFormat>Widescreen</PresentationFormat>
  <Paragraphs>456</Paragraphs>
  <Slides>51</Slides>
  <Notes>8</Notes>
  <HiddenSlides>8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MS Mincho</vt:lpstr>
      <vt:lpstr>ＭＳ Ｐゴシック</vt:lpstr>
      <vt:lpstr>SimSun</vt:lpstr>
      <vt:lpstr>SimSun</vt:lpstr>
      <vt:lpstr>Arial</vt:lpstr>
      <vt:lpstr>Bookman Old Style</vt:lpstr>
      <vt:lpstr>Calibri</vt:lpstr>
      <vt:lpstr>Cambria Math</vt:lpstr>
      <vt:lpstr>Helvetica</vt:lpstr>
      <vt:lpstr>Helvetica-Bold</vt:lpstr>
      <vt:lpstr>Symbol</vt:lpstr>
      <vt:lpstr>Times New Roman</vt:lpstr>
      <vt:lpstr>Times-Bold</vt:lpstr>
      <vt:lpstr>Office 主题</vt:lpstr>
      <vt:lpstr>Equation</vt:lpstr>
      <vt:lpstr>PowerPoint Presentation</vt:lpstr>
      <vt:lpstr>PowerPoint Presentation</vt:lpstr>
      <vt:lpstr>Multiscale metallic metamaterials --- across over 7 orders of magnitude in length-scale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SPS system (10 kA pulses, 10 ton pressure, 10 minutes)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Scaling laws for the strength and toughness of a stretch dominated lattice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Microlattice with microscale octet unit cells </vt:lpstr>
      <vt:lpstr>Ultralight lattices with an array of material constituents across large density range can be constructed  </vt:lpstr>
      <vt:lpstr>Multiscale metallic metamaterials --- across over 7 orders of magnitude in length-scale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Haydn Wadley</dc:creator>
  <cp:lastModifiedBy>hnw4z</cp:lastModifiedBy>
  <cp:revision>202</cp:revision>
  <dcterms:created xsi:type="dcterms:W3CDTF">2015-11-25T16:25:24Z</dcterms:created>
  <dcterms:modified xsi:type="dcterms:W3CDTF">2016-06-21T16:09:56Z</dcterms:modified>
</cp:coreProperties>
</file>