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709" r:id="rId3"/>
    <p:sldMasterId id="2147483721" r:id="rId4"/>
    <p:sldMasterId id="2147483727" r:id="rId5"/>
    <p:sldMasterId id="2147483740" r:id="rId6"/>
    <p:sldMasterId id="2147483745" r:id="rId7"/>
    <p:sldMasterId id="2147483760" r:id="rId8"/>
    <p:sldMasterId id="2147483776" r:id="rId9"/>
    <p:sldMasterId id="2147483788" r:id="rId10"/>
  </p:sldMasterIdLst>
  <p:notesMasterIdLst>
    <p:notesMasterId r:id="rId68"/>
  </p:notesMasterIdLst>
  <p:sldIdLst>
    <p:sldId id="303" r:id="rId11"/>
    <p:sldId id="392" r:id="rId12"/>
    <p:sldId id="391" r:id="rId13"/>
    <p:sldId id="396" r:id="rId14"/>
    <p:sldId id="405" r:id="rId15"/>
    <p:sldId id="397" r:id="rId16"/>
    <p:sldId id="395" r:id="rId17"/>
    <p:sldId id="400" r:id="rId18"/>
    <p:sldId id="401" r:id="rId19"/>
    <p:sldId id="402" r:id="rId20"/>
    <p:sldId id="403" r:id="rId21"/>
    <p:sldId id="404" r:id="rId22"/>
    <p:sldId id="394" r:id="rId23"/>
    <p:sldId id="399" r:id="rId24"/>
    <p:sldId id="308" r:id="rId25"/>
    <p:sldId id="316" r:id="rId26"/>
    <p:sldId id="351" r:id="rId27"/>
    <p:sldId id="374" r:id="rId28"/>
    <p:sldId id="376" r:id="rId29"/>
    <p:sldId id="375" r:id="rId30"/>
    <p:sldId id="353" r:id="rId31"/>
    <p:sldId id="335" r:id="rId32"/>
    <p:sldId id="317" r:id="rId33"/>
    <p:sldId id="379" r:id="rId34"/>
    <p:sldId id="408" r:id="rId35"/>
    <p:sldId id="409" r:id="rId36"/>
    <p:sldId id="410" r:id="rId37"/>
    <p:sldId id="411" r:id="rId38"/>
    <p:sldId id="412" r:id="rId39"/>
    <p:sldId id="413" r:id="rId40"/>
    <p:sldId id="414" r:id="rId41"/>
    <p:sldId id="406" r:id="rId42"/>
    <p:sldId id="398" r:id="rId43"/>
    <p:sldId id="407" r:id="rId44"/>
    <p:sldId id="415" r:id="rId45"/>
    <p:sldId id="416" r:id="rId46"/>
    <p:sldId id="417" r:id="rId47"/>
    <p:sldId id="323" r:id="rId48"/>
    <p:sldId id="312" r:id="rId49"/>
    <p:sldId id="324" r:id="rId50"/>
    <p:sldId id="304" r:id="rId51"/>
    <p:sldId id="313" r:id="rId52"/>
    <p:sldId id="305" r:id="rId53"/>
    <p:sldId id="306" r:id="rId54"/>
    <p:sldId id="307" r:id="rId55"/>
    <p:sldId id="322" r:id="rId56"/>
    <p:sldId id="326" r:id="rId57"/>
    <p:sldId id="325" r:id="rId58"/>
    <p:sldId id="370" r:id="rId59"/>
    <p:sldId id="327" r:id="rId60"/>
    <p:sldId id="372" r:id="rId61"/>
    <p:sldId id="373" r:id="rId62"/>
    <p:sldId id="328" r:id="rId63"/>
    <p:sldId id="378" r:id="rId64"/>
    <p:sldId id="377" r:id="rId65"/>
    <p:sldId id="354" r:id="rId66"/>
    <p:sldId id="371"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D0E5EB"/>
    <a:srgbClr val="8F5E40"/>
    <a:srgbClr val="2525E0"/>
    <a:srgbClr val="BD2E33"/>
    <a:srgbClr val="CF6F33"/>
    <a:srgbClr val="256C29"/>
    <a:srgbClr val="80A028"/>
    <a:srgbClr val="E9F2F5"/>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011" autoAdjust="0"/>
  </p:normalViewPr>
  <p:slideViewPr>
    <p:cSldViewPr snapToGrid="0">
      <p:cViewPr varScale="1">
        <p:scale>
          <a:sx n="98" d="100"/>
          <a:sy n="98" d="100"/>
        </p:scale>
        <p:origin x="258"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05E3D-BD18-4258-B085-A3AECE321965}" type="datetimeFigureOut">
              <a:rPr lang="en-US" smtClean="0"/>
              <a:t>6/21/2016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EFD1B-7A9A-47D1-8B26-C9E1BDA99FDF}" type="slidenum">
              <a:rPr lang="en-US" smtClean="0"/>
              <a:t>‹#›</a:t>
            </a:fld>
            <a:endParaRPr lang="en-US"/>
          </a:p>
        </p:txBody>
      </p:sp>
    </p:spTree>
    <p:extLst>
      <p:ext uri="{BB962C8B-B14F-4D97-AF65-F5344CB8AC3E}">
        <p14:creationId xmlns:p14="http://schemas.microsoft.com/office/powerpoint/2010/main" val="3192438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endParaRPr>
          </a:p>
        </p:txBody>
      </p:sp>
      <p:sp>
        <p:nvSpPr>
          <p:cNvPr id="614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29017" indent="-280391">
              <a:defRPr sz="1200">
                <a:solidFill>
                  <a:schemeClr val="tx1"/>
                </a:solidFill>
                <a:latin typeface="Calibri" charset="0"/>
                <a:ea typeface="ＭＳ Ｐゴシック" charset="0"/>
              </a:defRPr>
            </a:lvl2pPr>
            <a:lvl3pPr marL="1121564" indent="-224312">
              <a:defRPr sz="1200">
                <a:solidFill>
                  <a:schemeClr val="tx1"/>
                </a:solidFill>
                <a:latin typeface="Calibri" charset="0"/>
                <a:ea typeface="ＭＳ Ｐゴシック" charset="0"/>
              </a:defRPr>
            </a:lvl3pPr>
            <a:lvl4pPr marL="1570189" indent="-224312">
              <a:defRPr sz="1200">
                <a:solidFill>
                  <a:schemeClr val="tx1"/>
                </a:solidFill>
                <a:latin typeface="Calibri" charset="0"/>
                <a:ea typeface="ＭＳ Ｐゴシック" charset="0"/>
              </a:defRPr>
            </a:lvl4pPr>
            <a:lvl5pPr marL="2018816" indent="-224312">
              <a:defRPr sz="1200">
                <a:solidFill>
                  <a:schemeClr val="tx1"/>
                </a:solidFill>
                <a:latin typeface="Calibri" charset="0"/>
                <a:ea typeface="ＭＳ Ｐゴシック" charset="0"/>
              </a:defRPr>
            </a:lvl5pPr>
            <a:lvl6pPr marL="2467441" indent="-224312" eaLnBrk="0" fontAlgn="base" hangingPunct="0">
              <a:spcBef>
                <a:spcPct val="30000"/>
              </a:spcBef>
              <a:spcAft>
                <a:spcPct val="0"/>
              </a:spcAft>
              <a:defRPr sz="1200">
                <a:solidFill>
                  <a:schemeClr val="tx1"/>
                </a:solidFill>
                <a:latin typeface="Calibri" charset="0"/>
                <a:ea typeface="ＭＳ Ｐゴシック" charset="0"/>
              </a:defRPr>
            </a:lvl6pPr>
            <a:lvl7pPr marL="2916065" indent="-224312" eaLnBrk="0" fontAlgn="base" hangingPunct="0">
              <a:spcBef>
                <a:spcPct val="30000"/>
              </a:spcBef>
              <a:spcAft>
                <a:spcPct val="0"/>
              </a:spcAft>
              <a:defRPr sz="1200">
                <a:solidFill>
                  <a:schemeClr val="tx1"/>
                </a:solidFill>
                <a:latin typeface="Calibri" charset="0"/>
                <a:ea typeface="ＭＳ Ｐゴシック" charset="0"/>
              </a:defRPr>
            </a:lvl7pPr>
            <a:lvl8pPr marL="3364692" indent="-224312" eaLnBrk="0" fontAlgn="base" hangingPunct="0">
              <a:spcBef>
                <a:spcPct val="30000"/>
              </a:spcBef>
              <a:spcAft>
                <a:spcPct val="0"/>
              </a:spcAft>
              <a:defRPr sz="1200">
                <a:solidFill>
                  <a:schemeClr val="tx1"/>
                </a:solidFill>
                <a:latin typeface="Calibri" charset="0"/>
                <a:ea typeface="ＭＳ Ｐゴシック" charset="0"/>
              </a:defRPr>
            </a:lvl8pPr>
            <a:lvl9pPr marL="3813317" indent="-224312" eaLnBrk="0" fontAlgn="base" hangingPunct="0">
              <a:spcBef>
                <a:spcPct val="30000"/>
              </a:spcBef>
              <a:spcAft>
                <a:spcPct val="0"/>
              </a:spcAft>
              <a:defRPr sz="1200">
                <a:solidFill>
                  <a:schemeClr val="tx1"/>
                </a:solidFill>
                <a:latin typeface="Calibri" charset="0"/>
                <a:ea typeface="ＭＳ Ｐゴシック" charset="0"/>
              </a:defRPr>
            </a:lvl9pPr>
          </a:lstStyle>
          <a:p>
            <a:fld id="{5AE2DFFB-B9A6-B648-974D-3E56C0637A3C}" type="slidenum">
              <a:rPr lang="en-US">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1256935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E5E399-1CC6-4CD2-930C-7D0F501BA41F}" type="slidenum">
              <a:rPr lang="en-US" smtClean="0"/>
              <a:pPr>
                <a:defRPr/>
              </a:pPr>
              <a:t>19</a:t>
            </a:fld>
            <a:endParaRPr lang="en-US"/>
          </a:p>
        </p:txBody>
      </p:sp>
    </p:spTree>
    <p:extLst>
      <p:ext uri="{BB962C8B-B14F-4D97-AF65-F5344CB8AC3E}">
        <p14:creationId xmlns:p14="http://schemas.microsoft.com/office/powerpoint/2010/main" val="436739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total gaps,</a:t>
            </a:r>
            <a:r>
              <a:rPr lang="en-US" baseline="0" dirty="0" smtClean="0"/>
              <a:t> 3 top priority</a:t>
            </a:r>
            <a:endParaRPr lang="en-US" dirty="0"/>
          </a:p>
        </p:txBody>
      </p:sp>
      <p:sp>
        <p:nvSpPr>
          <p:cNvPr id="4" name="Slide Number Placeholder 3"/>
          <p:cNvSpPr>
            <a:spLocks noGrp="1"/>
          </p:cNvSpPr>
          <p:nvPr>
            <p:ph type="sldNum" sz="quarter" idx="10"/>
          </p:nvPr>
        </p:nvSpPr>
        <p:spPr/>
        <p:txBody>
          <a:bodyPr/>
          <a:lstStyle/>
          <a:p>
            <a:pPr>
              <a:defRPr/>
            </a:pPr>
            <a:fld id="{BCE5E399-1CC6-4CD2-930C-7D0F501BA41F}" type="slidenum">
              <a:rPr lang="en-US" smtClean="0"/>
              <a:pPr>
                <a:defRPr/>
              </a:pPr>
              <a:t>20</a:t>
            </a:fld>
            <a:endParaRPr lang="en-US"/>
          </a:p>
        </p:txBody>
      </p:sp>
    </p:spTree>
    <p:extLst>
      <p:ext uri="{BB962C8B-B14F-4D97-AF65-F5344CB8AC3E}">
        <p14:creationId xmlns:p14="http://schemas.microsoft.com/office/powerpoint/2010/main" val="1174864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E5E399-1CC6-4CD2-930C-7D0F501BA41F}" type="slidenum">
              <a:rPr lang="en-US">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798299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Mars is an achievable goal. We have spent more than four decades on the journey to Mars, with wildly successful robotic explorers. The first human steps have been taken through science and technology research aboard the International Space Station (ISS) and in laboratories here on Earth. We are taking the next steps by developing the Space Launch System (SLS) and the Orion crewed spacecraft, demonstrating new operations to reduce logistics, and preparing for human missions into </a:t>
            </a:r>
            <a:r>
              <a:rPr lang="en-US" dirty="0" err="1" smtClean="0"/>
              <a:t>cislunar</a:t>
            </a:r>
            <a:r>
              <a:rPr lang="en-US" dirty="0" smtClean="0"/>
              <a:t> space, such as exploring a captured asteroid. There are challenges to pioneering Mars, but we know they are solvable. NASA is developing the capabilities necessary to get there, land there, and live there. Within the materials discipline, there are several</a:t>
            </a:r>
            <a:r>
              <a:rPr lang="en-US" baseline="0" dirty="0" smtClean="0"/>
              <a:t> gaps in capabilities aligned with specific subsystem needs that when closed would push human and robotic exploration closer to the Mars horizon. </a:t>
            </a:r>
            <a:endParaRPr lang="en-US" dirty="0" smtClean="0"/>
          </a:p>
          <a:p>
            <a:endParaRPr lang="en-US" dirty="0"/>
          </a:p>
        </p:txBody>
      </p:sp>
      <p:sp>
        <p:nvSpPr>
          <p:cNvPr id="4" name="Slide Number Placeholder 3"/>
          <p:cNvSpPr>
            <a:spLocks noGrp="1"/>
          </p:cNvSpPr>
          <p:nvPr>
            <p:ph type="sldNum" sz="quarter" idx="10"/>
          </p:nvPr>
        </p:nvSpPr>
        <p:spPr/>
        <p:txBody>
          <a:bodyPr/>
          <a:lstStyle/>
          <a:p>
            <a:fld id="{4D9EFD1B-7A9A-47D1-8B26-C9E1BDA99FDF}" type="slidenum">
              <a:rPr lang="en-US" smtClean="0"/>
              <a:t>22</a:t>
            </a:fld>
            <a:endParaRPr lang="en-US"/>
          </a:p>
        </p:txBody>
      </p:sp>
    </p:spTree>
    <p:extLst>
      <p:ext uri="{BB962C8B-B14F-4D97-AF65-F5344CB8AC3E}">
        <p14:creationId xmlns:p14="http://schemas.microsoft.com/office/powerpoint/2010/main" val="2502994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EFD1B-7A9A-47D1-8B26-C9E1BDA99FDF}" type="slidenum">
              <a:rPr lang="en-US" smtClean="0"/>
              <a:t>24</a:t>
            </a:fld>
            <a:endParaRPr lang="en-US"/>
          </a:p>
        </p:txBody>
      </p:sp>
    </p:spTree>
    <p:extLst>
      <p:ext uri="{BB962C8B-B14F-4D97-AF65-F5344CB8AC3E}">
        <p14:creationId xmlns:p14="http://schemas.microsoft.com/office/powerpoint/2010/main" val="3442163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Mars is the horizon goal for pioneering space; it is the next tangible frontier for expanding human presence. Our robotic science scouts at Mars have found valuable resources for sustaining human pioneers, such as water ice just below the surface. These scouts have shown that Mars’ geological evolution and climate cycles were comparable to Earth’s, and that at one time, Mars had conditions suitable for life. What we learn about the Red Planet will tell us more about our Earth’s past and future, and may help answer whether life exists beyond our home planet. Together with our partners, we will pioneer Mars and answer some of humanity’s fundamental questions:</a:t>
            </a:r>
          </a:p>
          <a:p>
            <a:endParaRPr lang="en-US" dirty="0" smtClean="0"/>
          </a:p>
          <a:p>
            <a:r>
              <a:rPr lang="en-US" dirty="0" smtClean="0"/>
              <a:t>Was Mars home to microbial life? Is it today?</a:t>
            </a:r>
          </a:p>
          <a:p>
            <a:r>
              <a:rPr lang="en-US" dirty="0" smtClean="0"/>
              <a:t>Could it be a safe home for humans one day?</a:t>
            </a:r>
          </a:p>
          <a:p>
            <a:r>
              <a:rPr lang="en-US" dirty="0" smtClean="0"/>
              <a:t>What can it teach us about life elsewhere in the cosmos or how life began on Earth?</a:t>
            </a:r>
          </a:p>
          <a:p>
            <a:r>
              <a:rPr lang="en-US" dirty="0" smtClean="0"/>
              <a:t>What can it teach us about Earth’s past, present, and future?</a:t>
            </a:r>
          </a:p>
        </p:txBody>
      </p:sp>
      <p:sp>
        <p:nvSpPr>
          <p:cNvPr id="4" name="Slide Number Placeholder 3"/>
          <p:cNvSpPr>
            <a:spLocks noGrp="1"/>
          </p:cNvSpPr>
          <p:nvPr>
            <p:ph type="sldNum" sz="quarter" idx="10"/>
          </p:nvPr>
        </p:nvSpPr>
        <p:spPr/>
        <p:txBody>
          <a:bodyPr/>
          <a:lstStyle/>
          <a:p>
            <a:fld id="{CA3087C9-9DAB-8E49-8AE6-292801D653DE}"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424030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half the diameter of the Earth, Mars has much lighter gravity and a much thinner atmosphere.  </a:t>
            </a:r>
          </a:p>
          <a:p>
            <a:r>
              <a:rPr lang="en-US" dirty="0" smtClean="0"/>
              <a:t>Mars’s air is about 1% the density of Earth’s and is composed of more than 95 percent carbon dioxide.</a:t>
            </a:r>
          </a:p>
          <a:p>
            <a:r>
              <a:rPr lang="en-US" dirty="0" smtClean="0"/>
              <a:t>Lacking a magnetic</a:t>
            </a:r>
            <a:r>
              <a:rPr lang="en-US" baseline="0" dirty="0" smtClean="0"/>
              <a:t> field like Earth’s, Mars cannot deflect harmful radiation that comes from space.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Humans cannot survive unaided on the</a:t>
            </a:r>
            <a:r>
              <a:rPr lang="en-US" baseline="0" dirty="0" smtClean="0"/>
              <a:t> Martian</a:t>
            </a:r>
            <a:r>
              <a:rPr lang="en-US" dirty="0" smtClean="0"/>
              <a:t> surface.</a:t>
            </a:r>
          </a:p>
          <a:p>
            <a:endParaRPr lang="en-US" dirty="0"/>
          </a:p>
        </p:txBody>
      </p:sp>
      <p:sp>
        <p:nvSpPr>
          <p:cNvPr id="4" name="Slide Number Placeholder 3"/>
          <p:cNvSpPr>
            <a:spLocks noGrp="1"/>
          </p:cNvSpPr>
          <p:nvPr>
            <p:ph type="sldNum" sz="quarter" idx="10"/>
          </p:nvPr>
        </p:nvSpPr>
        <p:spPr/>
        <p:txBody>
          <a:bodyPr/>
          <a:lstStyle/>
          <a:p>
            <a:fld id="{CA3087C9-9DAB-8E49-8AE6-292801D653DE}" type="slidenum">
              <a:rPr lang="en-US" smtClean="0"/>
              <a:t>31</a:t>
            </a:fld>
            <a:endParaRPr lang="en-US"/>
          </a:p>
        </p:txBody>
      </p:sp>
    </p:spTree>
    <p:extLst>
      <p:ext uri="{BB962C8B-B14F-4D97-AF65-F5344CB8AC3E}">
        <p14:creationId xmlns:p14="http://schemas.microsoft.com/office/powerpoint/2010/main" val="3702224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Transportation:</a:t>
            </a:r>
          </a:p>
          <a:p>
            <a:r>
              <a:rPr lang="en-US" sz="1200" b="0" i="0" u="none" strike="noStrike" kern="1200" baseline="0" dirty="0" smtClean="0">
                <a:solidFill>
                  <a:schemeClr val="tx1"/>
                </a:solidFill>
                <a:latin typeface="+mn-lt"/>
                <a:ea typeface="+mn-ea"/>
                <a:cs typeface="+mn-cs"/>
              </a:rPr>
              <a:t>Transportation capabilities are necessary to send humans to space affordably and reliably, provide high-thrust access to staging points in </a:t>
            </a:r>
            <a:r>
              <a:rPr lang="en-US" sz="1200" b="0" i="0" u="none" strike="noStrike" kern="1200" baseline="0" dirty="0" err="1" smtClean="0">
                <a:solidFill>
                  <a:schemeClr val="tx1"/>
                </a:solidFill>
                <a:latin typeface="+mn-lt"/>
                <a:ea typeface="+mn-ea"/>
                <a:cs typeface="+mn-cs"/>
              </a:rPr>
              <a:t>cislunar</a:t>
            </a:r>
            <a:r>
              <a:rPr lang="en-US" sz="1200" b="0" i="0" u="none" strike="noStrike" kern="1200" baseline="0" dirty="0" smtClean="0">
                <a:solidFill>
                  <a:schemeClr val="tx1"/>
                </a:solidFill>
                <a:latin typeface="+mn-lt"/>
                <a:ea typeface="+mn-ea"/>
                <a:cs typeface="+mn-cs"/>
              </a:rPr>
              <a:t> space, and efficiently and safely transport crew and exploration systems on the longer journey to Mars. </a:t>
            </a:r>
          </a:p>
          <a:p>
            <a:endParaRPr lang="en-US" sz="1200" b="0" i="0" u="none" strike="noStrike" kern="1200" baseline="0" dirty="0" smtClean="0">
              <a:solidFill>
                <a:schemeClr val="tx1"/>
              </a:solidFill>
              <a:latin typeface="+mn-lt"/>
              <a:ea typeface="+mn-ea"/>
              <a:cs typeface="+mn-cs"/>
            </a:endParaRPr>
          </a:p>
          <a:p>
            <a:r>
              <a:rPr lang="en-US" sz="1200" b="0" i="0" u="sng" strike="noStrike" kern="1200" baseline="0" dirty="0" smtClean="0">
                <a:solidFill>
                  <a:schemeClr val="tx1"/>
                </a:solidFill>
                <a:latin typeface="+mn-lt"/>
                <a:ea typeface="+mn-ea"/>
                <a:cs typeface="+mn-cs"/>
              </a:rPr>
              <a:t>Working in Space:</a:t>
            </a:r>
          </a:p>
          <a:p>
            <a:r>
              <a:rPr lang="en-US" sz="1200" b="0" i="0" u="none" strike="noStrike" kern="1200" baseline="0" dirty="0" smtClean="0">
                <a:solidFill>
                  <a:schemeClr val="tx1"/>
                </a:solidFill>
                <a:latin typeface="+mn-lt"/>
                <a:ea typeface="+mn-ea"/>
                <a:cs typeface="+mn-cs"/>
              </a:rPr>
              <a:t>Even with 50 years of human operations in space, new capabilities are necessary to sustain productive operations for crew and robotic systems at multiple destinations within the </a:t>
            </a:r>
            <a:r>
              <a:rPr lang="en-US" sz="1200" b="0" i="0" u="none" strike="noStrike" kern="1200" baseline="0" dirty="0" err="1" smtClean="0">
                <a:solidFill>
                  <a:schemeClr val="tx1"/>
                </a:solidFill>
                <a:latin typeface="+mn-lt"/>
                <a:ea typeface="+mn-ea"/>
                <a:cs typeface="+mn-cs"/>
              </a:rPr>
              <a:t>cislunar</a:t>
            </a:r>
            <a:r>
              <a:rPr lang="en-US" sz="1200" b="0" i="0" u="none" strike="noStrike" kern="1200" baseline="0" dirty="0" smtClean="0">
                <a:solidFill>
                  <a:schemeClr val="tx1"/>
                </a:solidFill>
                <a:latin typeface="+mn-lt"/>
                <a:ea typeface="+mn-ea"/>
                <a:cs typeface="+mn-cs"/>
              </a:rPr>
              <a:t> and Martian environments. </a:t>
            </a:r>
          </a:p>
          <a:p>
            <a:endParaRPr lang="en-US" sz="1200" b="0" i="0" u="none" strike="noStrike" kern="1200" baseline="0" dirty="0" smtClean="0">
              <a:solidFill>
                <a:schemeClr val="tx1"/>
              </a:solidFill>
              <a:latin typeface="+mn-lt"/>
              <a:ea typeface="+mn-ea"/>
              <a:cs typeface="+mn-cs"/>
            </a:endParaRPr>
          </a:p>
          <a:p>
            <a:r>
              <a:rPr lang="en-US" sz="1200" b="0" i="0" u="sng" strike="noStrike" kern="1200" baseline="0" dirty="0" smtClean="0">
                <a:solidFill>
                  <a:schemeClr val="tx1"/>
                </a:solidFill>
                <a:latin typeface="+mn-lt"/>
                <a:ea typeface="+mn-ea"/>
                <a:cs typeface="+mn-cs"/>
              </a:rPr>
              <a:t>Staying Healthy:</a:t>
            </a:r>
          </a:p>
          <a:p>
            <a:r>
              <a:rPr lang="en-US" sz="1200" b="0" i="0" u="none" strike="noStrike" kern="1200" baseline="0" dirty="0" smtClean="0">
                <a:solidFill>
                  <a:schemeClr val="tx1"/>
                </a:solidFill>
                <a:latin typeface="+mn-lt"/>
                <a:ea typeface="+mn-ea"/>
                <a:cs typeface="+mn-cs"/>
              </a:rPr>
              <a:t>Deep-space crewed missions will not have regular access to the Earth’s resources or the ability to rapidly return to Earth if a system fails. </a:t>
            </a:r>
            <a:r>
              <a:rPr lang="en-US" sz="1200" b="0" i="0" u="none" strike="noStrike" kern="1200" baseline="0" smtClean="0">
                <a:solidFill>
                  <a:schemeClr val="tx1"/>
                </a:solidFill>
                <a:latin typeface="+mn-lt"/>
                <a:ea typeface="+mn-ea"/>
                <a:cs typeface="+mn-cs"/>
              </a:rPr>
              <a:t>As crewed missions extend farther from Earth for longer periods, the habitation systems must become more reliable for safe, healthy, and sustainable human exploration. </a:t>
            </a:r>
          </a:p>
          <a:p>
            <a:endParaRPr lang="en-US"/>
          </a:p>
        </p:txBody>
      </p:sp>
      <p:sp>
        <p:nvSpPr>
          <p:cNvPr id="4" name="Slide Number Placeholder 3"/>
          <p:cNvSpPr>
            <a:spLocks noGrp="1"/>
          </p:cNvSpPr>
          <p:nvPr>
            <p:ph type="sldNum" sz="quarter" idx="10"/>
          </p:nvPr>
        </p:nvSpPr>
        <p:spPr/>
        <p:txBody>
          <a:bodyPr/>
          <a:lstStyle/>
          <a:p>
            <a:fld id="{4D9EFD1B-7A9A-47D1-8B26-C9E1BDA99FDF}" type="slidenum">
              <a:rPr lang="en-US" smtClean="0"/>
              <a:t>32</a:t>
            </a:fld>
            <a:endParaRPr lang="en-US"/>
          </a:p>
        </p:txBody>
      </p:sp>
    </p:spTree>
    <p:extLst>
      <p:ext uri="{BB962C8B-B14F-4D97-AF65-F5344CB8AC3E}">
        <p14:creationId xmlns:p14="http://schemas.microsoft.com/office/powerpoint/2010/main" val="989435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5983BB-1E32-4A25-9273-F96789E5A5A6}" type="slidenum">
              <a:rPr lang="en-US" smtClean="0"/>
              <a:t>33</a:t>
            </a:fld>
            <a:endParaRPr lang="en-US"/>
          </a:p>
        </p:txBody>
      </p:sp>
    </p:spTree>
    <p:extLst>
      <p:ext uri="{BB962C8B-B14F-4D97-AF65-F5344CB8AC3E}">
        <p14:creationId xmlns:p14="http://schemas.microsoft.com/office/powerpoint/2010/main" val="4088126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Orion spacecraft crew of 4  for mission duration of 21-210 days</a:t>
            </a:r>
            <a:endParaRPr lang="en-US" dirty="0"/>
          </a:p>
        </p:txBody>
      </p:sp>
      <p:sp>
        <p:nvSpPr>
          <p:cNvPr id="4" name="Slide Number Placeholder 3"/>
          <p:cNvSpPr>
            <a:spLocks noGrp="1"/>
          </p:cNvSpPr>
          <p:nvPr>
            <p:ph type="sldNum" sz="quarter" idx="10"/>
          </p:nvPr>
        </p:nvSpPr>
        <p:spPr/>
        <p:txBody>
          <a:bodyPr/>
          <a:lstStyle/>
          <a:p>
            <a:fld id="{CA3087C9-9DAB-8E49-8AE6-292801D653DE}" type="slidenum">
              <a:rPr lang="en-US" smtClean="0"/>
              <a:t>37</a:t>
            </a:fld>
            <a:endParaRPr lang="en-US"/>
          </a:p>
        </p:txBody>
      </p:sp>
    </p:spTree>
    <p:extLst>
      <p:ext uri="{BB962C8B-B14F-4D97-AF65-F5344CB8AC3E}">
        <p14:creationId xmlns:p14="http://schemas.microsoft.com/office/powerpoint/2010/main" val="79968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1200" b="1" dirty="0" smtClean="0">
                <a:effectLst/>
                <a:latin typeface="Arial" panose="020B0604020202020204" pitchFamily="34" charset="0"/>
                <a:ea typeface="MS Mincho" panose="02020609040205080304" pitchFamily="49" charset="-128"/>
                <a:cs typeface="Times New Roman" panose="02020603050405020304" pitchFamily="18" charset="0"/>
              </a:rPr>
              <a:t>FISCAL REALISM: </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Implementable in the </a:t>
            </a:r>
            <a:r>
              <a:rPr lang="en-US" sz="1200" i="1" dirty="0" smtClean="0">
                <a:effectLst/>
                <a:latin typeface="Arial" panose="020B0604020202020204" pitchFamily="34" charset="0"/>
                <a:ea typeface="MS Mincho" panose="02020609040205080304" pitchFamily="49" charset="-128"/>
                <a:cs typeface="Times New Roman" panose="02020603050405020304" pitchFamily="18" charset="0"/>
              </a:rPr>
              <a:t>near-term with the buying power of current budgets</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and in the longer term with budgets commensurate with economic growth</a:t>
            </a:r>
            <a:r>
              <a:rPr lang="en-US" sz="1200" i="1" dirty="0" smtClean="0">
                <a:effectLst/>
                <a:latin typeface="Arial" panose="020B0604020202020204" pitchFamily="34" charset="0"/>
                <a:ea typeface="MS Mincho" panose="02020609040205080304" pitchFamily="49" charset="-128"/>
                <a:cs typeface="Times New Roman" panose="02020603050405020304" pitchFamily="18" charset="0"/>
              </a:rPr>
              <a:t>;</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457200" marR="0">
              <a:spcBef>
                <a:spcPts val="0"/>
              </a:spcBef>
              <a:spcAft>
                <a:spcPts val="0"/>
              </a:spcAft>
            </a:pP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smtClean="0">
                <a:effectLst/>
                <a:latin typeface="Arial" panose="020B0604020202020204" pitchFamily="34" charset="0"/>
                <a:ea typeface="MS Mincho" panose="02020609040205080304" pitchFamily="49" charset="-128"/>
                <a:cs typeface="Times New Roman" panose="02020603050405020304" pitchFamily="18" charset="0"/>
              </a:rPr>
              <a:t>SCIENTIFIC EXPLORATION</a:t>
            </a:r>
            <a:r>
              <a:rPr lang="en-US" sz="1200" b="1" i="1" dirty="0" smtClean="0">
                <a:effectLst/>
                <a:latin typeface="Arial" panose="020B0604020202020204" pitchFamily="34" charset="0"/>
                <a:ea typeface="MS Mincho" panose="02020609040205080304" pitchFamily="49" charset="-128"/>
                <a:cs typeface="Times New Roman" panose="02020603050405020304" pitchFamily="18" charset="0"/>
              </a:rPr>
              <a:t>:</a:t>
            </a:r>
            <a:r>
              <a:rPr lang="en-US" sz="1200" i="1" dirty="0" smtClean="0">
                <a:effectLst/>
                <a:latin typeface="Arial" panose="020B0604020202020204" pitchFamily="34" charset="0"/>
                <a:ea typeface="MS Mincho" panose="02020609040205080304" pitchFamily="49" charset="-128"/>
                <a:cs typeface="Times New Roman" panose="02020603050405020304" pitchFamily="18" charset="0"/>
              </a:rPr>
              <a:t> Exploration enables science and science enables exploration; </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leveraging scientific expertise for human exploration of the solar system.</a:t>
            </a:r>
            <a:r>
              <a:rPr lang="en-US" sz="1200" b="1" i="1" dirty="0" smtClean="0">
                <a:effectLst/>
                <a:latin typeface="Arial" panose="020B0604020202020204" pitchFamily="34" charset="0"/>
                <a:ea typeface="MS Mincho" panose="02020609040205080304" pitchFamily="49" charset="-128"/>
                <a:cs typeface="Times New Roman" panose="02020603050405020304" pitchFamily="18" charset="0"/>
              </a:rPr>
              <a:t> </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smtClean="0">
                <a:effectLst/>
                <a:latin typeface="Arial" panose="020B0604020202020204" pitchFamily="34" charset="0"/>
                <a:ea typeface="MS Mincho" panose="02020609040205080304" pitchFamily="49" charset="-128"/>
                <a:cs typeface="Times New Roman" panose="02020603050405020304" pitchFamily="18" charset="0"/>
              </a:rPr>
              <a:t>TECHNOLOGY PULL AND PUSH: </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Application of high Technology Readiness Level (TRL) technologies for near term missions, while focusing sustained investments on </a:t>
            </a:r>
            <a:r>
              <a:rPr lang="en-US" sz="1200" i="1" dirty="0" smtClean="0">
                <a:effectLst/>
                <a:latin typeface="Arial" panose="020B0604020202020204" pitchFamily="34" charset="0"/>
                <a:ea typeface="MS Mincho" panose="02020609040205080304" pitchFamily="49" charset="-128"/>
                <a:cs typeface="Times New Roman" panose="02020603050405020304" pitchFamily="18" charset="0"/>
              </a:rPr>
              <a:t>technologies and capabilities </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to address the challenges of future missions;</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smtClean="0">
                <a:effectLst/>
                <a:latin typeface="Arial" panose="020B0604020202020204" pitchFamily="34" charset="0"/>
                <a:ea typeface="MS Mincho" panose="02020609040205080304" pitchFamily="49" charset="-128"/>
                <a:cs typeface="Times New Roman" panose="02020603050405020304" pitchFamily="18" charset="0"/>
              </a:rPr>
              <a:t>GRADUAL BUILD UP OF CAPABILITY: </a:t>
            </a:r>
            <a:r>
              <a:rPr lang="en-US" sz="1200" i="1" dirty="0" smtClean="0">
                <a:effectLst/>
                <a:latin typeface="Arial" panose="020B0604020202020204" pitchFamily="34" charset="0"/>
                <a:ea typeface="MS Mincho" panose="02020609040205080304" pitchFamily="49" charset="-128"/>
                <a:cs typeface="Times New Roman" panose="02020603050405020304" pitchFamily="18" charset="0"/>
              </a:rPr>
              <a:t>Near-term mission opportunities </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with a defined cadence of compelling and integrated human and robotic missions, providing for an incremental buildup of capabilities for more complex missions over time;</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smtClean="0">
                <a:effectLst/>
                <a:latin typeface="Arial" panose="020B0604020202020204" pitchFamily="34" charset="0"/>
                <a:ea typeface="MS Mincho" panose="02020609040205080304" pitchFamily="49" charset="-128"/>
                <a:cs typeface="Times New Roman" panose="02020603050405020304" pitchFamily="18" charset="0"/>
              </a:rPr>
              <a:t>ECONOMIC OPPORTUNITY: </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Opportunities for </a:t>
            </a:r>
            <a:r>
              <a:rPr lang="en-US" sz="1200" i="1" dirty="0" smtClean="0">
                <a:effectLst/>
                <a:latin typeface="Arial" panose="020B0604020202020204" pitchFamily="34" charset="0"/>
                <a:ea typeface="MS Mincho" panose="02020609040205080304" pitchFamily="49" charset="-128"/>
                <a:cs typeface="Times New Roman" panose="02020603050405020304" pitchFamily="18" charset="0"/>
              </a:rPr>
              <a:t>U.S. commercial business </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to further enhance their experience and business base;</a:t>
            </a:r>
            <a:r>
              <a:rPr lang="en-US" sz="1200" b="1" dirty="0" smtClean="0">
                <a:effectLst/>
                <a:latin typeface="Arial" panose="020B0604020202020204" pitchFamily="34" charset="0"/>
                <a:ea typeface="MS Mincho" panose="02020609040205080304" pitchFamily="49" charset="-128"/>
                <a:cs typeface="Times New Roman" panose="02020603050405020304" pitchFamily="18" charset="0"/>
              </a:rPr>
              <a:t> </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smtClean="0">
                <a:effectLst/>
                <a:latin typeface="Arial" panose="020B0604020202020204" pitchFamily="34" charset="0"/>
                <a:ea typeface="MS Mincho" panose="02020609040205080304" pitchFamily="49" charset="-128"/>
                <a:cs typeface="Times New Roman" panose="02020603050405020304" pitchFamily="18" charset="0"/>
              </a:rPr>
              <a:t>ARCHITECTURE OPENNESS AND RESILENCE: </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Resilient architecture featuring multi-use, evolvable space infrastructure, minimizing unique developments, with each mission leaving something behind to support subsequent missions;</a:t>
            </a:r>
          </a:p>
          <a:p>
            <a:pPr marL="342900" marR="0" lvl="0" indent="-342900">
              <a:spcBef>
                <a:spcPts val="0"/>
              </a:spcBef>
              <a:spcAft>
                <a:spcPts val="0"/>
              </a:spcAft>
              <a:buFont typeface="Arial" panose="020B0604020202020204" pitchFamily="34" charset="0"/>
              <a:buChar char="•"/>
              <a:tabLst>
                <a:tab pos="457200" algn="l"/>
              </a:tabLst>
            </a:pPr>
            <a:endParaRPr lang="en-US" sz="1200" dirty="0" smtClean="0">
              <a:effectLst/>
              <a:latin typeface="Arial" panose="020B0604020202020204" pitchFamily="34" charset="0"/>
              <a:ea typeface="MS Mincho" panose="02020609040205080304" pitchFamily="49" charset="-128"/>
              <a:cs typeface="Times New Roman" panose="02020603050405020304" pitchFamily="18" charset="0"/>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Logistics </a:t>
            </a:r>
          </a:p>
          <a:p>
            <a:r>
              <a:rPr lang="en-US" sz="1200" b="0" i="0" u="none" strike="noStrike" kern="1200" baseline="0" dirty="0" smtClean="0">
                <a:solidFill>
                  <a:schemeClr val="tx1"/>
                </a:solidFill>
                <a:latin typeface="+mn-lt"/>
                <a:ea typeface="+mn-ea"/>
                <a:cs typeface="+mn-cs"/>
              </a:rPr>
              <a:t>Design to minimize the number of systems, use them multiple times, refresh instead of replace them, and maintain with local resources to enable self-sufficient missions. </a:t>
            </a:r>
          </a:p>
          <a:p>
            <a:r>
              <a:rPr lang="en-US" sz="1200" b="0" i="0" u="none" strike="noStrike" kern="1200" baseline="0" dirty="0" smtClean="0">
                <a:solidFill>
                  <a:schemeClr val="tx1"/>
                </a:solidFill>
                <a:latin typeface="+mn-lt"/>
                <a:ea typeface="+mn-ea"/>
                <a:cs typeface="+mn-cs"/>
              </a:rPr>
              <a:t>Modularity </a:t>
            </a:r>
          </a:p>
          <a:p>
            <a:r>
              <a:rPr lang="en-US" sz="1200" b="0" i="0" u="none" strike="noStrike" kern="1200" baseline="0" dirty="0" smtClean="0">
                <a:solidFill>
                  <a:schemeClr val="tx1"/>
                </a:solidFill>
                <a:latin typeface="+mn-lt"/>
                <a:ea typeface="+mn-ea"/>
                <a:cs typeface="+mn-cs"/>
              </a:rPr>
              <a:t>Standardize for flexibility, simple interfaces to enhance complex subsystems and components. </a:t>
            </a:r>
          </a:p>
          <a:p>
            <a:r>
              <a:rPr lang="en-US" sz="1200" b="0" i="0" u="none" strike="noStrike" kern="1200" baseline="0" dirty="0" smtClean="0">
                <a:solidFill>
                  <a:schemeClr val="tx1"/>
                </a:solidFill>
                <a:latin typeface="+mn-lt"/>
                <a:ea typeface="+mn-ea"/>
                <a:cs typeface="+mn-cs"/>
              </a:rPr>
              <a:t>Commonality </a:t>
            </a:r>
          </a:p>
          <a:p>
            <a:r>
              <a:rPr lang="en-US" sz="1200" b="0" i="0" u="none" strike="noStrike" kern="1200" baseline="0" dirty="0" smtClean="0">
                <a:solidFill>
                  <a:schemeClr val="tx1"/>
                </a:solidFill>
                <a:latin typeface="+mn-lt"/>
                <a:ea typeface="+mn-ea"/>
                <a:cs typeface="+mn-cs"/>
              </a:rPr>
              <a:t>Develop systems that serve multiple purposes across the campaign at many destinations. </a:t>
            </a:r>
          </a:p>
          <a:p>
            <a:r>
              <a:rPr lang="en-US" sz="1200" b="0" i="0" u="none" strike="noStrike" kern="1200" baseline="0" dirty="0" smtClean="0">
                <a:solidFill>
                  <a:schemeClr val="tx1"/>
                </a:solidFill>
                <a:latin typeface="+mn-lt"/>
                <a:ea typeface="+mn-ea"/>
                <a:cs typeface="+mn-cs"/>
              </a:rPr>
              <a:t>Extensibility </a:t>
            </a:r>
          </a:p>
          <a:p>
            <a:r>
              <a:rPr lang="en-US" sz="1200" b="0" i="0" u="none" strike="noStrike" kern="1200" baseline="0" dirty="0" smtClean="0">
                <a:solidFill>
                  <a:schemeClr val="tx1"/>
                </a:solidFill>
                <a:latin typeface="+mn-lt"/>
                <a:ea typeface="+mn-ea"/>
                <a:cs typeface="+mn-cs"/>
              </a:rPr>
              <a:t>Develop initial hardware with paths for enhanced applications. </a:t>
            </a:r>
          </a:p>
          <a:p>
            <a:r>
              <a:rPr lang="en-US" sz="1200" b="0" i="0" u="none" strike="noStrike" kern="1200" baseline="0" dirty="0" smtClean="0">
                <a:solidFill>
                  <a:schemeClr val="tx1"/>
                </a:solidFill>
                <a:latin typeface="+mn-lt"/>
                <a:ea typeface="+mn-ea"/>
                <a:cs typeface="+mn-cs"/>
              </a:rPr>
              <a:t>Affordability </a:t>
            </a:r>
          </a:p>
          <a:p>
            <a:r>
              <a:rPr lang="en-US" sz="1200" b="0" i="0" u="none" strike="noStrike" kern="1200" baseline="0" dirty="0" smtClean="0">
                <a:solidFill>
                  <a:schemeClr val="tx1"/>
                </a:solidFill>
                <a:latin typeface="+mn-lt"/>
                <a:ea typeface="+mn-ea"/>
                <a:cs typeface="+mn-cs"/>
              </a:rPr>
              <a:t>Optimize system development across a campaign, not a mission to minimize development costs.</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smtClean="0">
                <a:effectLst/>
                <a:latin typeface="Arial" panose="020B0604020202020204" pitchFamily="34" charset="0"/>
                <a:ea typeface="MS Mincho" panose="02020609040205080304" pitchFamily="49" charset="-128"/>
                <a:cs typeface="Times New Roman" panose="02020603050405020304" pitchFamily="18" charset="0"/>
              </a:rPr>
              <a:t>GLOBAL COLLABORATION AND LEADERSHIP: </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Substantial </a:t>
            </a:r>
            <a:r>
              <a:rPr lang="en-US" sz="1200" i="1" dirty="0" smtClean="0">
                <a:effectLst/>
                <a:latin typeface="Arial" panose="020B0604020202020204" pitchFamily="34" charset="0"/>
                <a:ea typeface="MS Mincho" panose="02020609040205080304" pitchFamily="49" charset="-128"/>
                <a:cs typeface="Times New Roman" panose="02020603050405020304" pitchFamily="18" charset="0"/>
              </a:rPr>
              <a:t>new international and commercial partnerships, </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leveraging current International Space Station partnerships and building new cooperative ventures for exploration; and</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smtClean="0">
                <a:effectLst/>
                <a:latin typeface="Arial" panose="020B0604020202020204" pitchFamily="34" charset="0"/>
                <a:ea typeface="MS Mincho" panose="02020609040205080304" pitchFamily="49" charset="-128"/>
                <a:cs typeface="Times New Roman" panose="02020603050405020304" pitchFamily="18" charset="0"/>
              </a:rPr>
              <a:t>CONTINUITY OF HUMAN SPACEFLIGHT</a:t>
            </a:r>
            <a:r>
              <a:rPr lang="en-US" sz="1200" b="1" i="1" dirty="0" smtClean="0">
                <a:effectLst/>
                <a:latin typeface="Arial" panose="020B0604020202020204" pitchFamily="34" charset="0"/>
                <a:ea typeface="MS Mincho" panose="02020609040205080304" pitchFamily="49" charset="-128"/>
                <a:cs typeface="Times New Roman" panose="02020603050405020304" pitchFamily="18" charset="0"/>
              </a:rPr>
              <a:t>: </a:t>
            </a:r>
            <a:r>
              <a:rPr lang="en-US" sz="1200" i="1" dirty="0" smtClean="0">
                <a:effectLst/>
                <a:latin typeface="Arial" panose="020B0604020202020204" pitchFamily="34" charset="0"/>
                <a:ea typeface="MS Mincho" panose="02020609040205080304" pitchFamily="49" charset="-128"/>
                <a:cs typeface="Times New Roman" panose="02020603050405020304" pitchFamily="18" charset="0"/>
              </a:rPr>
              <a:t>Uninterrupted expansion of human presence into the solar system </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by establishing a regular cadence of crewed missions to </a:t>
            </a:r>
            <a:r>
              <a:rPr lang="en-US" sz="1200" dirty="0" err="1" smtClean="0">
                <a:effectLst/>
                <a:latin typeface="Arial" panose="020B0604020202020204" pitchFamily="34" charset="0"/>
                <a:ea typeface="MS Mincho" panose="02020609040205080304" pitchFamily="49" charset="-128"/>
                <a:cs typeface="Times New Roman" panose="02020603050405020304" pitchFamily="18" charset="0"/>
              </a:rPr>
              <a:t>cislunar</a:t>
            </a:r>
            <a:r>
              <a:rPr lang="en-US" sz="1200" dirty="0" smtClean="0">
                <a:effectLst/>
                <a:latin typeface="Arial" panose="020B0604020202020204" pitchFamily="34" charset="0"/>
                <a:ea typeface="MS Mincho" panose="02020609040205080304" pitchFamily="49" charset="-128"/>
                <a:cs typeface="Times New Roman" panose="02020603050405020304" pitchFamily="18" charset="0"/>
              </a:rPr>
              <a:t> space during ISS lifetime.</a:t>
            </a:r>
            <a:endParaRPr lang="en-US" sz="1400" dirty="0" smtClean="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D9EFD1B-7A9A-47D1-8B26-C9E1BDA99FDF}" type="slidenum">
              <a:rPr lang="en-US" smtClean="0"/>
              <a:t>5</a:t>
            </a:fld>
            <a:endParaRPr lang="en-US"/>
          </a:p>
        </p:txBody>
      </p:sp>
    </p:spTree>
    <p:extLst>
      <p:ext uri="{BB962C8B-B14F-4D97-AF65-F5344CB8AC3E}">
        <p14:creationId xmlns:p14="http://schemas.microsoft.com/office/powerpoint/2010/main" val="3756970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indent="0" algn="l" defTabSz="456447"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 SMTs are defining performance parameters and goals for each of the 12 capabilities, developing maturation plans and roadmaps for the identified performance gaps, specifying the interfaces between the various capabilities, and ensuring that the capabilities mature and integrate to enable future pioneering missions.  By managing system development through the SMTs instead of traditional NASA programs and projects, the Agency is shifting from mission-driven development to a more flexible, capability-driven development.</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414D39-F2F1-224B-A359-EE1A472927EF}" type="slidenum">
              <a:rPr lang="en-US" smtClean="0"/>
              <a:pPr/>
              <a:t>40</a:t>
            </a:fld>
            <a:endParaRPr lang="en-US" dirty="0"/>
          </a:p>
        </p:txBody>
      </p:sp>
    </p:spTree>
    <p:extLst>
      <p:ext uri="{BB962C8B-B14F-4D97-AF65-F5344CB8AC3E}">
        <p14:creationId xmlns:p14="http://schemas.microsoft.com/office/powerpoint/2010/main" val="1792686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total gaps,</a:t>
            </a:r>
            <a:r>
              <a:rPr lang="en-US" baseline="0" dirty="0" smtClean="0"/>
              <a:t> 4 highest scoring, top-priorities</a:t>
            </a:r>
            <a:endParaRPr lang="en-US" dirty="0"/>
          </a:p>
        </p:txBody>
      </p:sp>
      <p:sp>
        <p:nvSpPr>
          <p:cNvPr id="4" name="Slide Number Placeholder 3"/>
          <p:cNvSpPr>
            <a:spLocks noGrp="1"/>
          </p:cNvSpPr>
          <p:nvPr>
            <p:ph type="sldNum" sz="quarter" idx="10"/>
          </p:nvPr>
        </p:nvSpPr>
        <p:spPr/>
        <p:txBody>
          <a:bodyPr/>
          <a:lstStyle/>
          <a:p>
            <a:fld id="{4D9EFD1B-7A9A-47D1-8B26-C9E1BDA99FDF}" type="slidenum">
              <a:rPr lang="en-US" smtClean="0"/>
              <a:t>46</a:t>
            </a:fld>
            <a:endParaRPr lang="en-US"/>
          </a:p>
        </p:txBody>
      </p:sp>
    </p:spTree>
    <p:extLst>
      <p:ext uri="{BB962C8B-B14F-4D97-AF65-F5344CB8AC3E}">
        <p14:creationId xmlns:p14="http://schemas.microsoft.com/office/powerpoint/2010/main" val="2065463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E5E399-1CC6-4CD2-930C-7D0F501BA41F}" type="slidenum">
              <a:rPr lang="en-US">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4180054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u="sng" dirty="0" smtClean="0"/>
              <a:t>8 total gaps, 3 top priority</a:t>
            </a:r>
          </a:p>
          <a:p>
            <a:endParaRPr lang="en-US" u="sng" dirty="0" smtClean="0"/>
          </a:p>
          <a:p>
            <a:r>
              <a:rPr lang="en-US" u="sng" dirty="0" smtClean="0"/>
              <a:t>Lubricants, bearing</a:t>
            </a:r>
            <a:r>
              <a:rPr lang="en-US" u="sng" baseline="0" dirty="0" smtClean="0"/>
              <a:t> and gear materials and designs from 2012 OCT TA 12.3: </a:t>
            </a:r>
            <a:r>
              <a:rPr lang="en-US" u="none" baseline="0" dirty="0" smtClean="0"/>
              <a:t> … need for </a:t>
            </a:r>
            <a:r>
              <a:rPr lang="en-US" u="none" baseline="0" dirty="0" err="1" smtClean="0"/>
              <a:t>tribological</a:t>
            </a:r>
            <a:r>
              <a:rPr lang="en-US" u="none" baseline="0" dirty="0" smtClean="0"/>
              <a:t> and mechanical component innovations to enable future HSF missions.  </a:t>
            </a:r>
            <a:r>
              <a:rPr lang="en-US" baseline="0" dirty="0" smtClean="0"/>
              <a:t>Reliable, long-life, mission critical systems such as cooling pumps, circulators and components for Zero Boil-Off systems, control moment gyros, robotic manipulation hardware, docking/hatch devices and pointing mechanisms must be more resilient and capable than current COTS technology allows. New lubricants, bearing and gear materials and designs are needed to ensure mission success.</a:t>
            </a:r>
          </a:p>
          <a:p>
            <a:r>
              <a:rPr lang="en-US" baseline="0" dirty="0" smtClean="0"/>
              <a:t>[The current SOA: &lt;10yr life, and can only sustain 6 g loads, and is heavy (steel). </a:t>
            </a:r>
          </a:p>
          <a:p>
            <a:endParaRPr lang="en-US" baseline="0" dirty="0" smtClean="0"/>
          </a:p>
          <a:p>
            <a:r>
              <a:rPr lang="en-US" baseline="0" dirty="0" smtClean="0"/>
              <a:t>Need &gt;15 </a:t>
            </a:r>
            <a:r>
              <a:rPr lang="en-US" baseline="0" dirty="0" err="1" smtClean="0"/>
              <a:t>yr</a:t>
            </a:r>
            <a:r>
              <a:rPr lang="en-US" baseline="0" dirty="0" smtClean="0"/>
              <a:t> lifetime at +/–50 °C from operating temperature sustaining 10 g loads while achieving a 15 percent weight reduction with comparable capability (</a:t>
            </a:r>
            <a:r>
              <a:rPr lang="en-US" baseline="0" dirty="0" err="1" smtClean="0"/>
              <a:t>superelastic</a:t>
            </a:r>
            <a:r>
              <a:rPr lang="en-US" baseline="0" dirty="0" smtClean="0"/>
              <a:t> materials have shown potential to meet metrics)  Novel mechanism designs, such as low-sliding high-contact ratio gears.]</a:t>
            </a:r>
          </a:p>
          <a:p>
            <a:endParaRPr lang="en-US" baseline="0" dirty="0" smtClean="0"/>
          </a:p>
          <a:p>
            <a:endParaRPr lang="en-US" baseline="0" dirty="0" smtClean="0"/>
          </a:p>
          <a:p>
            <a:r>
              <a:rPr lang="en-US" baseline="0" dirty="0" smtClean="0"/>
              <a:t>Long-life actuators for deep space environment from OCT TA12.4  </a:t>
            </a:r>
            <a:r>
              <a:rPr lang="en-US" sz="1200" b="0" i="0" u="none" strike="noStrike" kern="1200" baseline="0" dirty="0" smtClean="0">
                <a:solidFill>
                  <a:schemeClr val="tx1"/>
                </a:solidFill>
                <a:latin typeface="+mn-lt"/>
                <a:ea typeface="+mn-ea"/>
                <a:cs typeface="+mn-cs"/>
              </a:rPr>
              <a:t>Future deep space missions will demand of the mechanical system technologies both safety and reliability over long durations, and in extremely challenging environments such as cryogenic temperatures and ultra-high vacuum. Long life, cryogenic actuators are a key technology challenge, and enabling for outer planet and deep space probe missions.  Long-life-by-design, modular (for ease of integration) actuators consisting of motors, gearboxes, position/speed sensors, and motor controller electronics will need to be capable of operating in dusty NEO or lunar environments at temperatures between 400 and 40 K, for years, in order to meet those reliability demands.</a:t>
            </a:r>
            <a:endParaRPr lang="en-US" dirty="0"/>
          </a:p>
        </p:txBody>
      </p:sp>
      <p:sp>
        <p:nvSpPr>
          <p:cNvPr id="4" name="Slide Number Placeholder 3"/>
          <p:cNvSpPr>
            <a:spLocks noGrp="1"/>
          </p:cNvSpPr>
          <p:nvPr>
            <p:ph type="sldNum" sz="quarter" idx="10"/>
          </p:nvPr>
        </p:nvSpPr>
        <p:spPr/>
        <p:txBody>
          <a:bodyPr/>
          <a:lstStyle/>
          <a:p>
            <a:pPr>
              <a:defRPr/>
            </a:pPr>
            <a:fld id="{BCE5E399-1CC6-4CD2-930C-7D0F501BA41F}" type="slidenum">
              <a:rPr lang="en-US" smtClean="0"/>
              <a:pPr>
                <a:defRPr/>
              </a:pPr>
              <a:t>51</a:t>
            </a:fld>
            <a:endParaRPr lang="en-US"/>
          </a:p>
        </p:txBody>
      </p:sp>
    </p:spTree>
    <p:extLst>
      <p:ext uri="{BB962C8B-B14F-4D97-AF65-F5344CB8AC3E}">
        <p14:creationId xmlns:p14="http://schemas.microsoft.com/office/powerpoint/2010/main" val="3775462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u="sng" dirty="0" smtClean="0"/>
              <a:t>Lubricants, bearing</a:t>
            </a:r>
            <a:r>
              <a:rPr lang="en-US" u="sng" baseline="0" dirty="0" smtClean="0"/>
              <a:t> and gear materials and designs from 2012 OCT TA 12.3: </a:t>
            </a:r>
            <a:r>
              <a:rPr lang="en-US" u="none" baseline="0" dirty="0" smtClean="0"/>
              <a:t> … need for </a:t>
            </a:r>
            <a:r>
              <a:rPr lang="en-US" u="none" baseline="0" dirty="0" err="1" smtClean="0"/>
              <a:t>tribological</a:t>
            </a:r>
            <a:r>
              <a:rPr lang="en-US" u="none" baseline="0" dirty="0" smtClean="0"/>
              <a:t> and mechanical component innovations to enable future HSF missions.  </a:t>
            </a:r>
            <a:r>
              <a:rPr lang="en-US" baseline="0" dirty="0" smtClean="0"/>
              <a:t>Reliable, long-life, mission critical systems such as cooling pumps, circulators and components for Zero Boil-Off systems, control moment gyros, robotic manipulation hardware, docking/hatch devices and pointing mechanisms must be more resilient and capable than current COTS technology allows. New lubricants, bearing and gear materials and designs are needed to ensure mission success.</a:t>
            </a:r>
          </a:p>
          <a:p>
            <a:r>
              <a:rPr lang="en-US" baseline="0" dirty="0" smtClean="0"/>
              <a:t>[The current SOA: &lt;10yr life, and can only sustain 6 g loads, and is heavy (steel). </a:t>
            </a:r>
          </a:p>
          <a:p>
            <a:endParaRPr lang="en-US" baseline="0" dirty="0" smtClean="0"/>
          </a:p>
          <a:p>
            <a:r>
              <a:rPr lang="en-US" baseline="0" dirty="0" smtClean="0"/>
              <a:t>Need &gt;15 </a:t>
            </a:r>
            <a:r>
              <a:rPr lang="en-US" baseline="0" dirty="0" err="1" smtClean="0"/>
              <a:t>yr</a:t>
            </a:r>
            <a:r>
              <a:rPr lang="en-US" baseline="0" dirty="0" smtClean="0"/>
              <a:t> lifetime at +/–50 °C from operating temperature sustaining 10 g loads while achieving a 15 percent weight reduction with comparable capability (</a:t>
            </a:r>
            <a:r>
              <a:rPr lang="en-US" baseline="0" dirty="0" err="1" smtClean="0"/>
              <a:t>superelastic</a:t>
            </a:r>
            <a:r>
              <a:rPr lang="en-US" baseline="0" dirty="0" smtClean="0"/>
              <a:t> materials have shown potential to meet metrics)  Novel mechanism designs, such as low-sliding high-contact ratio gears.]</a:t>
            </a:r>
          </a:p>
          <a:p>
            <a:endParaRPr lang="en-US" baseline="0" dirty="0" smtClean="0"/>
          </a:p>
          <a:p>
            <a:endParaRPr lang="en-US" baseline="0" dirty="0" smtClean="0"/>
          </a:p>
          <a:p>
            <a:r>
              <a:rPr lang="en-US" baseline="0" dirty="0" smtClean="0"/>
              <a:t>Long-life actuators for deep space environment from OCT TA12.4  </a:t>
            </a:r>
            <a:r>
              <a:rPr lang="en-US" sz="1200" b="0" i="0" u="none" strike="noStrike" kern="1200" baseline="0" dirty="0" smtClean="0">
                <a:solidFill>
                  <a:schemeClr val="tx1"/>
                </a:solidFill>
                <a:latin typeface="+mn-lt"/>
                <a:ea typeface="+mn-ea"/>
                <a:cs typeface="+mn-cs"/>
              </a:rPr>
              <a:t>Future deep space missions will demand of the mechanical system technologies both safety and reliability over long durations, and in extremely challenging environments such as cryogenic temperatures and ultra-high vacuum. Long life, cryogenic actuators are a key technology challenge, and enabling for outer planet and deep space probe missions.  Long-life-by-design, modular (for ease of integration) actuators consisting of motors, gearboxes, position/speed sensors, and motor controller electronics will need to be capable of operating in dusty NEO or lunar environments at temperatures between 400 and 40 K, for years, in order to meet those reliability demands.</a:t>
            </a:r>
            <a:endParaRPr lang="en-US" dirty="0"/>
          </a:p>
        </p:txBody>
      </p:sp>
      <p:sp>
        <p:nvSpPr>
          <p:cNvPr id="4" name="Slide Number Placeholder 3"/>
          <p:cNvSpPr>
            <a:spLocks noGrp="1"/>
          </p:cNvSpPr>
          <p:nvPr>
            <p:ph type="sldNum" sz="quarter" idx="10"/>
          </p:nvPr>
        </p:nvSpPr>
        <p:spPr/>
        <p:txBody>
          <a:bodyPr/>
          <a:lstStyle/>
          <a:p>
            <a:pPr>
              <a:defRPr/>
            </a:pPr>
            <a:fld id="{BCE5E399-1CC6-4CD2-930C-7D0F501BA41F}" type="slidenum">
              <a:rPr lang="en-US" smtClean="0"/>
              <a:pPr>
                <a:defRPr/>
              </a:pPr>
              <a:t>52</a:t>
            </a:fld>
            <a:endParaRPr lang="en-US"/>
          </a:p>
        </p:txBody>
      </p:sp>
    </p:spTree>
    <p:extLst>
      <p:ext uri="{BB962C8B-B14F-4D97-AF65-F5344CB8AC3E}">
        <p14:creationId xmlns:p14="http://schemas.microsoft.com/office/powerpoint/2010/main" val="2631982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E5E399-1CC6-4CD2-930C-7D0F501BA41F}" type="slidenum">
              <a:rPr lang="en-US">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3618841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total gaps, 4 </a:t>
            </a:r>
            <a:r>
              <a:rPr lang="en-US" smtClean="0"/>
              <a:t>top priority</a:t>
            </a:r>
            <a:endParaRPr lang="en-US" dirty="0"/>
          </a:p>
        </p:txBody>
      </p:sp>
      <p:sp>
        <p:nvSpPr>
          <p:cNvPr id="4" name="Slide Number Placeholder 3"/>
          <p:cNvSpPr>
            <a:spLocks noGrp="1"/>
          </p:cNvSpPr>
          <p:nvPr>
            <p:ph type="sldNum" sz="quarter" idx="10"/>
          </p:nvPr>
        </p:nvSpPr>
        <p:spPr/>
        <p:txBody>
          <a:bodyPr/>
          <a:lstStyle/>
          <a:p>
            <a:pPr>
              <a:defRPr/>
            </a:pPr>
            <a:fld id="{BCE5E399-1CC6-4CD2-930C-7D0F501BA41F}" type="slidenum">
              <a:rPr lang="en-US" smtClean="0"/>
              <a:pPr>
                <a:defRPr/>
              </a:pPr>
              <a:t>54</a:t>
            </a:fld>
            <a:endParaRPr lang="en-US"/>
          </a:p>
        </p:txBody>
      </p:sp>
    </p:spTree>
    <p:extLst>
      <p:ext uri="{BB962C8B-B14F-4D97-AF65-F5344CB8AC3E}">
        <p14:creationId xmlns:p14="http://schemas.microsoft.com/office/powerpoint/2010/main" val="2529214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total gaps, 4 top priority</a:t>
            </a:r>
            <a:endParaRPr lang="en-US" dirty="0"/>
          </a:p>
        </p:txBody>
      </p:sp>
      <p:sp>
        <p:nvSpPr>
          <p:cNvPr id="4" name="Slide Number Placeholder 3"/>
          <p:cNvSpPr>
            <a:spLocks noGrp="1"/>
          </p:cNvSpPr>
          <p:nvPr>
            <p:ph type="sldNum" sz="quarter" idx="10"/>
          </p:nvPr>
        </p:nvSpPr>
        <p:spPr/>
        <p:txBody>
          <a:bodyPr/>
          <a:lstStyle/>
          <a:p>
            <a:pPr>
              <a:defRPr/>
            </a:pPr>
            <a:fld id="{BCE5E399-1CC6-4CD2-930C-7D0F501BA41F}" type="slidenum">
              <a:rPr lang="en-US" smtClean="0"/>
              <a:pPr>
                <a:defRPr/>
              </a:pPr>
              <a:t>55</a:t>
            </a:fld>
            <a:endParaRPr lang="en-US"/>
          </a:p>
        </p:txBody>
      </p:sp>
    </p:spTree>
    <p:extLst>
      <p:ext uri="{BB962C8B-B14F-4D97-AF65-F5344CB8AC3E}">
        <p14:creationId xmlns:p14="http://schemas.microsoft.com/office/powerpoint/2010/main" val="1016351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E5E399-1CC6-4CD2-930C-7D0F501BA41F}" type="slidenum">
              <a:rPr lang="en-US">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1183262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dirty="0" smtClean="0">
                <a:solidFill>
                  <a:srgbClr val="000000"/>
                </a:solidFill>
                <a:effectLst/>
                <a:latin typeface="Calibri" panose="020F0502020204030204" pitchFamily="34" charset="0"/>
              </a:rPr>
              <a:t>Significantly lower mass than ISS heritage modules is required, failsafe/self-healing for prevention of atmosphere leakage. Improvements are needed to enable habitat mass reduction and to enable autonomous self-healing/failsafe while dormant, </a:t>
            </a:r>
            <a:r>
              <a:rPr lang="en-US" sz="1200" b="0" i="0" u="none" strike="noStrike" dirty="0" err="1" smtClean="0">
                <a:solidFill>
                  <a:srgbClr val="000000"/>
                </a:solidFill>
                <a:effectLst/>
                <a:latin typeface="Calibri" panose="020F0502020204030204" pitchFamily="34" charset="0"/>
              </a:rPr>
              <a:t>uncrewed</a:t>
            </a:r>
            <a:r>
              <a:rPr lang="en-US" sz="1200" b="0" i="0" u="none" strike="noStrike" dirty="0" smtClean="0">
                <a:solidFill>
                  <a:srgbClr val="000000"/>
                </a:solidFill>
                <a:effectLst/>
                <a:latin typeface="Calibri" panose="020F0502020204030204" pitchFamily="34" charset="0"/>
              </a:rPr>
              <a:t> or crewed.</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dirty="0" smtClean="0">
              <a:solidFill>
                <a:srgbClr val="000000"/>
              </a:solidFill>
              <a:effectLst/>
              <a:latin typeface="Calibri" panose="020F050202020403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dirty="0" smtClean="0">
                <a:solidFill>
                  <a:srgbClr val="000000"/>
                </a:solidFill>
                <a:effectLst/>
                <a:latin typeface="Calibri" panose="020F0502020204030204" pitchFamily="34" charset="0"/>
              </a:rPr>
              <a:t>Development of thermal protection system (TPS) structures that enable missions to </a:t>
            </a:r>
            <a:r>
              <a:rPr lang="en-US" sz="1200" b="0" i="0" u="none" strike="noStrike" dirty="0" err="1" smtClean="0">
                <a:solidFill>
                  <a:srgbClr val="000000"/>
                </a:solidFill>
                <a:effectLst/>
                <a:latin typeface="Calibri" panose="020F0502020204030204" pitchFamily="34" charset="0"/>
              </a:rPr>
              <a:t>cis</a:t>
            </a:r>
            <a:r>
              <a:rPr lang="en-US" sz="1200" b="0" i="0" u="none" strike="noStrike" dirty="0" smtClean="0">
                <a:solidFill>
                  <a:srgbClr val="000000"/>
                </a:solidFill>
                <a:effectLst/>
                <a:latin typeface="Calibri" panose="020F0502020204030204" pitchFamily="34" charset="0"/>
              </a:rPr>
              <a:t>-lunar space and to Mars. Increases are needed in the vehicle structure size for HIAD/rigid </a:t>
            </a:r>
            <a:r>
              <a:rPr lang="en-US" sz="1200" b="0" i="0" u="none" strike="noStrike" dirty="0" err="1" smtClean="0">
                <a:solidFill>
                  <a:srgbClr val="000000"/>
                </a:solidFill>
                <a:effectLst/>
                <a:latin typeface="Calibri" panose="020F0502020204030204" pitchFamily="34" charset="0"/>
              </a:rPr>
              <a:t>aeroshell</a:t>
            </a:r>
            <a:r>
              <a:rPr lang="en-US" sz="1200" b="0" i="0" u="none" strike="noStrike" dirty="0" smtClean="0">
                <a:solidFill>
                  <a:srgbClr val="000000"/>
                </a:solidFill>
                <a:effectLst/>
                <a:latin typeface="Calibri" panose="020F0502020204030204" pitchFamily="34" charset="0"/>
              </a:rPr>
              <a:t> concepts necessary to deliver 18t payloads to Mars.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dirty="0" smtClean="0">
              <a:solidFill>
                <a:srgbClr val="000000"/>
              </a:solidFill>
              <a:effectLst/>
              <a:latin typeface="Calibri" panose="020F050202020403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dirty="0" smtClean="0">
                <a:solidFill>
                  <a:srgbClr val="000000"/>
                </a:solidFill>
                <a:effectLst/>
                <a:latin typeface="Calibri" panose="020F0502020204030204" pitchFamily="34" charset="0"/>
              </a:rPr>
              <a:t>Sustainment of structural systems during exploration missions require monitoring and/or evaluation of structural integrity, residual strength and life; and providing feedback to mission controllers to adapt mission parameters to ensure safety or to recommend repair and maintenance.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dirty="0" smtClean="0">
              <a:solidFill>
                <a:srgbClr val="000000"/>
              </a:solidFill>
              <a:effectLst/>
              <a:latin typeface="Calibri" panose="020F050202020403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dirty="0" smtClean="0">
                <a:solidFill>
                  <a:srgbClr val="000000"/>
                </a:solidFill>
                <a:effectLst/>
                <a:latin typeface="Calibri" panose="020F0502020204030204" pitchFamily="34" charset="0"/>
              </a:rPr>
              <a:t>Validated, high fidelity models with quantified uncertainty bounds for loads development, and predictions of structural response, failure, and life. Necessary to ensure a safe habitat environment for the crew, even during periods of extended dormancy. Also necessary to eliminate mass growth due to excessive conservatism in design loads, and structural margin determination.</a:t>
            </a:r>
          </a:p>
          <a:p>
            <a:endParaRPr lang="en-US" dirty="0" smtClean="0"/>
          </a:p>
          <a:p>
            <a:pPr rtl="0" eaLnBrk="1" fontAlgn="ctr" latinLnBrk="0" hangingPunct="1"/>
            <a:r>
              <a:rPr lang="en-US" sz="1200" b="0" i="0" u="none" strike="noStrike" kern="1200" dirty="0" smtClean="0">
                <a:solidFill>
                  <a:schemeClr val="tx1"/>
                </a:solidFill>
                <a:effectLst/>
                <a:latin typeface="+mn-lt"/>
                <a:ea typeface="+mn-ea"/>
                <a:cs typeface="+mn-cs"/>
              </a:rPr>
              <a:t>Design and development of deployment mechanisms for large solar array structures that can be autonomously deployed.</a:t>
            </a:r>
          </a:p>
          <a:p>
            <a:pPr rtl="0" eaLnBrk="1" fontAlgn="ctr" latinLnBrk="0" hangingPunct="1"/>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Reliable, long-life, mission critical systems such as cooling pumps, circulators and components for Zero Boil-Off systems, control moment gyros, robotic manipulation hardware, docking/hatch devices and pointing mechanisms must be more resilient and capable than current COTS technology allows. New bearing and gear materials and designs are needed to ensure mission success.</a:t>
            </a:r>
          </a:p>
          <a:p>
            <a:pPr rtl="0" eaLnBrk="1" fontAlgn="ctr" latinLnBrk="0" hangingPunct="1"/>
            <a:r>
              <a:rPr lang="en-US" sz="1200" b="0" i="0" u="none" strike="noStrike" kern="1200" dirty="0" smtClean="0">
                <a:solidFill>
                  <a:schemeClr val="tx1"/>
                </a:solidFill>
                <a:effectLst/>
                <a:latin typeface="+mn-lt"/>
                <a:ea typeface="+mn-ea"/>
                <a:cs typeface="+mn-cs"/>
              </a:rPr>
              <a:t> </a:t>
            </a:r>
          </a:p>
          <a:p>
            <a:pPr rtl="0" eaLnBrk="1" fontAlgn="ctr" latinLnBrk="0" hangingPunct="1"/>
            <a:r>
              <a:rPr lang="en-US" sz="1200" b="1" i="0" u="none" strike="noStrike" kern="1200" dirty="0" smtClean="0">
                <a:solidFill>
                  <a:schemeClr val="tx1"/>
                </a:solidFill>
                <a:effectLst/>
                <a:latin typeface="+mn-lt"/>
                <a:ea typeface="+mn-ea"/>
                <a:cs typeface="+mn-cs"/>
              </a:rPr>
              <a:t> </a:t>
            </a:r>
            <a:endParaRPr lang="en-US" sz="1200" b="0" i="0" u="none" strike="noStrike" kern="1200" dirty="0" smtClean="0">
              <a:solidFill>
                <a:schemeClr val="tx1"/>
              </a:solidFill>
              <a:effectLst/>
              <a:latin typeface="+mn-lt"/>
              <a:ea typeface="+mn-ea"/>
              <a:cs typeface="+mn-cs"/>
            </a:endParaRPr>
          </a:p>
          <a:p>
            <a:pPr rtl="0" eaLnBrk="1" fontAlgn="ctr" latinLnBrk="0" hangingPunct="1"/>
            <a:r>
              <a:rPr lang="en-US" sz="1200" b="0" i="0" u="none" strike="noStrike" kern="1200" dirty="0" smtClean="0">
                <a:solidFill>
                  <a:schemeClr val="tx1"/>
                </a:solidFill>
                <a:effectLst/>
                <a:latin typeface="+mn-lt"/>
                <a:ea typeface="+mn-ea"/>
                <a:cs typeface="+mn-cs"/>
              </a:rPr>
              <a:t>Need both safety and reliability over long durations, and in extremely challenging environments such as cryogenic temperatures and ultra-high vacuum. Long life, cryogenic actuators are a key technology challenge, and enabling for deep space missions. Long-life-by-design, modular (for ease of integration) actuators consisting of motors, gearboxes, position/speed sensors, and motor controller electronics will need to be capable of operating in dusty NEO, lunar, Martian environments at temperatures between 400 and 40 K, for years, in order to meet those reliability demands.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CE5E399-1CC6-4CD2-930C-7D0F501BA41F}" type="slidenum">
              <a:rPr lang="en-US" smtClean="0"/>
              <a:pPr>
                <a:defRPr/>
              </a:pPr>
              <a:t>57</a:t>
            </a:fld>
            <a:endParaRPr lang="en-US"/>
          </a:p>
        </p:txBody>
      </p:sp>
    </p:spTree>
    <p:extLst>
      <p:ext uri="{BB962C8B-B14F-4D97-AF65-F5344CB8AC3E}">
        <p14:creationId xmlns:p14="http://schemas.microsoft.com/office/powerpoint/2010/main" val="218081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5983BB-1E32-4A25-9273-F96789E5A5A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72908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has identified specific scientific and technical challenges for the journey to Mars through rigorous studies, including an ongoing series of architectural trade analyses, external reviews, assessments of deep-space habitation options with international partners, and high-priority objectives of science decadal studies.</a:t>
            </a:r>
          </a:p>
          <a:p>
            <a:endParaRPr lang="en-US" dirty="0" smtClean="0"/>
          </a:p>
          <a:p>
            <a:r>
              <a:rPr lang="en-US" dirty="0" smtClean="0"/>
              <a:t>Transportation</a:t>
            </a:r>
          </a:p>
          <a:p>
            <a:endParaRPr lang="en-US" dirty="0" smtClean="0"/>
          </a:p>
          <a:p>
            <a:r>
              <a:rPr lang="en-US" dirty="0" smtClean="0"/>
              <a:t>Working in Space</a:t>
            </a:r>
          </a:p>
          <a:p>
            <a:endParaRPr lang="en-US" dirty="0" smtClean="0"/>
          </a:p>
          <a:p>
            <a:r>
              <a:rPr lang="en-US" dirty="0" smtClean="0"/>
              <a:t>Staying Healthy/Living in Space</a:t>
            </a:r>
          </a:p>
          <a:p>
            <a:endParaRPr lang="en-US" dirty="0"/>
          </a:p>
        </p:txBody>
      </p:sp>
      <p:sp>
        <p:nvSpPr>
          <p:cNvPr id="4" name="Slide Number Placeholder 3"/>
          <p:cNvSpPr>
            <a:spLocks noGrp="1"/>
          </p:cNvSpPr>
          <p:nvPr>
            <p:ph type="sldNum" sz="quarter" idx="10"/>
          </p:nvPr>
        </p:nvSpPr>
        <p:spPr/>
        <p:txBody>
          <a:bodyPr/>
          <a:lstStyle/>
          <a:p>
            <a:fld id="{4D9EFD1B-7A9A-47D1-8B26-C9E1BDA99FDF}" type="slidenum">
              <a:rPr lang="en-US" smtClean="0"/>
              <a:t>7</a:t>
            </a:fld>
            <a:endParaRPr lang="en-US"/>
          </a:p>
        </p:txBody>
      </p:sp>
    </p:spTree>
    <p:extLst>
      <p:ext uri="{BB962C8B-B14F-4D97-AF65-F5344CB8AC3E}">
        <p14:creationId xmlns:p14="http://schemas.microsoft.com/office/powerpoint/2010/main" val="402484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duration ECLSS is common with Orion</a:t>
            </a:r>
            <a:r>
              <a:rPr lang="en-US" baseline="0" dirty="0" smtClean="0"/>
              <a:t> ECLSS</a:t>
            </a:r>
          </a:p>
          <a:p>
            <a:r>
              <a:rPr lang="en-US" baseline="0" dirty="0" smtClean="0"/>
              <a:t>MTBF is reported at the component level</a:t>
            </a:r>
            <a:endParaRPr lang="en-US" dirty="0"/>
          </a:p>
        </p:txBody>
      </p:sp>
      <p:sp>
        <p:nvSpPr>
          <p:cNvPr id="4" name="Slide Number Placeholder 3"/>
          <p:cNvSpPr>
            <a:spLocks noGrp="1"/>
          </p:cNvSpPr>
          <p:nvPr>
            <p:ph type="sldNum" sz="quarter" idx="10"/>
          </p:nvPr>
        </p:nvSpPr>
        <p:spPr/>
        <p:txBody>
          <a:bodyPr/>
          <a:lstStyle/>
          <a:p>
            <a:fld id="{9E05A0BF-2AF5-45A0-9BE3-755658819FF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50790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8" indent="-174698">
              <a:buFont typeface="Arial"/>
              <a:buChar char="•"/>
            </a:pPr>
            <a:endParaRPr lang="en-US" dirty="0"/>
          </a:p>
        </p:txBody>
      </p:sp>
      <p:sp>
        <p:nvSpPr>
          <p:cNvPr id="4" name="Slide Number Placeholder 3"/>
          <p:cNvSpPr>
            <a:spLocks noGrp="1"/>
          </p:cNvSpPr>
          <p:nvPr>
            <p:ph type="sldNum" sz="quarter" idx="10"/>
          </p:nvPr>
        </p:nvSpPr>
        <p:spPr/>
        <p:txBody>
          <a:bodyPr/>
          <a:lstStyle/>
          <a:p>
            <a:fld id="{E7182E6C-098D-744D-9C72-814307E02F02}"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226526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414D39-F2F1-224B-A359-EE1A472927E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460320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EFD1B-7A9A-47D1-8B26-C9E1BDA99FDF}" type="slidenum">
              <a:rPr lang="en-US" smtClean="0"/>
              <a:t>15</a:t>
            </a:fld>
            <a:endParaRPr lang="en-US"/>
          </a:p>
        </p:txBody>
      </p:sp>
    </p:spTree>
    <p:extLst>
      <p:ext uri="{BB962C8B-B14F-4D97-AF65-F5344CB8AC3E}">
        <p14:creationId xmlns:p14="http://schemas.microsoft.com/office/powerpoint/2010/main" val="30921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gaps, 3 top priority</a:t>
            </a:r>
            <a:endParaRPr lang="en-US" dirty="0"/>
          </a:p>
        </p:txBody>
      </p:sp>
      <p:sp>
        <p:nvSpPr>
          <p:cNvPr id="4" name="Slide Number Placeholder 3"/>
          <p:cNvSpPr>
            <a:spLocks noGrp="1"/>
          </p:cNvSpPr>
          <p:nvPr>
            <p:ph type="sldNum" sz="quarter" idx="10"/>
          </p:nvPr>
        </p:nvSpPr>
        <p:spPr/>
        <p:txBody>
          <a:bodyPr/>
          <a:lstStyle/>
          <a:p>
            <a:pPr>
              <a:defRPr/>
            </a:pPr>
            <a:fld id="{BCE5E399-1CC6-4CD2-930C-7D0F501BA41F}" type="slidenum">
              <a:rPr lang="en-US" smtClean="0"/>
              <a:pPr>
                <a:defRPr/>
              </a:pPr>
              <a:t>18</a:t>
            </a:fld>
            <a:endParaRPr lang="en-US"/>
          </a:p>
        </p:txBody>
      </p:sp>
    </p:spTree>
    <p:extLst>
      <p:ext uri="{BB962C8B-B14F-4D97-AF65-F5344CB8AC3E}">
        <p14:creationId xmlns:p14="http://schemas.microsoft.com/office/powerpoint/2010/main" val="3864616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OMD-National-templat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67" descr="NASA insignia RGB"/>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54965" y="239717"/>
            <a:ext cx="717550" cy="593725"/>
          </a:xfrm>
          <a:prstGeom prst="rect">
            <a:avLst/>
          </a:prstGeom>
          <a:noFill/>
          <a:ln w="9525">
            <a:noFill/>
            <a:miter lim="800000"/>
            <a:headEnd/>
            <a:tailEnd/>
          </a:ln>
        </p:spPr>
      </p:pic>
      <p:sp>
        <p:nvSpPr>
          <p:cNvPr id="6" name="Text Box 74"/>
          <p:cNvSpPr txBox="1">
            <a:spLocks noChangeArrowheads="1"/>
          </p:cNvSpPr>
          <p:nvPr userDrawn="1"/>
        </p:nvSpPr>
        <p:spPr bwMode="auto">
          <a:xfrm>
            <a:off x="466727" y="455614"/>
            <a:ext cx="2124075" cy="161583"/>
          </a:xfrm>
          <a:prstGeom prst="rect">
            <a:avLst/>
          </a:prstGeom>
          <a:noFill/>
          <a:ln w="9525">
            <a:noFill/>
            <a:miter lim="800000"/>
            <a:headEnd/>
            <a:tailEnd/>
          </a:ln>
        </p:spPr>
        <p:txBody>
          <a:bodyPr>
            <a:prstTxWarp prst="textNoShape">
              <a:avLst/>
            </a:prstTxWarp>
            <a:spAutoFit/>
          </a:bodyPr>
          <a:lstStyle/>
          <a:p>
            <a:pPr defTabSz="342900" eaLnBrk="0" fontAlgn="base" hangingPunct="0">
              <a:spcBef>
                <a:spcPct val="50000"/>
              </a:spcBef>
              <a:spcAft>
                <a:spcPct val="0"/>
              </a:spcAft>
              <a:defRPr/>
            </a:pPr>
            <a:r>
              <a:rPr lang="en-US" sz="450" dirty="0">
                <a:solidFill>
                  <a:prstClr val="white"/>
                </a:solidFill>
                <a:latin typeface="Arial"/>
                <a:ea typeface="ヒラギノ角ゴ Pro W3" charset="-128"/>
                <a:cs typeface="Arial"/>
              </a:rPr>
              <a:t>National Aeronautics and Space Administration</a:t>
            </a:r>
          </a:p>
        </p:txBody>
      </p:sp>
      <p:sp>
        <p:nvSpPr>
          <p:cNvPr id="7" name="Rectangle 162"/>
          <p:cNvSpPr>
            <a:spLocks noGrp="1" noChangeArrowheads="1"/>
          </p:cNvSpPr>
          <p:nvPr userDrawn="1">
            <p:ph type="ctrTitle"/>
          </p:nvPr>
        </p:nvSpPr>
        <p:spPr>
          <a:xfrm>
            <a:off x="458789" y="885829"/>
            <a:ext cx="4867275" cy="1090613"/>
          </a:xfrm>
          <a:ln>
            <a:noFill/>
          </a:ln>
        </p:spPr>
        <p:txBody>
          <a:bodyPr/>
          <a:lstStyle/>
          <a:p>
            <a:pPr eaLnBrk="1" hangingPunct="1"/>
            <a:r>
              <a:rPr lang="en-US" sz="2700" dirty="0" smtClean="0"/>
              <a:t>[Title]</a:t>
            </a:r>
          </a:p>
        </p:txBody>
      </p:sp>
      <p:sp>
        <p:nvSpPr>
          <p:cNvPr id="9" name="Rectangle 163"/>
          <p:cNvSpPr>
            <a:spLocks noGrp="1" noChangeArrowheads="1"/>
          </p:cNvSpPr>
          <p:nvPr userDrawn="1">
            <p:ph type="subTitle" idx="1"/>
          </p:nvPr>
        </p:nvSpPr>
        <p:spPr>
          <a:xfrm>
            <a:off x="458788" y="2162175"/>
            <a:ext cx="7313612" cy="2551906"/>
          </a:xfrm>
          <a:ln>
            <a:noFill/>
          </a:ln>
        </p:spPr>
        <p:txBody>
          <a:bodyPr/>
          <a:lstStyle>
            <a:lvl1pPr>
              <a:buNone/>
              <a:defRPr/>
            </a:lvl1pPr>
          </a:lstStyle>
          <a:p>
            <a:pPr eaLnBrk="1" hangingPunct="1"/>
            <a:r>
              <a:rPr lang="en-US" sz="1350" dirty="0" smtClean="0">
                <a:solidFill>
                  <a:schemeClr val="bg1"/>
                </a:solidFill>
              </a:rPr>
              <a:t>[Presenter]</a:t>
            </a:r>
            <a:endParaRPr lang="en-US" sz="1350" dirty="0">
              <a:solidFill>
                <a:schemeClr val="bg1"/>
              </a:solidFill>
            </a:endParaRPr>
          </a:p>
          <a:p>
            <a:pPr eaLnBrk="1" hangingPunct="1"/>
            <a:r>
              <a:rPr lang="en-US" sz="1350" dirty="0" smtClean="0">
                <a:solidFill>
                  <a:schemeClr val="bg1"/>
                </a:solidFill>
              </a:rPr>
              <a:t>[Date]</a:t>
            </a:r>
            <a:endParaRPr lang="en-US" sz="1350" dirty="0">
              <a:solidFill>
                <a:schemeClr val="bg1"/>
              </a:solidFill>
            </a:endParaRPr>
          </a:p>
        </p:txBody>
      </p:sp>
    </p:spTree>
    <p:extLst>
      <p:ext uri="{BB962C8B-B14F-4D97-AF65-F5344CB8AC3E}">
        <p14:creationId xmlns:p14="http://schemas.microsoft.com/office/powerpoint/2010/main" val="510384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F4B113AE-55CD-D348-A50C-48FFA1F60AF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0323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404D6BA3-69F7-7743-B144-879968D93C6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458714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687263"/>
            <a:ext cx="7772400" cy="1500187"/>
          </a:xfrm>
        </p:spPr>
        <p:txBody>
          <a:bodyPr anchor="ctr"/>
          <a:lstStyle>
            <a:lvl1pPr marL="0" indent="0" algn="ctr">
              <a:buNone/>
              <a:defRPr sz="2400" b="1"/>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dirty="0" smtClean="0"/>
              <a:t>Click to edit Master text styles</a:t>
            </a:r>
          </a:p>
        </p:txBody>
      </p:sp>
    </p:spTree>
    <p:extLst>
      <p:ext uri="{BB962C8B-B14F-4D97-AF65-F5344CB8AC3E}">
        <p14:creationId xmlns:p14="http://schemas.microsoft.com/office/powerpoint/2010/main" val="3667140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HEOMD-National-template-update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67" descr="NASA insignia RGB"/>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54965" y="239717"/>
            <a:ext cx="717550" cy="593725"/>
          </a:xfrm>
          <a:prstGeom prst="rect">
            <a:avLst/>
          </a:prstGeom>
          <a:noFill/>
          <a:ln w="9525">
            <a:noFill/>
            <a:miter lim="800000"/>
            <a:headEnd/>
            <a:tailEnd/>
          </a:ln>
        </p:spPr>
      </p:pic>
      <p:sp>
        <p:nvSpPr>
          <p:cNvPr id="6" name="Text Box 74"/>
          <p:cNvSpPr txBox="1">
            <a:spLocks noChangeArrowheads="1"/>
          </p:cNvSpPr>
          <p:nvPr userDrawn="1"/>
        </p:nvSpPr>
        <p:spPr bwMode="auto">
          <a:xfrm>
            <a:off x="466727" y="455614"/>
            <a:ext cx="2124075" cy="161583"/>
          </a:xfrm>
          <a:prstGeom prst="rect">
            <a:avLst/>
          </a:prstGeom>
          <a:noFill/>
          <a:ln w="9525">
            <a:noFill/>
            <a:miter lim="800000"/>
            <a:headEnd/>
            <a:tailEnd/>
          </a:ln>
        </p:spPr>
        <p:txBody>
          <a:bodyPr>
            <a:prstTxWarp prst="textNoShape">
              <a:avLst/>
            </a:prstTxWarp>
            <a:spAutoFit/>
          </a:bodyPr>
          <a:lstStyle/>
          <a:p>
            <a:pPr defTabSz="342900" eaLnBrk="0" hangingPunct="0">
              <a:spcBef>
                <a:spcPct val="50000"/>
              </a:spcBef>
              <a:defRPr/>
            </a:pPr>
            <a:r>
              <a:rPr lang="en-US" sz="450" dirty="0">
                <a:solidFill>
                  <a:prstClr val="white"/>
                </a:solidFill>
                <a:latin typeface="Arial"/>
                <a:ea typeface="ヒラギノ角ゴ Pro W3" charset="-128"/>
                <a:cs typeface="Arial"/>
              </a:rPr>
              <a:t>National Aeronautics and Space Administration</a:t>
            </a:r>
          </a:p>
        </p:txBody>
      </p:sp>
      <p:sp>
        <p:nvSpPr>
          <p:cNvPr id="7" name="Rectangle 162"/>
          <p:cNvSpPr>
            <a:spLocks noGrp="1" noChangeArrowheads="1"/>
          </p:cNvSpPr>
          <p:nvPr userDrawn="1">
            <p:ph type="ctrTitle"/>
          </p:nvPr>
        </p:nvSpPr>
        <p:spPr>
          <a:xfrm>
            <a:off x="458789" y="1139829"/>
            <a:ext cx="4867275" cy="1090613"/>
          </a:xfrm>
          <a:ln>
            <a:noFill/>
          </a:ln>
        </p:spPr>
        <p:txBody>
          <a:bodyPr/>
          <a:lstStyle/>
          <a:p>
            <a:pPr eaLnBrk="1" hangingPunct="1"/>
            <a:r>
              <a:rPr lang="en-US" sz="2700" dirty="0" smtClean="0"/>
              <a:t>[Title]</a:t>
            </a:r>
          </a:p>
        </p:txBody>
      </p:sp>
      <p:sp>
        <p:nvSpPr>
          <p:cNvPr id="9" name="Rectangle 163"/>
          <p:cNvSpPr>
            <a:spLocks noGrp="1" noChangeArrowheads="1"/>
          </p:cNvSpPr>
          <p:nvPr userDrawn="1">
            <p:ph type="subTitle" idx="1"/>
          </p:nvPr>
        </p:nvSpPr>
        <p:spPr>
          <a:xfrm>
            <a:off x="458788" y="2479490"/>
            <a:ext cx="7313612" cy="1917285"/>
          </a:xfrm>
          <a:ln>
            <a:noFill/>
          </a:ln>
        </p:spPr>
        <p:txBody>
          <a:bodyPr/>
          <a:lstStyle>
            <a:lvl1pPr>
              <a:buNone/>
              <a:defRPr/>
            </a:lvl1pPr>
          </a:lstStyle>
          <a:p>
            <a:pPr eaLnBrk="1" hangingPunct="1"/>
            <a:r>
              <a:rPr lang="en-US" sz="1350" dirty="0" smtClean="0">
                <a:solidFill>
                  <a:schemeClr val="bg1"/>
                </a:solidFill>
              </a:rPr>
              <a:t>[Presenter]</a:t>
            </a:r>
            <a:endParaRPr lang="en-US" sz="1350" dirty="0">
              <a:solidFill>
                <a:schemeClr val="bg1"/>
              </a:solidFill>
            </a:endParaRPr>
          </a:p>
          <a:p>
            <a:pPr eaLnBrk="1" hangingPunct="1"/>
            <a:r>
              <a:rPr lang="en-US" sz="1350" dirty="0" smtClean="0">
                <a:solidFill>
                  <a:schemeClr val="bg1"/>
                </a:solidFill>
              </a:rPr>
              <a:t>[Date]</a:t>
            </a:r>
            <a:endParaRPr lang="en-US" sz="1350" dirty="0">
              <a:solidFill>
                <a:schemeClr val="bg1"/>
              </a:solidFill>
            </a:endParaRPr>
          </a:p>
        </p:txBody>
      </p:sp>
    </p:spTree>
    <p:extLst>
      <p:ext uri="{BB962C8B-B14F-4D97-AF65-F5344CB8AC3E}">
        <p14:creationId xmlns:p14="http://schemas.microsoft.com/office/powerpoint/2010/main" val="2817960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D1B0E9A-C4F3-4D46-924E-FDCE9F0342D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231722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lvl1pPr>
          </a:lstStyle>
          <a:p>
            <a:pPr>
              <a:defRPr/>
            </a:pPr>
            <a:fld id="{D5DAE49E-2BF0-4544-8051-9D9952258CD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436858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4"/>
            <a:ext cx="4038600" cy="4525963"/>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2"/>
          </p:nvPr>
        </p:nvSpPr>
        <p:spPr/>
        <p:txBody>
          <a:bodyPr/>
          <a:lstStyle>
            <a:lvl1pPr>
              <a:defRPr/>
            </a:lvl1pPr>
          </a:lstStyle>
          <a:p>
            <a:pPr>
              <a:defRPr/>
            </a:pPr>
            <a:fld id="{9C653B81-1CEE-CF4E-ACAF-6768DFB8F09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581161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12"/>
          </p:nvPr>
        </p:nvSpPr>
        <p:spPr/>
        <p:txBody>
          <a:bodyPr/>
          <a:lstStyle>
            <a:lvl1pPr>
              <a:defRPr/>
            </a:lvl1pPr>
          </a:lstStyle>
          <a:p>
            <a:pPr>
              <a:defRPr/>
            </a:pPr>
            <a:fld id="{C3F8FE31-FAF1-3745-BF48-BCE0F8B7E59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60350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12"/>
          </p:nvPr>
        </p:nvSpPr>
        <p:spPr/>
        <p:txBody>
          <a:bodyPr/>
          <a:lstStyle>
            <a:lvl1pPr>
              <a:defRPr/>
            </a:lvl1pPr>
          </a:lstStyle>
          <a:p>
            <a:pPr>
              <a:defRPr/>
            </a:pPr>
            <a:fld id="{C30E9D5D-D70B-DF4D-BE92-1E87454395A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48394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6EB34E79-42DC-BB4B-87D9-B6C53289D05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2095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00"/>
            </a:lvl1pPr>
          </a:lstStyle>
          <a:p>
            <a:r>
              <a:rPr lang="en-US" dirty="0" smtClean="0"/>
              <a:t>Click to edit Master title style</a:t>
            </a:r>
            <a:endParaRPr lang="en-US" dirty="0"/>
          </a:p>
        </p:txBody>
      </p:sp>
      <p:sp>
        <p:nvSpPr>
          <p:cNvPr id="3" name="Content Placeholder 2"/>
          <p:cNvSpPr>
            <a:spLocks noGrp="1"/>
          </p:cNvSpPr>
          <p:nvPr>
            <p:ph idx="1"/>
          </p:nvPr>
        </p:nvSpPr>
        <p:spPr>
          <a:xfrm>
            <a:off x="340237" y="1003304"/>
            <a:ext cx="8229600" cy="51228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D1B0E9A-C4F3-4D46-924E-FDCE9F0342D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42382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27C53C13-B2D1-4340-8123-90C6C1AEE48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115538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294734AB-A88B-0E46-AC11-9A152B8D5E1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61876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F4B113AE-55CD-D348-A50C-48FFA1F60AF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45405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404D6BA3-69F7-7743-B144-879968D93C6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689428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OMD-National-templat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67" descr="NASA insignia RGB"/>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54963" y="239713"/>
            <a:ext cx="717550" cy="593725"/>
          </a:xfrm>
          <a:prstGeom prst="rect">
            <a:avLst/>
          </a:prstGeom>
          <a:noFill/>
          <a:ln w="9525">
            <a:noFill/>
            <a:miter lim="800000"/>
            <a:headEnd/>
            <a:tailEnd/>
          </a:ln>
        </p:spPr>
      </p:pic>
      <p:sp>
        <p:nvSpPr>
          <p:cNvPr id="6" name="Text Box 74"/>
          <p:cNvSpPr txBox="1">
            <a:spLocks noChangeArrowheads="1"/>
          </p:cNvSpPr>
          <p:nvPr userDrawn="1"/>
        </p:nvSpPr>
        <p:spPr bwMode="auto">
          <a:xfrm>
            <a:off x="466725" y="455613"/>
            <a:ext cx="2124075" cy="184150"/>
          </a:xfrm>
          <a:prstGeom prst="rect">
            <a:avLst/>
          </a:prstGeom>
          <a:noFill/>
          <a:ln w="9525">
            <a:noFill/>
            <a:miter lim="800000"/>
            <a:headEnd/>
            <a:tailEnd/>
          </a:ln>
        </p:spPr>
        <p:txBody>
          <a:bodyPr>
            <a:prstTxWarp prst="textNoShape">
              <a:avLst/>
            </a:prstTxWarp>
            <a:spAutoFit/>
          </a:bodyPr>
          <a:lstStyle/>
          <a:p>
            <a:pPr defTabSz="457200" eaLnBrk="0" hangingPunct="0">
              <a:spcBef>
                <a:spcPct val="50000"/>
              </a:spcBef>
              <a:defRPr/>
            </a:pPr>
            <a:r>
              <a:rPr lang="en-US" sz="600" dirty="0">
                <a:solidFill>
                  <a:prstClr val="white"/>
                </a:solidFill>
                <a:latin typeface="Arial"/>
                <a:ea typeface="ヒラギノ角ゴ Pro W3" charset="-128"/>
                <a:cs typeface="Arial"/>
              </a:rPr>
              <a:t>National Aeronautics and Space Administration</a:t>
            </a:r>
          </a:p>
        </p:txBody>
      </p:sp>
      <p:sp>
        <p:nvSpPr>
          <p:cNvPr id="7" name="Rectangle 162"/>
          <p:cNvSpPr>
            <a:spLocks noGrp="1" noChangeArrowheads="1"/>
          </p:cNvSpPr>
          <p:nvPr userDrawn="1">
            <p:ph type="ctrTitle"/>
          </p:nvPr>
        </p:nvSpPr>
        <p:spPr>
          <a:xfrm>
            <a:off x="458788" y="885825"/>
            <a:ext cx="4867275" cy="1090613"/>
          </a:xfrm>
          <a:ln>
            <a:noFill/>
          </a:ln>
        </p:spPr>
        <p:txBody>
          <a:bodyPr/>
          <a:lstStyle/>
          <a:p>
            <a:pPr eaLnBrk="1" hangingPunct="1"/>
            <a:r>
              <a:rPr lang="en-US" sz="3600" dirty="0" smtClean="0"/>
              <a:t>[Title]</a:t>
            </a:r>
          </a:p>
        </p:txBody>
      </p:sp>
      <p:sp>
        <p:nvSpPr>
          <p:cNvPr id="9" name="Rectangle 163"/>
          <p:cNvSpPr>
            <a:spLocks noGrp="1" noChangeArrowheads="1"/>
          </p:cNvSpPr>
          <p:nvPr userDrawn="1">
            <p:ph type="subTitle" idx="1"/>
          </p:nvPr>
        </p:nvSpPr>
        <p:spPr>
          <a:xfrm>
            <a:off x="458788" y="2162175"/>
            <a:ext cx="7313612" cy="2551906"/>
          </a:xfrm>
          <a:ln>
            <a:noFill/>
          </a:ln>
        </p:spPr>
        <p:txBody>
          <a:bodyPr/>
          <a:lstStyle>
            <a:lvl1pPr>
              <a:buNone/>
              <a:defRPr/>
            </a:lvl1pPr>
          </a:lstStyle>
          <a:p>
            <a:pPr eaLnBrk="1" hangingPunct="1"/>
            <a:r>
              <a:rPr lang="en-US" sz="1800" dirty="0" smtClean="0">
                <a:solidFill>
                  <a:schemeClr val="bg1"/>
                </a:solidFill>
              </a:rPr>
              <a:t>[Presenter]</a:t>
            </a:r>
            <a:endParaRPr lang="en-US" sz="1800" dirty="0">
              <a:solidFill>
                <a:schemeClr val="bg1"/>
              </a:solidFill>
            </a:endParaRPr>
          </a:p>
          <a:p>
            <a:pPr eaLnBrk="1" hangingPunct="1"/>
            <a:r>
              <a:rPr lang="en-US" sz="1800" dirty="0" smtClean="0">
                <a:solidFill>
                  <a:schemeClr val="bg1"/>
                </a:solidFill>
              </a:rPr>
              <a:t>[Date]</a:t>
            </a:r>
            <a:endParaRPr lang="en-US" sz="1800" dirty="0">
              <a:solidFill>
                <a:schemeClr val="bg1"/>
              </a:solidFill>
            </a:endParaRPr>
          </a:p>
        </p:txBody>
      </p:sp>
    </p:spTree>
    <p:extLst>
      <p:ext uri="{BB962C8B-B14F-4D97-AF65-F5344CB8AC3E}">
        <p14:creationId xmlns:p14="http://schemas.microsoft.com/office/powerpoint/2010/main" val="1611854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D1B0E9A-C4F3-4D46-924E-FDCE9F0342D8}" type="slidenum">
              <a:rPr lang="en-US">
                <a:solidFill>
                  <a:prstClr val="black"/>
                </a:solidFill>
              </a:rPr>
              <a:pPr>
                <a:defRPr/>
              </a:pPr>
              <a:t>‹#›</a:t>
            </a:fld>
            <a:endParaRPr lang="en-US" dirty="0">
              <a:solidFill>
                <a:prstClr val="black"/>
              </a:solidFill>
            </a:endParaRPr>
          </a:p>
        </p:txBody>
      </p:sp>
      <p:sp>
        <p:nvSpPr>
          <p:cNvPr id="5" name="TextBox 26"/>
          <p:cNvSpPr txBox="1">
            <a:spLocks noChangeArrowheads="1"/>
          </p:cNvSpPr>
          <p:nvPr userDrawn="1"/>
        </p:nvSpPr>
        <p:spPr bwMode="auto">
          <a:xfrm>
            <a:off x="2942373" y="6583363"/>
            <a:ext cx="3250194" cy="27781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C00000"/>
                </a:solidFill>
                <a:latin typeface="Arial" charset="0"/>
                <a:cs typeface="Arial" pitchFamily="34" charset="0"/>
              </a:rPr>
              <a:t>Pre-decisional • NASA Internal Use Only</a:t>
            </a:r>
          </a:p>
        </p:txBody>
      </p:sp>
    </p:spTree>
    <p:extLst>
      <p:ext uri="{BB962C8B-B14F-4D97-AF65-F5344CB8AC3E}">
        <p14:creationId xmlns:p14="http://schemas.microsoft.com/office/powerpoint/2010/main" val="3879490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lvl1pPr>
          </a:lstStyle>
          <a:p>
            <a:pPr>
              <a:defRPr/>
            </a:pPr>
            <a:fld id="{D5DAE49E-2BF0-4544-8051-9D9952258CD4}" type="slidenum">
              <a:rPr lang="en-US">
                <a:solidFill>
                  <a:prstClr val="black"/>
                </a:solidFill>
              </a:rPr>
              <a:pPr>
                <a:defRPr/>
              </a:pPr>
              <a:t>‹#›</a:t>
            </a:fld>
            <a:endParaRPr lang="en-US">
              <a:solidFill>
                <a:prstClr val="black"/>
              </a:solidFill>
            </a:endParaRPr>
          </a:p>
        </p:txBody>
      </p:sp>
      <p:sp>
        <p:nvSpPr>
          <p:cNvPr id="5" name="TextBox 26"/>
          <p:cNvSpPr txBox="1">
            <a:spLocks noChangeArrowheads="1"/>
          </p:cNvSpPr>
          <p:nvPr userDrawn="1"/>
        </p:nvSpPr>
        <p:spPr bwMode="auto">
          <a:xfrm>
            <a:off x="2942373" y="6583363"/>
            <a:ext cx="3250194" cy="27781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C00000"/>
                </a:solidFill>
                <a:latin typeface="Arial" charset="0"/>
                <a:cs typeface="Arial" pitchFamily="34" charset="0"/>
              </a:rPr>
              <a:t>Pre-decisional • NASA Internal Use Only</a:t>
            </a:r>
          </a:p>
        </p:txBody>
      </p:sp>
    </p:spTree>
    <p:extLst>
      <p:ext uri="{BB962C8B-B14F-4D97-AF65-F5344CB8AC3E}">
        <p14:creationId xmlns:p14="http://schemas.microsoft.com/office/powerpoint/2010/main" val="194727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2"/>
          </p:nvPr>
        </p:nvSpPr>
        <p:spPr/>
        <p:txBody>
          <a:bodyPr/>
          <a:lstStyle>
            <a:lvl1pPr>
              <a:defRPr/>
            </a:lvl1pPr>
          </a:lstStyle>
          <a:p>
            <a:pPr>
              <a:defRPr/>
            </a:pPr>
            <a:fld id="{9C653B81-1CEE-CF4E-ACAF-6768DFB8F098}" type="slidenum">
              <a:rPr lang="en-US">
                <a:solidFill>
                  <a:prstClr val="black"/>
                </a:solidFill>
              </a:rPr>
              <a:pPr>
                <a:defRPr/>
              </a:pPr>
              <a:t>‹#›</a:t>
            </a:fld>
            <a:endParaRPr lang="en-US">
              <a:solidFill>
                <a:prstClr val="black"/>
              </a:solidFill>
            </a:endParaRPr>
          </a:p>
        </p:txBody>
      </p:sp>
      <p:sp>
        <p:nvSpPr>
          <p:cNvPr id="6" name="TextBox 26"/>
          <p:cNvSpPr txBox="1">
            <a:spLocks noChangeArrowheads="1"/>
          </p:cNvSpPr>
          <p:nvPr userDrawn="1"/>
        </p:nvSpPr>
        <p:spPr bwMode="auto">
          <a:xfrm>
            <a:off x="2942373" y="6583363"/>
            <a:ext cx="3250194" cy="27781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C00000"/>
                </a:solidFill>
                <a:latin typeface="Arial" charset="0"/>
                <a:cs typeface="Arial" pitchFamily="34" charset="0"/>
              </a:rPr>
              <a:t>Pre-decisional • NASA Internal Use Only</a:t>
            </a:r>
          </a:p>
        </p:txBody>
      </p:sp>
    </p:spTree>
    <p:extLst>
      <p:ext uri="{BB962C8B-B14F-4D97-AF65-F5344CB8AC3E}">
        <p14:creationId xmlns:p14="http://schemas.microsoft.com/office/powerpoint/2010/main" val="1924847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12"/>
          </p:nvPr>
        </p:nvSpPr>
        <p:spPr/>
        <p:txBody>
          <a:bodyPr/>
          <a:lstStyle>
            <a:lvl1pPr>
              <a:defRPr/>
            </a:lvl1pPr>
          </a:lstStyle>
          <a:p>
            <a:pPr>
              <a:defRPr/>
            </a:pPr>
            <a:fld id="{C3F8FE31-FAF1-3745-BF48-BCE0F8B7E596}" type="slidenum">
              <a:rPr lang="en-US">
                <a:solidFill>
                  <a:prstClr val="black"/>
                </a:solidFill>
              </a:rPr>
              <a:pPr>
                <a:defRPr/>
              </a:pPr>
              <a:t>‹#›</a:t>
            </a:fld>
            <a:endParaRPr lang="en-US">
              <a:solidFill>
                <a:prstClr val="black"/>
              </a:solidFill>
            </a:endParaRPr>
          </a:p>
        </p:txBody>
      </p:sp>
      <p:sp>
        <p:nvSpPr>
          <p:cNvPr id="8" name="TextBox 26"/>
          <p:cNvSpPr txBox="1">
            <a:spLocks noChangeArrowheads="1"/>
          </p:cNvSpPr>
          <p:nvPr userDrawn="1"/>
        </p:nvSpPr>
        <p:spPr bwMode="auto">
          <a:xfrm>
            <a:off x="2942373" y="6583363"/>
            <a:ext cx="3250194" cy="27781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C00000"/>
                </a:solidFill>
                <a:latin typeface="Arial" charset="0"/>
                <a:cs typeface="Arial" pitchFamily="34" charset="0"/>
              </a:rPr>
              <a:t>Pre-decisional • NASA Internal Use Only</a:t>
            </a:r>
          </a:p>
        </p:txBody>
      </p:sp>
    </p:spTree>
    <p:extLst>
      <p:ext uri="{BB962C8B-B14F-4D97-AF65-F5344CB8AC3E}">
        <p14:creationId xmlns:p14="http://schemas.microsoft.com/office/powerpoint/2010/main" val="3655993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12"/>
          </p:nvPr>
        </p:nvSpPr>
        <p:spPr/>
        <p:txBody>
          <a:bodyPr/>
          <a:lstStyle>
            <a:lvl1pPr>
              <a:defRPr/>
            </a:lvl1pPr>
          </a:lstStyle>
          <a:p>
            <a:pPr>
              <a:defRPr/>
            </a:pPr>
            <a:fld id="{C30E9D5D-D70B-DF4D-BE92-1E87454395AC}" type="slidenum">
              <a:rPr lang="en-US">
                <a:solidFill>
                  <a:prstClr val="black"/>
                </a:solidFill>
              </a:rPr>
              <a:pPr>
                <a:defRPr/>
              </a:pPr>
              <a:t>‹#›</a:t>
            </a:fld>
            <a:endParaRPr lang="en-US">
              <a:solidFill>
                <a:prstClr val="black"/>
              </a:solidFill>
            </a:endParaRPr>
          </a:p>
        </p:txBody>
      </p:sp>
      <p:sp>
        <p:nvSpPr>
          <p:cNvPr id="4" name="TextBox 26"/>
          <p:cNvSpPr txBox="1">
            <a:spLocks noChangeArrowheads="1"/>
          </p:cNvSpPr>
          <p:nvPr userDrawn="1"/>
        </p:nvSpPr>
        <p:spPr bwMode="auto">
          <a:xfrm>
            <a:off x="2942373" y="6583363"/>
            <a:ext cx="3250194" cy="27781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C00000"/>
                </a:solidFill>
                <a:latin typeface="Arial" charset="0"/>
                <a:cs typeface="Arial" pitchFamily="34" charset="0"/>
              </a:rPr>
              <a:t>Pre-decisional • NASA Internal Use Only</a:t>
            </a:r>
          </a:p>
        </p:txBody>
      </p:sp>
    </p:spTree>
    <p:extLst>
      <p:ext uri="{BB962C8B-B14F-4D97-AF65-F5344CB8AC3E}">
        <p14:creationId xmlns:p14="http://schemas.microsoft.com/office/powerpoint/2010/main" val="1014145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lvl1pPr>
          </a:lstStyle>
          <a:p>
            <a:pPr>
              <a:defRPr/>
            </a:pPr>
            <a:fld id="{D5DAE49E-2BF0-4544-8051-9D9952258CD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367240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6EB34E79-42DC-BB4B-87D9-B6C53289D050}" type="slidenum">
              <a:rPr lang="en-US">
                <a:solidFill>
                  <a:prstClr val="black"/>
                </a:solidFill>
              </a:rPr>
              <a:pPr>
                <a:defRPr/>
              </a:pPr>
              <a:t>‹#›</a:t>
            </a:fld>
            <a:endParaRPr lang="en-US">
              <a:solidFill>
                <a:prstClr val="black"/>
              </a:solidFill>
            </a:endParaRPr>
          </a:p>
        </p:txBody>
      </p:sp>
      <p:sp>
        <p:nvSpPr>
          <p:cNvPr id="3" name="TextBox 26"/>
          <p:cNvSpPr txBox="1">
            <a:spLocks noChangeArrowheads="1"/>
          </p:cNvSpPr>
          <p:nvPr userDrawn="1"/>
        </p:nvSpPr>
        <p:spPr bwMode="auto">
          <a:xfrm>
            <a:off x="2942373" y="6583363"/>
            <a:ext cx="3250194" cy="27781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C00000"/>
                </a:solidFill>
                <a:latin typeface="Arial" charset="0"/>
                <a:cs typeface="Arial" pitchFamily="34" charset="0"/>
              </a:rPr>
              <a:t>Pre-decisional • NASA Internal Use Only</a:t>
            </a:r>
          </a:p>
        </p:txBody>
      </p:sp>
    </p:spTree>
    <p:extLst>
      <p:ext uri="{BB962C8B-B14F-4D97-AF65-F5344CB8AC3E}">
        <p14:creationId xmlns:p14="http://schemas.microsoft.com/office/powerpoint/2010/main" val="941320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27C53C13-B2D1-4340-8123-90C6C1AEE488}" type="slidenum">
              <a:rPr lang="en-US">
                <a:solidFill>
                  <a:prstClr val="black"/>
                </a:solidFill>
              </a:rPr>
              <a:pPr>
                <a:defRPr/>
              </a:pPr>
              <a:t>‹#›</a:t>
            </a:fld>
            <a:endParaRPr lang="en-US">
              <a:solidFill>
                <a:prstClr val="black"/>
              </a:solidFill>
            </a:endParaRPr>
          </a:p>
        </p:txBody>
      </p:sp>
      <p:sp>
        <p:nvSpPr>
          <p:cNvPr id="6" name="TextBox 26"/>
          <p:cNvSpPr txBox="1">
            <a:spLocks noChangeArrowheads="1"/>
          </p:cNvSpPr>
          <p:nvPr userDrawn="1"/>
        </p:nvSpPr>
        <p:spPr bwMode="auto">
          <a:xfrm>
            <a:off x="2942373" y="6583363"/>
            <a:ext cx="3250194" cy="27781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C00000"/>
                </a:solidFill>
                <a:latin typeface="Arial" charset="0"/>
                <a:cs typeface="Arial" pitchFamily="34" charset="0"/>
              </a:rPr>
              <a:t>Pre-decisional • NASA Internal Use Only</a:t>
            </a:r>
          </a:p>
        </p:txBody>
      </p:sp>
    </p:spTree>
    <p:extLst>
      <p:ext uri="{BB962C8B-B14F-4D97-AF65-F5344CB8AC3E}">
        <p14:creationId xmlns:p14="http://schemas.microsoft.com/office/powerpoint/2010/main" val="3896601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294734AB-A88B-0E46-AC11-9A152B8D5E17}" type="slidenum">
              <a:rPr lang="en-US">
                <a:solidFill>
                  <a:prstClr val="black"/>
                </a:solidFill>
              </a:rPr>
              <a:pPr>
                <a:defRPr/>
              </a:pPr>
              <a:t>‹#›</a:t>
            </a:fld>
            <a:endParaRPr lang="en-US">
              <a:solidFill>
                <a:prstClr val="black"/>
              </a:solidFill>
            </a:endParaRPr>
          </a:p>
        </p:txBody>
      </p:sp>
      <p:sp>
        <p:nvSpPr>
          <p:cNvPr id="6" name="TextBox 26"/>
          <p:cNvSpPr txBox="1">
            <a:spLocks noChangeArrowheads="1"/>
          </p:cNvSpPr>
          <p:nvPr userDrawn="1"/>
        </p:nvSpPr>
        <p:spPr bwMode="auto">
          <a:xfrm>
            <a:off x="2942373" y="6583363"/>
            <a:ext cx="3250194" cy="27781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C00000"/>
                </a:solidFill>
                <a:latin typeface="Arial" charset="0"/>
                <a:cs typeface="Arial" pitchFamily="34" charset="0"/>
              </a:rPr>
              <a:t>Pre-decisional • NASA Internal Use Only</a:t>
            </a:r>
          </a:p>
        </p:txBody>
      </p:sp>
    </p:spTree>
    <p:extLst>
      <p:ext uri="{BB962C8B-B14F-4D97-AF65-F5344CB8AC3E}">
        <p14:creationId xmlns:p14="http://schemas.microsoft.com/office/powerpoint/2010/main" val="1412402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F4B113AE-55CD-D348-A50C-48FFA1F60AF8}" type="slidenum">
              <a:rPr lang="en-US">
                <a:solidFill>
                  <a:prstClr val="black"/>
                </a:solidFill>
              </a:rPr>
              <a:pPr>
                <a:defRPr/>
              </a:pPr>
              <a:t>‹#›</a:t>
            </a:fld>
            <a:endParaRPr lang="en-US">
              <a:solidFill>
                <a:prstClr val="black"/>
              </a:solidFill>
            </a:endParaRPr>
          </a:p>
        </p:txBody>
      </p:sp>
      <p:sp>
        <p:nvSpPr>
          <p:cNvPr id="5" name="TextBox 26"/>
          <p:cNvSpPr txBox="1">
            <a:spLocks noChangeArrowheads="1"/>
          </p:cNvSpPr>
          <p:nvPr userDrawn="1"/>
        </p:nvSpPr>
        <p:spPr bwMode="auto">
          <a:xfrm>
            <a:off x="2942373" y="6583363"/>
            <a:ext cx="3250194" cy="27781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C00000"/>
                </a:solidFill>
                <a:latin typeface="Arial" charset="0"/>
                <a:cs typeface="Arial" pitchFamily="34" charset="0"/>
              </a:rPr>
              <a:t>Pre-decisional • NASA Internal Use Only</a:t>
            </a:r>
          </a:p>
        </p:txBody>
      </p:sp>
    </p:spTree>
    <p:extLst>
      <p:ext uri="{BB962C8B-B14F-4D97-AF65-F5344CB8AC3E}">
        <p14:creationId xmlns:p14="http://schemas.microsoft.com/office/powerpoint/2010/main" val="1020635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404D6BA3-69F7-7743-B144-879968D93C6B}" type="slidenum">
              <a:rPr lang="en-US">
                <a:solidFill>
                  <a:prstClr val="black"/>
                </a:solidFill>
              </a:rPr>
              <a:pPr>
                <a:defRPr/>
              </a:pPr>
              <a:t>‹#›</a:t>
            </a:fld>
            <a:endParaRPr lang="en-US">
              <a:solidFill>
                <a:prstClr val="black"/>
              </a:solidFill>
            </a:endParaRPr>
          </a:p>
        </p:txBody>
      </p:sp>
      <p:sp>
        <p:nvSpPr>
          <p:cNvPr id="5" name="TextBox 26"/>
          <p:cNvSpPr txBox="1">
            <a:spLocks noChangeArrowheads="1"/>
          </p:cNvSpPr>
          <p:nvPr userDrawn="1"/>
        </p:nvSpPr>
        <p:spPr bwMode="auto">
          <a:xfrm>
            <a:off x="2942373" y="6583363"/>
            <a:ext cx="3250194" cy="27781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C00000"/>
                </a:solidFill>
                <a:latin typeface="Arial" charset="0"/>
                <a:cs typeface="Arial" pitchFamily="34" charset="0"/>
              </a:rPr>
              <a:t>Pre-decisional • NASA Internal Use Only</a:t>
            </a:r>
          </a:p>
        </p:txBody>
      </p:sp>
    </p:spTree>
    <p:extLst>
      <p:ext uri="{BB962C8B-B14F-4D97-AF65-F5344CB8AC3E}">
        <p14:creationId xmlns:p14="http://schemas.microsoft.com/office/powerpoint/2010/main" val="3732689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descr="HAT-cover-72dpi.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userDrawn="1"/>
        </p:nvSpPr>
        <p:spPr>
          <a:xfrm>
            <a:off x="234950" y="417513"/>
            <a:ext cx="2584450" cy="231775"/>
          </a:xfrm>
          <a:prstGeom prst="rect">
            <a:avLst/>
          </a:prstGeom>
          <a:noFill/>
        </p:spPr>
        <p:txBody>
          <a:bodyPr wrap="none">
            <a:spAutoFit/>
          </a:bodyPr>
          <a:lstStyle/>
          <a:p>
            <a:pPr defTabSz="457200">
              <a:defRPr/>
            </a:pPr>
            <a:r>
              <a:rPr lang="en-US" sz="900" dirty="0">
                <a:solidFill>
                  <a:prstClr val="white"/>
                </a:solidFill>
                <a:cs typeface="Arial" pitchFamily="34" charset="0"/>
              </a:rPr>
              <a:t>National Aeronautics and Space Administration</a:t>
            </a:r>
          </a:p>
        </p:txBody>
      </p:sp>
      <p:pic>
        <p:nvPicPr>
          <p:cNvPr id="6" name="Picture 13" descr="NASA-insignia-RGB-small.png"/>
          <p:cNvPicPr>
            <a:picLocks noChangeAspect="1"/>
          </p:cNvPicPr>
          <p:nvPr userDrawn="1"/>
        </p:nvPicPr>
        <p:blipFill>
          <a:blip r:embed="rId3" cstate="print"/>
          <a:srcRect/>
          <a:stretch>
            <a:fillRect/>
          </a:stretch>
        </p:blipFill>
        <p:spPr bwMode="auto">
          <a:xfrm>
            <a:off x="8064500" y="152400"/>
            <a:ext cx="881063" cy="731838"/>
          </a:xfrm>
          <a:prstGeom prst="rect">
            <a:avLst/>
          </a:prstGeom>
          <a:noFill/>
          <a:ln w="9525">
            <a:noFill/>
            <a:miter lim="800000"/>
            <a:headEnd/>
            <a:tailEnd/>
          </a:ln>
        </p:spPr>
      </p:pic>
      <p:sp>
        <p:nvSpPr>
          <p:cNvPr id="7" name="TextBox 6"/>
          <p:cNvSpPr txBox="1"/>
          <p:nvPr userDrawn="1"/>
        </p:nvSpPr>
        <p:spPr>
          <a:xfrm>
            <a:off x="234950" y="412750"/>
            <a:ext cx="3194050" cy="230188"/>
          </a:xfrm>
          <a:prstGeom prst="rect">
            <a:avLst/>
          </a:prstGeom>
          <a:noFill/>
        </p:spPr>
        <p:txBody>
          <a:bodyPr>
            <a:spAutoFit/>
          </a:bodyPr>
          <a:lstStyle/>
          <a:p>
            <a:pPr defTabSz="457200">
              <a:defRPr/>
            </a:pPr>
            <a:r>
              <a:rPr lang="en-US" sz="900" dirty="0">
                <a:solidFill>
                  <a:prstClr val="white"/>
                </a:solidFill>
                <a:cs typeface="Arial" pitchFamily="34" charset="0"/>
              </a:rPr>
              <a:t>National Aeronautics and Space Administration</a:t>
            </a:r>
          </a:p>
        </p:txBody>
      </p:sp>
      <p:sp>
        <p:nvSpPr>
          <p:cNvPr id="2" name="Title 1"/>
          <p:cNvSpPr>
            <a:spLocks noGrp="1"/>
          </p:cNvSpPr>
          <p:nvPr>
            <p:ph type="ctrTitle"/>
          </p:nvPr>
        </p:nvSpPr>
        <p:spPr>
          <a:xfrm>
            <a:off x="292218" y="1036127"/>
            <a:ext cx="7022982" cy="1478473"/>
          </a:xfrm>
          <a:prstGeom prst="rect">
            <a:avLst/>
          </a:prstGeom>
          <a:effectLst/>
        </p:spPr>
        <p:txBody>
          <a:bodyPr>
            <a:normAutofit/>
          </a:bodyPr>
          <a:lstStyle>
            <a:lvl1pPr>
              <a:lnSpc>
                <a:spcPts val="3720"/>
              </a:lnSpc>
              <a:defRPr sz="3600">
                <a:solidFill>
                  <a:schemeClr val="bg1"/>
                </a:solidFill>
                <a:effectLst>
                  <a:outerShdw blurRad="50800" dist="38100" dir="270000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92218" y="3924300"/>
            <a:ext cx="4953000" cy="1143000"/>
          </a:xfrm>
          <a:effectLst>
            <a:outerShdw blurRad="50800" dist="38100" dir="2700000">
              <a:srgbClr val="000000">
                <a:alpha val="43000"/>
              </a:srgbClr>
            </a:outerShdw>
          </a:effectLst>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12188094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3300" y="0"/>
            <a:ext cx="6858000" cy="922338"/>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Tx/>
              <a:buSzPct val="115000"/>
              <a:buFont typeface="Calibri" pitchFamily="34" charset="0"/>
              <a:buChar char="•"/>
              <a:defRPr/>
            </a:lvl1pPr>
            <a:lvl2pPr>
              <a:buClrTx/>
              <a:buFont typeface="Arial" pitchFamily="34" charset="0"/>
              <a:buChar char="‒"/>
              <a:defRPr/>
            </a:lvl2pPr>
            <a:lvl3pPr>
              <a:buClrTx/>
              <a:buFont typeface="Arial" pitchFamily="34" charset="0"/>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rtlCol="0"/>
          <a:lstStyle>
            <a:lvl1pPr>
              <a:defRPr>
                <a:solidFill>
                  <a:prstClr val="black">
                    <a:lumMod val="75000"/>
                    <a:lumOff val="25000"/>
                  </a:prstClr>
                </a:solidFill>
                <a:latin typeface="Arial" charset="0"/>
                <a:cs typeface="Arial" charset="0"/>
              </a:defRPr>
            </a:lvl1pPr>
          </a:lstStyle>
          <a:p>
            <a:pPr>
              <a:defRPr/>
            </a:pPr>
            <a:fld id="{BF95435C-B6D8-42D3-852F-306FD46C80D8}" type="slidenum">
              <a:rPr lang="en-US"/>
              <a:pPr>
                <a:defRPr/>
              </a:pPr>
              <a:t>‹#›</a:t>
            </a:fld>
            <a:endParaRPr lang="en-US"/>
          </a:p>
        </p:txBody>
      </p:sp>
    </p:spTree>
    <p:extLst>
      <p:ext uri="{BB962C8B-B14F-4D97-AF65-F5344CB8AC3E}">
        <p14:creationId xmlns:p14="http://schemas.microsoft.com/office/powerpoint/2010/main" val="54162560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858000" cy="922338"/>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6"/>
          <p:cNvSpPr>
            <a:spLocks noGrp="1"/>
          </p:cNvSpPr>
          <p:nvPr>
            <p:ph type="sldNum" sz="quarter" idx="10"/>
          </p:nvPr>
        </p:nvSpPr>
        <p:spPr/>
        <p:txBody>
          <a:bodyPr rtlCol="0"/>
          <a:lstStyle>
            <a:lvl1pPr>
              <a:defRPr>
                <a:solidFill>
                  <a:prstClr val="black">
                    <a:lumMod val="75000"/>
                    <a:lumOff val="25000"/>
                  </a:prstClr>
                </a:solidFill>
                <a:latin typeface="Arial" charset="0"/>
                <a:cs typeface="Arial" charset="0"/>
              </a:defRPr>
            </a:lvl1pPr>
          </a:lstStyle>
          <a:p>
            <a:pPr>
              <a:defRPr/>
            </a:pPr>
            <a:fld id="{82AF7921-8AE6-4D7B-8442-6F28ECC9BB65}" type="slidenum">
              <a:rPr lang="en-US"/>
              <a:pPr>
                <a:defRPr/>
              </a:pPr>
              <a:t>‹#›</a:t>
            </a:fld>
            <a:endParaRPr lang="en-US"/>
          </a:p>
        </p:txBody>
      </p:sp>
    </p:spTree>
    <p:extLst>
      <p:ext uri="{BB962C8B-B14F-4D97-AF65-F5344CB8AC3E}">
        <p14:creationId xmlns:p14="http://schemas.microsoft.com/office/powerpoint/2010/main" val="293196361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858000" cy="922338"/>
          </a:xfrm>
          <a:prstGeom prst="rect">
            <a:avLst/>
          </a:prstGeom>
        </p:spPr>
        <p:txBody>
          <a:bodyPr/>
          <a:lstStyle/>
          <a:p>
            <a:r>
              <a:rPr lang="en-US" smtClean="0"/>
              <a:t>Click to edit Master title style</a:t>
            </a:r>
            <a:endParaRPr lang="en-US"/>
          </a:p>
        </p:txBody>
      </p:sp>
      <p:sp>
        <p:nvSpPr>
          <p:cNvPr id="3" name="Slide Number Placeholder 4"/>
          <p:cNvSpPr>
            <a:spLocks noGrp="1"/>
          </p:cNvSpPr>
          <p:nvPr>
            <p:ph type="sldNum" sz="quarter" idx="10"/>
          </p:nvPr>
        </p:nvSpPr>
        <p:spPr/>
        <p:txBody>
          <a:bodyPr rtlCol="0"/>
          <a:lstStyle>
            <a:lvl1pPr>
              <a:defRPr>
                <a:solidFill>
                  <a:prstClr val="black">
                    <a:lumMod val="75000"/>
                    <a:lumOff val="25000"/>
                  </a:prstClr>
                </a:solidFill>
                <a:latin typeface="Arial" charset="0"/>
                <a:cs typeface="Arial" charset="0"/>
              </a:defRPr>
            </a:lvl1pPr>
          </a:lstStyle>
          <a:p>
            <a:pPr>
              <a:defRPr/>
            </a:pPr>
            <a:fld id="{7BE6B91E-2A19-4C92-B8AD-B6399295510A}" type="slidenum">
              <a:rPr lang="en-US"/>
              <a:pPr>
                <a:defRPr/>
              </a:pPr>
              <a:t>‹#›</a:t>
            </a:fld>
            <a:endParaRPr lang="en-US"/>
          </a:p>
        </p:txBody>
      </p:sp>
    </p:spTree>
    <p:extLst>
      <p:ext uri="{BB962C8B-B14F-4D97-AF65-F5344CB8AC3E}">
        <p14:creationId xmlns:p14="http://schemas.microsoft.com/office/powerpoint/2010/main" val="396735952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12837"/>
            <a:ext cx="4038600" cy="4906963"/>
          </a:xfrm>
          <a:prstGeom prst="rect">
            <a:avLst/>
          </a:prstGeo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12837"/>
            <a:ext cx="4038600" cy="4906963"/>
          </a:xfrm>
          <a:prstGeom prst="rect">
            <a:avLst/>
          </a:prstGeo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457201" y="0"/>
            <a:ext cx="7619999" cy="921667"/>
          </a:xfrm>
          <a:prstGeom prst="rect">
            <a:avLst/>
          </a:prstGeom>
        </p:spPr>
        <p:txBody>
          <a:bodyPr/>
          <a:lstStyle>
            <a:lvl1pPr>
              <a:defRPr baseline="0"/>
            </a:lvl1pPr>
          </a:lstStyle>
          <a:p>
            <a:r>
              <a:rPr lang="en-US" dirty="0" smtClean="0"/>
              <a:t>Click to edit Master title style</a:t>
            </a:r>
            <a:endParaRPr lang="en-US" dirty="0"/>
          </a:p>
        </p:txBody>
      </p:sp>
      <p:sp>
        <p:nvSpPr>
          <p:cNvPr id="5" name="Slide Number Placeholder 6"/>
          <p:cNvSpPr>
            <a:spLocks noGrp="1"/>
          </p:cNvSpPr>
          <p:nvPr>
            <p:ph type="sldNum" sz="quarter" idx="10"/>
          </p:nvPr>
        </p:nvSpPr>
        <p:spPr/>
        <p:txBody>
          <a:bodyPr rtlCol="0"/>
          <a:lstStyle>
            <a:lvl1pPr>
              <a:defRPr>
                <a:solidFill>
                  <a:prstClr val="black">
                    <a:lumMod val="75000"/>
                    <a:lumOff val="25000"/>
                  </a:prstClr>
                </a:solidFill>
                <a:latin typeface="Arial" charset="0"/>
                <a:cs typeface="Arial" charset="0"/>
              </a:defRPr>
            </a:lvl1pPr>
          </a:lstStyle>
          <a:p>
            <a:pPr>
              <a:defRPr/>
            </a:pPr>
            <a:fld id="{871B8851-8993-4345-BAD8-2F0D0EFB3A09}" type="slidenum">
              <a:rPr lang="en-US"/>
              <a:pPr>
                <a:defRPr/>
              </a:pPr>
              <a:t>‹#›</a:t>
            </a:fld>
            <a:endParaRPr lang="en-US" dirty="0"/>
          </a:p>
        </p:txBody>
      </p:sp>
    </p:spTree>
    <p:extLst>
      <p:ext uri="{BB962C8B-B14F-4D97-AF65-F5344CB8AC3E}">
        <p14:creationId xmlns:p14="http://schemas.microsoft.com/office/powerpoint/2010/main" val="38311894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4"/>
            <a:ext cx="4038600" cy="4525963"/>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2"/>
          </p:nvPr>
        </p:nvSpPr>
        <p:spPr/>
        <p:txBody>
          <a:bodyPr/>
          <a:lstStyle>
            <a:lvl1pPr>
              <a:defRPr/>
            </a:lvl1pPr>
          </a:lstStyle>
          <a:p>
            <a:pPr>
              <a:defRPr/>
            </a:pPr>
            <a:fld id="{9C653B81-1CEE-CF4E-ACAF-6768DFB8F09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250110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OMD-National-templat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67" descr="NASA insignia RGB"/>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54963" y="239713"/>
            <a:ext cx="717550" cy="593725"/>
          </a:xfrm>
          <a:prstGeom prst="rect">
            <a:avLst/>
          </a:prstGeom>
          <a:noFill/>
          <a:ln w="9525">
            <a:noFill/>
            <a:miter lim="800000"/>
            <a:headEnd/>
            <a:tailEnd/>
          </a:ln>
        </p:spPr>
      </p:pic>
      <p:sp>
        <p:nvSpPr>
          <p:cNvPr id="6" name="Text Box 74"/>
          <p:cNvSpPr txBox="1">
            <a:spLocks noChangeArrowheads="1"/>
          </p:cNvSpPr>
          <p:nvPr userDrawn="1"/>
        </p:nvSpPr>
        <p:spPr bwMode="auto">
          <a:xfrm>
            <a:off x="466725" y="455613"/>
            <a:ext cx="2124075" cy="184150"/>
          </a:xfrm>
          <a:prstGeom prst="rect">
            <a:avLst/>
          </a:prstGeom>
          <a:noFill/>
          <a:ln w="9525">
            <a:noFill/>
            <a:miter lim="800000"/>
            <a:headEnd/>
            <a:tailEnd/>
          </a:ln>
        </p:spPr>
        <p:txBody>
          <a:bodyPr>
            <a:prstTxWarp prst="textNoShape">
              <a:avLst/>
            </a:prstTxWarp>
            <a:spAutoFit/>
          </a:bodyPr>
          <a:lstStyle/>
          <a:p>
            <a:pPr defTabSz="457200" eaLnBrk="0" hangingPunct="0">
              <a:spcBef>
                <a:spcPct val="50000"/>
              </a:spcBef>
              <a:defRPr/>
            </a:pPr>
            <a:r>
              <a:rPr lang="en-US" sz="600" dirty="0">
                <a:solidFill>
                  <a:prstClr val="white"/>
                </a:solidFill>
                <a:latin typeface="Arial"/>
                <a:ea typeface="ヒラギノ角ゴ Pro W3" charset="-128"/>
                <a:cs typeface="Arial"/>
              </a:rPr>
              <a:t>National Aeronautics and Space Administration</a:t>
            </a:r>
          </a:p>
        </p:txBody>
      </p:sp>
      <p:sp>
        <p:nvSpPr>
          <p:cNvPr id="7" name="Rectangle 162"/>
          <p:cNvSpPr>
            <a:spLocks noGrp="1" noChangeArrowheads="1"/>
          </p:cNvSpPr>
          <p:nvPr userDrawn="1">
            <p:ph type="ctrTitle"/>
          </p:nvPr>
        </p:nvSpPr>
        <p:spPr>
          <a:xfrm>
            <a:off x="458788" y="885825"/>
            <a:ext cx="4867275" cy="1090613"/>
          </a:xfrm>
          <a:ln>
            <a:noFill/>
          </a:ln>
        </p:spPr>
        <p:txBody>
          <a:bodyPr/>
          <a:lstStyle/>
          <a:p>
            <a:pPr eaLnBrk="1" hangingPunct="1"/>
            <a:r>
              <a:rPr lang="en-US" sz="3600" dirty="0" smtClean="0"/>
              <a:t>[Title]</a:t>
            </a:r>
          </a:p>
        </p:txBody>
      </p:sp>
      <p:sp>
        <p:nvSpPr>
          <p:cNvPr id="9" name="Rectangle 163"/>
          <p:cNvSpPr>
            <a:spLocks noGrp="1" noChangeArrowheads="1"/>
          </p:cNvSpPr>
          <p:nvPr userDrawn="1">
            <p:ph type="subTitle" idx="1"/>
          </p:nvPr>
        </p:nvSpPr>
        <p:spPr>
          <a:xfrm>
            <a:off x="458788" y="2162175"/>
            <a:ext cx="7313612" cy="2551906"/>
          </a:xfrm>
          <a:ln>
            <a:noFill/>
          </a:ln>
        </p:spPr>
        <p:txBody>
          <a:bodyPr/>
          <a:lstStyle>
            <a:lvl1pPr>
              <a:buNone/>
              <a:defRPr/>
            </a:lvl1pPr>
          </a:lstStyle>
          <a:p>
            <a:pPr eaLnBrk="1" hangingPunct="1"/>
            <a:r>
              <a:rPr lang="en-US" sz="1800" dirty="0" smtClean="0">
                <a:solidFill>
                  <a:schemeClr val="bg1"/>
                </a:solidFill>
              </a:rPr>
              <a:t>[Presenter]</a:t>
            </a:r>
            <a:endParaRPr lang="en-US" sz="1800" dirty="0">
              <a:solidFill>
                <a:schemeClr val="bg1"/>
              </a:solidFill>
            </a:endParaRPr>
          </a:p>
          <a:p>
            <a:pPr eaLnBrk="1" hangingPunct="1"/>
            <a:r>
              <a:rPr lang="en-US" sz="1800" dirty="0" smtClean="0">
                <a:solidFill>
                  <a:schemeClr val="bg1"/>
                </a:solidFill>
              </a:rPr>
              <a:t>[Date]</a:t>
            </a:r>
            <a:endParaRPr lang="en-US" sz="1800" dirty="0">
              <a:solidFill>
                <a:schemeClr val="bg1"/>
              </a:solidFill>
            </a:endParaRPr>
          </a:p>
        </p:txBody>
      </p:sp>
      <p:sp>
        <p:nvSpPr>
          <p:cNvPr id="10" name="TextBox 26"/>
          <p:cNvSpPr txBox="1">
            <a:spLocks noChangeArrowheads="1"/>
          </p:cNvSpPr>
          <p:nvPr userDrawn="1"/>
        </p:nvSpPr>
        <p:spPr bwMode="auto">
          <a:xfrm>
            <a:off x="2942373" y="6583363"/>
            <a:ext cx="3250194" cy="277812"/>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C00000"/>
                </a:solidFill>
                <a:latin typeface="Arial" charset="0"/>
                <a:cs typeface="Arial" pitchFamily="34" charset="0"/>
              </a:rPr>
              <a:t>Pre-decisional • NASA Internal Use Only</a:t>
            </a:r>
          </a:p>
        </p:txBody>
      </p:sp>
    </p:spTree>
    <p:extLst>
      <p:ext uri="{BB962C8B-B14F-4D97-AF65-F5344CB8AC3E}">
        <p14:creationId xmlns:p14="http://schemas.microsoft.com/office/powerpoint/2010/main" val="1756520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D1B0E9A-C4F3-4D46-924E-FDCE9F0342D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94942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lvl1pPr>
          </a:lstStyle>
          <a:p>
            <a:pPr>
              <a:defRPr/>
            </a:pPr>
            <a:fld id="{D5DAE49E-2BF0-4544-8051-9D9952258CD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74994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2"/>
          </p:nvPr>
        </p:nvSpPr>
        <p:spPr/>
        <p:txBody>
          <a:bodyPr/>
          <a:lstStyle>
            <a:lvl1pPr>
              <a:defRPr/>
            </a:lvl1pPr>
          </a:lstStyle>
          <a:p>
            <a:pPr>
              <a:defRPr/>
            </a:pPr>
            <a:fld id="{9C653B81-1CEE-CF4E-ACAF-6768DFB8F09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81744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12"/>
          </p:nvPr>
        </p:nvSpPr>
        <p:spPr/>
        <p:txBody>
          <a:bodyPr/>
          <a:lstStyle>
            <a:lvl1pPr>
              <a:defRPr/>
            </a:lvl1pPr>
          </a:lstStyle>
          <a:p>
            <a:pPr>
              <a:defRPr/>
            </a:pPr>
            <a:fld id="{C3F8FE31-FAF1-3745-BF48-BCE0F8B7E59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881542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12"/>
          </p:nvPr>
        </p:nvSpPr>
        <p:spPr/>
        <p:txBody>
          <a:bodyPr/>
          <a:lstStyle>
            <a:lvl1pPr>
              <a:defRPr/>
            </a:lvl1pPr>
          </a:lstStyle>
          <a:p>
            <a:pPr>
              <a:defRPr/>
            </a:pPr>
            <a:fld id="{C30E9D5D-D70B-DF4D-BE92-1E87454395A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93220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6EB34E79-42DC-BB4B-87D9-B6C53289D050}" type="slidenum">
              <a:rPr lang="en-US">
                <a:solidFill>
                  <a:prstClr val="black"/>
                </a:solidFill>
              </a:rPr>
              <a:pPr>
                <a:defRPr/>
              </a:pPr>
              <a:t>‹#›</a:t>
            </a:fld>
            <a:endParaRPr lang="en-US">
              <a:solidFill>
                <a:prstClr val="black"/>
              </a:solidFill>
            </a:endParaRPr>
          </a:p>
        </p:txBody>
      </p:sp>
      <p:sp>
        <p:nvSpPr>
          <p:cNvPr id="3" name="Footer Placeholder 1"/>
          <p:cNvSpPr>
            <a:spLocks noGrp="1"/>
          </p:cNvSpPr>
          <p:nvPr>
            <p:ph type="ftr" sz="quarter" idx="3"/>
          </p:nvPr>
        </p:nvSpPr>
        <p:spPr>
          <a:xfrm>
            <a:off x="2254617" y="6435110"/>
            <a:ext cx="4105570" cy="365125"/>
          </a:xfrm>
          <a:prstGeom prst="rect">
            <a:avLst/>
          </a:prstGeom>
        </p:spPr>
        <p:txBody>
          <a:bodyPr vert="horz" lIns="91440" tIns="45720" rIns="91440" bIns="45720" rtlCol="0" anchor="ctr"/>
          <a:lstStyle>
            <a:lvl1pPr algn="ctr">
              <a:defRPr sz="1050">
                <a:solidFill>
                  <a:srgbClr val="800000"/>
                </a:solidFill>
              </a:defRPr>
            </a:lvl1pPr>
          </a:lstStyle>
          <a:p>
            <a:pPr fontAlgn="base">
              <a:spcBef>
                <a:spcPct val="0"/>
              </a:spcBef>
              <a:spcAft>
                <a:spcPct val="0"/>
              </a:spcAft>
            </a:pPr>
            <a:r>
              <a:rPr lang="en-US" dirty="0" smtClean="0">
                <a:latin typeface="Arial" charset="0"/>
                <a:cs typeface="Arial" charset="0"/>
              </a:rPr>
              <a:t>Sensitive But Unclassified (SBU) • NASA Internal Use Only</a:t>
            </a:r>
            <a:endParaRPr lang="en-US" dirty="0">
              <a:latin typeface="Arial" charset="0"/>
              <a:cs typeface="Arial" charset="0"/>
            </a:endParaRPr>
          </a:p>
        </p:txBody>
      </p:sp>
    </p:spTree>
    <p:extLst>
      <p:ext uri="{BB962C8B-B14F-4D97-AF65-F5344CB8AC3E}">
        <p14:creationId xmlns:p14="http://schemas.microsoft.com/office/powerpoint/2010/main" val="3516901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27C53C13-B2D1-4340-8123-90C6C1AEE48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456398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294734AB-A88B-0E46-AC11-9A152B8D5E1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77669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F4B113AE-55CD-D348-A50C-48FFA1F60AF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87000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12"/>
          </p:nvPr>
        </p:nvSpPr>
        <p:spPr/>
        <p:txBody>
          <a:bodyPr/>
          <a:lstStyle>
            <a:lvl1pPr>
              <a:defRPr/>
            </a:lvl1pPr>
          </a:lstStyle>
          <a:p>
            <a:pPr>
              <a:defRPr/>
            </a:pPr>
            <a:fld id="{C3F8FE31-FAF1-3745-BF48-BCE0F8B7E59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37471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404D6BA3-69F7-7743-B144-879968D93C6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752078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14837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274638"/>
            <a:ext cx="8229600" cy="972445"/>
          </a:xfrm>
          <a:prstGeom prst="rect">
            <a:avLst/>
          </a:prstGeom>
        </p:spPr>
        <p:txBody>
          <a:bodyPr vert="horz" lIns="91440" tIns="45720" rIns="91440" bIns="45720" rtlCol="0" anchor="t" anchorCtr="0">
            <a:normAutofit/>
          </a:bodyPr>
          <a:lstStyle/>
          <a:p>
            <a:r>
              <a:rPr lang="en-US"/>
              <a:t>Click to edit Master title style</a:t>
            </a:r>
          </a:p>
        </p:txBody>
      </p:sp>
      <p:sp>
        <p:nvSpPr>
          <p:cNvPr id="17" name="Text Placeholder 10"/>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sz="1800">
                <a:solidFill>
                  <a:schemeClr val="bg1"/>
                </a:solidFill>
                <a:latin typeface="Arial"/>
                <a:cs typeface="Arial"/>
              </a:defRPr>
            </a:lvl1pPr>
            <a:lvl2pPr>
              <a:defRPr sz="1800">
                <a:solidFill>
                  <a:schemeClr val="bg1"/>
                </a:solidFill>
                <a:latin typeface="Arial"/>
                <a:cs typeface="Arial"/>
              </a:defRPr>
            </a:lvl2pPr>
            <a:lvl3pPr>
              <a:defRPr sz="1800">
                <a:solidFill>
                  <a:schemeClr val="bg1"/>
                </a:solidFill>
                <a:latin typeface="Arial"/>
                <a:cs typeface="Arial"/>
              </a:defRPr>
            </a:lvl3pPr>
            <a:lvl4pPr>
              <a:defRPr sz="1800">
                <a:solidFill>
                  <a:schemeClr val="bg1"/>
                </a:solidFill>
                <a:latin typeface="Arial"/>
                <a:cs typeface="Arial"/>
              </a:defRPr>
            </a:lvl4pPr>
            <a:lvl5pPr>
              <a:defRPr sz="1800">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94893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1114425" y="2595563"/>
            <a:ext cx="7610475" cy="3670300"/>
          </a:xfrm>
          <a:prstGeom prst="rect">
            <a:avLst/>
          </a:prstGeo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6580188" y="188913"/>
            <a:ext cx="2133600" cy="365125"/>
          </a:xfrm>
          <a:prstGeom prst="rect">
            <a:avLst/>
          </a:prstGeom>
        </p:spPr>
        <p:txBody>
          <a:bodyPr/>
          <a:lstStyle>
            <a:lvl1pPr>
              <a:defRPr/>
            </a:lvl1pPr>
          </a:lstStyle>
          <a:p>
            <a:pPr defTabSz="457200"/>
            <a:fld id="{9A0129D2-1494-4842-BC6E-AB9F1020738A}" type="datetimeFigureOut">
              <a:rPr lang="en-US" altLang="en-US">
                <a:solidFill>
                  <a:prstClr val="black"/>
                </a:solidFill>
              </a:rPr>
              <a:pPr defTabSz="457200"/>
              <a:t>6/21/2016</a:t>
            </a:fld>
            <a:endParaRPr lang="en-US" altLang="en-US">
              <a:solidFill>
                <a:prstClr val="black"/>
              </a:solidFill>
            </a:endParaRPr>
          </a:p>
        </p:txBody>
      </p:sp>
      <p:sp>
        <p:nvSpPr>
          <p:cNvPr id="5" name="Footer Placeholder 4"/>
          <p:cNvSpPr>
            <a:spLocks noGrp="1"/>
          </p:cNvSpPr>
          <p:nvPr>
            <p:ph type="ftr" sz="quarter" idx="11"/>
          </p:nvPr>
        </p:nvSpPr>
        <p:spPr>
          <a:xfrm>
            <a:off x="1120775" y="188913"/>
            <a:ext cx="2895600" cy="365125"/>
          </a:xfrm>
          <a:prstGeom prst="rect">
            <a:avLst/>
          </a:prstGeom>
        </p:spPr>
        <p:txBody>
          <a:bodyPr/>
          <a:lstStyle>
            <a:lvl1pPr>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a:xfrm>
            <a:off x="8789988" y="6569075"/>
            <a:ext cx="457200" cy="365125"/>
          </a:xfrm>
          <a:prstGeom prst="rect">
            <a:avLst/>
          </a:prstGeom>
        </p:spPr>
        <p:txBody>
          <a:bodyPr/>
          <a:lstStyle>
            <a:lvl1pPr>
              <a:defRPr/>
            </a:lvl1pPr>
          </a:lstStyle>
          <a:p>
            <a:pPr defTabSz="457200"/>
            <a:fld id="{FC6402C1-BB6F-4A83-9695-4E6A73221742}" type="slidenum">
              <a:rPr lang="en-US" altLang="en-US">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2925363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76200" y="6637338"/>
            <a:ext cx="2514600" cy="220662"/>
          </a:xfrm>
          <a:prstGeom prst="rect">
            <a:avLst/>
          </a:prstGeom>
        </p:spPr>
        <p:txBody>
          <a:bodyPr/>
          <a:lstStyle>
            <a:lvl1pPr>
              <a:defRPr/>
            </a:lvl1pPr>
          </a:lstStyle>
          <a:p>
            <a:pPr defTabSz="457200"/>
            <a:fld id="{1F812806-67E8-4ADC-B913-77D8D8FD1FBC}" type="datetime1">
              <a:rPr lang="en-US" altLang="en-US">
                <a:solidFill>
                  <a:prstClr val="black"/>
                </a:solidFill>
              </a:rPr>
              <a:pPr defTabSz="457200"/>
              <a:t>6/21/2016</a:t>
            </a:fld>
            <a:endParaRPr lang="en-US" altLang="en-US">
              <a:solidFill>
                <a:prstClr val="black"/>
              </a:solidFill>
            </a:endParaRPr>
          </a:p>
        </p:txBody>
      </p:sp>
      <p:sp>
        <p:nvSpPr>
          <p:cNvPr id="4" name="Footer Placeholder 4"/>
          <p:cNvSpPr>
            <a:spLocks noGrp="1"/>
          </p:cNvSpPr>
          <p:nvPr>
            <p:ph type="ftr" sz="quarter" idx="11"/>
          </p:nvPr>
        </p:nvSpPr>
        <p:spPr>
          <a:xfrm>
            <a:off x="2598738" y="6637338"/>
            <a:ext cx="3954462" cy="220662"/>
          </a:xfrm>
          <a:prstGeom prst="rect">
            <a:avLst/>
          </a:prstGeom>
        </p:spPr>
        <p:txBody>
          <a:bodyPr/>
          <a:lstStyle>
            <a:lvl1pPr>
              <a:defRPr>
                <a:ea typeface="MS PGothic" panose="020B0600070205080204" pitchFamily="34" charset="-128"/>
              </a:defRPr>
            </a:lvl1pPr>
          </a:lstStyle>
          <a:p>
            <a:pPr defTabSz="457200">
              <a:defRPr/>
            </a:pPr>
            <a:r>
              <a:rPr lang="en-US">
                <a:solidFill>
                  <a:prstClr val="black"/>
                </a:solidFill>
              </a:rPr>
              <a:t>NASA Langley CMP Update</a:t>
            </a:r>
          </a:p>
        </p:txBody>
      </p:sp>
      <p:sp>
        <p:nvSpPr>
          <p:cNvPr id="5" name="Slide Number Placeholder 5"/>
          <p:cNvSpPr>
            <a:spLocks noGrp="1"/>
          </p:cNvSpPr>
          <p:nvPr>
            <p:ph type="sldNum" sz="quarter" idx="12"/>
          </p:nvPr>
        </p:nvSpPr>
        <p:spPr>
          <a:xfrm>
            <a:off x="6553200" y="6637338"/>
            <a:ext cx="2506663" cy="220662"/>
          </a:xfrm>
          <a:prstGeom prst="rect">
            <a:avLst/>
          </a:prstGeom>
        </p:spPr>
        <p:txBody>
          <a:bodyPr/>
          <a:lstStyle>
            <a:lvl1pPr>
              <a:defRPr>
                <a:latin typeface="Century Gothic" panose="020B0502020202020204" pitchFamily="34" charset="0"/>
              </a:defRPr>
            </a:lvl1pPr>
          </a:lstStyle>
          <a:p>
            <a:pPr defTabSz="457200"/>
            <a:fld id="{C0DE14EC-ECAF-4DF1-9EEC-BDA5741B4444}" type="slidenum">
              <a:rPr lang="en-US" altLang="en-US">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1229952858"/>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13660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HEOMD-Domestic-template-0715201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67" descr="NASA insignia RGB"/>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54963" y="239713"/>
            <a:ext cx="717550" cy="593725"/>
          </a:xfrm>
          <a:prstGeom prst="rect">
            <a:avLst/>
          </a:prstGeom>
          <a:noFill/>
          <a:ln w="9525">
            <a:noFill/>
            <a:miter lim="800000"/>
            <a:headEnd/>
            <a:tailEnd/>
          </a:ln>
        </p:spPr>
      </p:pic>
      <p:sp>
        <p:nvSpPr>
          <p:cNvPr id="6" name="Text Box 74"/>
          <p:cNvSpPr txBox="1">
            <a:spLocks noChangeArrowheads="1"/>
          </p:cNvSpPr>
          <p:nvPr userDrawn="1"/>
        </p:nvSpPr>
        <p:spPr bwMode="auto">
          <a:xfrm>
            <a:off x="466725" y="455613"/>
            <a:ext cx="2124075" cy="184150"/>
          </a:xfrm>
          <a:prstGeom prst="rect">
            <a:avLst/>
          </a:prstGeom>
          <a:noFill/>
          <a:ln w="9525">
            <a:noFill/>
            <a:miter lim="800000"/>
            <a:headEnd/>
            <a:tailEnd/>
          </a:ln>
        </p:spPr>
        <p:txBody>
          <a:bodyPr>
            <a:prstTxWarp prst="textNoShape">
              <a:avLst/>
            </a:prstTxWarp>
            <a:spAutoFit/>
          </a:bodyPr>
          <a:lstStyle/>
          <a:p>
            <a:pPr defTabSz="457200" eaLnBrk="0" hangingPunct="0">
              <a:spcBef>
                <a:spcPct val="50000"/>
              </a:spcBef>
              <a:defRPr/>
            </a:pPr>
            <a:r>
              <a:rPr lang="en-US" sz="600" dirty="0">
                <a:solidFill>
                  <a:prstClr val="white"/>
                </a:solidFill>
                <a:latin typeface="Arial"/>
                <a:ea typeface="ヒラギノ角ゴ Pro W3" charset="-128"/>
                <a:cs typeface="Arial"/>
              </a:rPr>
              <a:t>National Aeronautics and Space Administration</a:t>
            </a:r>
          </a:p>
        </p:txBody>
      </p:sp>
      <p:sp>
        <p:nvSpPr>
          <p:cNvPr id="7" name="Rectangle 162"/>
          <p:cNvSpPr>
            <a:spLocks noGrp="1" noChangeArrowheads="1"/>
          </p:cNvSpPr>
          <p:nvPr userDrawn="1">
            <p:ph type="ctrTitle"/>
          </p:nvPr>
        </p:nvSpPr>
        <p:spPr>
          <a:xfrm>
            <a:off x="458788" y="1139825"/>
            <a:ext cx="4867275" cy="1090613"/>
          </a:xfrm>
          <a:ln>
            <a:noFill/>
          </a:ln>
        </p:spPr>
        <p:txBody>
          <a:bodyPr/>
          <a:lstStyle/>
          <a:p>
            <a:pPr eaLnBrk="1" hangingPunct="1"/>
            <a:r>
              <a:rPr lang="en-US" sz="3600" dirty="0" smtClean="0"/>
              <a:t>[Title]</a:t>
            </a:r>
          </a:p>
        </p:txBody>
      </p:sp>
      <p:sp>
        <p:nvSpPr>
          <p:cNvPr id="9" name="Rectangle 163"/>
          <p:cNvSpPr>
            <a:spLocks noGrp="1" noChangeArrowheads="1"/>
          </p:cNvSpPr>
          <p:nvPr userDrawn="1">
            <p:ph type="subTitle" idx="1"/>
          </p:nvPr>
        </p:nvSpPr>
        <p:spPr>
          <a:xfrm>
            <a:off x="458788" y="2479486"/>
            <a:ext cx="7313612" cy="1917285"/>
          </a:xfrm>
          <a:ln>
            <a:noFill/>
          </a:ln>
        </p:spPr>
        <p:txBody>
          <a:bodyPr/>
          <a:lstStyle>
            <a:lvl1pPr>
              <a:buNone/>
              <a:defRPr/>
            </a:lvl1pPr>
          </a:lstStyle>
          <a:p>
            <a:pPr eaLnBrk="1" hangingPunct="1"/>
            <a:r>
              <a:rPr lang="en-US" sz="1800" dirty="0" smtClean="0">
                <a:solidFill>
                  <a:schemeClr val="bg1"/>
                </a:solidFill>
              </a:rPr>
              <a:t>[Presenter]</a:t>
            </a:r>
            <a:endParaRPr lang="en-US" sz="1800" dirty="0">
              <a:solidFill>
                <a:schemeClr val="bg1"/>
              </a:solidFill>
            </a:endParaRPr>
          </a:p>
          <a:p>
            <a:pPr eaLnBrk="1" hangingPunct="1"/>
            <a:r>
              <a:rPr lang="en-US" sz="1800" dirty="0" smtClean="0">
                <a:solidFill>
                  <a:schemeClr val="bg1"/>
                </a:solidFill>
              </a:rPr>
              <a:t>[Date]</a:t>
            </a:r>
            <a:endParaRPr lang="en-US" sz="1800" dirty="0">
              <a:solidFill>
                <a:schemeClr val="bg1"/>
              </a:solidFill>
            </a:endParaRPr>
          </a:p>
        </p:txBody>
      </p:sp>
    </p:spTree>
    <p:extLst>
      <p:ext uri="{BB962C8B-B14F-4D97-AF65-F5344CB8AC3E}">
        <p14:creationId xmlns:p14="http://schemas.microsoft.com/office/powerpoint/2010/main" val="1805482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D1B0E9A-C4F3-4D46-924E-FDCE9F0342D8}" type="slidenum">
              <a:rPr lang="en-US">
                <a:solidFill>
                  <a:prstClr val="black"/>
                </a:solidFill>
              </a:rPr>
              <a:pPr>
                <a:defRPr/>
              </a:pPr>
              <a:t>‹#›</a:t>
            </a:fld>
            <a:endParaRPr lang="en-US" dirty="0">
              <a:solidFill>
                <a:prstClr val="black"/>
              </a:solidFill>
            </a:endParaRPr>
          </a:p>
        </p:txBody>
      </p:sp>
      <p:sp>
        <p:nvSpPr>
          <p:cNvPr id="5" name="Footer Placeholder 1"/>
          <p:cNvSpPr>
            <a:spLocks noGrp="1"/>
          </p:cNvSpPr>
          <p:nvPr>
            <p:ph type="ftr" sz="quarter" idx="3"/>
          </p:nvPr>
        </p:nvSpPr>
        <p:spPr>
          <a:xfrm>
            <a:off x="2633038" y="6356350"/>
            <a:ext cx="3386762" cy="5016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Pre-Decisional • NASA Internal Use Only</a:t>
            </a:r>
            <a:endParaRPr lang="en-US" dirty="0">
              <a:solidFill>
                <a:prstClr val="black">
                  <a:tint val="75000"/>
                </a:prstClr>
              </a:solidFill>
            </a:endParaRPr>
          </a:p>
        </p:txBody>
      </p:sp>
    </p:spTree>
    <p:extLst>
      <p:ext uri="{BB962C8B-B14F-4D97-AF65-F5344CB8AC3E}">
        <p14:creationId xmlns:p14="http://schemas.microsoft.com/office/powerpoint/2010/main" val="37709995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lvl1pPr>
          </a:lstStyle>
          <a:p>
            <a:pPr>
              <a:defRPr/>
            </a:pPr>
            <a:fld id="{D5DAE49E-2BF0-4544-8051-9D9952258CD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25539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2"/>
          </p:nvPr>
        </p:nvSpPr>
        <p:spPr/>
        <p:txBody>
          <a:bodyPr/>
          <a:lstStyle>
            <a:lvl1pPr>
              <a:defRPr/>
            </a:lvl1pPr>
          </a:lstStyle>
          <a:p>
            <a:pPr>
              <a:defRPr/>
            </a:pPr>
            <a:fld id="{9C653B81-1CEE-CF4E-ACAF-6768DFB8F09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7855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12"/>
          </p:nvPr>
        </p:nvSpPr>
        <p:spPr/>
        <p:txBody>
          <a:bodyPr/>
          <a:lstStyle>
            <a:lvl1pPr>
              <a:defRPr/>
            </a:lvl1pPr>
          </a:lstStyle>
          <a:p>
            <a:pPr>
              <a:defRPr/>
            </a:pPr>
            <a:fld id="{C30E9D5D-D70B-DF4D-BE92-1E87454395A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112553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12"/>
          </p:nvPr>
        </p:nvSpPr>
        <p:spPr/>
        <p:txBody>
          <a:bodyPr/>
          <a:lstStyle>
            <a:lvl1pPr>
              <a:defRPr/>
            </a:lvl1pPr>
          </a:lstStyle>
          <a:p>
            <a:pPr>
              <a:defRPr/>
            </a:pPr>
            <a:fld id="{C3F8FE31-FAF1-3745-BF48-BCE0F8B7E59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9812305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12"/>
          </p:nvPr>
        </p:nvSpPr>
        <p:spPr/>
        <p:txBody>
          <a:bodyPr/>
          <a:lstStyle>
            <a:lvl1pPr>
              <a:defRPr/>
            </a:lvl1pPr>
          </a:lstStyle>
          <a:p>
            <a:pPr>
              <a:defRPr/>
            </a:pPr>
            <a:fld id="{C30E9D5D-D70B-DF4D-BE92-1E87454395A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989999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6EB34E79-42DC-BB4B-87D9-B6C53289D05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802677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27C53C13-B2D1-4340-8123-90C6C1AEE48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02346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294734AB-A88B-0E46-AC11-9A152B8D5E1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429744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F4B113AE-55CD-D348-A50C-48FFA1F60AF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64430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404D6BA3-69F7-7743-B144-879968D93C6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9431676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68137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Picture w/ Takeaway">
    <p:spTree>
      <p:nvGrpSpPr>
        <p:cNvPr id="1" name=""/>
        <p:cNvGrpSpPr/>
        <p:nvPr/>
      </p:nvGrpSpPr>
      <p:grpSpPr>
        <a:xfrm>
          <a:off x="0" y="0"/>
          <a:ext cx="0" cy="0"/>
          <a:chOff x="0" y="0"/>
          <a:chExt cx="0" cy="0"/>
        </a:xfrm>
      </p:grpSpPr>
      <p:sp>
        <p:nvSpPr>
          <p:cNvPr id="4" name="Title 1"/>
          <p:cNvSpPr>
            <a:spLocks noGrp="1"/>
          </p:cNvSpPr>
          <p:nvPr>
            <p:ph type="title"/>
          </p:nvPr>
        </p:nvSpPr>
        <p:spPr>
          <a:xfrm>
            <a:off x="524383" y="59669"/>
            <a:ext cx="8452842" cy="836613"/>
          </a:xfrm>
          <a:prstGeom prst="rect">
            <a:avLst/>
          </a:prstGeom>
        </p:spPr>
        <p:txBody>
          <a:bodyPr/>
          <a:lstStyle/>
          <a:p>
            <a:r>
              <a:rPr lang="en-US" smtClean="0"/>
              <a:t>Click to edit Master title style</a:t>
            </a:r>
            <a:endParaRPr lang="en-US" dirty="0"/>
          </a:p>
        </p:txBody>
      </p:sp>
      <p:sp>
        <p:nvSpPr>
          <p:cNvPr id="5" name="Content Placeholder 11"/>
          <p:cNvSpPr>
            <a:spLocks noGrp="1"/>
          </p:cNvSpPr>
          <p:nvPr>
            <p:ph sz="quarter" idx="12"/>
          </p:nvPr>
        </p:nvSpPr>
        <p:spPr>
          <a:xfrm>
            <a:off x="249671" y="5989320"/>
            <a:ext cx="8669193" cy="641816"/>
          </a:xfrm>
          <a:prstGeom prst="rect">
            <a:avLst/>
          </a:prstGeom>
        </p:spPr>
        <p:txBody>
          <a:bodyPr anchor="ctr" anchorCtr="1"/>
          <a:lstStyle>
            <a:lvl1pPr algn="ctr">
              <a:buNone/>
              <a:defRPr sz="2200" b="1" i="1">
                <a:solidFill>
                  <a:srgbClr val="B84308"/>
                </a:solidFill>
                <a:latin typeface="Arial Narrow"/>
                <a:cs typeface="Arial Narrow"/>
              </a:defRPr>
            </a:lvl1pPr>
            <a:lvl2pPr algn="ctr">
              <a:buNone/>
              <a:defRPr sz="1800"/>
            </a:lvl2pPr>
            <a:lvl3pPr algn="ctr">
              <a:buNone/>
              <a:defRPr sz="1800"/>
            </a:lvl3pPr>
            <a:lvl4pPr algn="ctr">
              <a:buNone/>
              <a:defRPr sz="1800"/>
            </a:lvl4pPr>
            <a:lvl5pPr algn="ctr">
              <a:buNone/>
              <a:defRPr sz="1800"/>
            </a:lvl5pPr>
          </a:lstStyle>
          <a:p>
            <a:pPr lvl="0"/>
            <a:r>
              <a:rPr lang="en-US" smtClean="0"/>
              <a:t>Click to edit Master text styles</a:t>
            </a:r>
          </a:p>
        </p:txBody>
      </p:sp>
      <p:sp>
        <p:nvSpPr>
          <p:cNvPr id="8" name="Rectangle 6"/>
          <p:cNvSpPr>
            <a:spLocks noGrp="1" noChangeArrowheads="1"/>
          </p:cNvSpPr>
          <p:nvPr>
            <p:ph type="sldNum" sz="quarter" idx="4"/>
          </p:nvPr>
        </p:nvSpPr>
        <p:spPr bwMode="auto">
          <a:xfrm>
            <a:off x="6019511" y="6672108"/>
            <a:ext cx="3102109" cy="153882"/>
          </a:xfrm>
          <a:prstGeom prst="rect">
            <a:avLst/>
          </a:prstGeom>
          <a:noFill/>
          <a:ln w="9525">
            <a:noFill/>
            <a:miter lim="800000"/>
            <a:headEnd/>
            <a:tailEnd/>
          </a:ln>
          <a:effectLst/>
        </p:spPr>
        <p:txBody>
          <a:bodyPr vert="horz" wrap="square" lIns="0" tIns="45714" rIns="0" bIns="0" numCol="1" anchor="t" anchorCtr="0" compatLnSpc="1">
            <a:prstTxWarp prst="textNoShape">
              <a:avLst/>
            </a:prstTxWarp>
            <a:spAutoFit/>
          </a:bodyPr>
          <a:lstStyle>
            <a:lvl1pPr algn="r" eaLnBrk="1" hangingPunct="1">
              <a:defRPr sz="700" smtClean="0">
                <a:solidFill>
                  <a:schemeClr val="bg2"/>
                </a:solidFill>
                <a:latin typeface="+mj-lt"/>
                <a:cs typeface="Arial" charset="0"/>
              </a:defRPr>
            </a:lvl1pPr>
          </a:lstStyle>
          <a:p>
            <a:pPr>
              <a:defRPr/>
            </a:pPr>
            <a:r>
              <a:rPr lang="en-US" dirty="0">
                <a:solidFill>
                  <a:srgbClr val="EEECE1"/>
                </a:solidFill>
              </a:rPr>
              <a:t>8335_SLS_JPL.</a:t>
            </a:r>
            <a:fld id="{F3E9E773-C84B-4F48-B42B-2136FDBAB2E2}" type="slidenum">
              <a:rPr lang="en-US">
                <a:solidFill>
                  <a:srgbClr val="EEECE1"/>
                </a:solidFill>
              </a:rPr>
              <a:pPr>
                <a:defRPr/>
              </a:pPr>
              <a:t>‹#›</a:t>
            </a:fld>
            <a:endParaRPr lang="en-US" dirty="0">
              <a:solidFill>
                <a:srgbClr val="EEECE1"/>
              </a:solidFill>
            </a:endParaRPr>
          </a:p>
        </p:txBody>
      </p:sp>
    </p:spTree>
    <p:extLst>
      <p:ext uri="{BB962C8B-B14F-4D97-AF65-F5344CB8AC3E}">
        <p14:creationId xmlns:p14="http://schemas.microsoft.com/office/powerpoint/2010/main" val="353275212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1439863" y="3497263"/>
            <a:ext cx="10826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pitchFamily="34" charset="-128"/>
              </a:defRPr>
            </a:lvl1pPr>
            <a:lvl2pPr marL="742950" indent="-285750" eaLnBrk="0" hangingPunct="0">
              <a:defRPr sz="1200">
                <a:solidFill>
                  <a:schemeClr val="tx1"/>
                </a:solidFill>
                <a:latin typeface="Times New Roman" pitchFamily="18" charset="0"/>
                <a:ea typeface="ＭＳ Ｐゴシック" pitchFamily="34" charset="-128"/>
              </a:defRPr>
            </a:lvl2pPr>
            <a:lvl3pPr marL="1143000" indent="-228600" eaLnBrk="0" hangingPunct="0">
              <a:defRPr sz="1200">
                <a:solidFill>
                  <a:schemeClr val="tx1"/>
                </a:solidFill>
                <a:latin typeface="Times New Roman" pitchFamily="18" charset="0"/>
                <a:ea typeface="ＭＳ Ｐゴシック" pitchFamily="34" charset="-128"/>
              </a:defRPr>
            </a:lvl3pPr>
            <a:lvl4pPr marL="1600200" indent="-228600" eaLnBrk="0" hangingPunct="0">
              <a:defRPr sz="1200">
                <a:solidFill>
                  <a:schemeClr val="tx1"/>
                </a:solidFill>
                <a:latin typeface="Times New Roman" pitchFamily="18" charset="0"/>
                <a:ea typeface="ＭＳ Ｐゴシック" pitchFamily="34" charset="-128"/>
              </a:defRPr>
            </a:lvl4pPr>
            <a:lvl5pPr marL="2057400" indent="-228600" eaLnBrk="0" hangingPunct="0">
              <a:defRPr sz="12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Times New Roman" pitchFamily="18" charset="0"/>
                <a:ea typeface="ＭＳ Ｐゴシック" pitchFamily="34" charset="-128"/>
              </a:defRPr>
            </a:lvl9pPr>
          </a:lstStyle>
          <a:p>
            <a:pPr defTabSz="457200" eaLnBrk="1" hangingPunct="1">
              <a:defRPr/>
            </a:pPr>
            <a:endParaRPr lang="en-US" smtClean="0">
              <a:solidFill>
                <a:prstClr val="white"/>
              </a:solidFill>
              <a:cs typeface="Arial" charset="0"/>
            </a:endParaRPr>
          </a:p>
        </p:txBody>
      </p:sp>
      <p:sp>
        <p:nvSpPr>
          <p:cNvPr id="3" name="TextBox 2"/>
          <p:cNvSpPr txBox="1">
            <a:spLocks noChangeArrowheads="1"/>
          </p:cNvSpPr>
          <p:nvPr userDrawn="1"/>
        </p:nvSpPr>
        <p:spPr bwMode="auto">
          <a:xfrm>
            <a:off x="8648700" y="6616700"/>
            <a:ext cx="5461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defTabSz="457200" eaLnBrk="1" hangingPunct="1">
              <a:defRPr/>
            </a:pPr>
            <a:fld id="{5D09FD63-A7E0-4180-A802-84B6D5943FD6}" type="slidenum">
              <a:rPr lang="en-US" altLang="en-US" sz="1200" smtClean="0">
                <a:solidFill>
                  <a:srgbClr val="FFFFFF"/>
                </a:solidFill>
                <a:latin typeface="Times New Roman" pitchFamily="18" charset="0"/>
                <a:cs typeface="Arial" charset="0"/>
              </a:rPr>
              <a:pPr algn="r" defTabSz="457200" eaLnBrk="1" hangingPunct="1">
                <a:defRPr/>
              </a:pPr>
              <a:t>‹#›</a:t>
            </a:fld>
            <a:endParaRPr lang="en-US" altLang="en-US" sz="1200" smtClean="0">
              <a:solidFill>
                <a:srgbClr val="FFFFFF"/>
              </a:solidFill>
              <a:latin typeface="Times New Roman" pitchFamily="18" charset="0"/>
              <a:cs typeface="Arial" charset="0"/>
            </a:endParaRPr>
          </a:p>
        </p:txBody>
      </p:sp>
    </p:spTree>
    <p:extLst>
      <p:ext uri="{BB962C8B-B14F-4D97-AF65-F5344CB8AC3E}">
        <p14:creationId xmlns:p14="http://schemas.microsoft.com/office/powerpoint/2010/main" val="286304243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6EB34E79-42DC-BB4B-87D9-B6C53289D05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9923921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OMD-Domestic-template-0427201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67" descr="NASA insignia RGB"/>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54963" y="239713"/>
            <a:ext cx="717550" cy="593725"/>
          </a:xfrm>
          <a:prstGeom prst="rect">
            <a:avLst/>
          </a:prstGeom>
          <a:noFill/>
          <a:ln w="9525">
            <a:noFill/>
            <a:miter lim="800000"/>
            <a:headEnd/>
            <a:tailEnd/>
          </a:ln>
        </p:spPr>
      </p:pic>
      <p:sp>
        <p:nvSpPr>
          <p:cNvPr id="6" name="Text Box 74"/>
          <p:cNvSpPr txBox="1">
            <a:spLocks noChangeArrowheads="1"/>
          </p:cNvSpPr>
          <p:nvPr userDrawn="1"/>
        </p:nvSpPr>
        <p:spPr bwMode="auto">
          <a:xfrm>
            <a:off x="466725" y="455613"/>
            <a:ext cx="2124075" cy="184150"/>
          </a:xfrm>
          <a:prstGeom prst="rect">
            <a:avLst/>
          </a:prstGeom>
          <a:noFill/>
          <a:ln w="9525">
            <a:noFill/>
            <a:miter lim="800000"/>
            <a:headEnd/>
            <a:tailEnd/>
          </a:ln>
        </p:spPr>
        <p:txBody>
          <a:bodyPr>
            <a:prstTxWarp prst="textNoShape">
              <a:avLst/>
            </a:prstTxWarp>
            <a:spAutoFit/>
          </a:bodyPr>
          <a:lstStyle/>
          <a:p>
            <a:pPr defTabSz="457200" eaLnBrk="0" hangingPunct="0">
              <a:spcBef>
                <a:spcPct val="50000"/>
              </a:spcBef>
              <a:defRPr/>
            </a:pPr>
            <a:r>
              <a:rPr lang="en-US" sz="600" dirty="0">
                <a:solidFill>
                  <a:prstClr val="white"/>
                </a:solidFill>
                <a:latin typeface="Arial"/>
                <a:ea typeface="ヒラギノ角ゴ Pro W3" charset="-128"/>
                <a:cs typeface="Arial"/>
              </a:rPr>
              <a:t>National Aeronautics and Space Administration</a:t>
            </a:r>
          </a:p>
        </p:txBody>
      </p:sp>
      <p:sp>
        <p:nvSpPr>
          <p:cNvPr id="7" name="Rectangle 162"/>
          <p:cNvSpPr>
            <a:spLocks noGrp="1" noChangeArrowheads="1"/>
          </p:cNvSpPr>
          <p:nvPr userDrawn="1">
            <p:ph type="ctrTitle"/>
          </p:nvPr>
        </p:nvSpPr>
        <p:spPr>
          <a:xfrm>
            <a:off x="458788" y="1139825"/>
            <a:ext cx="4867275" cy="1090613"/>
          </a:xfrm>
          <a:ln>
            <a:noFill/>
          </a:ln>
        </p:spPr>
        <p:txBody>
          <a:bodyPr/>
          <a:lstStyle/>
          <a:p>
            <a:pPr eaLnBrk="1" hangingPunct="1"/>
            <a:r>
              <a:rPr lang="en-US" sz="3600" dirty="0" smtClean="0"/>
              <a:t>[Title]</a:t>
            </a:r>
          </a:p>
        </p:txBody>
      </p:sp>
      <p:sp>
        <p:nvSpPr>
          <p:cNvPr id="9" name="Rectangle 163"/>
          <p:cNvSpPr>
            <a:spLocks noGrp="1" noChangeArrowheads="1"/>
          </p:cNvSpPr>
          <p:nvPr userDrawn="1">
            <p:ph type="subTitle" idx="1"/>
          </p:nvPr>
        </p:nvSpPr>
        <p:spPr>
          <a:xfrm>
            <a:off x="458788" y="2479486"/>
            <a:ext cx="7313612" cy="1917285"/>
          </a:xfrm>
          <a:ln>
            <a:noFill/>
          </a:ln>
        </p:spPr>
        <p:txBody>
          <a:bodyPr/>
          <a:lstStyle>
            <a:lvl1pPr>
              <a:buNone/>
              <a:defRPr/>
            </a:lvl1pPr>
          </a:lstStyle>
          <a:p>
            <a:pPr eaLnBrk="1" hangingPunct="1"/>
            <a:r>
              <a:rPr lang="en-US" sz="1800" dirty="0" smtClean="0">
                <a:solidFill>
                  <a:schemeClr val="bg1"/>
                </a:solidFill>
              </a:rPr>
              <a:t>[Presenter]</a:t>
            </a:r>
            <a:endParaRPr lang="en-US" sz="1800" dirty="0">
              <a:solidFill>
                <a:schemeClr val="bg1"/>
              </a:solidFill>
            </a:endParaRPr>
          </a:p>
          <a:p>
            <a:pPr eaLnBrk="1" hangingPunct="1"/>
            <a:r>
              <a:rPr lang="en-US" sz="1800" dirty="0" smtClean="0">
                <a:solidFill>
                  <a:schemeClr val="bg1"/>
                </a:solidFill>
              </a:rPr>
              <a:t>[Date]</a:t>
            </a:r>
            <a:endParaRPr lang="en-US" sz="1800" dirty="0">
              <a:solidFill>
                <a:schemeClr val="bg1"/>
              </a:solidFill>
            </a:endParaRPr>
          </a:p>
        </p:txBody>
      </p:sp>
    </p:spTree>
    <p:extLst>
      <p:ext uri="{BB962C8B-B14F-4D97-AF65-F5344CB8AC3E}">
        <p14:creationId xmlns:p14="http://schemas.microsoft.com/office/powerpoint/2010/main" val="33899037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D1B0E9A-C4F3-4D46-924E-FDCE9F0342D8}" type="slidenum">
              <a:rPr lang="en-US">
                <a:solidFill>
                  <a:prstClr val="black"/>
                </a:solidFill>
              </a:rPr>
              <a:pPr>
                <a:defRPr/>
              </a:pPr>
              <a:t>‹#›</a:t>
            </a:fld>
            <a:endParaRPr lang="en-US" dirty="0">
              <a:solidFill>
                <a:prstClr val="black"/>
              </a:solidFill>
            </a:endParaRPr>
          </a:p>
        </p:txBody>
      </p:sp>
      <p:sp>
        <p:nvSpPr>
          <p:cNvPr id="5" name="Footer Placeholder 1"/>
          <p:cNvSpPr>
            <a:spLocks noGrp="1"/>
          </p:cNvSpPr>
          <p:nvPr>
            <p:ph type="ftr" sz="quarter" idx="3"/>
          </p:nvPr>
        </p:nvSpPr>
        <p:spPr>
          <a:xfrm>
            <a:off x="2633038" y="6356350"/>
            <a:ext cx="3386762" cy="5016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Pre-Decisional • NASA Internal Use Only</a:t>
            </a:r>
            <a:endParaRPr lang="en-US" dirty="0">
              <a:solidFill>
                <a:prstClr val="black">
                  <a:tint val="75000"/>
                </a:prstClr>
              </a:solidFill>
            </a:endParaRPr>
          </a:p>
        </p:txBody>
      </p:sp>
    </p:spTree>
    <p:extLst>
      <p:ext uri="{BB962C8B-B14F-4D97-AF65-F5344CB8AC3E}">
        <p14:creationId xmlns:p14="http://schemas.microsoft.com/office/powerpoint/2010/main" val="2824184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lvl1pPr>
          </a:lstStyle>
          <a:p>
            <a:pPr>
              <a:defRPr/>
            </a:pPr>
            <a:fld id="{D5DAE49E-2BF0-4544-8051-9D9952258CD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275763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2"/>
          </p:nvPr>
        </p:nvSpPr>
        <p:spPr/>
        <p:txBody>
          <a:bodyPr/>
          <a:lstStyle>
            <a:lvl1pPr>
              <a:defRPr/>
            </a:lvl1pPr>
          </a:lstStyle>
          <a:p>
            <a:pPr>
              <a:defRPr/>
            </a:pPr>
            <a:fld id="{9C653B81-1CEE-CF4E-ACAF-6768DFB8F09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355056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12"/>
          </p:nvPr>
        </p:nvSpPr>
        <p:spPr/>
        <p:txBody>
          <a:bodyPr/>
          <a:lstStyle>
            <a:lvl1pPr>
              <a:defRPr/>
            </a:lvl1pPr>
          </a:lstStyle>
          <a:p>
            <a:pPr>
              <a:defRPr/>
            </a:pPr>
            <a:fld id="{C3F8FE31-FAF1-3745-BF48-BCE0F8B7E59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507504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12"/>
          </p:nvPr>
        </p:nvSpPr>
        <p:spPr/>
        <p:txBody>
          <a:bodyPr/>
          <a:lstStyle>
            <a:lvl1pPr>
              <a:defRPr/>
            </a:lvl1pPr>
          </a:lstStyle>
          <a:p>
            <a:pPr>
              <a:defRPr/>
            </a:pPr>
            <a:fld id="{C30E9D5D-D70B-DF4D-BE92-1E87454395A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503226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6EB34E79-42DC-BB4B-87D9-B6C53289D05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6771708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27C53C13-B2D1-4340-8123-90C6C1AEE48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675975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294734AB-A88B-0E46-AC11-9A152B8D5E1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956874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F4B113AE-55CD-D348-A50C-48FFA1F60AF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59487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27C53C13-B2D1-4340-8123-90C6C1AEE48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246453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404D6BA3-69F7-7743-B144-879968D93C6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74878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9282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Picture w/ Takeaway">
    <p:spTree>
      <p:nvGrpSpPr>
        <p:cNvPr id="1" name=""/>
        <p:cNvGrpSpPr/>
        <p:nvPr/>
      </p:nvGrpSpPr>
      <p:grpSpPr>
        <a:xfrm>
          <a:off x="0" y="0"/>
          <a:ext cx="0" cy="0"/>
          <a:chOff x="0" y="0"/>
          <a:chExt cx="0" cy="0"/>
        </a:xfrm>
      </p:grpSpPr>
      <p:sp>
        <p:nvSpPr>
          <p:cNvPr id="4" name="Title 1"/>
          <p:cNvSpPr>
            <a:spLocks noGrp="1"/>
          </p:cNvSpPr>
          <p:nvPr>
            <p:ph type="title"/>
          </p:nvPr>
        </p:nvSpPr>
        <p:spPr>
          <a:xfrm>
            <a:off x="524383" y="59669"/>
            <a:ext cx="8452842" cy="836613"/>
          </a:xfrm>
          <a:prstGeom prst="rect">
            <a:avLst/>
          </a:prstGeom>
        </p:spPr>
        <p:txBody>
          <a:bodyPr/>
          <a:lstStyle/>
          <a:p>
            <a:r>
              <a:rPr lang="en-US" smtClean="0"/>
              <a:t>Click to edit Master title style</a:t>
            </a:r>
            <a:endParaRPr lang="en-US" dirty="0"/>
          </a:p>
        </p:txBody>
      </p:sp>
      <p:sp>
        <p:nvSpPr>
          <p:cNvPr id="5" name="Content Placeholder 11"/>
          <p:cNvSpPr>
            <a:spLocks noGrp="1"/>
          </p:cNvSpPr>
          <p:nvPr>
            <p:ph sz="quarter" idx="12"/>
          </p:nvPr>
        </p:nvSpPr>
        <p:spPr>
          <a:xfrm>
            <a:off x="249671" y="5989320"/>
            <a:ext cx="8669193" cy="641816"/>
          </a:xfrm>
          <a:prstGeom prst="rect">
            <a:avLst/>
          </a:prstGeom>
        </p:spPr>
        <p:txBody>
          <a:bodyPr anchor="ctr" anchorCtr="1"/>
          <a:lstStyle>
            <a:lvl1pPr algn="ctr">
              <a:buNone/>
              <a:defRPr sz="2200" b="1" i="1">
                <a:solidFill>
                  <a:srgbClr val="B84308"/>
                </a:solidFill>
                <a:latin typeface="Arial Narrow"/>
                <a:cs typeface="Arial Narrow"/>
              </a:defRPr>
            </a:lvl1pPr>
            <a:lvl2pPr algn="ctr">
              <a:buNone/>
              <a:defRPr sz="1800"/>
            </a:lvl2pPr>
            <a:lvl3pPr algn="ctr">
              <a:buNone/>
              <a:defRPr sz="1800"/>
            </a:lvl3pPr>
            <a:lvl4pPr algn="ctr">
              <a:buNone/>
              <a:defRPr sz="1800"/>
            </a:lvl4pPr>
            <a:lvl5pPr algn="ctr">
              <a:buNone/>
              <a:defRPr sz="1800"/>
            </a:lvl5pPr>
          </a:lstStyle>
          <a:p>
            <a:pPr lvl="0"/>
            <a:r>
              <a:rPr lang="en-US" smtClean="0"/>
              <a:t>Click to edit Master text styles</a:t>
            </a:r>
          </a:p>
        </p:txBody>
      </p:sp>
      <p:sp>
        <p:nvSpPr>
          <p:cNvPr id="8" name="Rectangle 6"/>
          <p:cNvSpPr>
            <a:spLocks noGrp="1" noChangeArrowheads="1"/>
          </p:cNvSpPr>
          <p:nvPr>
            <p:ph type="sldNum" sz="quarter" idx="4"/>
          </p:nvPr>
        </p:nvSpPr>
        <p:spPr bwMode="auto">
          <a:xfrm>
            <a:off x="6019511" y="6672108"/>
            <a:ext cx="3102109" cy="153882"/>
          </a:xfrm>
          <a:prstGeom prst="rect">
            <a:avLst/>
          </a:prstGeom>
          <a:noFill/>
          <a:ln w="9525">
            <a:noFill/>
            <a:miter lim="800000"/>
            <a:headEnd/>
            <a:tailEnd/>
          </a:ln>
          <a:effectLst/>
        </p:spPr>
        <p:txBody>
          <a:bodyPr vert="horz" wrap="square" lIns="0" tIns="45714" rIns="0" bIns="0" numCol="1" anchor="t" anchorCtr="0" compatLnSpc="1">
            <a:prstTxWarp prst="textNoShape">
              <a:avLst/>
            </a:prstTxWarp>
            <a:spAutoFit/>
          </a:bodyPr>
          <a:lstStyle>
            <a:lvl1pPr algn="r" eaLnBrk="1" hangingPunct="1">
              <a:defRPr sz="700" smtClean="0">
                <a:solidFill>
                  <a:schemeClr val="bg2"/>
                </a:solidFill>
                <a:latin typeface="+mj-lt"/>
                <a:cs typeface="Arial" charset="0"/>
              </a:defRPr>
            </a:lvl1pPr>
          </a:lstStyle>
          <a:p>
            <a:pPr>
              <a:defRPr/>
            </a:pPr>
            <a:r>
              <a:rPr lang="en-US" dirty="0">
                <a:solidFill>
                  <a:srgbClr val="EEECE1"/>
                </a:solidFill>
              </a:rPr>
              <a:t>8335_SLS_JPL.</a:t>
            </a:r>
            <a:fld id="{F3E9E773-C84B-4F48-B42B-2136FDBAB2E2}" type="slidenum">
              <a:rPr lang="en-US">
                <a:solidFill>
                  <a:srgbClr val="EEECE1"/>
                </a:solidFill>
              </a:rPr>
              <a:pPr>
                <a:defRPr/>
              </a:pPr>
              <a:t>‹#›</a:t>
            </a:fld>
            <a:endParaRPr lang="en-US" dirty="0">
              <a:solidFill>
                <a:srgbClr val="EEECE1"/>
              </a:solidFill>
            </a:endParaRPr>
          </a:p>
        </p:txBody>
      </p:sp>
    </p:spTree>
    <p:extLst>
      <p:ext uri="{BB962C8B-B14F-4D97-AF65-F5344CB8AC3E}">
        <p14:creationId xmlns:p14="http://schemas.microsoft.com/office/powerpoint/2010/main" val="201616818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274638"/>
            <a:ext cx="8229600" cy="972445"/>
          </a:xfrm>
          <a:prstGeom prst="rect">
            <a:avLst/>
          </a:prstGeom>
        </p:spPr>
        <p:txBody>
          <a:bodyPr vert="horz" lIns="91440" tIns="45720" rIns="91440" bIns="45720" rtlCol="0" anchor="t" anchorCtr="0">
            <a:normAutofit/>
          </a:bodyPr>
          <a:lstStyle/>
          <a:p>
            <a:r>
              <a:rPr lang="en-US"/>
              <a:t>Click to edit Master title style</a:t>
            </a:r>
          </a:p>
        </p:txBody>
      </p:sp>
      <p:sp>
        <p:nvSpPr>
          <p:cNvPr id="17" name="Text Placeholder 10"/>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sz="1800">
                <a:solidFill>
                  <a:schemeClr val="bg1"/>
                </a:solidFill>
                <a:latin typeface="Arial"/>
                <a:cs typeface="Arial"/>
              </a:defRPr>
            </a:lvl1pPr>
            <a:lvl2pPr>
              <a:defRPr sz="1800">
                <a:solidFill>
                  <a:schemeClr val="bg1"/>
                </a:solidFill>
                <a:latin typeface="Arial"/>
                <a:cs typeface="Arial"/>
              </a:defRPr>
            </a:lvl2pPr>
            <a:lvl3pPr>
              <a:defRPr sz="1800">
                <a:solidFill>
                  <a:schemeClr val="bg1"/>
                </a:solidFill>
                <a:latin typeface="Arial"/>
                <a:cs typeface="Arial"/>
              </a:defRPr>
            </a:lvl3pPr>
            <a:lvl4pPr>
              <a:defRPr sz="1800">
                <a:solidFill>
                  <a:schemeClr val="bg1"/>
                </a:solidFill>
                <a:latin typeface="Arial"/>
                <a:cs typeface="Arial"/>
              </a:defRPr>
            </a:lvl4pPr>
            <a:lvl5pPr>
              <a:defRPr sz="1800">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5449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1439863" y="3497263"/>
            <a:ext cx="10826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pitchFamily="34" charset="-128"/>
              </a:defRPr>
            </a:lvl1pPr>
            <a:lvl2pPr marL="742950" indent="-285750" eaLnBrk="0" hangingPunct="0">
              <a:defRPr sz="1200">
                <a:solidFill>
                  <a:schemeClr val="tx1"/>
                </a:solidFill>
                <a:latin typeface="Times New Roman" pitchFamily="18" charset="0"/>
                <a:ea typeface="ＭＳ Ｐゴシック" pitchFamily="34" charset="-128"/>
              </a:defRPr>
            </a:lvl2pPr>
            <a:lvl3pPr marL="1143000" indent="-228600" eaLnBrk="0" hangingPunct="0">
              <a:defRPr sz="1200">
                <a:solidFill>
                  <a:schemeClr val="tx1"/>
                </a:solidFill>
                <a:latin typeface="Times New Roman" pitchFamily="18" charset="0"/>
                <a:ea typeface="ＭＳ Ｐゴシック" pitchFamily="34" charset="-128"/>
              </a:defRPr>
            </a:lvl3pPr>
            <a:lvl4pPr marL="1600200" indent="-228600" eaLnBrk="0" hangingPunct="0">
              <a:defRPr sz="1200">
                <a:solidFill>
                  <a:schemeClr val="tx1"/>
                </a:solidFill>
                <a:latin typeface="Times New Roman" pitchFamily="18" charset="0"/>
                <a:ea typeface="ＭＳ Ｐゴシック" pitchFamily="34" charset="-128"/>
              </a:defRPr>
            </a:lvl4pPr>
            <a:lvl5pPr marL="2057400" indent="-228600" eaLnBrk="0" hangingPunct="0">
              <a:defRPr sz="12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Times New Roman" pitchFamily="18" charset="0"/>
                <a:ea typeface="ＭＳ Ｐゴシック" pitchFamily="34" charset="-128"/>
              </a:defRPr>
            </a:lvl9pPr>
          </a:lstStyle>
          <a:p>
            <a:pPr defTabSz="457200" eaLnBrk="1" hangingPunct="1">
              <a:defRPr/>
            </a:pPr>
            <a:endParaRPr lang="en-US" smtClean="0">
              <a:solidFill>
                <a:prstClr val="white"/>
              </a:solidFill>
              <a:cs typeface="Arial" charset="0"/>
            </a:endParaRPr>
          </a:p>
        </p:txBody>
      </p:sp>
      <p:sp>
        <p:nvSpPr>
          <p:cNvPr id="3" name="TextBox 2"/>
          <p:cNvSpPr txBox="1">
            <a:spLocks noChangeArrowheads="1"/>
          </p:cNvSpPr>
          <p:nvPr userDrawn="1"/>
        </p:nvSpPr>
        <p:spPr bwMode="auto">
          <a:xfrm>
            <a:off x="8648700" y="6616700"/>
            <a:ext cx="5461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defTabSz="457200" eaLnBrk="1" hangingPunct="1">
              <a:defRPr/>
            </a:pPr>
            <a:fld id="{5D09FD63-A7E0-4180-A802-84B6D5943FD6}" type="slidenum">
              <a:rPr lang="en-US" altLang="en-US" sz="1200" smtClean="0">
                <a:solidFill>
                  <a:srgbClr val="FFFFFF"/>
                </a:solidFill>
                <a:latin typeface="Times New Roman" pitchFamily="18" charset="0"/>
                <a:cs typeface="Arial" charset="0"/>
              </a:rPr>
              <a:pPr algn="r" defTabSz="457200" eaLnBrk="1" hangingPunct="1">
                <a:defRPr/>
              </a:pPr>
              <a:t>‹#›</a:t>
            </a:fld>
            <a:endParaRPr lang="en-US" altLang="en-US" sz="1200" smtClean="0">
              <a:solidFill>
                <a:srgbClr val="FFFFFF"/>
              </a:solidFill>
              <a:latin typeface="Times New Roman" pitchFamily="18" charset="0"/>
              <a:cs typeface="Arial" charset="0"/>
            </a:endParaRPr>
          </a:p>
        </p:txBody>
      </p:sp>
    </p:spTree>
    <p:extLst>
      <p:ext uri="{BB962C8B-B14F-4D97-AF65-F5344CB8AC3E}">
        <p14:creationId xmlns:p14="http://schemas.microsoft.com/office/powerpoint/2010/main" val="179250470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8E4116-1606-4E30-9B47-5C0174C54A9D}" type="datetimeFigureOut">
              <a:rPr lang="en-US" smtClean="0">
                <a:solidFill>
                  <a:prstClr val="black">
                    <a:tint val="75000"/>
                  </a:prstClr>
                </a:solidFill>
              </a:rPr>
              <a:pPr/>
              <a:t>6/21/2016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ACB9F6-C3A6-4E9F-9722-A9EBBE06B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8889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8E4116-1606-4E30-9B47-5C0174C54A9D}" type="datetimeFigureOut">
              <a:rPr lang="en-US" smtClean="0">
                <a:solidFill>
                  <a:prstClr val="black">
                    <a:tint val="75000"/>
                  </a:prstClr>
                </a:solidFill>
              </a:rPr>
              <a:pPr/>
              <a:t>6/21/2016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ACB9F6-C3A6-4E9F-9722-A9EBBE06B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4207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8E4116-1606-4E30-9B47-5C0174C54A9D}" type="datetimeFigureOut">
              <a:rPr lang="en-US" smtClean="0">
                <a:solidFill>
                  <a:prstClr val="black">
                    <a:tint val="75000"/>
                  </a:prstClr>
                </a:solidFill>
              </a:rPr>
              <a:pPr/>
              <a:t>6/21/2016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ACB9F6-C3A6-4E9F-9722-A9EBBE06B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5208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8E4116-1606-4E30-9B47-5C0174C54A9D}" type="datetimeFigureOut">
              <a:rPr lang="en-US" smtClean="0">
                <a:solidFill>
                  <a:prstClr val="black">
                    <a:tint val="75000"/>
                  </a:prstClr>
                </a:solidFill>
              </a:rPr>
              <a:pPr/>
              <a:t>6/21/2016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ACB9F6-C3A6-4E9F-9722-A9EBBE06B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0455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8E4116-1606-4E30-9B47-5C0174C54A9D}" type="datetimeFigureOut">
              <a:rPr lang="en-US" smtClean="0">
                <a:solidFill>
                  <a:prstClr val="black">
                    <a:tint val="75000"/>
                  </a:prstClr>
                </a:solidFill>
              </a:rPr>
              <a:pPr/>
              <a:t>6/21/2016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ACB9F6-C3A6-4E9F-9722-A9EBBE06B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29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294734AB-A88B-0E46-AC11-9A152B8D5E1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650325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8E4116-1606-4E30-9B47-5C0174C54A9D}" type="datetimeFigureOut">
              <a:rPr lang="en-US" smtClean="0">
                <a:solidFill>
                  <a:prstClr val="black">
                    <a:tint val="75000"/>
                  </a:prstClr>
                </a:solidFill>
              </a:rPr>
              <a:pPr/>
              <a:t>6/21/2016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ACB9F6-C3A6-4E9F-9722-A9EBBE06B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5763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8E4116-1606-4E30-9B47-5C0174C54A9D}" type="datetimeFigureOut">
              <a:rPr lang="en-US" smtClean="0">
                <a:solidFill>
                  <a:prstClr val="black">
                    <a:tint val="75000"/>
                  </a:prstClr>
                </a:solidFill>
              </a:rPr>
              <a:pPr/>
              <a:t>6/21/2016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ACB9F6-C3A6-4E9F-9722-A9EBBE06B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6300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8E4116-1606-4E30-9B47-5C0174C54A9D}" type="datetimeFigureOut">
              <a:rPr lang="en-US" smtClean="0">
                <a:solidFill>
                  <a:prstClr val="black">
                    <a:tint val="75000"/>
                  </a:prstClr>
                </a:solidFill>
              </a:rPr>
              <a:pPr/>
              <a:t>6/21/2016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ACB9F6-C3A6-4E9F-9722-A9EBBE06B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2359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8E4116-1606-4E30-9B47-5C0174C54A9D}" type="datetimeFigureOut">
              <a:rPr lang="en-US" smtClean="0">
                <a:solidFill>
                  <a:prstClr val="black">
                    <a:tint val="75000"/>
                  </a:prstClr>
                </a:solidFill>
              </a:rPr>
              <a:pPr/>
              <a:t>6/21/2016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ACB9F6-C3A6-4E9F-9722-A9EBBE06B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9395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8E4116-1606-4E30-9B47-5C0174C54A9D}" type="datetimeFigureOut">
              <a:rPr lang="en-US" smtClean="0">
                <a:solidFill>
                  <a:prstClr val="black">
                    <a:tint val="75000"/>
                  </a:prstClr>
                </a:solidFill>
              </a:rPr>
              <a:pPr/>
              <a:t>6/21/2016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ACB9F6-C3A6-4E9F-9722-A9EBBE06B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0377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8E4116-1606-4E30-9B47-5C0174C54A9D}" type="datetimeFigureOut">
              <a:rPr lang="en-US" smtClean="0">
                <a:solidFill>
                  <a:prstClr val="black">
                    <a:tint val="75000"/>
                  </a:prstClr>
                </a:solidFill>
              </a:rPr>
              <a:pPr/>
              <a:t>6/21/2016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ACB9F6-C3A6-4E9F-9722-A9EBBE06B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7868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274638"/>
            <a:ext cx="8229600" cy="972445"/>
          </a:xfrm>
          <a:prstGeom prst="rect">
            <a:avLst/>
          </a:prstGeom>
        </p:spPr>
        <p:txBody>
          <a:bodyPr vert="horz" lIns="91440" tIns="45720" rIns="91440" bIns="45720" rtlCol="0" anchor="t" anchorCtr="0">
            <a:normAutofit/>
          </a:bodyPr>
          <a:lstStyle/>
          <a:p>
            <a:r>
              <a:rPr lang="en-US"/>
              <a:t>Click to edit Master title style</a:t>
            </a:r>
          </a:p>
        </p:txBody>
      </p:sp>
      <p:sp>
        <p:nvSpPr>
          <p:cNvPr id="17" name="Text Placeholder 10"/>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sz="1800">
                <a:solidFill>
                  <a:schemeClr val="bg1"/>
                </a:solidFill>
                <a:latin typeface="Arial"/>
                <a:cs typeface="Arial"/>
              </a:defRPr>
            </a:lvl1pPr>
            <a:lvl2pPr>
              <a:defRPr sz="1800">
                <a:solidFill>
                  <a:schemeClr val="bg1"/>
                </a:solidFill>
                <a:latin typeface="Arial"/>
                <a:cs typeface="Arial"/>
              </a:defRPr>
            </a:lvl2pPr>
            <a:lvl3pPr>
              <a:defRPr sz="1800">
                <a:solidFill>
                  <a:schemeClr val="bg1"/>
                </a:solidFill>
                <a:latin typeface="Arial"/>
                <a:cs typeface="Arial"/>
              </a:defRPr>
            </a:lvl3pPr>
            <a:lvl4pPr>
              <a:defRPr sz="1800">
                <a:solidFill>
                  <a:schemeClr val="bg1"/>
                </a:solidFill>
                <a:latin typeface="Arial"/>
                <a:cs typeface="Arial"/>
              </a:defRPr>
            </a:lvl4pPr>
            <a:lvl5pPr>
              <a:defRPr sz="1800">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18009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1114425" y="2595563"/>
            <a:ext cx="7610475" cy="3670300"/>
          </a:xfrm>
          <a:prstGeom prst="rect">
            <a:avLst/>
          </a:prstGeo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6580188" y="188913"/>
            <a:ext cx="2133600" cy="365125"/>
          </a:xfrm>
          <a:prstGeom prst="rect">
            <a:avLst/>
          </a:prstGeom>
        </p:spPr>
        <p:txBody>
          <a:bodyPr/>
          <a:lstStyle>
            <a:lvl1pPr>
              <a:defRPr/>
            </a:lvl1pPr>
          </a:lstStyle>
          <a:p>
            <a:pPr defTabSz="457200"/>
            <a:fld id="{9A0129D2-1494-4842-BC6E-AB9F1020738A}" type="datetimeFigureOut">
              <a:rPr lang="en-US" altLang="en-US">
                <a:solidFill>
                  <a:prstClr val="black"/>
                </a:solidFill>
              </a:rPr>
              <a:pPr defTabSz="457200"/>
              <a:t>6/21/2016</a:t>
            </a:fld>
            <a:endParaRPr lang="en-US" altLang="en-US">
              <a:solidFill>
                <a:prstClr val="black"/>
              </a:solidFill>
            </a:endParaRPr>
          </a:p>
        </p:txBody>
      </p:sp>
      <p:sp>
        <p:nvSpPr>
          <p:cNvPr id="5" name="Footer Placeholder 4"/>
          <p:cNvSpPr>
            <a:spLocks noGrp="1"/>
          </p:cNvSpPr>
          <p:nvPr>
            <p:ph type="ftr" sz="quarter" idx="11"/>
          </p:nvPr>
        </p:nvSpPr>
        <p:spPr>
          <a:xfrm>
            <a:off x="1120775" y="188913"/>
            <a:ext cx="2895600" cy="365125"/>
          </a:xfrm>
          <a:prstGeom prst="rect">
            <a:avLst/>
          </a:prstGeom>
        </p:spPr>
        <p:txBody>
          <a:bodyPr/>
          <a:lstStyle>
            <a:lvl1pPr>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a:xfrm>
            <a:off x="8789988" y="6569075"/>
            <a:ext cx="457200" cy="365125"/>
          </a:xfrm>
          <a:prstGeom prst="rect">
            <a:avLst/>
          </a:prstGeom>
        </p:spPr>
        <p:txBody>
          <a:bodyPr/>
          <a:lstStyle>
            <a:lvl1pPr>
              <a:defRPr/>
            </a:lvl1pPr>
          </a:lstStyle>
          <a:p>
            <a:pPr defTabSz="457200"/>
            <a:fld id="{FC6402C1-BB6F-4A83-9695-4E6A73221742}" type="slidenum">
              <a:rPr lang="en-US" altLang="en-US">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6527878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76200" y="6637338"/>
            <a:ext cx="2514600" cy="220662"/>
          </a:xfrm>
          <a:prstGeom prst="rect">
            <a:avLst/>
          </a:prstGeom>
        </p:spPr>
        <p:txBody>
          <a:bodyPr/>
          <a:lstStyle>
            <a:lvl1pPr>
              <a:defRPr/>
            </a:lvl1pPr>
          </a:lstStyle>
          <a:p>
            <a:pPr defTabSz="457200"/>
            <a:fld id="{1F812806-67E8-4ADC-B913-77D8D8FD1FBC}" type="datetime1">
              <a:rPr lang="en-US" altLang="en-US">
                <a:solidFill>
                  <a:prstClr val="black"/>
                </a:solidFill>
              </a:rPr>
              <a:pPr defTabSz="457200"/>
              <a:t>6/21/2016</a:t>
            </a:fld>
            <a:endParaRPr lang="en-US" altLang="en-US">
              <a:solidFill>
                <a:prstClr val="black"/>
              </a:solidFill>
            </a:endParaRPr>
          </a:p>
        </p:txBody>
      </p:sp>
      <p:sp>
        <p:nvSpPr>
          <p:cNvPr id="4" name="Footer Placeholder 4"/>
          <p:cNvSpPr>
            <a:spLocks noGrp="1"/>
          </p:cNvSpPr>
          <p:nvPr>
            <p:ph type="ftr" sz="quarter" idx="11"/>
          </p:nvPr>
        </p:nvSpPr>
        <p:spPr>
          <a:xfrm>
            <a:off x="2598738" y="6637338"/>
            <a:ext cx="3954462" cy="220662"/>
          </a:xfrm>
          <a:prstGeom prst="rect">
            <a:avLst/>
          </a:prstGeom>
        </p:spPr>
        <p:txBody>
          <a:bodyPr/>
          <a:lstStyle>
            <a:lvl1pPr>
              <a:defRPr>
                <a:ea typeface="MS PGothic" panose="020B0600070205080204" pitchFamily="34" charset="-128"/>
              </a:defRPr>
            </a:lvl1pPr>
          </a:lstStyle>
          <a:p>
            <a:pPr defTabSz="457200">
              <a:defRPr/>
            </a:pPr>
            <a:r>
              <a:rPr lang="en-US">
                <a:solidFill>
                  <a:prstClr val="black"/>
                </a:solidFill>
              </a:rPr>
              <a:t>NASA Langley CMP Update</a:t>
            </a:r>
          </a:p>
        </p:txBody>
      </p:sp>
      <p:sp>
        <p:nvSpPr>
          <p:cNvPr id="5" name="Slide Number Placeholder 5"/>
          <p:cNvSpPr>
            <a:spLocks noGrp="1"/>
          </p:cNvSpPr>
          <p:nvPr>
            <p:ph type="sldNum" sz="quarter" idx="12"/>
          </p:nvPr>
        </p:nvSpPr>
        <p:spPr>
          <a:xfrm>
            <a:off x="6553200" y="6637338"/>
            <a:ext cx="2506663" cy="220662"/>
          </a:xfrm>
          <a:prstGeom prst="rect">
            <a:avLst/>
          </a:prstGeom>
        </p:spPr>
        <p:txBody>
          <a:bodyPr/>
          <a:lstStyle>
            <a:lvl1pPr>
              <a:defRPr>
                <a:latin typeface="Century Gothic" panose="020B0502020202020204" pitchFamily="34" charset="0"/>
              </a:defRPr>
            </a:lvl1pPr>
          </a:lstStyle>
          <a:p>
            <a:pPr defTabSz="457200"/>
            <a:fld id="{C0DE14EC-ECAF-4DF1-9EEC-BDA5741B4444}" type="slidenum">
              <a:rPr lang="en-US" altLang="en-US">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2915205088"/>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8149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8.xml"/><Relationship Id="rId7" Type="http://schemas.openxmlformats.org/officeDocument/2006/relationships/image" Target="../media/image8.png"/><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image" Target="../media/image7.jpg"/><Relationship Id="rId5" Type="http://schemas.openxmlformats.org/officeDocument/2006/relationships/theme" Target="../theme/theme10.xml"/><Relationship Id="rId4"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4.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4.xml"/><Relationship Id="rId7" Type="http://schemas.openxmlformats.org/officeDocument/2006/relationships/image" Target="../media/image8.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7.jpg"/><Relationship Id="rId5" Type="http://schemas.openxmlformats.org/officeDocument/2006/relationships/theme" Target="../theme/theme6.xml"/><Relationship Id="rId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1.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7.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1.png"/><Relationship Id="rId2" Type="http://schemas.openxmlformats.org/officeDocument/2006/relationships/slideLayout" Target="../slideLayouts/slideLayout71.xml"/><Relationship Id="rId16" Type="http://schemas.openxmlformats.org/officeDocument/2006/relationships/theme" Target="../theme/theme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bwMode="auto">
          <a:xfrm>
            <a:off x="0" y="0"/>
            <a:ext cx="9144000" cy="846138"/>
          </a:xfrm>
          <a:prstGeom prst="rect">
            <a:avLst/>
          </a:prstGeom>
          <a:solidFill>
            <a:srgbClr val="000000"/>
          </a:solidFill>
          <a:ln w="9525" cap="flat" cmpd="sng" algn="ctr">
            <a:noFill/>
            <a:prstDash val="solid"/>
            <a:round/>
            <a:headEnd type="none" w="med" len="med"/>
            <a:tailEnd type="none" w="med" len="med"/>
          </a:ln>
          <a:effectLst/>
        </p:spPr>
        <p:txBody>
          <a:bodyPr/>
          <a:lstStyle/>
          <a:p>
            <a:pPr defTabSz="342900" fontAlgn="base">
              <a:spcBef>
                <a:spcPct val="20000"/>
              </a:spcBef>
              <a:spcAft>
                <a:spcPct val="0"/>
              </a:spcAft>
              <a:defRPr/>
            </a:pPr>
            <a:endParaRPr lang="en-US" sz="1350">
              <a:solidFill>
                <a:prstClr val="black"/>
              </a:solidFill>
              <a:latin typeface="Arial" charset="0"/>
              <a:ea typeface="ＭＳ Ｐゴシック" pitchFamily="-80" charset="-128"/>
              <a:cs typeface="ＭＳ Ｐゴシック" pitchFamily="-80" charset="-128"/>
            </a:endParaRPr>
          </a:p>
        </p:txBody>
      </p:sp>
      <p:sp>
        <p:nvSpPr>
          <p:cNvPr id="1026" name="Title Placeholder 1"/>
          <p:cNvSpPr>
            <a:spLocks noGrp="1"/>
          </p:cNvSpPr>
          <p:nvPr>
            <p:ph type="title"/>
          </p:nvPr>
        </p:nvSpPr>
        <p:spPr bwMode="auto">
          <a:xfrm>
            <a:off x="237330" y="102499"/>
            <a:ext cx="8076408" cy="7436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329604" y="1003304"/>
            <a:ext cx="8229600" cy="5122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750">
                <a:solidFill>
                  <a:schemeClr val="tx1"/>
                </a:solidFill>
                <a:latin typeface="Arial"/>
                <a:ea typeface="+mn-ea"/>
                <a:cs typeface="Arial"/>
              </a:defRPr>
            </a:lvl1pPr>
          </a:lstStyle>
          <a:p>
            <a:pPr defTabSz="342900">
              <a:defRPr/>
            </a:pPr>
            <a:fld id="{A26BEA9D-585B-4D4D-9321-5B86E97EB13F}" type="slidenum">
              <a:rPr lang="en-US" smtClean="0">
                <a:solidFill>
                  <a:prstClr val="black"/>
                </a:solidFill>
              </a:rPr>
              <a:pPr defTabSz="342900">
                <a:defRPr/>
              </a:pPr>
              <a:t>‹#›</a:t>
            </a:fld>
            <a:endParaRPr lang="en-US" dirty="0">
              <a:solidFill>
                <a:prstClr val="black"/>
              </a:solidFill>
            </a:endParaRPr>
          </a:p>
        </p:txBody>
      </p:sp>
      <p:pic>
        <p:nvPicPr>
          <p:cNvPr id="1031" name="Picture 67" descr="NASA insignia RGB"/>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8313738" y="158752"/>
            <a:ext cx="717550" cy="593725"/>
          </a:xfrm>
          <a:prstGeom prst="rect">
            <a:avLst/>
          </a:prstGeom>
          <a:noFill/>
          <a:ln w="9525">
            <a:noFill/>
            <a:miter lim="800000"/>
            <a:headEnd/>
            <a:tailEnd/>
          </a:ln>
        </p:spPr>
      </p:pic>
      <p:sp>
        <p:nvSpPr>
          <p:cNvPr id="2" name="TextBox 1"/>
          <p:cNvSpPr txBox="1"/>
          <p:nvPr userDrawn="1"/>
        </p:nvSpPr>
        <p:spPr>
          <a:xfrm>
            <a:off x="2279994" y="6585493"/>
            <a:ext cx="3486852" cy="230832"/>
          </a:xfrm>
          <a:prstGeom prst="rect">
            <a:avLst/>
          </a:prstGeom>
          <a:noFill/>
        </p:spPr>
        <p:txBody>
          <a:bodyPr wrap="none" rtlCol="0">
            <a:spAutoFit/>
          </a:bodyPr>
          <a:lstStyle/>
          <a:p>
            <a:pPr fontAlgn="base">
              <a:spcBef>
                <a:spcPct val="0"/>
              </a:spcBef>
              <a:spcAft>
                <a:spcPct val="0"/>
              </a:spcAft>
            </a:pPr>
            <a:r>
              <a:rPr lang="en-US" sz="900" b="1" dirty="0" smtClean="0">
                <a:solidFill>
                  <a:srgbClr val="FF0000"/>
                </a:solidFill>
                <a:latin typeface="Arial" charset="0"/>
                <a:cs typeface="Arial" charset="0"/>
              </a:rPr>
              <a:t>NASA Pre-decisional – Internal Use Only – Do Not Distribute</a:t>
            </a:r>
            <a:endParaRPr lang="en-US" sz="900" dirty="0">
              <a:solidFill>
                <a:srgbClr val="FF0000"/>
              </a:solidFill>
              <a:latin typeface="Arial" charset="0"/>
              <a:cs typeface="Arial" charset="0"/>
            </a:endParaRPr>
          </a:p>
        </p:txBody>
      </p:sp>
      <p:sp>
        <p:nvSpPr>
          <p:cNvPr id="3" name="Rectangle 2"/>
          <p:cNvSpPr/>
          <p:nvPr userDrawn="1"/>
        </p:nvSpPr>
        <p:spPr>
          <a:xfrm rot="20433157">
            <a:off x="2926041" y="3163543"/>
            <a:ext cx="3291928" cy="1177245"/>
          </a:xfrm>
          <a:prstGeom prst="rect">
            <a:avLst/>
          </a:prstGeom>
          <a:noFill/>
        </p:spPr>
        <p:txBody>
          <a:bodyPr wrap="none" lIns="68580" tIns="34290" rIns="68580" bIns="34290">
            <a:spAutoFit/>
          </a:bodyPr>
          <a:lstStyle/>
          <a:p>
            <a:pPr algn="ctr" fontAlgn="base">
              <a:spcBef>
                <a:spcPct val="0"/>
              </a:spcBef>
              <a:spcAft>
                <a:spcPct val="0"/>
              </a:spcAft>
            </a:pPr>
            <a:r>
              <a:rPr lang="en-US" sz="7200" b="1" spc="38" dirty="0" smtClean="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Arial" charset="0"/>
                <a:cs typeface="Arial" charset="0"/>
              </a:rPr>
              <a:t>DRAFT</a:t>
            </a:r>
            <a:endParaRPr lang="en-US" sz="7200" b="1" spc="38"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latin typeface="Arial" charset="0"/>
              <a:cs typeface="Arial" charset="0"/>
            </a:endParaRPr>
          </a:p>
        </p:txBody>
      </p:sp>
    </p:spTree>
    <p:extLst>
      <p:ext uri="{BB962C8B-B14F-4D97-AF65-F5344CB8AC3E}">
        <p14:creationId xmlns:p14="http://schemas.microsoft.com/office/powerpoint/2010/main" val="206946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342900" rtl="0" eaLnBrk="0" fontAlgn="base" hangingPunct="0">
        <a:spcBef>
          <a:spcPct val="0"/>
        </a:spcBef>
        <a:spcAft>
          <a:spcPct val="0"/>
        </a:spcAft>
        <a:defRPr sz="1800" b="1" kern="1200">
          <a:solidFill>
            <a:schemeClr val="bg1"/>
          </a:solidFill>
          <a:latin typeface="Arial"/>
          <a:ea typeface="ヒラギノ角ゴ Pro W3" charset="-128"/>
          <a:cs typeface="Arial"/>
        </a:defRPr>
      </a:lvl1pPr>
      <a:lvl2pPr algn="ctr" defTabSz="342900" rtl="0" eaLnBrk="0" fontAlgn="base" hangingPunct="0">
        <a:spcBef>
          <a:spcPct val="0"/>
        </a:spcBef>
        <a:spcAft>
          <a:spcPct val="0"/>
        </a:spcAft>
        <a:defRPr sz="3300">
          <a:solidFill>
            <a:schemeClr val="tx1"/>
          </a:solidFill>
          <a:latin typeface="Calibri" charset="0"/>
          <a:ea typeface="ヒラギノ角ゴ Pro W3" charset="-128"/>
          <a:cs typeface="ヒラギノ角ゴ Pro W3" charset="-128"/>
        </a:defRPr>
      </a:lvl2pPr>
      <a:lvl3pPr algn="ctr" defTabSz="342900" rtl="0" eaLnBrk="0" fontAlgn="base" hangingPunct="0">
        <a:spcBef>
          <a:spcPct val="0"/>
        </a:spcBef>
        <a:spcAft>
          <a:spcPct val="0"/>
        </a:spcAft>
        <a:defRPr sz="3300">
          <a:solidFill>
            <a:schemeClr val="tx1"/>
          </a:solidFill>
          <a:latin typeface="Calibri" charset="0"/>
          <a:ea typeface="ヒラギノ角ゴ Pro W3" charset="-128"/>
          <a:cs typeface="ヒラギノ角ゴ Pro W3" charset="-128"/>
        </a:defRPr>
      </a:lvl3pPr>
      <a:lvl4pPr algn="ctr" defTabSz="342900" rtl="0" eaLnBrk="0" fontAlgn="base" hangingPunct="0">
        <a:spcBef>
          <a:spcPct val="0"/>
        </a:spcBef>
        <a:spcAft>
          <a:spcPct val="0"/>
        </a:spcAft>
        <a:defRPr sz="3300">
          <a:solidFill>
            <a:schemeClr val="tx1"/>
          </a:solidFill>
          <a:latin typeface="Calibri" charset="0"/>
          <a:ea typeface="ヒラギノ角ゴ Pro W3" charset="-128"/>
          <a:cs typeface="ヒラギノ角ゴ Pro W3" charset="-128"/>
        </a:defRPr>
      </a:lvl4pPr>
      <a:lvl5pPr algn="ctr" defTabSz="342900" rtl="0" eaLnBrk="0" fontAlgn="base" hangingPunct="0">
        <a:spcBef>
          <a:spcPct val="0"/>
        </a:spcBef>
        <a:spcAft>
          <a:spcPct val="0"/>
        </a:spcAft>
        <a:defRPr sz="3300">
          <a:solidFill>
            <a:schemeClr val="tx1"/>
          </a:solidFill>
          <a:latin typeface="Calibri" charset="0"/>
          <a:ea typeface="ヒラギノ角ゴ Pro W3" charset="-128"/>
          <a:cs typeface="ヒラギノ角ゴ Pro W3" charset="-128"/>
        </a:defRPr>
      </a:lvl5pPr>
      <a:lvl6pPr marL="342900" algn="ctr" defTabSz="342900" rtl="0" fontAlgn="base">
        <a:spcBef>
          <a:spcPct val="0"/>
        </a:spcBef>
        <a:spcAft>
          <a:spcPct val="0"/>
        </a:spcAft>
        <a:defRPr sz="3300">
          <a:solidFill>
            <a:schemeClr val="tx1"/>
          </a:solidFill>
          <a:latin typeface="Calibri" charset="0"/>
          <a:ea typeface="ヒラギノ角ゴ Pro W3" charset="-128"/>
          <a:cs typeface="ヒラギノ角ゴ Pro W3" charset="-128"/>
        </a:defRPr>
      </a:lvl6pPr>
      <a:lvl7pPr marL="685800" algn="ctr" defTabSz="342900" rtl="0" fontAlgn="base">
        <a:spcBef>
          <a:spcPct val="0"/>
        </a:spcBef>
        <a:spcAft>
          <a:spcPct val="0"/>
        </a:spcAft>
        <a:defRPr sz="3300">
          <a:solidFill>
            <a:schemeClr val="tx1"/>
          </a:solidFill>
          <a:latin typeface="Calibri" charset="0"/>
          <a:ea typeface="ヒラギノ角ゴ Pro W3" charset="-128"/>
          <a:cs typeface="ヒラギノ角ゴ Pro W3" charset="-128"/>
        </a:defRPr>
      </a:lvl7pPr>
      <a:lvl8pPr marL="1028700" algn="ctr" defTabSz="342900" rtl="0" fontAlgn="base">
        <a:spcBef>
          <a:spcPct val="0"/>
        </a:spcBef>
        <a:spcAft>
          <a:spcPct val="0"/>
        </a:spcAft>
        <a:defRPr sz="3300">
          <a:solidFill>
            <a:schemeClr val="tx1"/>
          </a:solidFill>
          <a:latin typeface="Calibri" charset="0"/>
          <a:ea typeface="ヒラギノ角ゴ Pro W3" charset="-128"/>
          <a:cs typeface="ヒラギノ角ゴ Pro W3" charset="-128"/>
        </a:defRPr>
      </a:lvl8pPr>
      <a:lvl9pPr marL="1371600" algn="ctr" defTabSz="342900" rtl="0" fontAlgn="base">
        <a:spcBef>
          <a:spcPct val="0"/>
        </a:spcBef>
        <a:spcAft>
          <a:spcPct val="0"/>
        </a:spcAft>
        <a:defRPr sz="3300">
          <a:solidFill>
            <a:schemeClr val="tx1"/>
          </a:solidFill>
          <a:latin typeface="Calibri" charset="0"/>
          <a:ea typeface="ヒラギノ角ゴ Pro W3" charset="-128"/>
          <a:cs typeface="ヒラギノ角ゴ Pro W3" charset="-128"/>
        </a:defRPr>
      </a:lvl9pPr>
    </p:titleStyle>
    <p:bodyStyle>
      <a:lvl1pPr marL="257175" indent="-257175" algn="l" defTabSz="342900" rtl="0" eaLnBrk="0" fontAlgn="base" hangingPunct="0">
        <a:spcBef>
          <a:spcPct val="20000"/>
        </a:spcBef>
        <a:spcAft>
          <a:spcPct val="0"/>
        </a:spcAft>
        <a:buFont typeface="Arial" charset="0"/>
        <a:buChar char="•"/>
        <a:defRPr sz="1350" b="0" kern="1200">
          <a:solidFill>
            <a:schemeClr val="tx1"/>
          </a:solidFill>
          <a:latin typeface="Arial"/>
          <a:ea typeface="ヒラギノ角ゴ Pro W3" charset="-128"/>
          <a:cs typeface="Arial"/>
        </a:defRPr>
      </a:lvl1pPr>
      <a:lvl2pPr marL="557213" indent="-214313" algn="l" defTabSz="342900" rtl="0" eaLnBrk="0" fontAlgn="base" hangingPunct="0">
        <a:spcBef>
          <a:spcPct val="20000"/>
        </a:spcBef>
        <a:spcAft>
          <a:spcPct val="0"/>
        </a:spcAft>
        <a:buFont typeface="Arial" charset="0"/>
        <a:buChar char="–"/>
        <a:defRPr sz="1350" kern="1200">
          <a:solidFill>
            <a:schemeClr val="tx1"/>
          </a:solidFill>
          <a:latin typeface="Arial"/>
          <a:ea typeface="ヒラギノ角ゴ Pro W3" charset="-128"/>
          <a:cs typeface="Arial"/>
        </a:defRPr>
      </a:lvl2pPr>
      <a:lvl3pPr marL="857250" indent="-171450" algn="l" defTabSz="342900" rtl="0" eaLnBrk="0" fontAlgn="base" hangingPunct="0">
        <a:spcBef>
          <a:spcPct val="20000"/>
        </a:spcBef>
        <a:spcAft>
          <a:spcPct val="0"/>
        </a:spcAft>
        <a:buFont typeface="Arial" charset="0"/>
        <a:buChar char="•"/>
        <a:defRPr sz="1350" kern="1200">
          <a:solidFill>
            <a:schemeClr val="tx1"/>
          </a:solidFill>
          <a:latin typeface="Arial"/>
          <a:ea typeface="ヒラギノ角ゴ Pro W3" charset="-128"/>
          <a:cs typeface="Arial"/>
        </a:defRPr>
      </a:lvl3pPr>
      <a:lvl4pPr marL="1200150" indent="-171450" algn="l" defTabSz="342900" rtl="0" eaLnBrk="0" fontAlgn="base" hangingPunct="0">
        <a:spcBef>
          <a:spcPct val="20000"/>
        </a:spcBef>
        <a:spcAft>
          <a:spcPct val="0"/>
        </a:spcAft>
        <a:buFont typeface="Arial" charset="0"/>
        <a:buChar char="–"/>
        <a:defRPr sz="1350" kern="1200">
          <a:solidFill>
            <a:schemeClr val="tx1"/>
          </a:solidFill>
          <a:latin typeface="Arial"/>
          <a:ea typeface="ヒラギノ角ゴ Pro W3" charset="-128"/>
          <a:cs typeface="Arial"/>
        </a:defRPr>
      </a:lvl4pPr>
      <a:lvl5pPr marL="1543050" indent="-171450" algn="l" defTabSz="342900" rtl="0" eaLnBrk="0" fontAlgn="base" hangingPunct="0">
        <a:spcBef>
          <a:spcPct val="20000"/>
        </a:spcBef>
        <a:spcAft>
          <a:spcPct val="0"/>
        </a:spcAft>
        <a:buFont typeface="Arial" charset="0"/>
        <a:buChar char="»"/>
        <a:defRPr sz="1350" kern="1200">
          <a:solidFill>
            <a:schemeClr val="tx1"/>
          </a:solidFill>
          <a:latin typeface="Arial"/>
          <a:ea typeface="ヒラギノ角ゴ Pro W3"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Template_noastronaut.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69" y="-9769"/>
            <a:ext cx="9153769" cy="6867769"/>
          </a:xfrm>
          <a:prstGeom prst="rect">
            <a:avLst/>
          </a:prstGeom>
        </p:spPr>
      </p:pic>
      <p:sp>
        <p:nvSpPr>
          <p:cNvPr id="2" name="Title Placeholder 1"/>
          <p:cNvSpPr>
            <a:spLocks noGrp="1"/>
          </p:cNvSpPr>
          <p:nvPr>
            <p:ph type="title"/>
          </p:nvPr>
        </p:nvSpPr>
        <p:spPr>
          <a:xfrm>
            <a:off x="457200" y="274638"/>
            <a:ext cx="8229600" cy="972445"/>
          </a:xfrm>
          <a:prstGeom prst="rect">
            <a:avLst/>
          </a:prstGeom>
        </p:spPr>
        <p:txBody>
          <a:bodyPr vert="horz" lIns="91440" tIns="45720" rIns="91440" bIns="45720" rtlCol="0" anchor="t" anchorCtr="0">
            <a:normAutofit/>
          </a:bodyPr>
          <a:lstStyle/>
          <a:p>
            <a:r>
              <a:rPr lang="en-US"/>
              <a:t>Click to edit Master title style</a:t>
            </a:r>
          </a:p>
        </p:txBody>
      </p:sp>
      <p:pic>
        <p:nvPicPr>
          <p:cNvPr id="9" name="Picture 8"/>
          <p:cNvPicPr>
            <a:picLocks noChangeAspect="1"/>
          </p:cNvPicPr>
          <p:nvPr userDrawn="1"/>
        </p:nvPicPr>
        <p:blipFill>
          <a:blip r:embed="rId7"/>
          <a:stretch>
            <a:fillRect/>
          </a:stretch>
        </p:blipFill>
        <p:spPr>
          <a:xfrm>
            <a:off x="-9769" y="6314479"/>
            <a:ext cx="1910854" cy="463238"/>
          </a:xfrm>
          <a:prstGeom prst="rect">
            <a:avLst/>
          </a:prstGeom>
        </p:spPr>
      </p:pic>
      <p:pic>
        <p:nvPicPr>
          <p:cNvPr id="12" name="Picture 11" descr="NAS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49695" y="274638"/>
            <a:ext cx="621255" cy="578809"/>
          </a:xfrm>
          <a:prstGeom prst="rect">
            <a:avLst/>
          </a:prstGeom>
        </p:spPr>
      </p:pic>
    </p:spTree>
    <p:extLst>
      <p:ext uri="{BB962C8B-B14F-4D97-AF65-F5344CB8AC3E}">
        <p14:creationId xmlns:p14="http://schemas.microsoft.com/office/powerpoint/2010/main" val="143798516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Lst>
  <p:txStyles>
    <p:titleStyle>
      <a:lvl1pPr algn="ctr" defTabSz="457200" rtl="0" eaLnBrk="1" latinLnBrk="0" hangingPunct="1">
        <a:spcBef>
          <a:spcPct val="0"/>
        </a:spcBef>
        <a:buNone/>
        <a:defRPr sz="3200" b="0" i="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bwMode="auto">
          <a:xfrm>
            <a:off x="0" y="0"/>
            <a:ext cx="9144000" cy="846138"/>
          </a:xfrm>
          <a:prstGeom prst="rect">
            <a:avLst/>
          </a:prstGeom>
          <a:solidFill>
            <a:srgbClr val="000000"/>
          </a:solidFill>
          <a:ln w="9525" cap="flat" cmpd="sng" algn="ctr">
            <a:noFill/>
            <a:prstDash val="solid"/>
            <a:round/>
            <a:headEnd type="none" w="med" len="med"/>
            <a:tailEnd type="none" w="med" len="med"/>
          </a:ln>
          <a:effectLst/>
        </p:spPr>
        <p:txBody>
          <a:bodyPr/>
          <a:lstStyle/>
          <a:p>
            <a:pPr defTabSz="342900" fontAlgn="base">
              <a:spcBef>
                <a:spcPct val="20000"/>
              </a:spcBef>
              <a:spcAft>
                <a:spcPct val="0"/>
              </a:spcAft>
              <a:defRPr/>
            </a:pPr>
            <a:endParaRPr lang="en-US" sz="750">
              <a:solidFill>
                <a:prstClr val="black"/>
              </a:solidFill>
              <a:latin typeface="Arial" charset="0"/>
              <a:ea typeface="ＭＳ Ｐゴシック" pitchFamily="-80" charset="-128"/>
              <a:cs typeface="ＭＳ Ｐゴシック" pitchFamily="-80" charset="-128"/>
            </a:endParaRPr>
          </a:p>
        </p:txBody>
      </p:sp>
      <p:sp>
        <p:nvSpPr>
          <p:cNvPr id="1026" name="Title Placeholder 1"/>
          <p:cNvSpPr>
            <a:spLocks noGrp="1"/>
          </p:cNvSpPr>
          <p:nvPr>
            <p:ph type="title"/>
          </p:nvPr>
        </p:nvSpPr>
        <p:spPr bwMode="auto">
          <a:xfrm>
            <a:off x="237330" y="102499"/>
            <a:ext cx="8076408" cy="7436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003304"/>
            <a:ext cx="8229600" cy="5122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750">
                <a:solidFill>
                  <a:schemeClr val="tx1"/>
                </a:solidFill>
                <a:latin typeface="Arial"/>
                <a:ea typeface="+mn-ea"/>
                <a:cs typeface="Arial"/>
              </a:defRPr>
            </a:lvl1pPr>
          </a:lstStyle>
          <a:p>
            <a:pPr defTabSz="342900">
              <a:defRPr/>
            </a:pPr>
            <a:fld id="{A26BEA9D-585B-4D4D-9321-5B86E97EB13F}" type="slidenum">
              <a:rPr lang="en-US" smtClean="0">
                <a:solidFill>
                  <a:prstClr val="black"/>
                </a:solidFill>
              </a:rPr>
              <a:pPr defTabSz="342900">
                <a:defRPr/>
              </a:pPr>
              <a:t>‹#›</a:t>
            </a:fld>
            <a:endParaRPr lang="en-US" dirty="0">
              <a:solidFill>
                <a:prstClr val="black"/>
              </a:solidFill>
            </a:endParaRPr>
          </a:p>
        </p:txBody>
      </p:sp>
      <p:pic>
        <p:nvPicPr>
          <p:cNvPr id="1031" name="Picture 67" descr="NASA insignia RGB"/>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8313738" y="158752"/>
            <a:ext cx="717550" cy="593725"/>
          </a:xfrm>
          <a:prstGeom prst="rect">
            <a:avLst/>
          </a:prstGeom>
          <a:noFill/>
          <a:ln w="9525">
            <a:noFill/>
            <a:miter lim="800000"/>
            <a:headEnd/>
            <a:tailEnd/>
          </a:ln>
        </p:spPr>
      </p:pic>
      <p:sp>
        <p:nvSpPr>
          <p:cNvPr id="7" name="TextBox 6"/>
          <p:cNvSpPr txBox="1"/>
          <p:nvPr userDrawn="1"/>
        </p:nvSpPr>
        <p:spPr>
          <a:xfrm>
            <a:off x="2279994" y="6585493"/>
            <a:ext cx="3486852" cy="230832"/>
          </a:xfrm>
          <a:prstGeom prst="rect">
            <a:avLst/>
          </a:prstGeom>
          <a:noFill/>
        </p:spPr>
        <p:txBody>
          <a:bodyPr wrap="none" rtlCol="0">
            <a:spAutoFit/>
          </a:bodyPr>
          <a:lstStyle/>
          <a:p>
            <a:pPr fontAlgn="base">
              <a:spcBef>
                <a:spcPct val="0"/>
              </a:spcBef>
              <a:spcAft>
                <a:spcPct val="0"/>
              </a:spcAft>
            </a:pPr>
            <a:r>
              <a:rPr lang="en-US" sz="900" b="1" dirty="0" smtClean="0">
                <a:solidFill>
                  <a:srgbClr val="FF0000"/>
                </a:solidFill>
                <a:latin typeface="Arial" charset="0"/>
                <a:ea typeface="ＭＳ Ｐゴシック" pitchFamily="34" charset="-128"/>
                <a:cs typeface="Arial" charset="0"/>
              </a:rPr>
              <a:t>NASA Pre-decisional – Internal Use Only – Do Not Distribute</a:t>
            </a:r>
            <a:endParaRPr lang="en-US" sz="900" dirty="0">
              <a:solidFill>
                <a:srgbClr val="FF0000"/>
              </a:solidFill>
              <a:latin typeface="Arial" charset="0"/>
              <a:ea typeface="ＭＳ Ｐゴシック" pitchFamily="34" charset="-128"/>
            </a:endParaRPr>
          </a:p>
        </p:txBody>
      </p:sp>
    </p:spTree>
    <p:extLst>
      <p:ext uri="{BB962C8B-B14F-4D97-AF65-F5344CB8AC3E}">
        <p14:creationId xmlns:p14="http://schemas.microsoft.com/office/powerpoint/2010/main" val="17558655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342900" rtl="0" eaLnBrk="0" fontAlgn="base" hangingPunct="0">
        <a:spcBef>
          <a:spcPct val="0"/>
        </a:spcBef>
        <a:spcAft>
          <a:spcPct val="0"/>
        </a:spcAft>
        <a:defRPr sz="1800" b="1" kern="1200">
          <a:solidFill>
            <a:schemeClr val="bg1"/>
          </a:solidFill>
          <a:latin typeface="Arial"/>
          <a:ea typeface="ヒラギノ角ゴ Pro W3" charset="-128"/>
          <a:cs typeface="Arial"/>
        </a:defRPr>
      </a:lvl1pPr>
      <a:lvl2pPr algn="ctr" defTabSz="342900" rtl="0" eaLnBrk="0" fontAlgn="base" hangingPunct="0">
        <a:spcBef>
          <a:spcPct val="0"/>
        </a:spcBef>
        <a:spcAft>
          <a:spcPct val="0"/>
        </a:spcAft>
        <a:defRPr sz="3300">
          <a:solidFill>
            <a:schemeClr val="tx1"/>
          </a:solidFill>
          <a:latin typeface="Calibri" charset="0"/>
          <a:ea typeface="ヒラギノ角ゴ Pro W3" charset="-128"/>
          <a:cs typeface="ヒラギノ角ゴ Pro W3" charset="-128"/>
        </a:defRPr>
      </a:lvl2pPr>
      <a:lvl3pPr algn="ctr" defTabSz="342900" rtl="0" eaLnBrk="0" fontAlgn="base" hangingPunct="0">
        <a:spcBef>
          <a:spcPct val="0"/>
        </a:spcBef>
        <a:spcAft>
          <a:spcPct val="0"/>
        </a:spcAft>
        <a:defRPr sz="3300">
          <a:solidFill>
            <a:schemeClr val="tx1"/>
          </a:solidFill>
          <a:latin typeface="Calibri" charset="0"/>
          <a:ea typeface="ヒラギノ角ゴ Pro W3" charset="-128"/>
          <a:cs typeface="ヒラギノ角ゴ Pro W3" charset="-128"/>
        </a:defRPr>
      </a:lvl3pPr>
      <a:lvl4pPr algn="ctr" defTabSz="342900" rtl="0" eaLnBrk="0" fontAlgn="base" hangingPunct="0">
        <a:spcBef>
          <a:spcPct val="0"/>
        </a:spcBef>
        <a:spcAft>
          <a:spcPct val="0"/>
        </a:spcAft>
        <a:defRPr sz="3300">
          <a:solidFill>
            <a:schemeClr val="tx1"/>
          </a:solidFill>
          <a:latin typeface="Calibri" charset="0"/>
          <a:ea typeface="ヒラギノ角ゴ Pro W3" charset="-128"/>
          <a:cs typeface="ヒラギノ角ゴ Pro W3" charset="-128"/>
        </a:defRPr>
      </a:lvl4pPr>
      <a:lvl5pPr algn="ctr" defTabSz="342900" rtl="0" eaLnBrk="0" fontAlgn="base" hangingPunct="0">
        <a:spcBef>
          <a:spcPct val="0"/>
        </a:spcBef>
        <a:spcAft>
          <a:spcPct val="0"/>
        </a:spcAft>
        <a:defRPr sz="3300">
          <a:solidFill>
            <a:schemeClr val="tx1"/>
          </a:solidFill>
          <a:latin typeface="Calibri" charset="0"/>
          <a:ea typeface="ヒラギノ角ゴ Pro W3" charset="-128"/>
          <a:cs typeface="ヒラギノ角ゴ Pro W3" charset="-128"/>
        </a:defRPr>
      </a:lvl5pPr>
      <a:lvl6pPr marL="342900" algn="ctr" defTabSz="342900" rtl="0" fontAlgn="base">
        <a:spcBef>
          <a:spcPct val="0"/>
        </a:spcBef>
        <a:spcAft>
          <a:spcPct val="0"/>
        </a:spcAft>
        <a:defRPr sz="3300">
          <a:solidFill>
            <a:schemeClr val="tx1"/>
          </a:solidFill>
          <a:latin typeface="Calibri" charset="0"/>
          <a:ea typeface="ヒラギノ角ゴ Pro W3" charset="-128"/>
          <a:cs typeface="ヒラギノ角ゴ Pro W3" charset="-128"/>
        </a:defRPr>
      </a:lvl6pPr>
      <a:lvl7pPr marL="685800" algn="ctr" defTabSz="342900" rtl="0" fontAlgn="base">
        <a:spcBef>
          <a:spcPct val="0"/>
        </a:spcBef>
        <a:spcAft>
          <a:spcPct val="0"/>
        </a:spcAft>
        <a:defRPr sz="3300">
          <a:solidFill>
            <a:schemeClr val="tx1"/>
          </a:solidFill>
          <a:latin typeface="Calibri" charset="0"/>
          <a:ea typeface="ヒラギノ角ゴ Pro W3" charset="-128"/>
          <a:cs typeface="ヒラギノ角ゴ Pro W3" charset="-128"/>
        </a:defRPr>
      </a:lvl7pPr>
      <a:lvl8pPr marL="1028700" algn="ctr" defTabSz="342900" rtl="0" fontAlgn="base">
        <a:spcBef>
          <a:spcPct val="0"/>
        </a:spcBef>
        <a:spcAft>
          <a:spcPct val="0"/>
        </a:spcAft>
        <a:defRPr sz="3300">
          <a:solidFill>
            <a:schemeClr val="tx1"/>
          </a:solidFill>
          <a:latin typeface="Calibri" charset="0"/>
          <a:ea typeface="ヒラギノ角ゴ Pro W3" charset="-128"/>
          <a:cs typeface="ヒラギノ角ゴ Pro W3" charset="-128"/>
        </a:defRPr>
      </a:lvl8pPr>
      <a:lvl9pPr marL="1371600" algn="ctr" defTabSz="342900" rtl="0" fontAlgn="base">
        <a:spcBef>
          <a:spcPct val="0"/>
        </a:spcBef>
        <a:spcAft>
          <a:spcPct val="0"/>
        </a:spcAft>
        <a:defRPr sz="3300">
          <a:solidFill>
            <a:schemeClr val="tx1"/>
          </a:solidFill>
          <a:latin typeface="Calibri" charset="0"/>
          <a:ea typeface="ヒラギノ角ゴ Pro W3" charset="-128"/>
          <a:cs typeface="ヒラギノ角ゴ Pro W3" charset="-128"/>
        </a:defRPr>
      </a:lvl9pPr>
    </p:titleStyle>
    <p:bodyStyle>
      <a:lvl1pPr marL="133350" indent="-133350" algn="l" defTabSz="342900" rtl="0" eaLnBrk="0" fontAlgn="base" hangingPunct="0">
        <a:spcBef>
          <a:spcPct val="20000"/>
        </a:spcBef>
        <a:spcAft>
          <a:spcPct val="0"/>
        </a:spcAft>
        <a:buFont typeface="Arial" charset="0"/>
        <a:buChar char="•"/>
        <a:defRPr sz="1350" b="1" kern="1200">
          <a:solidFill>
            <a:schemeClr val="tx1"/>
          </a:solidFill>
          <a:latin typeface="Arial"/>
          <a:ea typeface="ヒラギノ角ゴ Pro W3" charset="-128"/>
          <a:cs typeface="Arial"/>
        </a:defRPr>
      </a:lvl1pPr>
      <a:lvl2pPr marL="514350" indent="-171450" algn="l" defTabSz="342900" rtl="0" eaLnBrk="0" fontAlgn="base" hangingPunct="0">
        <a:spcBef>
          <a:spcPct val="20000"/>
        </a:spcBef>
        <a:spcAft>
          <a:spcPct val="0"/>
        </a:spcAft>
        <a:buFont typeface="Arial" charset="0"/>
        <a:buChar char="–"/>
        <a:defRPr sz="1350" kern="1200">
          <a:solidFill>
            <a:schemeClr val="tx1"/>
          </a:solidFill>
          <a:latin typeface="Arial"/>
          <a:ea typeface="ヒラギノ角ゴ Pro W3" charset="-128"/>
          <a:cs typeface="Arial"/>
        </a:defRPr>
      </a:lvl2pPr>
      <a:lvl3pPr marL="857250" indent="-171450" algn="l" defTabSz="342900" rtl="0" eaLnBrk="0" fontAlgn="base" hangingPunct="0">
        <a:spcBef>
          <a:spcPct val="20000"/>
        </a:spcBef>
        <a:spcAft>
          <a:spcPct val="0"/>
        </a:spcAft>
        <a:buFont typeface="Arial" charset="0"/>
        <a:buChar char="•"/>
        <a:defRPr sz="1350" kern="1200">
          <a:solidFill>
            <a:schemeClr val="tx1"/>
          </a:solidFill>
          <a:latin typeface="Arial"/>
          <a:ea typeface="ヒラギノ角ゴ Pro W3" charset="-128"/>
          <a:cs typeface="Arial"/>
        </a:defRPr>
      </a:lvl3pPr>
      <a:lvl4pPr marL="1200150" indent="-171450" algn="l" defTabSz="342900" rtl="0" eaLnBrk="0" fontAlgn="base" hangingPunct="0">
        <a:spcBef>
          <a:spcPct val="20000"/>
        </a:spcBef>
        <a:spcAft>
          <a:spcPct val="0"/>
        </a:spcAft>
        <a:buFont typeface="Arial" charset="0"/>
        <a:buChar char="–"/>
        <a:defRPr sz="1350" kern="1200">
          <a:solidFill>
            <a:schemeClr val="tx1"/>
          </a:solidFill>
          <a:latin typeface="Arial"/>
          <a:ea typeface="ヒラギノ角ゴ Pro W3" charset="-128"/>
          <a:cs typeface="Arial"/>
        </a:defRPr>
      </a:lvl4pPr>
      <a:lvl5pPr marL="1543050" indent="-171450" algn="l" defTabSz="342900" rtl="0" eaLnBrk="0" fontAlgn="base" hangingPunct="0">
        <a:spcBef>
          <a:spcPct val="20000"/>
        </a:spcBef>
        <a:spcAft>
          <a:spcPct val="0"/>
        </a:spcAft>
        <a:buFont typeface="Arial" charset="0"/>
        <a:buChar char="»"/>
        <a:defRPr sz="1350" kern="1200">
          <a:solidFill>
            <a:schemeClr val="tx1"/>
          </a:solidFill>
          <a:latin typeface="Arial"/>
          <a:ea typeface="ヒラギノ角ゴ Pro W3" charset="-128"/>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bwMode="auto">
          <a:xfrm>
            <a:off x="0" y="0"/>
            <a:ext cx="9144000" cy="846138"/>
          </a:xfrm>
          <a:prstGeom prst="rect">
            <a:avLst/>
          </a:prstGeom>
          <a:solidFill>
            <a:srgbClr val="000000"/>
          </a:solidFill>
          <a:ln w="9525" cap="flat" cmpd="sng" algn="ctr">
            <a:noFill/>
            <a:prstDash val="solid"/>
            <a:round/>
            <a:headEnd type="none" w="med" len="med"/>
            <a:tailEnd type="none" w="med" len="med"/>
          </a:ln>
          <a:effectLst/>
        </p:spPr>
        <p:txBody>
          <a:bodyPr/>
          <a:lstStyle/>
          <a:p>
            <a:pPr defTabSz="457200" fontAlgn="base">
              <a:spcBef>
                <a:spcPct val="20000"/>
              </a:spcBef>
              <a:spcAft>
                <a:spcPct val="0"/>
              </a:spcAft>
              <a:defRPr/>
            </a:pPr>
            <a:endParaRPr lang="en-US">
              <a:solidFill>
                <a:prstClr val="black"/>
              </a:solidFill>
              <a:latin typeface="Arial" charset="0"/>
              <a:ea typeface="ＭＳ Ｐゴシック" pitchFamily="-80" charset="-128"/>
              <a:cs typeface="ＭＳ Ｐゴシック" pitchFamily="-80" charset="-128"/>
            </a:endParaRPr>
          </a:p>
        </p:txBody>
      </p:sp>
      <p:sp>
        <p:nvSpPr>
          <p:cNvPr id="1026" name="Title Placeholder 1"/>
          <p:cNvSpPr>
            <a:spLocks noGrp="1"/>
          </p:cNvSpPr>
          <p:nvPr>
            <p:ph type="title"/>
          </p:nvPr>
        </p:nvSpPr>
        <p:spPr bwMode="auto">
          <a:xfrm>
            <a:off x="237330" y="102495"/>
            <a:ext cx="8076408" cy="7436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003300"/>
            <a:ext cx="8229600" cy="5122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000">
                <a:solidFill>
                  <a:schemeClr val="tx1"/>
                </a:solidFill>
                <a:latin typeface="Arial"/>
                <a:ea typeface="+mn-ea"/>
                <a:cs typeface="Arial"/>
              </a:defRPr>
            </a:lvl1pPr>
          </a:lstStyle>
          <a:p>
            <a:pPr defTabSz="457200">
              <a:defRPr/>
            </a:pPr>
            <a:fld id="{A26BEA9D-585B-4D4D-9321-5B86E97EB13F}" type="slidenum">
              <a:rPr lang="en-US" smtClean="0">
                <a:solidFill>
                  <a:prstClr val="black"/>
                </a:solidFill>
              </a:rPr>
              <a:pPr defTabSz="457200">
                <a:defRPr/>
              </a:pPr>
              <a:t>‹#›</a:t>
            </a:fld>
            <a:endParaRPr lang="en-US" dirty="0">
              <a:solidFill>
                <a:prstClr val="black"/>
              </a:solidFill>
            </a:endParaRPr>
          </a:p>
        </p:txBody>
      </p:sp>
      <p:pic>
        <p:nvPicPr>
          <p:cNvPr id="1031" name="Picture 67" descr="NASA insignia RGB"/>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8313738" y="158750"/>
            <a:ext cx="717550" cy="593725"/>
          </a:xfrm>
          <a:prstGeom prst="rect">
            <a:avLst/>
          </a:prstGeom>
          <a:noFill/>
          <a:ln w="9525">
            <a:noFill/>
            <a:miter lim="800000"/>
            <a:headEnd/>
            <a:tailEnd/>
          </a:ln>
        </p:spPr>
      </p:pic>
    </p:spTree>
    <p:extLst>
      <p:ext uri="{BB962C8B-B14F-4D97-AF65-F5344CB8AC3E}">
        <p14:creationId xmlns:p14="http://schemas.microsoft.com/office/powerpoint/2010/main" val="333127774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1800" b="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457200" y="1219200"/>
            <a:ext cx="8229600" cy="4906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404040"/>
                </a:solidFill>
                <a:latin typeface="Calibri" pitchFamily="34" charset="0"/>
              </a:defRPr>
            </a:lvl1pPr>
          </a:lstStyle>
          <a:p>
            <a:pPr fontAlgn="base">
              <a:spcBef>
                <a:spcPct val="0"/>
              </a:spcBef>
              <a:spcAft>
                <a:spcPct val="0"/>
              </a:spcAft>
              <a:defRPr/>
            </a:pPr>
            <a:fld id="{D12A3A8C-1B6F-420D-836A-4238BEAA016F}" type="slidenum">
              <a:rPr lang="en-US">
                <a:cs typeface="Arial" pitchFamily="34" charset="0"/>
              </a:rPr>
              <a:pPr fontAlgn="base">
                <a:spcBef>
                  <a:spcPct val="0"/>
                </a:spcBef>
                <a:spcAft>
                  <a:spcPct val="0"/>
                </a:spcAft>
                <a:defRPr/>
              </a:pPr>
              <a:t>‹#›</a:t>
            </a:fld>
            <a:endParaRPr lang="en-US">
              <a:cs typeface="Arial" pitchFamily="34" charset="0"/>
            </a:endParaRPr>
          </a:p>
        </p:txBody>
      </p:sp>
      <p:sp>
        <p:nvSpPr>
          <p:cNvPr id="9" name="Rectangle 2"/>
          <p:cNvSpPr>
            <a:spLocks noChangeArrowheads="1"/>
          </p:cNvSpPr>
          <p:nvPr/>
        </p:nvSpPr>
        <p:spPr bwMode="auto">
          <a:xfrm>
            <a:off x="0" y="0"/>
            <a:ext cx="9144000" cy="835025"/>
          </a:xfrm>
          <a:prstGeom prst="rect">
            <a:avLst/>
          </a:prstGeom>
          <a:solidFill>
            <a:srgbClr val="000000"/>
          </a:solidFill>
          <a:ln w="9525">
            <a:noFill/>
            <a:miter lim="800000"/>
            <a:headEnd/>
            <a:tailEnd/>
          </a:ln>
          <a:effectLst>
            <a:outerShdw dist="17961" dir="2700000" algn="ctr" rotWithShape="0">
              <a:schemeClr val="tx1"/>
            </a:outerShdw>
          </a:effectLst>
        </p:spPr>
        <p:txBody>
          <a:bodyPr wrap="none" anchor="ctr"/>
          <a:lstStyle/>
          <a:p>
            <a:pPr eaLnBrk="0" fontAlgn="base" hangingPunct="0">
              <a:spcBef>
                <a:spcPct val="0"/>
              </a:spcBef>
              <a:spcAft>
                <a:spcPct val="0"/>
              </a:spcAft>
            </a:pPr>
            <a:endParaRPr lang="en-US" sz="1600">
              <a:solidFill>
                <a:srgbClr val="000000"/>
              </a:solidFill>
              <a:latin typeface="Eurostile" charset="0"/>
              <a:cs typeface="Arial" pitchFamily="34" charset="0"/>
            </a:endParaRPr>
          </a:p>
        </p:txBody>
      </p:sp>
      <p:grpSp>
        <p:nvGrpSpPr>
          <p:cNvPr id="2" name="Group 30"/>
          <p:cNvGrpSpPr>
            <a:grpSpLocks/>
          </p:cNvGrpSpPr>
          <p:nvPr/>
        </p:nvGrpSpPr>
        <p:grpSpPr bwMode="auto">
          <a:xfrm>
            <a:off x="0" y="0"/>
            <a:ext cx="5486400" cy="1143000"/>
            <a:chOff x="0" y="0"/>
            <a:chExt cx="3456" cy="720"/>
          </a:xfrm>
        </p:grpSpPr>
        <p:sp>
          <p:nvSpPr>
            <p:cNvPr id="13" name="Line 31"/>
            <p:cNvSpPr>
              <a:spLocks noChangeShapeType="1"/>
            </p:cNvSpPr>
            <p:nvPr userDrawn="1"/>
          </p:nvSpPr>
          <p:spPr bwMode="auto">
            <a:xfrm>
              <a:off x="0" y="290"/>
              <a:ext cx="3456"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14" name="Line 32"/>
            <p:cNvSpPr>
              <a:spLocks noChangeShapeType="1"/>
            </p:cNvSpPr>
            <p:nvPr userDrawn="1"/>
          </p:nvSpPr>
          <p:spPr bwMode="auto">
            <a:xfrm>
              <a:off x="0" y="436"/>
              <a:ext cx="3456"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15" name="Line 33"/>
            <p:cNvSpPr>
              <a:spLocks noChangeShapeType="1"/>
            </p:cNvSpPr>
            <p:nvPr userDrawn="1"/>
          </p:nvSpPr>
          <p:spPr bwMode="auto">
            <a:xfrm>
              <a:off x="0" y="579"/>
              <a:ext cx="3456"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16" name="Line 34"/>
            <p:cNvSpPr>
              <a:spLocks noChangeShapeType="1"/>
            </p:cNvSpPr>
            <p:nvPr userDrawn="1"/>
          </p:nvSpPr>
          <p:spPr bwMode="auto">
            <a:xfrm>
              <a:off x="0" y="144"/>
              <a:ext cx="3456"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17" name="Line 35"/>
            <p:cNvSpPr>
              <a:spLocks noChangeShapeType="1"/>
            </p:cNvSpPr>
            <p:nvPr userDrawn="1"/>
          </p:nvSpPr>
          <p:spPr bwMode="auto">
            <a:xfrm rot="-5400000">
              <a:off x="2958"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18" name="Line 36"/>
            <p:cNvSpPr>
              <a:spLocks noChangeShapeType="1"/>
            </p:cNvSpPr>
            <p:nvPr userDrawn="1"/>
          </p:nvSpPr>
          <p:spPr bwMode="auto">
            <a:xfrm rot="-5400000">
              <a:off x="2814"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19" name="Line 37"/>
            <p:cNvSpPr>
              <a:spLocks noChangeShapeType="1"/>
            </p:cNvSpPr>
            <p:nvPr userDrawn="1"/>
          </p:nvSpPr>
          <p:spPr bwMode="auto">
            <a:xfrm rot="-5400000">
              <a:off x="2382"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20" name="Line 38"/>
            <p:cNvSpPr>
              <a:spLocks noChangeShapeType="1"/>
            </p:cNvSpPr>
            <p:nvPr userDrawn="1"/>
          </p:nvSpPr>
          <p:spPr bwMode="auto">
            <a:xfrm rot="-5400000">
              <a:off x="2528"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21" name="Line 39"/>
            <p:cNvSpPr>
              <a:spLocks noChangeShapeType="1"/>
            </p:cNvSpPr>
            <p:nvPr userDrawn="1"/>
          </p:nvSpPr>
          <p:spPr bwMode="auto">
            <a:xfrm rot="-5400000">
              <a:off x="2671"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22" name="Line 40"/>
            <p:cNvSpPr>
              <a:spLocks noChangeShapeType="1"/>
            </p:cNvSpPr>
            <p:nvPr userDrawn="1"/>
          </p:nvSpPr>
          <p:spPr bwMode="auto">
            <a:xfrm rot="-5400000">
              <a:off x="2236"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23" name="Line 41"/>
            <p:cNvSpPr>
              <a:spLocks noChangeShapeType="1"/>
            </p:cNvSpPr>
            <p:nvPr userDrawn="1"/>
          </p:nvSpPr>
          <p:spPr bwMode="auto">
            <a:xfrm rot="-5400000">
              <a:off x="2094"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24" name="Line 42"/>
            <p:cNvSpPr>
              <a:spLocks noChangeShapeType="1"/>
            </p:cNvSpPr>
            <p:nvPr userDrawn="1"/>
          </p:nvSpPr>
          <p:spPr bwMode="auto">
            <a:xfrm rot="-5400000">
              <a:off x="1662"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25" name="Line 43"/>
            <p:cNvSpPr>
              <a:spLocks noChangeShapeType="1"/>
            </p:cNvSpPr>
            <p:nvPr userDrawn="1"/>
          </p:nvSpPr>
          <p:spPr bwMode="auto">
            <a:xfrm rot="-5400000">
              <a:off x="1808"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26" name="Line 44"/>
            <p:cNvSpPr>
              <a:spLocks noChangeShapeType="1"/>
            </p:cNvSpPr>
            <p:nvPr userDrawn="1"/>
          </p:nvSpPr>
          <p:spPr bwMode="auto">
            <a:xfrm rot="-5400000">
              <a:off x="1951"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27" name="Line 45"/>
            <p:cNvSpPr>
              <a:spLocks noChangeShapeType="1"/>
            </p:cNvSpPr>
            <p:nvPr userDrawn="1"/>
          </p:nvSpPr>
          <p:spPr bwMode="auto">
            <a:xfrm rot="-5400000">
              <a:off x="1516"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28" name="Line 46"/>
            <p:cNvSpPr>
              <a:spLocks noChangeShapeType="1"/>
            </p:cNvSpPr>
            <p:nvPr userDrawn="1"/>
          </p:nvSpPr>
          <p:spPr bwMode="auto">
            <a:xfrm rot="-5400000">
              <a:off x="1084"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29" name="Line 47"/>
            <p:cNvSpPr>
              <a:spLocks noChangeShapeType="1"/>
            </p:cNvSpPr>
            <p:nvPr userDrawn="1"/>
          </p:nvSpPr>
          <p:spPr bwMode="auto">
            <a:xfrm rot="-5400000">
              <a:off x="1226"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30" name="Line 48"/>
            <p:cNvSpPr>
              <a:spLocks noChangeShapeType="1"/>
            </p:cNvSpPr>
            <p:nvPr userDrawn="1"/>
          </p:nvSpPr>
          <p:spPr bwMode="auto">
            <a:xfrm rot="-5400000">
              <a:off x="1369"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31" name="Line 49"/>
            <p:cNvSpPr>
              <a:spLocks noChangeShapeType="1"/>
            </p:cNvSpPr>
            <p:nvPr userDrawn="1"/>
          </p:nvSpPr>
          <p:spPr bwMode="auto">
            <a:xfrm rot="-5400000">
              <a:off x="940"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32" name="Line 50"/>
            <p:cNvSpPr>
              <a:spLocks noChangeShapeType="1"/>
            </p:cNvSpPr>
            <p:nvPr userDrawn="1"/>
          </p:nvSpPr>
          <p:spPr bwMode="auto">
            <a:xfrm rot="-5400000">
              <a:off x="508"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33" name="Line 51"/>
            <p:cNvSpPr>
              <a:spLocks noChangeShapeType="1"/>
            </p:cNvSpPr>
            <p:nvPr userDrawn="1"/>
          </p:nvSpPr>
          <p:spPr bwMode="auto">
            <a:xfrm rot="-5400000">
              <a:off x="654"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34" name="Line 52"/>
            <p:cNvSpPr>
              <a:spLocks noChangeShapeType="1"/>
            </p:cNvSpPr>
            <p:nvPr userDrawn="1"/>
          </p:nvSpPr>
          <p:spPr bwMode="auto">
            <a:xfrm rot="-5400000">
              <a:off x="797"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35" name="Line 53"/>
            <p:cNvSpPr>
              <a:spLocks noChangeShapeType="1"/>
            </p:cNvSpPr>
            <p:nvPr userDrawn="1"/>
          </p:nvSpPr>
          <p:spPr bwMode="auto">
            <a:xfrm rot="-5400000">
              <a:off x="362"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36" name="Line 54"/>
            <p:cNvSpPr>
              <a:spLocks noChangeShapeType="1"/>
            </p:cNvSpPr>
            <p:nvPr userDrawn="1"/>
          </p:nvSpPr>
          <p:spPr bwMode="auto">
            <a:xfrm rot="-5400000">
              <a:off x="-66"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37" name="Line 55"/>
            <p:cNvSpPr>
              <a:spLocks noChangeShapeType="1"/>
            </p:cNvSpPr>
            <p:nvPr userDrawn="1"/>
          </p:nvSpPr>
          <p:spPr bwMode="auto">
            <a:xfrm rot="-5400000">
              <a:off x="76"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38" name="Line 56"/>
            <p:cNvSpPr>
              <a:spLocks noChangeShapeType="1"/>
            </p:cNvSpPr>
            <p:nvPr userDrawn="1"/>
          </p:nvSpPr>
          <p:spPr bwMode="auto">
            <a:xfrm rot="-5400000">
              <a:off x="219"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
          <p:nvSpPr>
            <p:cNvPr id="39" name="Line 57"/>
            <p:cNvSpPr>
              <a:spLocks noChangeShapeType="1"/>
            </p:cNvSpPr>
            <p:nvPr userDrawn="1"/>
          </p:nvSpPr>
          <p:spPr bwMode="auto">
            <a:xfrm rot="-5400000">
              <a:off x="-210" y="359"/>
              <a:ext cx="720" cy="1"/>
            </a:xfrm>
            <a:prstGeom prst="line">
              <a:avLst/>
            </a:prstGeom>
            <a:noFill/>
            <a:ln w="3175">
              <a:solidFill>
                <a:schemeClr val="bg1">
                  <a:alpha val="14902"/>
                </a:schemeClr>
              </a:solidFill>
              <a:round/>
              <a:headEnd/>
              <a:tailEnd/>
            </a:ln>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grpSp>
      <p:pic>
        <p:nvPicPr>
          <p:cNvPr id="40" name="Picture 58" descr="NASA insignia RGB"/>
          <p:cNvPicPr>
            <a:picLocks noChangeAspect="1" noChangeArrowheads="1"/>
          </p:cNvPicPr>
          <p:nvPr/>
        </p:nvPicPr>
        <p:blipFill>
          <a:blip r:embed="rId7" cstate="print"/>
          <a:srcRect/>
          <a:stretch>
            <a:fillRect/>
          </a:stretch>
        </p:blipFill>
        <p:spPr bwMode="auto">
          <a:xfrm>
            <a:off x="8450263" y="152400"/>
            <a:ext cx="685800" cy="568325"/>
          </a:xfrm>
          <a:prstGeom prst="rect">
            <a:avLst/>
          </a:prstGeom>
          <a:noFill/>
          <a:ln w="9525">
            <a:noFill/>
            <a:miter lim="800000"/>
            <a:headEnd/>
            <a:tailEnd/>
          </a:ln>
        </p:spPr>
      </p:pic>
      <p:sp>
        <p:nvSpPr>
          <p:cNvPr id="41" name="Rectangle 59"/>
          <p:cNvSpPr>
            <a:spLocks noGrp="1" noChangeArrowheads="1"/>
          </p:cNvSpPr>
          <p:nvPr>
            <p:ph type="title"/>
          </p:nvPr>
        </p:nvSpPr>
        <p:spPr bwMode="auto">
          <a:xfrm>
            <a:off x="458788" y="152400"/>
            <a:ext cx="7542212"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2" name="Line 60"/>
          <p:cNvSpPr>
            <a:spLocks noChangeShapeType="1"/>
          </p:cNvSpPr>
          <p:nvPr/>
        </p:nvSpPr>
        <p:spPr bwMode="auto">
          <a:xfrm flipH="1">
            <a:off x="0" y="838200"/>
            <a:ext cx="9144000" cy="0"/>
          </a:xfrm>
          <a:prstGeom prst="line">
            <a:avLst/>
          </a:prstGeom>
          <a:noFill/>
          <a:ln w="38100">
            <a:solidFill>
              <a:schemeClr val="bg1"/>
            </a:solidFill>
            <a:round/>
            <a:headEnd/>
            <a:tailEnd/>
          </a:ln>
          <a:effectLst>
            <a:outerShdw dist="38090" dir="7199996" algn="ctr" rotWithShape="0">
              <a:srgbClr val="808080">
                <a:alpha val="75000"/>
              </a:srgbClr>
            </a:outerShdw>
          </a:effectLst>
        </p:spPr>
        <p:txBody>
          <a:bodyPr wrap="none" anchor="ctr"/>
          <a:lstStyle/>
          <a:p>
            <a:pPr fontAlgn="base">
              <a:spcBef>
                <a:spcPct val="0"/>
              </a:spcBef>
              <a:spcAft>
                <a:spcPct val="0"/>
              </a:spcAft>
            </a:pPr>
            <a:endParaRPr lang="en-US" sz="1600">
              <a:solidFill>
                <a:srgbClr val="000000"/>
              </a:solidFill>
              <a:latin typeface="Eurostile" charset="0"/>
              <a:cs typeface="Arial" pitchFamily="34" charset="0"/>
            </a:endParaRPr>
          </a:p>
        </p:txBody>
      </p:sp>
    </p:spTree>
    <p:extLst>
      <p:ext uri="{BB962C8B-B14F-4D97-AF65-F5344CB8AC3E}">
        <p14:creationId xmlns:p14="http://schemas.microsoft.com/office/powerpoint/2010/main" val="268552699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p:timing>
    <p:tnLst>
      <p:par>
        <p:cTn id="1" dur="indefinite" restart="never" nodeType="tmRoot"/>
      </p:par>
    </p:tnLst>
  </p:timing>
  <p:hf hdr="0" dt="0"/>
  <p:txStyles>
    <p:titleStyle>
      <a:lvl1pPr algn="l" defTabSz="457200" rtl="0" eaLnBrk="0" fontAlgn="base" hangingPunct="0">
        <a:lnSpc>
          <a:spcPts val="2475"/>
        </a:lnSpc>
        <a:spcBef>
          <a:spcPct val="0"/>
        </a:spcBef>
        <a:spcAft>
          <a:spcPct val="0"/>
        </a:spcAft>
        <a:defRPr sz="2400" b="1" kern="1200">
          <a:solidFill>
            <a:schemeClr val="bg1"/>
          </a:solidFill>
          <a:latin typeface="+mj-lt"/>
          <a:ea typeface="+mj-ea"/>
          <a:cs typeface="+mj-cs"/>
        </a:defRPr>
      </a:lvl1pPr>
      <a:lvl2pPr algn="l" defTabSz="457200" rtl="0" eaLnBrk="0" fontAlgn="base" hangingPunct="0">
        <a:lnSpc>
          <a:spcPts val="2475"/>
        </a:lnSpc>
        <a:spcBef>
          <a:spcPct val="0"/>
        </a:spcBef>
        <a:spcAft>
          <a:spcPct val="0"/>
        </a:spcAft>
        <a:defRPr sz="2400" b="1">
          <a:solidFill>
            <a:srgbClr val="004FA6"/>
          </a:solidFill>
          <a:latin typeface="Calibri" pitchFamily="34" charset="0"/>
        </a:defRPr>
      </a:lvl2pPr>
      <a:lvl3pPr algn="l" defTabSz="457200" rtl="0" eaLnBrk="0" fontAlgn="base" hangingPunct="0">
        <a:lnSpc>
          <a:spcPts val="2475"/>
        </a:lnSpc>
        <a:spcBef>
          <a:spcPct val="0"/>
        </a:spcBef>
        <a:spcAft>
          <a:spcPct val="0"/>
        </a:spcAft>
        <a:defRPr sz="2400" b="1">
          <a:solidFill>
            <a:srgbClr val="004FA6"/>
          </a:solidFill>
          <a:latin typeface="Calibri" pitchFamily="34" charset="0"/>
        </a:defRPr>
      </a:lvl3pPr>
      <a:lvl4pPr algn="l" defTabSz="457200" rtl="0" eaLnBrk="0" fontAlgn="base" hangingPunct="0">
        <a:lnSpc>
          <a:spcPts val="2475"/>
        </a:lnSpc>
        <a:spcBef>
          <a:spcPct val="0"/>
        </a:spcBef>
        <a:spcAft>
          <a:spcPct val="0"/>
        </a:spcAft>
        <a:defRPr sz="2400" b="1">
          <a:solidFill>
            <a:srgbClr val="004FA6"/>
          </a:solidFill>
          <a:latin typeface="Calibri" pitchFamily="34" charset="0"/>
        </a:defRPr>
      </a:lvl4pPr>
      <a:lvl5pPr algn="l" defTabSz="457200" rtl="0" eaLnBrk="0" fontAlgn="base" hangingPunct="0">
        <a:lnSpc>
          <a:spcPts val="2475"/>
        </a:lnSpc>
        <a:spcBef>
          <a:spcPct val="0"/>
        </a:spcBef>
        <a:spcAft>
          <a:spcPct val="0"/>
        </a:spcAft>
        <a:defRPr sz="2400" b="1">
          <a:solidFill>
            <a:srgbClr val="004FA6"/>
          </a:solidFill>
          <a:latin typeface="Calibri" pitchFamily="34" charset="0"/>
        </a:defRPr>
      </a:lvl5pPr>
      <a:lvl6pPr marL="457200" algn="l" defTabSz="457200" rtl="0" fontAlgn="base">
        <a:lnSpc>
          <a:spcPts val="2475"/>
        </a:lnSpc>
        <a:spcBef>
          <a:spcPct val="0"/>
        </a:spcBef>
        <a:spcAft>
          <a:spcPct val="0"/>
        </a:spcAft>
        <a:defRPr sz="2400" b="1">
          <a:solidFill>
            <a:srgbClr val="004FA6"/>
          </a:solidFill>
          <a:latin typeface="Calibri" pitchFamily="34" charset="0"/>
        </a:defRPr>
      </a:lvl6pPr>
      <a:lvl7pPr marL="914400" algn="l" defTabSz="457200" rtl="0" fontAlgn="base">
        <a:lnSpc>
          <a:spcPts val="2475"/>
        </a:lnSpc>
        <a:spcBef>
          <a:spcPct val="0"/>
        </a:spcBef>
        <a:spcAft>
          <a:spcPct val="0"/>
        </a:spcAft>
        <a:defRPr sz="2400" b="1">
          <a:solidFill>
            <a:srgbClr val="004FA6"/>
          </a:solidFill>
          <a:latin typeface="Calibri" pitchFamily="34" charset="0"/>
        </a:defRPr>
      </a:lvl7pPr>
      <a:lvl8pPr marL="1371600" algn="l" defTabSz="457200" rtl="0" fontAlgn="base">
        <a:lnSpc>
          <a:spcPts val="2475"/>
        </a:lnSpc>
        <a:spcBef>
          <a:spcPct val="0"/>
        </a:spcBef>
        <a:spcAft>
          <a:spcPct val="0"/>
        </a:spcAft>
        <a:defRPr sz="2400" b="1">
          <a:solidFill>
            <a:srgbClr val="004FA6"/>
          </a:solidFill>
          <a:latin typeface="Calibri" pitchFamily="34" charset="0"/>
        </a:defRPr>
      </a:lvl8pPr>
      <a:lvl9pPr marL="1828800" algn="l" defTabSz="457200" rtl="0" fontAlgn="base">
        <a:lnSpc>
          <a:spcPts val="2475"/>
        </a:lnSpc>
        <a:spcBef>
          <a:spcPct val="0"/>
        </a:spcBef>
        <a:spcAft>
          <a:spcPct val="0"/>
        </a:spcAft>
        <a:defRPr sz="2400" b="1">
          <a:solidFill>
            <a:srgbClr val="004FA6"/>
          </a:solidFill>
          <a:latin typeface="Calibri" pitchFamily="34" charset="0"/>
        </a:defRPr>
      </a:lvl9pPr>
    </p:titleStyle>
    <p:bodyStyle>
      <a:lvl1pPr marL="339725" indent="-339725" algn="l" defTabSz="457200" rtl="0" eaLnBrk="0" fontAlgn="base" hangingPunct="0">
        <a:lnSpc>
          <a:spcPct val="80000"/>
        </a:lnSpc>
        <a:spcBef>
          <a:spcPct val="20000"/>
        </a:spcBef>
        <a:spcAft>
          <a:spcPct val="0"/>
        </a:spcAft>
        <a:buClr>
          <a:srgbClr val="800000"/>
        </a:buClr>
        <a:buFont typeface="Wingdings" pitchFamily="2" charset="2"/>
        <a:buChar char="u"/>
        <a:defRPr sz="2000" b="1" kern="1200">
          <a:solidFill>
            <a:schemeClr val="tx1"/>
          </a:solidFill>
          <a:latin typeface="+mn-lt"/>
          <a:ea typeface="+mn-ea"/>
          <a:cs typeface="+mn-cs"/>
        </a:defRPr>
      </a:lvl1pPr>
      <a:lvl2pPr marL="565150" indent="-220663" algn="l" defTabSz="457200" rtl="0" eaLnBrk="0" fontAlgn="base" hangingPunct="0">
        <a:lnSpc>
          <a:spcPct val="80000"/>
        </a:lnSpc>
        <a:spcBef>
          <a:spcPct val="20000"/>
        </a:spcBef>
        <a:spcAft>
          <a:spcPct val="0"/>
        </a:spcAft>
        <a:buClr>
          <a:srgbClr val="004FA6"/>
        </a:buClr>
        <a:buFont typeface="Arial" pitchFamily="34" charset="0"/>
        <a:buChar char="•"/>
        <a:defRPr kern="1200">
          <a:solidFill>
            <a:schemeClr val="tx1"/>
          </a:solidFill>
          <a:latin typeface="+mn-lt"/>
          <a:ea typeface="+mn-ea"/>
          <a:cs typeface="+mn-cs"/>
        </a:defRPr>
      </a:lvl2pPr>
      <a:lvl3pPr marL="917575" indent="-228600" algn="l" defTabSz="741363" rtl="0" eaLnBrk="0" fontAlgn="base" hangingPunct="0">
        <a:lnSpc>
          <a:spcPct val="80000"/>
        </a:lnSpc>
        <a:spcBef>
          <a:spcPct val="20000"/>
        </a:spcBef>
        <a:spcAft>
          <a:spcPct val="0"/>
        </a:spcAft>
        <a:buClr>
          <a:srgbClr val="004FA6"/>
        </a:buClr>
        <a:buFont typeface="Lucida Grande"/>
        <a:buChar char="-"/>
        <a:defRPr kern="1200">
          <a:solidFill>
            <a:schemeClr val="tx1"/>
          </a:solidFill>
          <a:latin typeface="+mn-lt"/>
          <a:ea typeface="+mn-ea"/>
          <a:cs typeface="+mn-cs"/>
        </a:defRPr>
      </a:lvl3pPr>
      <a:lvl4pPr marL="1600200" indent="-228600" algn="l" defTabSz="457200" rtl="0" eaLnBrk="0" fontAlgn="base" hangingPunct="0">
        <a:lnSpc>
          <a:spcPct val="80000"/>
        </a:lnSpc>
        <a:spcBef>
          <a:spcPct val="20000"/>
        </a:spcBef>
        <a:spcAft>
          <a:spcPct val="0"/>
        </a:spcAft>
        <a:buFont typeface="Arial" pitchFamily="34" charset="0"/>
        <a:buChar char="–"/>
        <a:defRPr kern="1200">
          <a:solidFill>
            <a:schemeClr val="tx1"/>
          </a:solidFill>
          <a:latin typeface="+mn-lt"/>
          <a:ea typeface="+mn-ea"/>
          <a:cs typeface="+mn-cs"/>
        </a:defRPr>
      </a:lvl4pPr>
      <a:lvl5pPr marL="2057400" indent="-228600" algn="l" defTabSz="457200" rtl="0" eaLnBrk="0" fontAlgn="base" hangingPunct="0">
        <a:lnSpc>
          <a:spcPct val="80000"/>
        </a:lnSpc>
        <a:spcBef>
          <a:spcPct val="20000"/>
        </a:spcBef>
        <a:spcAft>
          <a:spcPct val="0"/>
        </a:spcAft>
        <a:buFont typeface="Arial"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bwMode="auto">
          <a:xfrm>
            <a:off x="0" y="0"/>
            <a:ext cx="9144000" cy="846138"/>
          </a:xfrm>
          <a:prstGeom prst="rect">
            <a:avLst/>
          </a:prstGeom>
          <a:solidFill>
            <a:srgbClr val="000000"/>
          </a:solidFill>
          <a:ln w="9525" cap="flat" cmpd="sng" algn="ctr">
            <a:noFill/>
            <a:prstDash val="solid"/>
            <a:round/>
            <a:headEnd type="none" w="med" len="med"/>
            <a:tailEnd type="none" w="med" len="med"/>
          </a:ln>
          <a:effectLst/>
        </p:spPr>
        <p:txBody>
          <a:bodyPr/>
          <a:lstStyle/>
          <a:p>
            <a:pPr defTabSz="457200" fontAlgn="base">
              <a:spcBef>
                <a:spcPct val="20000"/>
              </a:spcBef>
              <a:spcAft>
                <a:spcPct val="0"/>
              </a:spcAft>
              <a:defRPr/>
            </a:pPr>
            <a:endParaRPr lang="en-US">
              <a:solidFill>
                <a:prstClr val="black"/>
              </a:solidFill>
              <a:latin typeface="Arial" charset="0"/>
              <a:ea typeface="ＭＳ Ｐゴシック" pitchFamily="-80" charset="-128"/>
              <a:cs typeface="ＭＳ Ｐゴシック" pitchFamily="-80" charset="-128"/>
            </a:endParaRPr>
          </a:p>
        </p:txBody>
      </p:sp>
      <p:sp>
        <p:nvSpPr>
          <p:cNvPr id="1026" name="Title Placeholder 1"/>
          <p:cNvSpPr>
            <a:spLocks noGrp="1"/>
          </p:cNvSpPr>
          <p:nvPr>
            <p:ph type="title"/>
          </p:nvPr>
        </p:nvSpPr>
        <p:spPr bwMode="auto">
          <a:xfrm>
            <a:off x="237330" y="102495"/>
            <a:ext cx="8076408" cy="7436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003300"/>
            <a:ext cx="8229600" cy="5122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828860" y="6435110"/>
            <a:ext cx="2133600" cy="365125"/>
          </a:xfrm>
          <a:prstGeom prst="rect">
            <a:avLst/>
          </a:prstGeom>
        </p:spPr>
        <p:txBody>
          <a:bodyPr vert="horz" lIns="91440" tIns="45720" rIns="91440" bIns="45720" rtlCol="0" anchor="ctr"/>
          <a:lstStyle>
            <a:lvl1pPr algn="r" fontAlgn="auto">
              <a:spcBef>
                <a:spcPts val="0"/>
              </a:spcBef>
              <a:spcAft>
                <a:spcPts val="0"/>
              </a:spcAft>
              <a:defRPr sz="800">
                <a:solidFill>
                  <a:schemeClr val="tx1"/>
                </a:solidFill>
                <a:latin typeface="Arial"/>
                <a:ea typeface="+mn-ea"/>
                <a:cs typeface="Arial"/>
              </a:defRPr>
            </a:lvl1pPr>
          </a:lstStyle>
          <a:p>
            <a:pPr defTabSz="457200">
              <a:defRPr/>
            </a:pPr>
            <a:fld id="{A26BEA9D-585B-4D4D-9321-5B86E97EB13F}" type="slidenum">
              <a:rPr lang="en-US" smtClean="0">
                <a:solidFill>
                  <a:prstClr val="black"/>
                </a:solidFill>
              </a:rPr>
              <a:pPr defTabSz="457200">
                <a:defRPr/>
              </a:pPr>
              <a:t>‹#›</a:t>
            </a:fld>
            <a:endParaRPr lang="en-US" dirty="0">
              <a:solidFill>
                <a:prstClr val="black"/>
              </a:solidFill>
            </a:endParaRPr>
          </a:p>
        </p:txBody>
      </p:sp>
      <p:pic>
        <p:nvPicPr>
          <p:cNvPr id="1031" name="Picture 67" descr="NASA insignia RGB"/>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8313738" y="158750"/>
            <a:ext cx="717550" cy="593725"/>
          </a:xfrm>
          <a:prstGeom prst="rect">
            <a:avLst/>
          </a:prstGeom>
          <a:noFill/>
          <a:ln w="9525">
            <a:noFill/>
            <a:miter lim="800000"/>
            <a:headEnd/>
            <a:tailEnd/>
          </a:ln>
        </p:spPr>
      </p:pic>
    </p:spTree>
    <p:extLst>
      <p:ext uri="{BB962C8B-B14F-4D97-AF65-F5344CB8AC3E}">
        <p14:creationId xmlns:p14="http://schemas.microsoft.com/office/powerpoint/2010/main" val="78658772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hdr="0" dt="0"/>
  <p:txStyles>
    <p:title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charset="0"/>
        <a:buChar char="•"/>
        <a:defRPr sz="1800" b="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Template_noastronaut.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69" y="-9769"/>
            <a:ext cx="9153769" cy="6867769"/>
          </a:xfrm>
          <a:prstGeom prst="rect">
            <a:avLst/>
          </a:prstGeom>
        </p:spPr>
      </p:pic>
      <p:sp>
        <p:nvSpPr>
          <p:cNvPr id="2" name="Title Placeholder 1"/>
          <p:cNvSpPr>
            <a:spLocks noGrp="1"/>
          </p:cNvSpPr>
          <p:nvPr>
            <p:ph type="title"/>
          </p:nvPr>
        </p:nvSpPr>
        <p:spPr>
          <a:xfrm>
            <a:off x="457200" y="274638"/>
            <a:ext cx="8229600" cy="972445"/>
          </a:xfrm>
          <a:prstGeom prst="rect">
            <a:avLst/>
          </a:prstGeom>
        </p:spPr>
        <p:txBody>
          <a:bodyPr vert="horz" lIns="91440" tIns="45720" rIns="91440" bIns="45720" rtlCol="0" anchor="t" anchorCtr="0">
            <a:normAutofit/>
          </a:bodyPr>
          <a:lstStyle/>
          <a:p>
            <a:r>
              <a:rPr lang="en-US"/>
              <a:t>Click to edit Master title style</a:t>
            </a:r>
          </a:p>
        </p:txBody>
      </p:sp>
      <p:pic>
        <p:nvPicPr>
          <p:cNvPr id="9" name="Picture 8"/>
          <p:cNvPicPr>
            <a:picLocks noChangeAspect="1"/>
          </p:cNvPicPr>
          <p:nvPr userDrawn="1"/>
        </p:nvPicPr>
        <p:blipFill>
          <a:blip r:embed="rId7"/>
          <a:stretch>
            <a:fillRect/>
          </a:stretch>
        </p:blipFill>
        <p:spPr>
          <a:xfrm>
            <a:off x="-9769" y="6314479"/>
            <a:ext cx="1910854" cy="463238"/>
          </a:xfrm>
          <a:prstGeom prst="rect">
            <a:avLst/>
          </a:prstGeom>
        </p:spPr>
      </p:pic>
      <p:pic>
        <p:nvPicPr>
          <p:cNvPr id="12" name="Picture 11" descr="NAS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49695" y="274638"/>
            <a:ext cx="621255" cy="578809"/>
          </a:xfrm>
          <a:prstGeom prst="rect">
            <a:avLst/>
          </a:prstGeom>
        </p:spPr>
      </p:pic>
    </p:spTree>
    <p:extLst>
      <p:ext uri="{BB962C8B-B14F-4D97-AF65-F5344CB8AC3E}">
        <p14:creationId xmlns:p14="http://schemas.microsoft.com/office/powerpoint/2010/main" val="86988500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Lst>
  <p:txStyles>
    <p:titleStyle>
      <a:lvl1pPr algn="ctr" defTabSz="457200" rtl="0" eaLnBrk="1" latinLnBrk="0" hangingPunct="1">
        <a:spcBef>
          <a:spcPct val="0"/>
        </a:spcBef>
        <a:buNone/>
        <a:defRPr sz="3200" b="0" i="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8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bwMode="auto">
          <a:xfrm>
            <a:off x="0" y="0"/>
            <a:ext cx="9144000" cy="846138"/>
          </a:xfrm>
          <a:prstGeom prst="rect">
            <a:avLst/>
          </a:prstGeom>
          <a:solidFill>
            <a:srgbClr val="000000"/>
          </a:solidFill>
          <a:ln w="9525" cap="flat" cmpd="sng" algn="ctr">
            <a:noFill/>
            <a:prstDash val="solid"/>
            <a:round/>
            <a:headEnd type="none" w="med" len="med"/>
            <a:tailEnd type="none" w="med" len="med"/>
          </a:ln>
          <a:effectLst/>
        </p:spPr>
        <p:txBody>
          <a:bodyPr/>
          <a:lstStyle/>
          <a:p>
            <a:pPr defTabSz="457200" fontAlgn="base">
              <a:spcBef>
                <a:spcPct val="20000"/>
              </a:spcBef>
              <a:spcAft>
                <a:spcPct val="0"/>
              </a:spcAft>
              <a:defRPr/>
            </a:pPr>
            <a:endParaRPr lang="en-US" dirty="0">
              <a:solidFill>
                <a:prstClr val="black"/>
              </a:solidFill>
              <a:latin typeface="Arial" charset="0"/>
              <a:ea typeface="ＭＳ Ｐゴシック" pitchFamily="-80" charset="-128"/>
              <a:cs typeface="ＭＳ Ｐゴシック" pitchFamily="-80" charset="-128"/>
            </a:endParaRPr>
          </a:p>
        </p:txBody>
      </p:sp>
      <p:sp>
        <p:nvSpPr>
          <p:cNvPr id="1026" name="Title Placeholder 1"/>
          <p:cNvSpPr>
            <a:spLocks noGrp="1"/>
          </p:cNvSpPr>
          <p:nvPr>
            <p:ph type="title"/>
          </p:nvPr>
        </p:nvSpPr>
        <p:spPr bwMode="auto">
          <a:xfrm>
            <a:off x="237330" y="102495"/>
            <a:ext cx="8076408" cy="7436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003300"/>
            <a:ext cx="8229600" cy="5122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000">
                <a:solidFill>
                  <a:schemeClr val="tx1"/>
                </a:solidFill>
                <a:latin typeface="Arial"/>
                <a:ea typeface="+mn-ea"/>
                <a:cs typeface="Arial"/>
              </a:defRPr>
            </a:lvl1pPr>
          </a:lstStyle>
          <a:p>
            <a:pPr defTabSz="457200">
              <a:defRPr/>
            </a:pPr>
            <a:fld id="{A26BEA9D-585B-4D4D-9321-5B86E97EB13F}" type="slidenum">
              <a:rPr lang="en-US" smtClean="0">
                <a:solidFill>
                  <a:prstClr val="black"/>
                </a:solidFill>
              </a:rPr>
              <a:pPr defTabSz="457200">
                <a:defRPr/>
              </a:pPr>
              <a:t>‹#›</a:t>
            </a:fld>
            <a:endParaRPr lang="en-US" dirty="0">
              <a:solidFill>
                <a:prstClr val="black"/>
              </a:solidFill>
            </a:endParaRPr>
          </a:p>
        </p:txBody>
      </p:sp>
      <p:pic>
        <p:nvPicPr>
          <p:cNvPr id="1031" name="Picture 67" descr="NASA insignia RGB"/>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8313738" y="158750"/>
            <a:ext cx="717550" cy="593725"/>
          </a:xfrm>
          <a:prstGeom prst="rect">
            <a:avLst/>
          </a:prstGeom>
          <a:noFill/>
          <a:ln w="9525">
            <a:noFill/>
            <a:miter lim="800000"/>
            <a:headEnd/>
            <a:tailEnd/>
          </a:ln>
        </p:spPr>
      </p:pic>
      <p:sp>
        <p:nvSpPr>
          <p:cNvPr id="2" name="Footer Placeholder 1"/>
          <p:cNvSpPr>
            <a:spLocks noGrp="1"/>
          </p:cNvSpPr>
          <p:nvPr>
            <p:ph type="ftr" sz="quarter" idx="3"/>
          </p:nvPr>
        </p:nvSpPr>
        <p:spPr>
          <a:xfrm>
            <a:off x="2633038" y="6356350"/>
            <a:ext cx="3386762" cy="501650"/>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en-US" dirty="0" smtClean="0">
                <a:solidFill>
                  <a:prstClr val="black">
                    <a:tint val="75000"/>
                  </a:prstClr>
                </a:solidFill>
                <a:latin typeface="Arial" charset="0"/>
                <a:cs typeface="Arial" charset="0"/>
              </a:rPr>
              <a:t>Pre-Decisional • NASA Internal Use Only</a:t>
            </a:r>
            <a:endParaRPr lang="en-US" dirty="0">
              <a:solidFill>
                <a:prstClr val="black">
                  <a:tint val="75000"/>
                </a:prstClr>
              </a:solidFill>
              <a:latin typeface="Arial" charset="0"/>
              <a:cs typeface="Arial" charset="0"/>
            </a:endParaRPr>
          </a:p>
        </p:txBody>
      </p:sp>
    </p:spTree>
    <p:extLst>
      <p:ext uri="{BB962C8B-B14F-4D97-AF65-F5344CB8AC3E}">
        <p14:creationId xmlns:p14="http://schemas.microsoft.com/office/powerpoint/2010/main" val="247441102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Lst>
  <p:hf hdr="0" dt="0"/>
  <p:txStyles>
    <p:title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177800" indent="-177800" algn="l" defTabSz="457200" rtl="0" eaLnBrk="0" fontAlgn="base" hangingPunct="0">
        <a:spcBef>
          <a:spcPct val="20000"/>
        </a:spcBef>
        <a:spcAft>
          <a:spcPct val="0"/>
        </a:spcAft>
        <a:buFont typeface="Arial" charset="0"/>
        <a:buChar char="•"/>
        <a:defRPr sz="1800"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bwMode="auto">
          <a:xfrm>
            <a:off x="0" y="0"/>
            <a:ext cx="9144000" cy="846138"/>
          </a:xfrm>
          <a:prstGeom prst="rect">
            <a:avLst/>
          </a:prstGeom>
          <a:solidFill>
            <a:srgbClr val="000000"/>
          </a:solidFill>
          <a:ln w="9525" cap="flat" cmpd="sng" algn="ctr">
            <a:noFill/>
            <a:prstDash val="solid"/>
            <a:round/>
            <a:headEnd type="none" w="med" len="med"/>
            <a:tailEnd type="none" w="med" len="med"/>
          </a:ln>
          <a:effectLst/>
        </p:spPr>
        <p:txBody>
          <a:bodyPr/>
          <a:lstStyle/>
          <a:p>
            <a:pPr defTabSz="457200" fontAlgn="base">
              <a:spcBef>
                <a:spcPct val="20000"/>
              </a:spcBef>
              <a:spcAft>
                <a:spcPct val="0"/>
              </a:spcAft>
              <a:defRPr/>
            </a:pPr>
            <a:endParaRPr lang="en-US" dirty="0">
              <a:solidFill>
                <a:prstClr val="black"/>
              </a:solidFill>
              <a:latin typeface="Arial" charset="0"/>
              <a:ea typeface="ＭＳ Ｐゴシック" pitchFamily="-80" charset="-128"/>
              <a:cs typeface="ＭＳ Ｐゴシック" pitchFamily="-80" charset="-128"/>
            </a:endParaRPr>
          </a:p>
        </p:txBody>
      </p:sp>
      <p:sp>
        <p:nvSpPr>
          <p:cNvPr id="1026" name="Title Placeholder 1"/>
          <p:cNvSpPr>
            <a:spLocks noGrp="1"/>
          </p:cNvSpPr>
          <p:nvPr>
            <p:ph type="title"/>
          </p:nvPr>
        </p:nvSpPr>
        <p:spPr bwMode="auto">
          <a:xfrm>
            <a:off x="237330" y="102495"/>
            <a:ext cx="8076408" cy="7436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003300"/>
            <a:ext cx="8229600" cy="5122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000">
                <a:solidFill>
                  <a:schemeClr val="tx1"/>
                </a:solidFill>
                <a:latin typeface="Arial"/>
                <a:ea typeface="+mn-ea"/>
                <a:cs typeface="Arial"/>
              </a:defRPr>
            </a:lvl1pPr>
          </a:lstStyle>
          <a:p>
            <a:pPr defTabSz="457200">
              <a:defRPr/>
            </a:pPr>
            <a:fld id="{A26BEA9D-585B-4D4D-9321-5B86E97EB13F}" type="slidenum">
              <a:rPr lang="en-US" smtClean="0">
                <a:solidFill>
                  <a:prstClr val="black"/>
                </a:solidFill>
              </a:rPr>
              <a:pPr defTabSz="457200">
                <a:defRPr/>
              </a:pPr>
              <a:t>‹#›</a:t>
            </a:fld>
            <a:endParaRPr lang="en-US" dirty="0">
              <a:solidFill>
                <a:prstClr val="black"/>
              </a:solidFill>
            </a:endParaRPr>
          </a:p>
        </p:txBody>
      </p:sp>
      <p:pic>
        <p:nvPicPr>
          <p:cNvPr id="1031" name="Picture 67" descr="NASA insignia RGB"/>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8313738" y="158750"/>
            <a:ext cx="717550" cy="593725"/>
          </a:xfrm>
          <a:prstGeom prst="rect">
            <a:avLst/>
          </a:prstGeom>
          <a:noFill/>
          <a:ln w="9525">
            <a:noFill/>
            <a:miter lim="800000"/>
            <a:headEnd/>
            <a:tailEnd/>
          </a:ln>
        </p:spPr>
      </p:pic>
      <p:sp>
        <p:nvSpPr>
          <p:cNvPr id="2" name="Footer Placeholder 1"/>
          <p:cNvSpPr>
            <a:spLocks noGrp="1"/>
          </p:cNvSpPr>
          <p:nvPr>
            <p:ph type="ftr" sz="quarter" idx="3"/>
          </p:nvPr>
        </p:nvSpPr>
        <p:spPr>
          <a:xfrm>
            <a:off x="2633038" y="6356350"/>
            <a:ext cx="3386762" cy="501650"/>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en-US" dirty="0" smtClean="0">
                <a:solidFill>
                  <a:prstClr val="black">
                    <a:tint val="75000"/>
                  </a:prstClr>
                </a:solidFill>
                <a:latin typeface="Arial" charset="0"/>
                <a:cs typeface="Arial" charset="0"/>
              </a:rPr>
              <a:t>Pre-Decisional • NASA Internal Use Only</a:t>
            </a:r>
            <a:endParaRPr lang="en-US" dirty="0">
              <a:solidFill>
                <a:prstClr val="black">
                  <a:tint val="75000"/>
                </a:prstClr>
              </a:solidFill>
              <a:latin typeface="Arial" charset="0"/>
              <a:cs typeface="Arial" charset="0"/>
            </a:endParaRPr>
          </a:p>
        </p:txBody>
      </p:sp>
    </p:spTree>
    <p:extLst>
      <p:ext uri="{BB962C8B-B14F-4D97-AF65-F5344CB8AC3E}">
        <p14:creationId xmlns:p14="http://schemas.microsoft.com/office/powerpoint/2010/main" val="75636702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Lst>
  <p:hf hdr="0" dt="0"/>
  <p:txStyles>
    <p:titleStyle>
      <a:lvl1pPr algn="l" defTabSz="457200" rtl="0" eaLnBrk="0" fontAlgn="base" hangingPunct="0">
        <a:spcBef>
          <a:spcPct val="0"/>
        </a:spcBef>
        <a:spcAft>
          <a:spcPct val="0"/>
        </a:spcAft>
        <a:defRPr sz="2400" b="1" kern="1200">
          <a:solidFill>
            <a:schemeClr val="bg1"/>
          </a:solidFill>
          <a:latin typeface="Arial"/>
          <a:ea typeface="ヒラギノ角ゴ Pro W3" charset="-128"/>
          <a:cs typeface="Arial"/>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177800" indent="-177800" algn="l" defTabSz="457200" rtl="0" eaLnBrk="0" fontAlgn="base" hangingPunct="0">
        <a:spcBef>
          <a:spcPct val="20000"/>
        </a:spcBef>
        <a:spcAft>
          <a:spcPct val="0"/>
        </a:spcAft>
        <a:buFont typeface="Arial" charset="0"/>
        <a:buChar char="•"/>
        <a:defRPr sz="1800"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E4116-1606-4E30-9B47-5C0174C54A9D}" type="datetimeFigureOut">
              <a:rPr lang="en-US" smtClean="0">
                <a:solidFill>
                  <a:prstClr val="black">
                    <a:tint val="75000"/>
                  </a:prstClr>
                </a:solidFill>
              </a:rPr>
              <a:pPr/>
              <a:t>6/21/2016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ACB9F6-C3A6-4E9F-9722-A9EBBE06B4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44632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91.xml"/><Relationship Id="rId4" Type="http://schemas.openxmlformats.org/officeDocument/2006/relationships/image" Target="../media/image98.png"/></Relationships>
</file>

<file path=ppt/slides/_rels/slide1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55.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45.xml"/><Relationship Id="rId5" Type="http://schemas.openxmlformats.org/officeDocument/2006/relationships/image" Target="../media/image111.png"/><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1.png"/><Relationship Id="rId21" Type="http://schemas.openxmlformats.org/officeDocument/2006/relationships/image" Target="../media/image34.png"/><Relationship Id="rId34" Type="http://schemas.openxmlformats.org/officeDocument/2006/relationships/image" Target="../media/image47.png"/><Relationship Id="rId42" Type="http://schemas.openxmlformats.org/officeDocument/2006/relationships/image" Target="../media/image54.png"/><Relationship Id="rId47" Type="http://schemas.openxmlformats.org/officeDocument/2006/relationships/image" Target="../media/image59.png"/><Relationship Id="rId50" Type="http://schemas.openxmlformats.org/officeDocument/2006/relationships/image" Target="../media/image62.png"/><Relationship Id="rId55" Type="http://schemas.openxmlformats.org/officeDocument/2006/relationships/image" Target="../media/image66.png"/><Relationship Id="rId63" Type="http://schemas.openxmlformats.org/officeDocument/2006/relationships/image" Target="../media/image74.png"/><Relationship Id="rId68" Type="http://schemas.openxmlformats.org/officeDocument/2006/relationships/image" Target="../media/image79.png"/><Relationship Id="rId76" Type="http://schemas.openxmlformats.org/officeDocument/2006/relationships/image" Target="../media/image87.png"/><Relationship Id="rId7" Type="http://schemas.openxmlformats.org/officeDocument/2006/relationships/image" Target="../media/image20.png"/><Relationship Id="rId71" Type="http://schemas.openxmlformats.org/officeDocument/2006/relationships/image" Target="../media/image82.png"/><Relationship Id="rId2" Type="http://schemas.openxmlformats.org/officeDocument/2006/relationships/notesSlide" Target="../notesSlides/notesSlide3.xml"/><Relationship Id="rId16" Type="http://schemas.openxmlformats.org/officeDocument/2006/relationships/image" Target="../media/image29.png"/><Relationship Id="rId29" Type="http://schemas.openxmlformats.org/officeDocument/2006/relationships/image" Target="../media/image42.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49.png"/><Relationship Id="rId40" Type="http://schemas.openxmlformats.org/officeDocument/2006/relationships/image" Target="../media/image52.png"/><Relationship Id="rId45" Type="http://schemas.openxmlformats.org/officeDocument/2006/relationships/image" Target="../media/image57.png"/><Relationship Id="rId53" Type="http://schemas.microsoft.com/office/2007/relationships/hdphoto" Target="../media/hdphoto2.wdp"/><Relationship Id="rId58" Type="http://schemas.openxmlformats.org/officeDocument/2006/relationships/image" Target="../media/image69.png"/><Relationship Id="rId66" Type="http://schemas.openxmlformats.org/officeDocument/2006/relationships/image" Target="../media/image77.png"/><Relationship Id="rId74" Type="http://schemas.openxmlformats.org/officeDocument/2006/relationships/image" Target="../media/image85.png"/><Relationship Id="rId79" Type="http://schemas.openxmlformats.org/officeDocument/2006/relationships/image" Target="../media/image90.png"/><Relationship Id="rId5" Type="http://schemas.openxmlformats.org/officeDocument/2006/relationships/image" Target="../media/image18.png"/><Relationship Id="rId61" Type="http://schemas.openxmlformats.org/officeDocument/2006/relationships/image" Target="../media/image72.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6.png"/><Relationship Id="rId52" Type="http://schemas.openxmlformats.org/officeDocument/2006/relationships/image" Target="../media/image64.png"/><Relationship Id="rId60" Type="http://schemas.openxmlformats.org/officeDocument/2006/relationships/image" Target="../media/image71.png"/><Relationship Id="rId65" Type="http://schemas.openxmlformats.org/officeDocument/2006/relationships/image" Target="../media/image76.png"/><Relationship Id="rId73" Type="http://schemas.openxmlformats.org/officeDocument/2006/relationships/image" Target="../media/image84.png"/><Relationship Id="rId78" Type="http://schemas.openxmlformats.org/officeDocument/2006/relationships/image" Target="../media/image89.jpe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43" Type="http://schemas.openxmlformats.org/officeDocument/2006/relationships/image" Target="../media/image55.png"/><Relationship Id="rId48" Type="http://schemas.openxmlformats.org/officeDocument/2006/relationships/image" Target="../media/image60.png"/><Relationship Id="rId56" Type="http://schemas.openxmlformats.org/officeDocument/2006/relationships/image" Target="../media/image67.jpeg"/><Relationship Id="rId64" Type="http://schemas.openxmlformats.org/officeDocument/2006/relationships/image" Target="../media/image75.png"/><Relationship Id="rId69" Type="http://schemas.openxmlformats.org/officeDocument/2006/relationships/image" Target="../media/image80.png"/><Relationship Id="rId77" Type="http://schemas.openxmlformats.org/officeDocument/2006/relationships/image" Target="../media/image88.png"/><Relationship Id="rId8" Type="http://schemas.openxmlformats.org/officeDocument/2006/relationships/image" Target="../media/image21.png"/><Relationship Id="rId51" Type="http://schemas.openxmlformats.org/officeDocument/2006/relationships/image" Target="../media/image63.jpeg"/><Relationship Id="rId72" Type="http://schemas.openxmlformats.org/officeDocument/2006/relationships/image" Target="../media/image83.png"/><Relationship Id="rId80" Type="http://schemas.openxmlformats.org/officeDocument/2006/relationships/image" Target="../media/image91.png"/><Relationship Id="rId3" Type="http://schemas.openxmlformats.org/officeDocument/2006/relationships/image" Target="../media/image16.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0.png"/><Relationship Id="rId46" Type="http://schemas.openxmlformats.org/officeDocument/2006/relationships/image" Target="../media/image58.png"/><Relationship Id="rId59" Type="http://schemas.openxmlformats.org/officeDocument/2006/relationships/image" Target="../media/image70.png"/><Relationship Id="rId67" Type="http://schemas.openxmlformats.org/officeDocument/2006/relationships/image" Target="../media/image78.png"/><Relationship Id="rId20" Type="http://schemas.openxmlformats.org/officeDocument/2006/relationships/image" Target="../media/image33.png"/><Relationship Id="rId41" Type="http://schemas.openxmlformats.org/officeDocument/2006/relationships/image" Target="../media/image53.png"/><Relationship Id="rId54" Type="http://schemas.openxmlformats.org/officeDocument/2006/relationships/image" Target="../media/image65.png"/><Relationship Id="rId62" Type="http://schemas.openxmlformats.org/officeDocument/2006/relationships/image" Target="../media/image73.jpeg"/><Relationship Id="rId70" Type="http://schemas.openxmlformats.org/officeDocument/2006/relationships/image" Target="../media/image81.png"/><Relationship Id="rId75" Type="http://schemas.openxmlformats.org/officeDocument/2006/relationships/image" Target="../media/image86.png"/><Relationship Id="rId1" Type="http://schemas.openxmlformats.org/officeDocument/2006/relationships/slideLayout" Target="../slideLayouts/slideLayout62.xml"/><Relationship Id="rId6"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36" Type="http://schemas.microsoft.com/office/2007/relationships/hdphoto" Target="../media/hdphoto1.wdp"/><Relationship Id="rId49" Type="http://schemas.openxmlformats.org/officeDocument/2006/relationships/image" Target="../media/image61.png"/><Relationship Id="rId57"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62"/>
          <p:cNvSpPr>
            <a:spLocks noGrp="1" noChangeArrowheads="1"/>
          </p:cNvSpPr>
          <p:nvPr>
            <p:ph type="ctrTitle"/>
          </p:nvPr>
        </p:nvSpPr>
        <p:spPr>
          <a:xfrm>
            <a:off x="533399" y="685800"/>
            <a:ext cx="7477126" cy="1663862"/>
          </a:xfrm>
        </p:spPr>
        <p:txBody>
          <a:bodyPr/>
          <a:lstStyle/>
          <a:p>
            <a:pPr eaLnBrk="1" hangingPunct="1"/>
            <a:r>
              <a:rPr lang="en-US" sz="2800" dirty="0" smtClean="0"/>
              <a:t>Space Exploration: Needs and Challenges</a:t>
            </a:r>
          </a:p>
        </p:txBody>
      </p:sp>
      <p:sp>
        <p:nvSpPr>
          <p:cNvPr id="9" name="Rectangle 163"/>
          <p:cNvSpPr>
            <a:spLocks noGrp="1" noChangeArrowheads="1"/>
          </p:cNvSpPr>
          <p:nvPr>
            <p:ph type="subTitle" idx="4294967295"/>
          </p:nvPr>
        </p:nvSpPr>
        <p:spPr>
          <a:xfrm>
            <a:off x="331666" y="3778635"/>
            <a:ext cx="6166411" cy="1736947"/>
          </a:xfrm>
        </p:spPr>
        <p:txBody>
          <a:bodyPr>
            <a:noAutofit/>
          </a:bodyPr>
          <a:lstStyle/>
          <a:p>
            <a:pPr eaLnBrk="1" hangingPunct="1">
              <a:buNone/>
            </a:pPr>
            <a:r>
              <a:rPr lang="en-US" sz="1600" dirty="0" smtClean="0">
                <a:solidFill>
                  <a:schemeClr val="bg1"/>
                </a:solidFill>
              </a:rPr>
              <a:t>Phillip A. Williams, Ph.D.</a:t>
            </a:r>
          </a:p>
          <a:p>
            <a:pPr eaLnBrk="1" hangingPunct="1">
              <a:buNone/>
            </a:pPr>
            <a:r>
              <a:rPr lang="en-US" sz="1600" dirty="0" smtClean="0">
                <a:solidFill>
                  <a:schemeClr val="bg1"/>
                </a:solidFill>
              </a:rPr>
              <a:t>HEOMD System Maturation Team (SMT) Lead for</a:t>
            </a:r>
          </a:p>
          <a:p>
            <a:pPr marL="0" indent="0" eaLnBrk="1" hangingPunct="1">
              <a:buNone/>
            </a:pPr>
            <a:r>
              <a:rPr lang="en-US" sz="1600" dirty="0" smtClean="0">
                <a:solidFill>
                  <a:schemeClr val="bg1"/>
                </a:solidFill>
              </a:rPr>
              <a:t>Structures, Mechanisms, Materials, &amp; Processes Discipline Team</a:t>
            </a:r>
          </a:p>
          <a:p>
            <a:pPr marL="0" indent="0" eaLnBrk="1" hangingPunct="1">
              <a:buNone/>
            </a:pPr>
            <a:r>
              <a:rPr lang="en-US" sz="1600" dirty="0" smtClean="0">
                <a:solidFill>
                  <a:schemeClr val="bg1"/>
                </a:solidFill>
              </a:rPr>
              <a:t>SMT Integration Team</a:t>
            </a:r>
          </a:p>
          <a:p>
            <a:pPr eaLnBrk="1" hangingPunct="1">
              <a:buNone/>
            </a:pPr>
            <a:r>
              <a:rPr lang="en-US" sz="1600" b="1" dirty="0" smtClean="0">
                <a:solidFill>
                  <a:schemeClr val="bg1"/>
                </a:solidFill>
              </a:rPr>
              <a:t>21 June 2016</a:t>
            </a:r>
          </a:p>
        </p:txBody>
      </p:sp>
    </p:spTree>
    <p:extLst>
      <p:ext uri="{BB962C8B-B14F-4D97-AF65-F5344CB8AC3E}">
        <p14:creationId xmlns:p14="http://schemas.microsoft.com/office/powerpoint/2010/main" val="39584751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326" y="14405"/>
            <a:ext cx="4358886" cy="830997"/>
          </a:xfrm>
          <a:prstGeom prst="rect">
            <a:avLst/>
          </a:prstGeom>
          <a:noFill/>
        </p:spPr>
        <p:txBody>
          <a:bodyPr wrap="none" rtlCol="0">
            <a:spAutoFit/>
          </a:bodyPr>
          <a:lstStyle/>
          <a:p>
            <a:r>
              <a:rPr lang="en-US" sz="2400" b="1" cap="small" dirty="0" smtClean="0">
                <a:ln w="635">
                  <a:solidFill>
                    <a:prstClr val="white">
                      <a:lumMod val="50000"/>
                      <a:alpha val="50000"/>
                    </a:prstClr>
                  </a:solidFill>
                </a:ln>
                <a:solidFill>
                  <a:prstClr val="white"/>
                </a:solidFill>
                <a:effectLst>
                  <a:outerShdw blurRad="101600" dist="76200" dir="2700000" algn="tl" rotWithShape="0">
                    <a:prstClr val="black">
                      <a:alpha val="50000"/>
                    </a:prstClr>
                  </a:outerShdw>
                </a:effectLst>
                <a:latin typeface="Book Antiqua" panose="02040602050305030304" pitchFamily="18" charset="0"/>
                <a:cs typeface="Times New Roman" panose="02020603050405020304" pitchFamily="18" charset="0"/>
              </a:rPr>
              <a:t>Living in Space: </a:t>
            </a:r>
          </a:p>
          <a:p>
            <a:r>
              <a:rPr lang="en-US" sz="2400" b="1" cap="small" dirty="0" smtClean="0">
                <a:ln w="635">
                  <a:solidFill>
                    <a:prstClr val="white">
                      <a:lumMod val="50000"/>
                      <a:alpha val="50000"/>
                    </a:prstClr>
                  </a:solidFill>
                </a:ln>
                <a:solidFill>
                  <a:prstClr val="white"/>
                </a:solidFill>
                <a:effectLst>
                  <a:outerShdw blurRad="101600" dist="76200" dir="2700000" algn="tl" rotWithShape="0">
                    <a:prstClr val="black">
                      <a:alpha val="50000"/>
                    </a:prstClr>
                  </a:outerShdw>
                </a:effectLst>
                <a:latin typeface="Book Antiqua" panose="02040602050305030304" pitchFamily="18" charset="0"/>
                <a:cs typeface="Times New Roman" panose="02020603050405020304" pitchFamily="18" charset="0"/>
              </a:rPr>
              <a:t>Long Duration Habitation</a:t>
            </a:r>
            <a:endParaRPr lang="en-US" sz="2400" b="1" cap="small" dirty="0">
              <a:ln w="635">
                <a:solidFill>
                  <a:prstClr val="white">
                    <a:lumMod val="50000"/>
                    <a:alpha val="50000"/>
                  </a:prstClr>
                </a:solidFill>
              </a:ln>
              <a:solidFill>
                <a:prstClr val="white"/>
              </a:solidFill>
              <a:effectLst>
                <a:outerShdw blurRad="101600" dist="76200" dir="2700000" algn="tl" rotWithShape="0">
                  <a:prstClr val="black">
                    <a:alpha val="50000"/>
                  </a:prstClr>
                </a:outerShdw>
              </a:effectLst>
              <a:latin typeface="Book Antiqua" panose="02040602050305030304" pitchFamily="18" charset="0"/>
              <a:cs typeface="Times New Roman" panose="02020603050405020304" pitchFamily="18" charset="0"/>
            </a:endParaRPr>
          </a:p>
        </p:txBody>
      </p:sp>
      <p:sp>
        <p:nvSpPr>
          <p:cNvPr id="17" name="TextBox 16"/>
          <p:cNvSpPr txBox="1"/>
          <p:nvPr/>
        </p:nvSpPr>
        <p:spPr>
          <a:xfrm>
            <a:off x="3710940" y="963501"/>
            <a:ext cx="1721546" cy="584775"/>
          </a:xfrm>
          <a:prstGeom prst="rect">
            <a:avLst/>
          </a:prstGeom>
          <a:noFill/>
        </p:spPr>
        <p:txBody>
          <a:bodyPr wrap="square" rtlCol="0">
            <a:spAutoFit/>
          </a:bodyPr>
          <a:lstStyle>
            <a:defPPr>
              <a:defRPr lang="en-US"/>
            </a:defPPr>
            <a:lvl1pPr>
              <a:defRPr sz="1600" b="1">
                <a:effectLst>
                  <a:glow rad="228600">
                    <a:schemeClr val="bg1">
                      <a:lumMod val="75000"/>
                    </a:schemeClr>
                  </a:glow>
                </a:effectLst>
                <a:latin typeface="Eras Medium ITC" panose="020B0602030504020804" pitchFamily="34" charset="0"/>
              </a:defRPr>
            </a:lvl1pPr>
          </a:lstStyle>
          <a:p>
            <a:pPr algn="ctr"/>
            <a:r>
              <a:rPr lang="en-US" dirty="0" smtClean="0">
                <a:solidFill>
                  <a:prstClr val="black"/>
                </a:solidFill>
                <a:effectLst>
                  <a:glow rad="228600">
                    <a:prstClr val="white">
                      <a:lumMod val="75000"/>
                    </a:prstClr>
                  </a:glow>
                </a:effectLst>
              </a:rPr>
              <a:t>Common Capabilities</a:t>
            </a:r>
            <a:endParaRPr lang="en-US" dirty="0">
              <a:solidFill>
                <a:prstClr val="black"/>
              </a:solidFill>
              <a:effectLst>
                <a:glow rad="228600">
                  <a:prstClr val="white">
                    <a:lumMod val="75000"/>
                  </a:prstClr>
                </a:glow>
              </a:effectLst>
            </a:endParaRPr>
          </a:p>
        </p:txBody>
      </p:sp>
      <p:sp>
        <p:nvSpPr>
          <p:cNvPr id="18" name="Rectangle 17"/>
          <p:cNvSpPr/>
          <p:nvPr/>
        </p:nvSpPr>
        <p:spPr>
          <a:xfrm>
            <a:off x="2438400" y="1566333"/>
            <a:ext cx="4267200" cy="4556747"/>
          </a:xfrm>
          <a:prstGeom prst="rect">
            <a:avLst/>
          </a:prstGeom>
        </p:spPr>
        <p:txBody>
          <a:bodyPr wrap="square" anchor="ctr">
            <a:noAutofit/>
          </a:bodyPr>
          <a:lstStyle/>
          <a:p>
            <a:pPr algn="ctr">
              <a:spcAft>
                <a:spcPts val="400"/>
              </a:spcAft>
            </a:pPr>
            <a:r>
              <a:rPr lang="en-US" sz="1050" dirty="0">
                <a:solidFill>
                  <a:prstClr val="black"/>
                </a:solidFill>
                <a:latin typeface="Arial Narrow" panose="020B0606020202030204" pitchFamily="34" charset="0"/>
              </a:rPr>
              <a:t>4 Crew for 500-1100 </a:t>
            </a:r>
            <a:r>
              <a:rPr lang="en-US" sz="1050" dirty="0" smtClean="0">
                <a:solidFill>
                  <a:prstClr val="black"/>
                </a:solidFill>
                <a:latin typeface="Arial Narrow" panose="020B0606020202030204" pitchFamily="34" charset="0"/>
              </a:rPr>
              <a:t>days</a:t>
            </a:r>
          </a:p>
          <a:p>
            <a:pPr algn="ctr">
              <a:spcAft>
                <a:spcPts val="400"/>
              </a:spcAft>
            </a:pPr>
            <a:r>
              <a:rPr lang="en-US" sz="1050" dirty="0" smtClean="0">
                <a:solidFill>
                  <a:prstClr val="black"/>
                </a:solidFill>
                <a:latin typeface="Arial Narrow" panose="020B0606020202030204" pitchFamily="34" charset="0"/>
              </a:rPr>
              <a:t>Common </a:t>
            </a:r>
            <a:r>
              <a:rPr lang="en-US" sz="1050" dirty="0">
                <a:solidFill>
                  <a:prstClr val="black"/>
                </a:solidFill>
                <a:latin typeface="Arial Narrow" panose="020B0606020202030204" pitchFamily="34" charset="0"/>
              </a:rPr>
              <a:t>pressure vessel</a:t>
            </a:r>
          </a:p>
          <a:p>
            <a:pPr algn="ctr">
              <a:spcAft>
                <a:spcPts val="400"/>
              </a:spcAft>
            </a:pPr>
            <a:r>
              <a:rPr lang="en-US" sz="1050" dirty="0" smtClean="0">
                <a:solidFill>
                  <a:prstClr val="black"/>
                </a:solidFill>
                <a:latin typeface="Arial Narrow" panose="020B0606020202030204" pitchFamily="34" charset="0"/>
              </a:rPr>
              <a:t>15 year lifetime with long dormancy periods</a:t>
            </a:r>
          </a:p>
          <a:p>
            <a:pPr algn="ctr">
              <a:spcAft>
                <a:spcPts val="400"/>
              </a:spcAft>
            </a:pPr>
            <a:r>
              <a:rPr lang="en-US" sz="1050" dirty="0">
                <a:solidFill>
                  <a:prstClr val="black"/>
                </a:solidFill>
                <a:latin typeface="Arial Narrow" panose="020B0606020202030204" pitchFamily="34" charset="0"/>
              </a:rPr>
              <a:t>Design for reusability across multiple missions</a:t>
            </a:r>
          </a:p>
          <a:p>
            <a:pPr algn="ctr">
              <a:spcAft>
                <a:spcPts val="400"/>
              </a:spcAft>
            </a:pPr>
            <a:r>
              <a:rPr lang="en-US" sz="1050" dirty="0" smtClean="0">
                <a:solidFill>
                  <a:prstClr val="black"/>
                </a:solidFill>
                <a:latin typeface="Arial Narrow" panose="020B0606020202030204" pitchFamily="34" charset="0"/>
              </a:rPr>
              <a:t>100 </a:t>
            </a:r>
            <a:r>
              <a:rPr lang="en-US" sz="1050" dirty="0">
                <a:solidFill>
                  <a:prstClr val="black"/>
                </a:solidFill>
                <a:latin typeface="Arial Narrow" panose="020B0606020202030204" pitchFamily="34" charset="0"/>
              </a:rPr>
              <a:t>m</a:t>
            </a:r>
            <a:r>
              <a:rPr lang="en-US" sz="1050" baseline="30000" dirty="0">
                <a:solidFill>
                  <a:prstClr val="black"/>
                </a:solidFill>
                <a:latin typeface="Arial Narrow" panose="020B0606020202030204" pitchFamily="34" charset="0"/>
              </a:rPr>
              <a:t>3</a:t>
            </a:r>
            <a:r>
              <a:rPr lang="en-US" sz="1050" dirty="0">
                <a:solidFill>
                  <a:prstClr val="black"/>
                </a:solidFill>
                <a:latin typeface="Arial Narrow" panose="020B0606020202030204" pitchFamily="34" charset="0"/>
              </a:rPr>
              <a:t> habitable volume and dry mass &lt; 22 t</a:t>
            </a:r>
          </a:p>
          <a:p>
            <a:pPr algn="ctr">
              <a:spcAft>
                <a:spcPts val="400"/>
              </a:spcAft>
            </a:pPr>
            <a:r>
              <a:rPr lang="en-US" sz="1050" dirty="0" smtClean="0">
                <a:solidFill>
                  <a:prstClr val="black"/>
                </a:solidFill>
                <a:latin typeface="Arial Narrow" panose="020B0606020202030204" pitchFamily="34" charset="0"/>
              </a:rPr>
              <a:t>Autonomous vehicle health monitoring and repair</a:t>
            </a:r>
          </a:p>
          <a:p>
            <a:pPr algn="ctr">
              <a:spcAft>
                <a:spcPts val="400"/>
              </a:spcAft>
            </a:pPr>
            <a:r>
              <a:rPr lang="en-US" sz="1050" dirty="0">
                <a:solidFill>
                  <a:prstClr val="black"/>
                </a:solidFill>
                <a:latin typeface="Arial Narrow" panose="020B0606020202030204" pitchFamily="34" charset="0"/>
              </a:rPr>
              <a:t>Advanced Exploration ECLSS with &gt;85% H</a:t>
            </a:r>
            <a:r>
              <a:rPr lang="en-US" sz="1050" baseline="-25000" dirty="0">
                <a:solidFill>
                  <a:prstClr val="black"/>
                </a:solidFill>
                <a:latin typeface="Arial Narrow" panose="020B0606020202030204" pitchFamily="34" charset="0"/>
              </a:rPr>
              <a:t>2</a:t>
            </a:r>
            <a:r>
              <a:rPr lang="en-US" sz="1050" dirty="0">
                <a:solidFill>
                  <a:prstClr val="black"/>
                </a:solidFill>
                <a:latin typeface="Arial Narrow" panose="020B0606020202030204" pitchFamily="34" charset="0"/>
              </a:rPr>
              <a:t>O recovery and </a:t>
            </a:r>
            <a:r>
              <a:rPr lang="en-US" sz="1050" dirty="0" smtClean="0">
                <a:solidFill>
                  <a:prstClr val="black"/>
                </a:solidFill>
                <a:latin typeface="Arial Narrow" panose="020B0606020202030204" pitchFamily="34" charset="0"/>
              </a:rPr>
              <a:t/>
            </a:r>
            <a:br>
              <a:rPr lang="en-US" sz="1050" dirty="0" smtClean="0">
                <a:solidFill>
                  <a:prstClr val="black"/>
                </a:solidFill>
                <a:latin typeface="Arial Narrow" panose="020B0606020202030204" pitchFamily="34" charset="0"/>
              </a:rPr>
            </a:br>
            <a:r>
              <a:rPr lang="en-US" sz="1050" dirty="0" smtClean="0">
                <a:solidFill>
                  <a:prstClr val="black"/>
                </a:solidFill>
                <a:latin typeface="Arial Narrow" panose="020B0606020202030204" pitchFamily="34" charset="0"/>
              </a:rPr>
              <a:t>50</a:t>
            </a:r>
            <a:r>
              <a:rPr lang="en-US" sz="1050" dirty="0">
                <a:solidFill>
                  <a:prstClr val="black"/>
                </a:solidFill>
                <a:latin typeface="Arial Narrow" panose="020B0606020202030204" pitchFamily="34" charset="0"/>
              </a:rPr>
              <a:t>% O</a:t>
            </a:r>
            <a:r>
              <a:rPr lang="en-US" sz="1050" baseline="-25000" dirty="0">
                <a:solidFill>
                  <a:prstClr val="black"/>
                </a:solidFill>
                <a:latin typeface="Arial Narrow" panose="020B0606020202030204" pitchFamily="34" charset="0"/>
              </a:rPr>
              <a:t>2</a:t>
            </a:r>
            <a:r>
              <a:rPr lang="en-US" sz="1050" dirty="0">
                <a:solidFill>
                  <a:prstClr val="black"/>
                </a:solidFill>
                <a:latin typeface="Arial Narrow" panose="020B0606020202030204" pitchFamily="34" charset="0"/>
              </a:rPr>
              <a:t> recovery from reduced </a:t>
            </a:r>
            <a:r>
              <a:rPr lang="en-US" sz="1050" dirty="0" smtClean="0">
                <a:solidFill>
                  <a:prstClr val="black"/>
                </a:solidFill>
                <a:latin typeface="Arial Narrow" panose="020B0606020202030204" pitchFamily="34" charset="0"/>
              </a:rPr>
              <a:t>CO</a:t>
            </a:r>
            <a:r>
              <a:rPr lang="en-US" sz="1050" baseline="-25000" dirty="0" smtClean="0">
                <a:solidFill>
                  <a:prstClr val="black"/>
                </a:solidFill>
                <a:latin typeface="Arial Narrow" panose="020B0606020202030204" pitchFamily="34" charset="0"/>
              </a:rPr>
              <a:t>2</a:t>
            </a:r>
          </a:p>
          <a:p>
            <a:pPr algn="ctr">
              <a:spcAft>
                <a:spcPts val="400"/>
              </a:spcAft>
            </a:pPr>
            <a:r>
              <a:rPr lang="en-US" sz="1050" dirty="0" smtClean="0">
                <a:solidFill>
                  <a:prstClr val="black"/>
                </a:solidFill>
                <a:latin typeface="Arial Narrow" panose="020B0606020202030204" pitchFamily="34" charset="0"/>
              </a:rPr>
              <a:t>ECLSS System (w/o </a:t>
            </a:r>
            <a:r>
              <a:rPr lang="en-US" sz="1050" dirty="0">
                <a:solidFill>
                  <a:prstClr val="black"/>
                </a:solidFill>
                <a:latin typeface="Arial Narrow" panose="020B0606020202030204" pitchFamily="34" charset="0"/>
              </a:rPr>
              <a:t>spares): &lt;5 </a:t>
            </a:r>
            <a:r>
              <a:rPr lang="en-US" sz="1050" dirty="0" smtClean="0">
                <a:solidFill>
                  <a:prstClr val="black"/>
                </a:solidFill>
                <a:latin typeface="Arial Narrow" panose="020B0606020202030204" pitchFamily="34" charset="0"/>
              </a:rPr>
              <a:t>t mass, &lt;9 m</a:t>
            </a:r>
            <a:r>
              <a:rPr lang="en-US" sz="1050" baseline="30000" dirty="0" smtClean="0">
                <a:solidFill>
                  <a:prstClr val="black"/>
                </a:solidFill>
                <a:latin typeface="Arial Narrow" panose="020B0606020202030204" pitchFamily="34" charset="0"/>
              </a:rPr>
              <a:t>2</a:t>
            </a:r>
            <a:r>
              <a:rPr lang="en-US" sz="1050" dirty="0" smtClean="0">
                <a:solidFill>
                  <a:prstClr val="black"/>
                </a:solidFill>
                <a:latin typeface="Arial Narrow" panose="020B0606020202030204" pitchFamily="34" charset="0"/>
              </a:rPr>
              <a:t> volume, &lt;4 kW power</a:t>
            </a:r>
          </a:p>
          <a:p>
            <a:pPr algn="ctr">
              <a:spcAft>
                <a:spcPts val="400"/>
              </a:spcAft>
            </a:pPr>
            <a:r>
              <a:rPr lang="en-US" sz="1050" dirty="0" smtClean="0">
                <a:solidFill>
                  <a:prstClr val="black"/>
                </a:solidFill>
                <a:latin typeface="Arial Narrow" panose="020B0606020202030204" pitchFamily="34" charset="0"/>
              </a:rPr>
              <a:t>Environmental </a:t>
            </a:r>
            <a:r>
              <a:rPr lang="en-US" sz="1050" dirty="0">
                <a:solidFill>
                  <a:prstClr val="black"/>
                </a:solidFill>
                <a:latin typeface="Arial Narrow" panose="020B0606020202030204" pitchFamily="34" charset="0"/>
              </a:rPr>
              <a:t>monitoring with &gt;80% detection rate without sample return</a:t>
            </a:r>
            <a:endParaRPr lang="en-US" sz="1050" baseline="-25000" dirty="0">
              <a:solidFill>
                <a:prstClr val="black"/>
              </a:solidFill>
              <a:latin typeface="Arial Narrow" panose="020B0606020202030204" pitchFamily="34" charset="0"/>
            </a:endParaRPr>
          </a:p>
          <a:p>
            <a:pPr algn="ctr">
              <a:spcAft>
                <a:spcPts val="400"/>
              </a:spcAft>
            </a:pPr>
            <a:r>
              <a:rPr lang="en-US" sz="1050" dirty="0" smtClean="0">
                <a:solidFill>
                  <a:prstClr val="black"/>
                </a:solidFill>
                <a:latin typeface="Arial Narrow" panose="020B0606020202030204" pitchFamily="34" charset="0"/>
              </a:rPr>
              <a:t>14-kW peak operational power and thermal management required</a:t>
            </a:r>
            <a:endParaRPr lang="en-US" sz="1050" dirty="0">
              <a:solidFill>
                <a:prstClr val="black"/>
              </a:solidFill>
              <a:latin typeface="Arial Narrow" panose="020B0606020202030204" pitchFamily="34" charset="0"/>
            </a:endParaRPr>
          </a:p>
          <a:p>
            <a:pPr algn="ctr">
              <a:spcAft>
                <a:spcPts val="400"/>
              </a:spcAft>
            </a:pPr>
            <a:r>
              <a:rPr lang="en-US" sz="1050" dirty="0" smtClean="0">
                <a:solidFill>
                  <a:prstClr val="black"/>
                </a:solidFill>
                <a:latin typeface="Arial Narrow" panose="020B0606020202030204" pitchFamily="34" charset="0"/>
              </a:rPr>
              <a:t>Autonomous </a:t>
            </a:r>
            <a:r>
              <a:rPr lang="en-US" sz="1050" dirty="0">
                <a:solidFill>
                  <a:prstClr val="black"/>
                </a:solidFill>
                <a:latin typeface="Arial Narrow" panose="020B0606020202030204" pitchFamily="34" charset="0"/>
              </a:rPr>
              <a:t>mission operations with </a:t>
            </a:r>
            <a:r>
              <a:rPr lang="en-US" sz="1050" dirty="0" smtClean="0">
                <a:solidFill>
                  <a:prstClr val="black"/>
                </a:solidFill>
                <a:latin typeface="Arial Narrow" panose="020B0606020202030204" pitchFamily="34" charset="0"/>
              </a:rPr>
              <a:t>up to 24 minute one-way time delay</a:t>
            </a:r>
          </a:p>
          <a:p>
            <a:pPr algn="ctr">
              <a:spcAft>
                <a:spcPts val="400"/>
              </a:spcAft>
            </a:pPr>
            <a:r>
              <a:rPr lang="en-US" sz="1050" dirty="0" smtClean="0">
                <a:solidFill>
                  <a:prstClr val="black"/>
                </a:solidFill>
                <a:latin typeface="Arial Narrow" panose="020B0606020202030204" pitchFamily="34" charset="0"/>
              </a:rPr>
              <a:t>Autonomous medical care, behavioral health countermeasures, </a:t>
            </a:r>
            <a:br>
              <a:rPr lang="en-US" sz="1050" dirty="0" smtClean="0">
                <a:solidFill>
                  <a:prstClr val="black"/>
                </a:solidFill>
                <a:latin typeface="Arial Narrow" panose="020B0606020202030204" pitchFamily="34" charset="0"/>
              </a:rPr>
            </a:br>
            <a:r>
              <a:rPr lang="en-US" sz="1050" dirty="0" smtClean="0">
                <a:solidFill>
                  <a:prstClr val="black"/>
                </a:solidFill>
                <a:latin typeface="Arial Narrow" panose="020B0606020202030204" pitchFamily="34" charset="0"/>
              </a:rPr>
              <a:t>and other physiological countermeasures to counteract long </a:t>
            </a:r>
            <a:br>
              <a:rPr lang="en-US" sz="1050" dirty="0" smtClean="0">
                <a:solidFill>
                  <a:prstClr val="black"/>
                </a:solidFill>
                <a:latin typeface="Arial Narrow" panose="020B0606020202030204" pitchFamily="34" charset="0"/>
              </a:rPr>
            </a:br>
            <a:r>
              <a:rPr lang="en-US" sz="1050" dirty="0" smtClean="0">
                <a:solidFill>
                  <a:prstClr val="black"/>
                </a:solidFill>
                <a:latin typeface="Arial Narrow" panose="020B0606020202030204" pitchFamily="34" charset="0"/>
              </a:rPr>
              <a:t>duration missions without crew abort</a:t>
            </a:r>
          </a:p>
          <a:p>
            <a:pPr algn="ctr">
              <a:spcAft>
                <a:spcPts val="400"/>
              </a:spcAft>
            </a:pPr>
            <a:r>
              <a:rPr lang="en-US" sz="1050" dirty="0" smtClean="0">
                <a:solidFill>
                  <a:prstClr val="black"/>
                </a:solidFill>
                <a:latin typeface="Arial Narrow" panose="020B0606020202030204" pitchFamily="34" charset="0"/>
              </a:rPr>
              <a:t>Exercise equipment under 500 kg</a:t>
            </a:r>
          </a:p>
          <a:p>
            <a:pPr algn="ctr">
              <a:spcAft>
                <a:spcPts val="400"/>
              </a:spcAft>
            </a:pPr>
            <a:r>
              <a:rPr lang="en-US" sz="1050" dirty="0" smtClean="0">
                <a:solidFill>
                  <a:prstClr val="black"/>
                </a:solidFill>
                <a:latin typeface="Arial Narrow" panose="020B0606020202030204" pitchFamily="34" charset="0"/>
              </a:rPr>
              <a:t>Provide </a:t>
            </a:r>
            <a:r>
              <a:rPr lang="en-US" sz="1050" dirty="0">
                <a:solidFill>
                  <a:prstClr val="black"/>
                </a:solidFill>
                <a:latin typeface="Arial Narrow" panose="020B0606020202030204" pitchFamily="34" charset="0"/>
              </a:rPr>
              <a:t>20-40 g/cm</a:t>
            </a:r>
            <a:r>
              <a:rPr lang="en-US" sz="1050" baseline="30000" dirty="0">
                <a:solidFill>
                  <a:prstClr val="black"/>
                </a:solidFill>
                <a:latin typeface="Arial Narrow" panose="020B0606020202030204" pitchFamily="34" charset="0"/>
              </a:rPr>
              <a:t>2</a:t>
            </a:r>
            <a:r>
              <a:rPr lang="en-US" sz="1050" dirty="0">
                <a:solidFill>
                  <a:prstClr val="black"/>
                </a:solidFill>
                <a:latin typeface="Arial Narrow" panose="020B0606020202030204" pitchFamily="34" charset="0"/>
              </a:rPr>
              <a:t> of radiation protection</a:t>
            </a:r>
          </a:p>
          <a:p>
            <a:pPr algn="ctr">
              <a:spcAft>
                <a:spcPts val="400"/>
              </a:spcAft>
            </a:pPr>
            <a:r>
              <a:rPr lang="en-US" sz="1050" dirty="0">
                <a:solidFill>
                  <a:prstClr val="black"/>
                </a:solidFill>
                <a:latin typeface="Arial Narrow" panose="020B0606020202030204" pitchFamily="34" charset="0"/>
              </a:rPr>
              <a:t>EVA pressure garment and PLSS </a:t>
            </a:r>
            <a:r>
              <a:rPr lang="en-US" sz="1050" dirty="0" smtClean="0">
                <a:solidFill>
                  <a:prstClr val="black"/>
                </a:solidFill>
                <a:latin typeface="Arial Narrow" panose="020B0606020202030204" pitchFamily="34" charset="0"/>
              </a:rPr>
              <a:t>&lt;200 </a:t>
            </a:r>
            <a:r>
              <a:rPr lang="en-US" sz="1050" dirty="0">
                <a:solidFill>
                  <a:prstClr val="black"/>
                </a:solidFill>
                <a:latin typeface="Arial Narrow" panose="020B0606020202030204" pitchFamily="34" charset="0"/>
              </a:rPr>
              <a:t>kg </a:t>
            </a:r>
          </a:p>
          <a:p>
            <a:pPr algn="ctr">
              <a:spcAft>
                <a:spcPts val="400"/>
              </a:spcAft>
            </a:pPr>
            <a:r>
              <a:rPr lang="en-US" sz="1050" dirty="0" smtClean="0">
                <a:solidFill>
                  <a:prstClr val="black"/>
                </a:solidFill>
                <a:latin typeface="Arial Narrow" panose="020B0606020202030204" pitchFamily="34" charset="0"/>
              </a:rPr>
              <a:t>Contingency EVA operations </a:t>
            </a:r>
            <a:r>
              <a:rPr lang="en-US" sz="1050" dirty="0">
                <a:solidFill>
                  <a:prstClr val="black"/>
                </a:solidFill>
                <a:latin typeface="Arial Narrow" panose="020B0606020202030204" pitchFamily="34" charset="0"/>
              </a:rPr>
              <a:t>with </a:t>
            </a:r>
            <a:r>
              <a:rPr lang="en-US" sz="1050" dirty="0" smtClean="0">
                <a:solidFill>
                  <a:prstClr val="black"/>
                </a:solidFill>
                <a:latin typeface="Arial Narrow" panose="020B0606020202030204" pitchFamily="34" charset="0"/>
              </a:rPr>
              <a:t/>
            </a:r>
            <a:br>
              <a:rPr lang="en-US" sz="1050" dirty="0" smtClean="0">
                <a:solidFill>
                  <a:prstClr val="black"/>
                </a:solidFill>
                <a:latin typeface="Arial Narrow" panose="020B0606020202030204" pitchFamily="34" charset="0"/>
              </a:rPr>
            </a:br>
            <a:r>
              <a:rPr lang="en-US" sz="1050" dirty="0" smtClean="0">
                <a:solidFill>
                  <a:prstClr val="black"/>
                </a:solidFill>
                <a:latin typeface="Arial Narrow" panose="020B0606020202030204" pitchFamily="34" charset="0"/>
              </a:rPr>
              <a:t>1 x 2-person EVA per month</a:t>
            </a:r>
          </a:p>
          <a:p>
            <a:pPr algn="ctr">
              <a:spcAft>
                <a:spcPts val="400"/>
              </a:spcAft>
            </a:pPr>
            <a:r>
              <a:rPr lang="en-US" sz="1050" dirty="0" smtClean="0">
                <a:solidFill>
                  <a:prstClr val="black"/>
                </a:solidFill>
                <a:latin typeface="Arial Narrow" panose="020B0606020202030204" pitchFamily="34" charset="0"/>
              </a:rPr>
              <a:t>Communications to/from Earth</a:t>
            </a:r>
            <a:br>
              <a:rPr lang="en-US" sz="1050" dirty="0" smtClean="0">
                <a:solidFill>
                  <a:prstClr val="black"/>
                </a:solidFill>
                <a:latin typeface="Arial Narrow" panose="020B0606020202030204" pitchFamily="34" charset="0"/>
              </a:rPr>
            </a:br>
            <a:r>
              <a:rPr lang="en-US" sz="1050" dirty="0" smtClean="0">
                <a:solidFill>
                  <a:prstClr val="black"/>
                </a:solidFill>
                <a:latin typeface="Arial Narrow" panose="020B0606020202030204" pitchFamily="34" charset="0"/>
              </a:rPr>
              <a:t>and between elements</a:t>
            </a:r>
          </a:p>
        </p:txBody>
      </p:sp>
      <p:sp>
        <p:nvSpPr>
          <p:cNvPr id="19" name="Content Placeholder 2"/>
          <p:cNvSpPr txBox="1">
            <a:spLocks/>
          </p:cNvSpPr>
          <p:nvPr/>
        </p:nvSpPr>
        <p:spPr>
          <a:xfrm>
            <a:off x="169049" y="1496033"/>
            <a:ext cx="2971801" cy="1780609"/>
          </a:xfrm>
          <a:prstGeom prst="rect">
            <a:avLst/>
          </a:prstGeom>
          <a:noFill/>
        </p:spPr>
        <p:txBody>
          <a:bodyPr/>
          <a:lstStyle>
            <a:lvl1pPr marL="177800" indent="-177800" algn="l" defTabSz="457200" rtl="0" eaLnBrk="0" fontAlgn="base" hangingPunct="0">
              <a:spcBef>
                <a:spcPct val="20000"/>
              </a:spcBef>
              <a:spcAft>
                <a:spcPct val="0"/>
              </a:spcAft>
              <a:buFont typeface="Arial" panose="020B0604020202020204" pitchFamily="34"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Protect and support crew in deep space</a:t>
            </a:r>
            <a:b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b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for up to 1100 days</a:t>
            </a:r>
          </a:p>
          <a:p>
            <a:pPr marL="0" indent="0">
              <a:spcBef>
                <a:spcPts val="0"/>
              </a:spcBef>
              <a:spcAft>
                <a:spcPts val="1200"/>
              </a:spcAft>
              <a:buFont typeface="Arial" panose="020B0604020202020204" pitchFamily="34" charset="0"/>
              <a:buNone/>
            </a:pPr>
            <a:r>
              <a:rPr lang="en-US" sz="1400" b="0" dirty="0" err="1"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Uncrewed</a:t>
            </a: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 operations during </a:t>
            </a:r>
            <a:b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b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deployment and between uses</a:t>
            </a:r>
          </a:p>
          <a:p>
            <a:pPr marL="0" indent="0">
              <a:spcBef>
                <a:spcPts val="0"/>
              </a:spcBef>
              <a:spcAft>
                <a:spcPts val="1200"/>
              </a:spcAft>
              <a:buFont typeface="Arial" panose="020B0604020202020204" pitchFamily="34" charset="0"/>
              <a:buNone/>
            </a:pP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Reduced logistics and spares</a:t>
            </a:r>
          </a:p>
          <a:p>
            <a:pPr marL="0" indent="0">
              <a:spcBef>
                <a:spcPts val="0"/>
              </a:spcBef>
              <a:spcAft>
                <a:spcPts val="1200"/>
              </a:spcAft>
              <a:buFont typeface="Arial" panose="020B0604020202020204" pitchFamily="34" charset="0"/>
              <a:buNone/>
            </a:pP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Earth </a:t>
            </a:r>
            <a:r>
              <a:rPr lang="en-US" sz="1400" b="0" dirty="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 independent operations</a:t>
            </a:r>
          </a:p>
          <a:p>
            <a:pPr marL="0" indent="0">
              <a:spcBef>
                <a:spcPts val="0"/>
              </a:spcBef>
              <a:spcAft>
                <a:spcPts val="1200"/>
              </a:spcAft>
              <a:buFont typeface="Arial" panose="020B0604020202020204" pitchFamily="34" charset="0"/>
              <a:buNone/>
            </a:pPr>
            <a:endPar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endParaRPr>
          </a:p>
        </p:txBody>
      </p:sp>
      <p:sp>
        <p:nvSpPr>
          <p:cNvPr id="21" name="TextBox 20"/>
          <p:cNvSpPr txBox="1"/>
          <p:nvPr/>
        </p:nvSpPr>
        <p:spPr>
          <a:xfrm>
            <a:off x="5859611" y="906162"/>
            <a:ext cx="2053366" cy="338554"/>
          </a:xfrm>
          <a:prstGeom prst="rect">
            <a:avLst/>
          </a:prstGeom>
          <a:noFill/>
        </p:spPr>
        <p:txBody>
          <a:bodyPr wrap="square" rtlCol="0">
            <a:spAutoFit/>
          </a:bodyPr>
          <a:lstStyle/>
          <a:p>
            <a:r>
              <a:rPr lang="en-US" sz="1600" b="1" dirty="0">
                <a:solidFill>
                  <a:prstClr val="black"/>
                </a:solidFill>
                <a:effectLst>
                  <a:glow rad="228600">
                    <a:prstClr val="white">
                      <a:lumMod val="75000"/>
                    </a:prstClr>
                  </a:glow>
                </a:effectLst>
                <a:latin typeface="Eras Medium ITC" panose="020B0602030504020804" pitchFamily="34" charset="0"/>
              </a:rPr>
              <a:t>Mars Surface Habitat</a:t>
            </a:r>
          </a:p>
        </p:txBody>
      </p:sp>
      <p:sp>
        <p:nvSpPr>
          <p:cNvPr id="22" name="TextBox 21"/>
          <p:cNvSpPr txBox="1"/>
          <p:nvPr/>
        </p:nvSpPr>
        <p:spPr>
          <a:xfrm>
            <a:off x="6793150" y="3927274"/>
            <a:ext cx="1547697" cy="338554"/>
          </a:xfrm>
          <a:prstGeom prst="rect">
            <a:avLst/>
          </a:prstGeom>
          <a:noFill/>
        </p:spPr>
        <p:txBody>
          <a:bodyPr wrap="square" rtlCol="0">
            <a:spAutoFit/>
          </a:bodyPr>
          <a:lstStyle/>
          <a:p>
            <a:r>
              <a:rPr lang="en-US" sz="1600" b="1" dirty="0">
                <a:solidFill>
                  <a:prstClr val="black"/>
                </a:solidFill>
                <a:effectLst>
                  <a:glow rad="228600">
                    <a:prstClr val="white">
                      <a:lumMod val="75000"/>
                    </a:prstClr>
                  </a:glow>
                </a:effectLst>
                <a:latin typeface="Eras Medium ITC" panose="020B0602030504020804" pitchFamily="34" charset="0"/>
              </a:rPr>
              <a:t>Transit Habitat</a:t>
            </a:r>
          </a:p>
        </p:txBody>
      </p:sp>
      <p:sp>
        <p:nvSpPr>
          <p:cNvPr id="23" name="TextBox 22"/>
          <p:cNvSpPr txBox="1"/>
          <p:nvPr/>
        </p:nvSpPr>
        <p:spPr>
          <a:xfrm>
            <a:off x="765160" y="3927274"/>
            <a:ext cx="1585690" cy="338554"/>
          </a:xfrm>
          <a:prstGeom prst="rect">
            <a:avLst/>
          </a:prstGeom>
          <a:noFill/>
        </p:spPr>
        <p:txBody>
          <a:bodyPr wrap="none" rtlCol="0">
            <a:spAutoFit/>
          </a:bodyPr>
          <a:lstStyle/>
          <a:p>
            <a:r>
              <a:rPr lang="en-US" sz="1600" b="1" dirty="0" err="1">
                <a:solidFill>
                  <a:prstClr val="black"/>
                </a:solidFill>
                <a:effectLst>
                  <a:glow rad="228600">
                    <a:prstClr val="white">
                      <a:lumMod val="75000"/>
                    </a:prstClr>
                  </a:glow>
                </a:effectLst>
                <a:latin typeface="Eras Medium ITC" panose="020B0602030504020804" pitchFamily="34" charset="0"/>
              </a:rPr>
              <a:t>Phobos</a:t>
            </a:r>
            <a:r>
              <a:rPr lang="en-US" sz="1600" b="1" dirty="0">
                <a:solidFill>
                  <a:prstClr val="black"/>
                </a:solidFill>
                <a:effectLst>
                  <a:glow rad="228600">
                    <a:prstClr val="white">
                      <a:lumMod val="75000"/>
                    </a:prstClr>
                  </a:glow>
                </a:effectLst>
                <a:latin typeface="Eras Medium ITC" panose="020B0602030504020804" pitchFamily="34" charset="0"/>
              </a:rPr>
              <a:t> Habitat</a:t>
            </a:r>
          </a:p>
        </p:txBody>
      </p:sp>
      <p:sp>
        <p:nvSpPr>
          <p:cNvPr id="24" name="Flowchart: Card 13"/>
          <p:cNvSpPr/>
          <p:nvPr/>
        </p:nvSpPr>
        <p:spPr>
          <a:xfrm>
            <a:off x="5591440" y="5533960"/>
            <a:ext cx="2214562" cy="911247"/>
          </a:xfrm>
          <a:custGeom>
            <a:avLst/>
            <a:gdLst>
              <a:gd name="connsiteX0" fmla="*/ 0 w 2687930"/>
              <a:gd name="connsiteY0" fmla="*/ 0 h 911247"/>
              <a:gd name="connsiteX1" fmla="*/ 2687930 w 2687930"/>
              <a:gd name="connsiteY1" fmla="*/ 0 h 911247"/>
              <a:gd name="connsiteX2" fmla="*/ 2687930 w 2687930"/>
              <a:gd name="connsiteY2" fmla="*/ 911247 h 911247"/>
              <a:gd name="connsiteX3" fmla="*/ 0 w 2687930"/>
              <a:gd name="connsiteY3" fmla="*/ 911247 h 911247"/>
              <a:gd name="connsiteX4" fmla="*/ 0 w 2687930"/>
              <a:gd name="connsiteY4" fmla="*/ 0 h 911247"/>
              <a:gd name="connsiteX0" fmla="*/ 0 w 2687930"/>
              <a:gd name="connsiteY0" fmla="*/ 0 h 911247"/>
              <a:gd name="connsiteX1" fmla="*/ 2687930 w 2687930"/>
              <a:gd name="connsiteY1" fmla="*/ 0 h 911247"/>
              <a:gd name="connsiteX2" fmla="*/ 2687930 w 2687930"/>
              <a:gd name="connsiteY2" fmla="*/ 911247 h 911247"/>
              <a:gd name="connsiteX3" fmla="*/ 154781 w 2687930"/>
              <a:gd name="connsiteY3" fmla="*/ 911247 h 911247"/>
              <a:gd name="connsiteX4" fmla="*/ 0 w 2687930"/>
              <a:gd name="connsiteY4" fmla="*/ 0 h 911247"/>
              <a:gd name="connsiteX0" fmla="*/ 7144 w 2695074"/>
              <a:gd name="connsiteY0" fmla="*/ 0 h 911247"/>
              <a:gd name="connsiteX1" fmla="*/ 2695074 w 2695074"/>
              <a:gd name="connsiteY1" fmla="*/ 0 h 911247"/>
              <a:gd name="connsiteX2" fmla="*/ 2695074 w 2695074"/>
              <a:gd name="connsiteY2" fmla="*/ 911247 h 911247"/>
              <a:gd name="connsiteX3" fmla="*/ 161925 w 2695074"/>
              <a:gd name="connsiteY3" fmla="*/ 911247 h 911247"/>
              <a:gd name="connsiteX4" fmla="*/ 0 w 2695074"/>
              <a:gd name="connsiteY4" fmla="*/ 631096 h 911247"/>
              <a:gd name="connsiteX5" fmla="*/ 7144 w 2695074"/>
              <a:gd name="connsiteY5" fmla="*/ 0 h 911247"/>
              <a:gd name="connsiteX0" fmla="*/ 7144 w 2695074"/>
              <a:gd name="connsiteY0" fmla="*/ 0 h 911247"/>
              <a:gd name="connsiteX1" fmla="*/ 2695074 w 2695074"/>
              <a:gd name="connsiteY1" fmla="*/ 0 h 911247"/>
              <a:gd name="connsiteX2" fmla="*/ 2695074 w 2695074"/>
              <a:gd name="connsiteY2" fmla="*/ 911247 h 911247"/>
              <a:gd name="connsiteX3" fmla="*/ 161925 w 2695074"/>
              <a:gd name="connsiteY3" fmla="*/ 911247 h 911247"/>
              <a:gd name="connsiteX4" fmla="*/ 0 w 2695074"/>
              <a:gd name="connsiteY4" fmla="*/ 631096 h 911247"/>
              <a:gd name="connsiteX5" fmla="*/ 7144 w 2695074"/>
              <a:gd name="connsiteY5" fmla="*/ 0 h 911247"/>
              <a:gd name="connsiteX0" fmla="*/ 4762 w 2692692"/>
              <a:gd name="connsiteY0" fmla="*/ 0 h 911247"/>
              <a:gd name="connsiteX1" fmla="*/ 2692692 w 2692692"/>
              <a:gd name="connsiteY1" fmla="*/ 0 h 911247"/>
              <a:gd name="connsiteX2" fmla="*/ 2692692 w 2692692"/>
              <a:gd name="connsiteY2" fmla="*/ 911247 h 911247"/>
              <a:gd name="connsiteX3" fmla="*/ 159543 w 2692692"/>
              <a:gd name="connsiteY3" fmla="*/ 911247 h 911247"/>
              <a:gd name="connsiteX4" fmla="*/ 0 w 2692692"/>
              <a:gd name="connsiteY4" fmla="*/ 635859 h 911247"/>
              <a:gd name="connsiteX5" fmla="*/ 4762 w 2692692"/>
              <a:gd name="connsiteY5" fmla="*/ 0 h 911247"/>
              <a:gd name="connsiteX0" fmla="*/ 4762 w 2692692"/>
              <a:gd name="connsiteY0" fmla="*/ 0 h 911247"/>
              <a:gd name="connsiteX1" fmla="*/ 2692692 w 2692692"/>
              <a:gd name="connsiteY1" fmla="*/ 0 h 911247"/>
              <a:gd name="connsiteX2" fmla="*/ 2692692 w 2692692"/>
              <a:gd name="connsiteY2" fmla="*/ 911247 h 911247"/>
              <a:gd name="connsiteX3" fmla="*/ 159543 w 2692692"/>
              <a:gd name="connsiteY3" fmla="*/ 911247 h 911247"/>
              <a:gd name="connsiteX4" fmla="*/ 0 w 2692692"/>
              <a:gd name="connsiteY4" fmla="*/ 635859 h 911247"/>
              <a:gd name="connsiteX5" fmla="*/ 4762 w 2692692"/>
              <a:gd name="connsiteY5" fmla="*/ 0 h 911247"/>
              <a:gd name="connsiteX0" fmla="*/ 4762 w 2692692"/>
              <a:gd name="connsiteY0" fmla="*/ 0 h 911247"/>
              <a:gd name="connsiteX1" fmla="*/ 2692692 w 2692692"/>
              <a:gd name="connsiteY1" fmla="*/ 0 h 911247"/>
              <a:gd name="connsiteX2" fmla="*/ 2692692 w 2692692"/>
              <a:gd name="connsiteY2" fmla="*/ 911247 h 911247"/>
              <a:gd name="connsiteX3" fmla="*/ 159543 w 2692692"/>
              <a:gd name="connsiteY3" fmla="*/ 911247 h 911247"/>
              <a:gd name="connsiteX4" fmla="*/ 0 w 2692692"/>
              <a:gd name="connsiteY4" fmla="*/ 635859 h 911247"/>
              <a:gd name="connsiteX5" fmla="*/ 4762 w 2692692"/>
              <a:gd name="connsiteY5" fmla="*/ 0 h 911247"/>
              <a:gd name="connsiteX0" fmla="*/ 359568 w 2692692"/>
              <a:gd name="connsiteY0" fmla="*/ 0 h 911247"/>
              <a:gd name="connsiteX1" fmla="*/ 2692692 w 2692692"/>
              <a:gd name="connsiteY1" fmla="*/ 0 h 911247"/>
              <a:gd name="connsiteX2" fmla="*/ 2692692 w 2692692"/>
              <a:gd name="connsiteY2" fmla="*/ 911247 h 911247"/>
              <a:gd name="connsiteX3" fmla="*/ 159543 w 2692692"/>
              <a:gd name="connsiteY3" fmla="*/ 911247 h 911247"/>
              <a:gd name="connsiteX4" fmla="*/ 0 w 2692692"/>
              <a:gd name="connsiteY4" fmla="*/ 635859 h 911247"/>
              <a:gd name="connsiteX5" fmla="*/ 359568 w 2692692"/>
              <a:gd name="connsiteY5" fmla="*/ 0 h 911247"/>
              <a:gd name="connsiteX0" fmla="*/ 359568 w 2692692"/>
              <a:gd name="connsiteY0" fmla="*/ 0 h 911247"/>
              <a:gd name="connsiteX1" fmla="*/ 2692692 w 2692692"/>
              <a:gd name="connsiteY1" fmla="*/ 0 h 911247"/>
              <a:gd name="connsiteX2" fmla="*/ 2692692 w 2692692"/>
              <a:gd name="connsiteY2" fmla="*/ 911247 h 911247"/>
              <a:gd name="connsiteX3" fmla="*/ 159543 w 2692692"/>
              <a:gd name="connsiteY3" fmla="*/ 911247 h 911247"/>
              <a:gd name="connsiteX4" fmla="*/ 0 w 2692692"/>
              <a:gd name="connsiteY4" fmla="*/ 635859 h 911247"/>
              <a:gd name="connsiteX5" fmla="*/ 359568 w 2692692"/>
              <a:gd name="connsiteY5" fmla="*/ 0 h 911247"/>
              <a:gd name="connsiteX0" fmla="*/ 359568 w 2692692"/>
              <a:gd name="connsiteY0" fmla="*/ 0 h 911247"/>
              <a:gd name="connsiteX1" fmla="*/ 2692692 w 2692692"/>
              <a:gd name="connsiteY1" fmla="*/ 0 h 911247"/>
              <a:gd name="connsiteX2" fmla="*/ 2692692 w 2692692"/>
              <a:gd name="connsiteY2" fmla="*/ 911247 h 911247"/>
              <a:gd name="connsiteX3" fmla="*/ 159543 w 2692692"/>
              <a:gd name="connsiteY3" fmla="*/ 911247 h 911247"/>
              <a:gd name="connsiteX4" fmla="*/ 0 w 2692692"/>
              <a:gd name="connsiteY4" fmla="*/ 635859 h 911247"/>
              <a:gd name="connsiteX5" fmla="*/ 359568 w 2692692"/>
              <a:gd name="connsiteY5" fmla="*/ 0 h 911247"/>
              <a:gd name="connsiteX0" fmla="*/ 423265 w 2692692"/>
              <a:gd name="connsiteY0" fmla="*/ 0 h 911247"/>
              <a:gd name="connsiteX1" fmla="*/ 2692692 w 2692692"/>
              <a:gd name="connsiteY1" fmla="*/ 0 h 911247"/>
              <a:gd name="connsiteX2" fmla="*/ 2692692 w 2692692"/>
              <a:gd name="connsiteY2" fmla="*/ 911247 h 911247"/>
              <a:gd name="connsiteX3" fmla="*/ 159543 w 2692692"/>
              <a:gd name="connsiteY3" fmla="*/ 911247 h 911247"/>
              <a:gd name="connsiteX4" fmla="*/ 0 w 2692692"/>
              <a:gd name="connsiteY4" fmla="*/ 635859 h 911247"/>
              <a:gd name="connsiteX5" fmla="*/ 423265 w 2692692"/>
              <a:gd name="connsiteY5" fmla="*/ 0 h 911247"/>
              <a:gd name="connsiteX0" fmla="*/ 423265 w 2692692"/>
              <a:gd name="connsiteY0" fmla="*/ 0 h 911247"/>
              <a:gd name="connsiteX1" fmla="*/ 2692692 w 2692692"/>
              <a:gd name="connsiteY1" fmla="*/ 0 h 911247"/>
              <a:gd name="connsiteX2" fmla="*/ 2692692 w 2692692"/>
              <a:gd name="connsiteY2" fmla="*/ 911247 h 911247"/>
              <a:gd name="connsiteX3" fmla="*/ 179811 w 2692692"/>
              <a:gd name="connsiteY3" fmla="*/ 911247 h 911247"/>
              <a:gd name="connsiteX4" fmla="*/ 0 w 2692692"/>
              <a:gd name="connsiteY4" fmla="*/ 635859 h 911247"/>
              <a:gd name="connsiteX5" fmla="*/ 423265 w 2692692"/>
              <a:gd name="connsiteY5" fmla="*/ 0 h 911247"/>
              <a:gd name="connsiteX0" fmla="*/ 423265 w 2692692"/>
              <a:gd name="connsiteY0" fmla="*/ 0 h 911247"/>
              <a:gd name="connsiteX1" fmla="*/ 2692692 w 2692692"/>
              <a:gd name="connsiteY1" fmla="*/ 0 h 911247"/>
              <a:gd name="connsiteX2" fmla="*/ 2692692 w 2692692"/>
              <a:gd name="connsiteY2" fmla="*/ 911247 h 911247"/>
              <a:gd name="connsiteX3" fmla="*/ 179811 w 2692692"/>
              <a:gd name="connsiteY3" fmla="*/ 911247 h 911247"/>
              <a:gd name="connsiteX4" fmla="*/ 0 w 2692692"/>
              <a:gd name="connsiteY4" fmla="*/ 635859 h 911247"/>
              <a:gd name="connsiteX5" fmla="*/ 423265 w 2692692"/>
              <a:gd name="connsiteY5" fmla="*/ 0 h 911247"/>
              <a:gd name="connsiteX0" fmla="*/ 423265 w 2692692"/>
              <a:gd name="connsiteY0" fmla="*/ 0 h 911247"/>
              <a:gd name="connsiteX1" fmla="*/ 2692692 w 2692692"/>
              <a:gd name="connsiteY1" fmla="*/ 0 h 911247"/>
              <a:gd name="connsiteX2" fmla="*/ 2692692 w 2692692"/>
              <a:gd name="connsiteY2" fmla="*/ 911247 h 911247"/>
              <a:gd name="connsiteX3" fmla="*/ 179811 w 2692692"/>
              <a:gd name="connsiteY3" fmla="*/ 911247 h 911247"/>
              <a:gd name="connsiteX4" fmla="*/ 0 w 2692692"/>
              <a:gd name="connsiteY4" fmla="*/ 635859 h 911247"/>
              <a:gd name="connsiteX5" fmla="*/ 423265 w 2692692"/>
              <a:gd name="connsiteY5" fmla="*/ 0 h 911247"/>
              <a:gd name="connsiteX0" fmla="*/ 423265 w 2692692"/>
              <a:gd name="connsiteY0" fmla="*/ 0 h 911247"/>
              <a:gd name="connsiteX1" fmla="*/ 2692692 w 2692692"/>
              <a:gd name="connsiteY1" fmla="*/ 0 h 911247"/>
              <a:gd name="connsiteX2" fmla="*/ 2692692 w 2692692"/>
              <a:gd name="connsiteY2" fmla="*/ 911247 h 911247"/>
              <a:gd name="connsiteX3" fmla="*/ 179811 w 2692692"/>
              <a:gd name="connsiteY3" fmla="*/ 911247 h 911247"/>
              <a:gd name="connsiteX4" fmla="*/ 0 w 2692692"/>
              <a:gd name="connsiteY4" fmla="*/ 635859 h 911247"/>
              <a:gd name="connsiteX5" fmla="*/ 423265 w 2692692"/>
              <a:gd name="connsiteY5" fmla="*/ 0 h 911247"/>
              <a:gd name="connsiteX0" fmla="*/ 423265 w 2692692"/>
              <a:gd name="connsiteY0" fmla="*/ 0 h 911247"/>
              <a:gd name="connsiteX1" fmla="*/ 2692692 w 2692692"/>
              <a:gd name="connsiteY1" fmla="*/ 0 h 911247"/>
              <a:gd name="connsiteX2" fmla="*/ 2692692 w 2692692"/>
              <a:gd name="connsiteY2" fmla="*/ 911247 h 911247"/>
              <a:gd name="connsiteX3" fmla="*/ 179811 w 2692692"/>
              <a:gd name="connsiteY3" fmla="*/ 911247 h 911247"/>
              <a:gd name="connsiteX4" fmla="*/ 0 w 2692692"/>
              <a:gd name="connsiteY4" fmla="*/ 635859 h 911247"/>
              <a:gd name="connsiteX5" fmla="*/ 423265 w 2692692"/>
              <a:gd name="connsiteY5" fmla="*/ 0 h 91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692" h="911247">
                <a:moveTo>
                  <a:pt x="423265" y="0"/>
                </a:moveTo>
                <a:lnTo>
                  <a:pt x="2692692" y="0"/>
                </a:lnTo>
                <a:lnTo>
                  <a:pt x="2692692" y="911247"/>
                </a:lnTo>
                <a:lnTo>
                  <a:pt x="179811" y="911247"/>
                </a:lnTo>
                <a:cubicBezTo>
                  <a:pt x="124248" y="820244"/>
                  <a:pt x="56592" y="734005"/>
                  <a:pt x="0" y="635859"/>
                </a:cubicBezTo>
                <a:cubicBezTo>
                  <a:pt x="145959" y="411207"/>
                  <a:pt x="356915" y="117496"/>
                  <a:pt x="423265"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a:r>
              <a:rPr lang="en-US" sz="800" i="1" dirty="0" smtClean="0">
                <a:solidFill>
                  <a:prstClr val="black"/>
                </a:solidFill>
              </a:rPr>
              <a:t>Live </a:t>
            </a:r>
            <a:r>
              <a:rPr lang="en-US" sz="800" i="1" dirty="0">
                <a:solidFill>
                  <a:prstClr val="black"/>
                </a:solidFill>
              </a:rPr>
              <a:t>and operate in </a:t>
            </a:r>
            <a:r>
              <a:rPr lang="en-US" sz="800" i="1" dirty="0" smtClean="0">
                <a:solidFill>
                  <a:prstClr val="black"/>
                </a:solidFill>
              </a:rPr>
              <a:t>microgravity </a:t>
            </a:r>
            <a:r>
              <a:rPr lang="en-US" sz="800" i="1" dirty="0">
                <a:solidFill>
                  <a:prstClr val="black"/>
                </a:solidFill>
              </a:rPr>
              <a:t>during </a:t>
            </a:r>
            <a:r>
              <a:rPr lang="en-US" sz="800" i="1" dirty="0" smtClean="0">
                <a:solidFill>
                  <a:prstClr val="black"/>
                </a:solidFill>
              </a:rPr>
              <a:t/>
            </a:r>
            <a:br>
              <a:rPr lang="en-US" sz="800" i="1" dirty="0" smtClean="0">
                <a:solidFill>
                  <a:prstClr val="black"/>
                </a:solidFill>
              </a:rPr>
            </a:br>
            <a:r>
              <a:rPr lang="en-US" sz="800" i="1" dirty="0" smtClean="0">
                <a:solidFill>
                  <a:prstClr val="black"/>
                </a:solidFill>
              </a:rPr>
              <a:t>trip </a:t>
            </a:r>
            <a:r>
              <a:rPr lang="en-US" sz="800" i="1" dirty="0">
                <a:solidFill>
                  <a:prstClr val="black"/>
                </a:solidFill>
              </a:rPr>
              <a:t>to/from </a:t>
            </a:r>
            <a:r>
              <a:rPr lang="en-US" sz="800" i="1" dirty="0" smtClean="0">
                <a:solidFill>
                  <a:prstClr val="black"/>
                </a:solidFill>
              </a:rPr>
              <a:t>Mars</a:t>
            </a:r>
          </a:p>
          <a:p>
            <a:pPr algn="ctr"/>
            <a:endParaRPr lang="en-US" sz="800" i="1" dirty="0">
              <a:solidFill>
                <a:prstClr val="black"/>
              </a:solidFill>
            </a:endParaRPr>
          </a:p>
          <a:p>
            <a:pPr marL="228600" indent="-114300">
              <a:buFont typeface="Wingdings" panose="05000000000000000000" pitchFamily="2" charset="2"/>
              <a:buChar char="ü"/>
            </a:pPr>
            <a:r>
              <a:rPr lang="en-US" sz="800" dirty="0">
                <a:solidFill>
                  <a:prstClr val="black"/>
                </a:solidFill>
                <a:latin typeface="Arial Narrow" panose="020B0606020202030204" pitchFamily="34" charset="0"/>
              </a:rPr>
              <a:t>4 crew for </a:t>
            </a:r>
            <a:r>
              <a:rPr lang="en-US" sz="800" dirty="0" smtClean="0">
                <a:solidFill>
                  <a:prstClr val="black"/>
                </a:solidFill>
                <a:latin typeface="Arial Narrow" panose="020B0606020202030204" pitchFamily="34" charset="0"/>
              </a:rPr>
              <a:t>up to 1,100 </a:t>
            </a:r>
            <a:r>
              <a:rPr lang="en-US" sz="800" dirty="0">
                <a:solidFill>
                  <a:prstClr val="black"/>
                </a:solidFill>
                <a:latin typeface="Arial Narrow" panose="020B0606020202030204" pitchFamily="34" charset="0"/>
              </a:rPr>
              <a:t>days</a:t>
            </a:r>
          </a:p>
          <a:p>
            <a:pPr marL="171450" indent="-114300">
              <a:buFont typeface="Wingdings" panose="05000000000000000000" pitchFamily="2" charset="2"/>
              <a:buChar char="ü"/>
            </a:pPr>
            <a:r>
              <a:rPr lang="en-US" sz="800" dirty="0" smtClean="0">
                <a:solidFill>
                  <a:prstClr val="black"/>
                </a:solidFill>
                <a:latin typeface="Arial Narrow" panose="020B0606020202030204" pitchFamily="34" charset="0"/>
              </a:rPr>
              <a:t>93 m</a:t>
            </a:r>
            <a:r>
              <a:rPr lang="en-US" sz="800" baseline="30000" dirty="0" smtClean="0">
                <a:solidFill>
                  <a:prstClr val="black"/>
                </a:solidFill>
                <a:latin typeface="Arial Narrow" panose="020B0606020202030204" pitchFamily="34" charset="0"/>
              </a:rPr>
              <a:t>3</a:t>
            </a:r>
            <a:r>
              <a:rPr lang="en-US" sz="800" dirty="0" smtClean="0">
                <a:solidFill>
                  <a:prstClr val="black"/>
                </a:solidFill>
                <a:latin typeface="Arial Narrow" panose="020B0606020202030204" pitchFamily="34" charset="0"/>
              </a:rPr>
              <a:t> volume for logistics and spares</a:t>
            </a:r>
          </a:p>
          <a:p>
            <a:pPr marL="171450" indent="-114300">
              <a:buFont typeface="Wingdings" panose="05000000000000000000" pitchFamily="2" charset="2"/>
              <a:buChar char="ü"/>
            </a:pPr>
            <a:r>
              <a:rPr lang="en-US" sz="800" dirty="0" smtClean="0">
                <a:solidFill>
                  <a:prstClr val="black"/>
                </a:solidFill>
                <a:latin typeface="Arial Narrow" panose="020B0606020202030204" pitchFamily="34" charset="0"/>
              </a:rPr>
              <a:t>Logistics Mass: 21 t</a:t>
            </a:r>
            <a:endParaRPr lang="en-US" sz="800" dirty="0">
              <a:solidFill>
                <a:prstClr val="black"/>
              </a:solidFill>
              <a:latin typeface="Arial Narrow" panose="020B0606020202030204" pitchFamily="34" charset="0"/>
            </a:endParaRPr>
          </a:p>
          <a:p>
            <a:pPr marL="228600" indent="-114300">
              <a:buFont typeface="Wingdings" panose="05000000000000000000" pitchFamily="2" charset="2"/>
              <a:buChar char="ü"/>
            </a:pPr>
            <a:r>
              <a:rPr lang="en-US" sz="800" dirty="0">
                <a:solidFill>
                  <a:prstClr val="black"/>
                </a:solidFill>
                <a:latin typeface="Arial Narrow" panose="020B0606020202030204" pitchFamily="34" charset="0"/>
              </a:rPr>
              <a:t>4 years </a:t>
            </a:r>
            <a:r>
              <a:rPr lang="en-US" sz="800" dirty="0" smtClean="0">
                <a:solidFill>
                  <a:prstClr val="black"/>
                </a:solidFill>
                <a:latin typeface="Arial Narrow" panose="020B0606020202030204" pitchFamily="34" charset="0"/>
              </a:rPr>
              <a:t>dormant before use and between uses</a:t>
            </a:r>
            <a:endParaRPr lang="en-US" sz="800" dirty="0">
              <a:solidFill>
                <a:prstClr val="black"/>
              </a:solidFill>
              <a:latin typeface="Arial Narrow" panose="020B0606020202030204" pitchFamily="34" charset="0"/>
            </a:endParaRPr>
          </a:p>
        </p:txBody>
      </p:sp>
      <p:sp>
        <p:nvSpPr>
          <p:cNvPr id="26" name="Flowchart: Card 13"/>
          <p:cNvSpPr/>
          <p:nvPr/>
        </p:nvSpPr>
        <p:spPr>
          <a:xfrm flipH="1">
            <a:off x="1018434" y="5363213"/>
            <a:ext cx="2490787" cy="1081994"/>
          </a:xfrm>
          <a:custGeom>
            <a:avLst/>
            <a:gdLst>
              <a:gd name="connsiteX0" fmla="*/ 0 w 2796655"/>
              <a:gd name="connsiteY0" fmla="*/ 0 h 1081994"/>
              <a:gd name="connsiteX1" fmla="*/ 2796655 w 2796655"/>
              <a:gd name="connsiteY1" fmla="*/ 0 h 1081994"/>
              <a:gd name="connsiteX2" fmla="*/ 2796655 w 2796655"/>
              <a:gd name="connsiteY2" fmla="*/ 1081994 h 1081994"/>
              <a:gd name="connsiteX3" fmla="*/ 0 w 2796655"/>
              <a:gd name="connsiteY3" fmla="*/ 1081994 h 1081994"/>
              <a:gd name="connsiteX4" fmla="*/ 0 w 2796655"/>
              <a:gd name="connsiteY4" fmla="*/ 0 h 1081994"/>
              <a:gd name="connsiteX0" fmla="*/ 0 w 2796655"/>
              <a:gd name="connsiteY0" fmla="*/ 0 h 1081994"/>
              <a:gd name="connsiteX1" fmla="*/ 2796655 w 2796655"/>
              <a:gd name="connsiteY1" fmla="*/ 0 h 1081994"/>
              <a:gd name="connsiteX2" fmla="*/ 2796655 w 2796655"/>
              <a:gd name="connsiteY2" fmla="*/ 1081994 h 1081994"/>
              <a:gd name="connsiteX3" fmla="*/ 0 w 2796655"/>
              <a:gd name="connsiteY3" fmla="*/ 1081994 h 1081994"/>
              <a:gd name="connsiteX4" fmla="*/ 2380 w 2796655"/>
              <a:gd name="connsiteY4" fmla="*/ 806130 h 1081994"/>
              <a:gd name="connsiteX5" fmla="*/ 0 w 2796655"/>
              <a:gd name="connsiteY5" fmla="*/ 0 h 1081994"/>
              <a:gd name="connsiteX0" fmla="*/ 0 w 2796655"/>
              <a:gd name="connsiteY0" fmla="*/ 0 h 1081994"/>
              <a:gd name="connsiteX1" fmla="*/ 2796655 w 2796655"/>
              <a:gd name="connsiteY1" fmla="*/ 0 h 1081994"/>
              <a:gd name="connsiteX2" fmla="*/ 2796655 w 2796655"/>
              <a:gd name="connsiteY2" fmla="*/ 1081994 h 1081994"/>
              <a:gd name="connsiteX3" fmla="*/ 159544 w 2796655"/>
              <a:gd name="connsiteY3" fmla="*/ 1079613 h 1081994"/>
              <a:gd name="connsiteX4" fmla="*/ 2380 w 2796655"/>
              <a:gd name="connsiteY4" fmla="*/ 806130 h 1081994"/>
              <a:gd name="connsiteX5" fmla="*/ 0 w 2796655"/>
              <a:gd name="connsiteY5" fmla="*/ 0 h 1081994"/>
              <a:gd name="connsiteX0" fmla="*/ 0 w 2796655"/>
              <a:gd name="connsiteY0" fmla="*/ 0 h 1081994"/>
              <a:gd name="connsiteX1" fmla="*/ 2796655 w 2796655"/>
              <a:gd name="connsiteY1" fmla="*/ 0 h 1081994"/>
              <a:gd name="connsiteX2" fmla="*/ 2796655 w 2796655"/>
              <a:gd name="connsiteY2" fmla="*/ 1081994 h 1081994"/>
              <a:gd name="connsiteX3" fmla="*/ 159544 w 2796655"/>
              <a:gd name="connsiteY3" fmla="*/ 1079613 h 1081994"/>
              <a:gd name="connsiteX4" fmla="*/ 2380 w 2796655"/>
              <a:gd name="connsiteY4" fmla="*/ 806130 h 1081994"/>
              <a:gd name="connsiteX5" fmla="*/ 0 w 2796655"/>
              <a:gd name="connsiteY5" fmla="*/ 0 h 1081994"/>
              <a:gd name="connsiteX0" fmla="*/ 0 w 2796655"/>
              <a:gd name="connsiteY0" fmla="*/ 0 h 1081994"/>
              <a:gd name="connsiteX1" fmla="*/ 2796655 w 2796655"/>
              <a:gd name="connsiteY1" fmla="*/ 0 h 1081994"/>
              <a:gd name="connsiteX2" fmla="*/ 2796655 w 2796655"/>
              <a:gd name="connsiteY2" fmla="*/ 1081994 h 1081994"/>
              <a:gd name="connsiteX3" fmla="*/ 159544 w 2796655"/>
              <a:gd name="connsiteY3" fmla="*/ 1079613 h 1081994"/>
              <a:gd name="connsiteX4" fmla="*/ 2380 w 2796655"/>
              <a:gd name="connsiteY4" fmla="*/ 806130 h 1081994"/>
              <a:gd name="connsiteX5" fmla="*/ 0 w 2796655"/>
              <a:gd name="connsiteY5" fmla="*/ 0 h 1081994"/>
              <a:gd name="connsiteX0" fmla="*/ 454822 w 2794277"/>
              <a:gd name="connsiteY0" fmla="*/ 0 h 1081994"/>
              <a:gd name="connsiteX1" fmla="*/ 2794277 w 2794277"/>
              <a:gd name="connsiteY1" fmla="*/ 0 h 1081994"/>
              <a:gd name="connsiteX2" fmla="*/ 2794277 w 2794277"/>
              <a:gd name="connsiteY2" fmla="*/ 1081994 h 1081994"/>
              <a:gd name="connsiteX3" fmla="*/ 157166 w 2794277"/>
              <a:gd name="connsiteY3" fmla="*/ 1079613 h 1081994"/>
              <a:gd name="connsiteX4" fmla="*/ 2 w 2794277"/>
              <a:gd name="connsiteY4" fmla="*/ 806130 h 1081994"/>
              <a:gd name="connsiteX5" fmla="*/ 454822 w 2794277"/>
              <a:gd name="connsiteY5" fmla="*/ 0 h 1081994"/>
              <a:gd name="connsiteX0" fmla="*/ 454822 w 2794277"/>
              <a:gd name="connsiteY0" fmla="*/ 0 h 1081994"/>
              <a:gd name="connsiteX1" fmla="*/ 2794277 w 2794277"/>
              <a:gd name="connsiteY1" fmla="*/ 0 h 1081994"/>
              <a:gd name="connsiteX2" fmla="*/ 2794277 w 2794277"/>
              <a:gd name="connsiteY2" fmla="*/ 1081994 h 1081994"/>
              <a:gd name="connsiteX3" fmla="*/ 157166 w 2794277"/>
              <a:gd name="connsiteY3" fmla="*/ 1079613 h 1081994"/>
              <a:gd name="connsiteX4" fmla="*/ 2 w 2794277"/>
              <a:gd name="connsiteY4" fmla="*/ 806130 h 1081994"/>
              <a:gd name="connsiteX5" fmla="*/ 454822 w 2794277"/>
              <a:gd name="connsiteY5" fmla="*/ 0 h 1081994"/>
              <a:gd name="connsiteX0" fmla="*/ 454820 w 2794275"/>
              <a:gd name="connsiteY0" fmla="*/ 0 h 1081994"/>
              <a:gd name="connsiteX1" fmla="*/ 2794275 w 2794275"/>
              <a:gd name="connsiteY1" fmla="*/ 0 h 1081994"/>
              <a:gd name="connsiteX2" fmla="*/ 2794275 w 2794275"/>
              <a:gd name="connsiteY2" fmla="*/ 1081994 h 1081994"/>
              <a:gd name="connsiteX3" fmla="*/ 157164 w 2794275"/>
              <a:gd name="connsiteY3" fmla="*/ 1079613 h 1081994"/>
              <a:gd name="connsiteX4" fmla="*/ 0 w 2794275"/>
              <a:gd name="connsiteY4" fmla="*/ 806130 h 1081994"/>
              <a:gd name="connsiteX5" fmla="*/ 454820 w 2794275"/>
              <a:gd name="connsiteY5" fmla="*/ 0 h 1081994"/>
              <a:gd name="connsiteX0" fmla="*/ 454820 w 2794275"/>
              <a:gd name="connsiteY0" fmla="*/ 0 h 1081994"/>
              <a:gd name="connsiteX1" fmla="*/ 2794275 w 2794275"/>
              <a:gd name="connsiteY1" fmla="*/ 0 h 1081994"/>
              <a:gd name="connsiteX2" fmla="*/ 2794275 w 2794275"/>
              <a:gd name="connsiteY2" fmla="*/ 1081994 h 1081994"/>
              <a:gd name="connsiteX3" fmla="*/ 157164 w 2794275"/>
              <a:gd name="connsiteY3" fmla="*/ 1079613 h 1081994"/>
              <a:gd name="connsiteX4" fmla="*/ 0 w 2794275"/>
              <a:gd name="connsiteY4" fmla="*/ 806130 h 1081994"/>
              <a:gd name="connsiteX5" fmla="*/ 454820 w 2794275"/>
              <a:gd name="connsiteY5" fmla="*/ 0 h 1081994"/>
              <a:gd name="connsiteX0" fmla="*/ 510919 w 2794275"/>
              <a:gd name="connsiteY0" fmla="*/ 0 h 1081994"/>
              <a:gd name="connsiteX1" fmla="*/ 2794275 w 2794275"/>
              <a:gd name="connsiteY1" fmla="*/ 0 h 1081994"/>
              <a:gd name="connsiteX2" fmla="*/ 2794275 w 2794275"/>
              <a:gd name="connsiteY2" fmla="*/ 1081994 h 1081994"/>
              <a:gd name="connsiteX3" fmla="*/ 157164 w 2794275"/>
              <a:gd name="connsiteY3" fmla="*/ 1079613 h 1081994"/>
              <a:gd name="connsiteX4" fmla="*/ 0 w 2794275"/>
              <a:gd name="connsiteY4" fmla="*/ 806130 h 1081994"/>
              <a:gd name="connsiteX5" fmla="*/ 510919 w 2794275"/>
              <a:gd name="connsiteY5" fmla="*/ 0 h 1081994"/>
              <a:gd name="connsiteX0" fmla="*/ 510919 w 2794275"/>
              <a:gd name="connsiteY0" fmla="*/ 0 h 1081994"/>
              <a:gd name="connsiteX1" fmla="*/ 2794275 w 2794275"/>
              <a:gd name="connsiteY1" fmla="*/ 0 h 1081994"/>
              <a:gd name="connsiteX2" fmla="*/ 2794275 w 2794275"/>
              <a:gd name="connsiteY2" fmla="*/ 1081994 h 1081994"/>
              <a:gd name="connsiteX3" fmla="*/ 173193 w 2794275"/>
              <a:gd name="connsiteY3" fmla="*/ 1079613 h 1081994"/>
              <a:gd name="connsiteX4" fmla="*/ 0 w 2794275"/>
              <a:gd name="connsiteY4" fmla="*/ 806130 h 1081994"/>
              <a:gd name="connsiteX5" fmla="*/ 510919 w 2794275"/>
              <a:gd name="connsiteY5" fmla="*/ 0 h 1081994"/>
              <a:gd name="connsiteX0" fmla="*/ 510919 w 2794275"/>
              <a:gd name="connsiteY0" fmla="*/ 0 h 1081994"/>
              <a:gd name="connsiteX1" fmla="*/ 2794275 w 2794275"/>
              <a:gd name="connsiteY1" fmla="*/ 0 h 1081994"/>
              <a:gd name="connsiteX2" fmla="*/ 2794275 w 2794275"/>
              <a:gd name="connsiteY2" fmla="*/ 1081994 h 1081994"/>
              <a:gd name="connsiteX3" fmla="*/ 173193 w 2794275"/>
              <a:gd name="connsiteY3" fmla="*/ 1079613 h 1081994"/>
              <a:gd name="connsiteX4" fmla="*/ 0 w 2794275"/>
              <a:gd name="connsiteY4" fmla="*/ 806130 h 1081994"/>
              <a:gd name="connsiteX5" fmla="*/ 510919 w 2794275"/>
              <a:gd name="connsiteY5" fmla="*/ 0 h 108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275" h="1081994">
                <a:moveTo>
                  <a:pt x="510919" y="0"/>
                </a:moveTo>
                <a:lnTo>
                  <a:pt x="2794275" y="0"/>
                </a:lnTo>
                <a:lnTo>
                  <a:pt x="2794275" y="1081994"/>
                </a:lnTo>
                <a:lnTo>
                  <a:pt x="173193" y="1079613"/>
                </a:lnTo>
                <a:cubicBezTo>
                  <a:pt x="128452" y="1001945"/>
                  <a:pt x="49214" y="890941"/>
                  <a:pt x="0" y="806130"/>
                </a:cubicBezTo>
                <a:lnTo>
                  <a:pt x="510919"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i="1" dirty="0" smtClean="0">
                <a:solidFill>
                  <a:prstClr val="black"/>
                </a:solidFill>
              </a:rPr>
              <a:t>Live and operate in microgravity at </a:t>
            </a:r>
            <a:r>
              <a:rPr lang="en-US" sz="800" i="1" dirty="0" err="1" smtClean="0">
                <a:solidFill>
                  <a:prstClr val="black"/>
                </a:solidFill>
              </a:rPr>
              <a:t>Phobos</a:t>
            </a:r>
            <a:endParaRPr lang="en-US" sz="800" i="1" dirty="0" smtClean="0">
              <a:solidFill>
                <a:prstClr val="black"/>
              </a:solidFill>
            </a:endParaRPr>
          </a:p>
          <a:p>
            <a:pPr algn="ctr"/>
            <a:endParaRPr lang="en-US" sz="800" i="1" dirty="0" smtClean="0">
              <a:solidFill>
                <a:prstClr val="black"/>
              </a:solidFill>
            </a:endParaRP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4 crew for </a:t>
            </a:r>
            <a:r>
              <a:rPr lang="en-US" sz="800" dirty="0" smtClean="0">
                <a:solidFill>
                  <a:prstClr val="black"/>
                </a:solidFill>
                <a:latin typeface="Arial Narrow" panose="020B0606020202030204" pitchFamily="34" charset="0"/>
              </a:rPr>
              <a:t>up to approx. 500 </a:t>
            </a:r>
            <a:r>
              <a:rPr lang="en-US" sz="800" dirty="0">
                <a:solidFill>
                  <a:prstClr val="black"/>
                </a:solidFill>
                <a:latin typeface="Arial Narrow" panose="020B0606020202030204" pitchFamily="34" charset="0"/>
              </a:rPr>
              <a:t>days</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48 </a:t>
            </a:r>
            <a:r>
              <a:rPr lang="en-US" sz="800" dirty="0">
                <a:solidFill>
                  <a:prstClr val="black"/>
                </a:solidFill>
                <a:latin typeface="Arial Narrow" panose="020B0606020202030204" pitchFamily="34" charset="0"/>
              </a:rPr>
              <a:t>m</a:t>
            </a:r>
            <a:r>
              <a:rPr lang="en-US" sz="800" baseline="30000" dirty="0">
                <a:solidFill>
                  <a:prstClr val="black"/>
                </a:solidFill>
                <a:latin typeface="Arial Narrow" panose="020B0606020202030204" pitchFamily="34" charset="0"/>
              </a:rPr>
              <a:t>3</a:t>
            </a:r>
            <a:r>
              <a:rPr lang="en-US" sz="800" dirty="0">
                <a:solidFill>
                  <a:prstClr val="black"/>
                </a:solidFill>
                <a:latin typeface="Arial Narrow" panose="020B0606020202030204" pitchFamily="34" charset="0"/>
              </a:rPr>
              <a:t> </a:t>
            </a:r>
            <a:r>
              <a:rPr lang="en-US" sz="800" dirty="0" smtClean="0">
                <a:solidFill>
                  <a:prstClr val="black"/>
                </a:solidFill>
                <a:latin typeface="Arial Narrow" panose="020B0606020202030204" pitchFamily="34" charset="0"/>
              </a:rPr>
              <a:t>volume for logistics and spares</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Logistics Mass: 10.7 t</a:t>
            </a:r>
            <a:endParaRPr lang="en-US" sz="800" dirty="0">
              <a:solidFill>
                <a:prstClr val="black"/>
              </a:solidFill>
              <a:latin typeface="Arial Narrow" panose="020B0606020202030204" pitchFamily="34" charset="0"/>
            </a:endParaRP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EVA system with </a:t>
            </a:r>
            <a:r>
              <a:rPr lang="en-US" sz="800" dirty="0" err="1">
                <a:solidFill>
                  <a:prstClr val="black"/>
                </a:solidFill>
                <a:latin typeface="Arial Narrow" panose="020B0606020202030204" pitchFamily="34" charset="0"/>
              </a:rPr>
              <a:t>Phobos</a:t>
            </a:r>
            <a:r>
              <a:rPr lang="en-US" sz="800" dirty="0">
                <a:solidFill>
                  <a:prstClr val="black"/>
                </a:solidFill>
                <a:latin typeface="Arial Narrow" panose="020B0606020202030204" pitchFamily="34" charset="0"/>
              </a:rPr>
              <a:t> mobility and dust mitigation</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4-5 </a:t>
            </a:r>
            <a:r>
              <a:rPr lang="en-US" sz="800" dirty="0">
                <a:solidFill>
                  <a:prstClr val="black"/>
                </a:solidFill>
                <a:latin typeface="Arial Narrow" panose="020B0606020202030204" pitchFamily="34" charset="0"/>
              </a:rPr>
              <a:t>years dormant before use</a:t>
            </a: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3 years dormant between </a:t>
            </a:r>
            <a:r>
              <a:rPr lang="en-US" sz="800" dirty="0" smtClean="0">
                <a:solidFill>
                  <a:prstClr val="black"/>
                </a:solidFill>
                <a:latin typeface="Arial Narrow" panose="020B0606020202030204" pitchFamily="34" charset="0"/>
              </a:rPr>
              <a:t>uses</a:t>
            </a:r>
            <a:endParaRPr lang="en-US" sz="800" dirty="0">
              <a:solidFill>
                <a:prstClr val="black"/>
              </a:solidFill>
              <a:latin typeface="Arial Narrow" panose="020B0606020202030204" pitchFamily="34" charset="0"/>
            </a:endParaRPr>
          </a:p>
        </p:txBody>
      </p:sp>
      <p:sp>
        <p:nvSpPr>
          <p:cNvPr id="27" name="Flowchart: Card 13"/>
          <p:cNvSpPr/>
          <p:nvPr/>
        </p:nvSpPr>
        <p:spPr>
          <a:xfrm>
            <a:off x="6173259" y="2488506"/>
            <a:ext cx="2863850" cy="1223963"/>
          </a:xfrm>
          <a:custGeom>
            <a:avLst/>
            <a:gdLst>
              <a:gd name="connsiteX0" fmla="*/ 0 w 3009900"/>
              <a:gd name="connsiteY0" fmla="*/ 0 h 1223963"/>
              <a:gd name="connsiteX1" fmla="*/ 3009900 w 3009900"/>
              <a:gd name="connsiteY1" fmla="*/ 0 h 1223963"/>
              <a:gd name="connsiteX2" fmla="*/ 3009900 w 3009900"/>
              <a:gd name="connsiteY2" fmla="*/ 1223963 h 1223963"/>
              <a:gd name="connsiteX3" fmla="*/ 0 w 3009900"/>
              <a:gd name="connsiteY3" fmla="*/ 1223963 h 1223963"/>
              <a:gd name="connsiteX4" fmla="*/ 0 w 3009900"/>
              <a:gd name="connsiteY4" fmla="*/ 0 h 1223963"/>
              <a:gd name="connsiteX0" fmla="*/ 0 w 3009900"/>
              <a:gd name="connsiteY0" fmla="*/ 0 h 1223963"/>
              <a:gd name="connsiteX1" fmla="*/ 3009900 w 3009900"/>
              <a:gd name="connsiteY1" fmla="*/ 0 h 1223963"/>
              <a:gd name="connsiteX2" fmla="*/ 3009900 w 3009900"/>
              <a:gd name="connsiteY2" fmla="*/ 1223963 h 1223963"/>
              <a:gd name="connsiteX3" fmla="*/ 698500 w 3009900"/>
              <a:gd name="connsiteY3" fmla="*/ 1220788 h 1223963"/>
              <a:gd name="connsiteX4" fmla="*/ 0 w 3009900"/>
              <a:gd name="connsiteY4" fmla="*/ 0 h 1223963"/>
              <a:gd name="connsiteX0" fmla="*/ 0 w 3009900"/>
              <a:gd name="connsiteY0" fmla="*/ 0 h 1223963"/>
              <a:gd name="connsiteX1" fmla="*/ 3009900 w 3009900"/>
              <a:gd name="connsiteY1" fmla="*/ 0 h 1223963"/>
              <a:gd name="connsiteX2" fmla="*/ 3009900 w 3009900"/>
              <a:gd name="connsiteY2" fmla="*/ 1223963 h 1223963"/>
              <a:gd name="connsiteX3" fmla="*/ 731943 w 3009900"/>
              <a:gd name="connsiteY3" fmla="*/ 1223963 h 1223963"/>
              <a:gd name="connsiteX4" fmla="*/ 0 w 3009900"/>
              <a:gd name="connsiteY4" fmla="*/ 0 h 1223963"/>
              <a:gd name="connsiteX0" fmla="*/ 0 w 3016589"/>
              <a:gd name="connsiteY0" fmla="*/ 0 h 1223963"/>
              <a:gd name="connsiteX1" fmla="*/ 3016589 w 3016589"/>
              <a:gd name="connsiteY1" fmla="*/ 0 h 1223963"/>
              <a:gd name="connsiteX2" fmla="*/ 3016589 w 3016589"/>
              <a:gd name="connsiteY2" fmla="*/ 1223963 h 1223963"/>
              <a:gd name="connsiteX3" fmla="*/ 738632 w 3016589"/>
              <a:gd name="connsiteY3" fmla="*/ 1223963 h 1223963"/>
              <a:gd name="connsiteX4" fmla="*/ 0 w 3016589"/>
              <a:gd name="connsiteY4" fmla="*/ 0 h 122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6589" h="1223963">
                <a:moveTo>
                  <a:pt x="0" y="0"/>
                </a:moveTo>
                <a:lnTo>
                  <a:pt x="3016589" y="0"/>
                </a:lnTo>
                <a:lnTo>
                  <a:pt x="3016589" y="1223963"/>
                </a:lnTo>
                <a:lnTo>
                  <a:pt x="738632" y="1223963"/>
                </a:lnTo>
                <a:lnTo>
                  <a:pt x="0"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r>
              <a:rPr lang="en-US" sz="800" i="1" dirty="0">
                <a:solidFill>
                  <a:prstClr val="black"/>
                </a:solidFill>
              </a:rPr>
              <a:t>Live and operate on the Mars surface in 1/3 g</a:t>
            </a:r>
          </a:p>
          <a:p>
            <a:pPr algn="ctr"/>
            <a:endParaRPr lang="en-US" sz="800" i="1" dirty="0">
              <a:solidFill>
                <a:prstClr val="black"/>
              </a:solidFill>
            </a:endParaRPr>
          </a:p>
          <a:p>
            <a:pPr marL="342900" indent="-114300">
              <a:buFont typeface="Wingdings" panose="05000000000000000000" pitchFamily="2" charset="2"/>
              <a:buChar char="ü"/>
            </a:pPr>
            <a:r>
              <a:rPr lang="en-US" sz="800" dirty="0">
                <a:solidFill>
                  <a:prstClr val="black"/>
                </a:solidFill>
                <a:latin typeface="Arial Narrow" panose="020B0606020202030204" pitchFamily="34" charset="0"/>
              </a:rPr>
              <a:t>4 crew for </a:t>
            </a:r>
            <a:r>
              <a:rPr lang="en-US" sz="800" dirty="0" smtClean="0">
                <a:solidFill>
                  <a:prstClr val="black"/>
                </a:solidFill>
                <a:latin typeface="Arial Narrow" panose="020B0606020202030204" pitchFamily="34" charset="0"/>
              </a:rPr>
              <a:t>up to approx. 500 </a:t>
            </a:r>
            <a:r>
              <a:rPr lang="en-US" sz="800" dirty="0">
                <a:solidFill>
                  <a:prstClr val="black"/>
                </a:solidFill>
                <a:latin typeface="Arial Narrow" panose="020B0606020202030204" pitchFamily="34" charset="0"/>
              </a:rPr>
              <a:t>days</a:t>
            </a:r>
          </a:p>
          <a:p>
            <a:pPr marL="400050" indent="-114300">
              <a:buFont typeface="Wingdings" panose="05000000000000000000" pitchFamily="2" charset="2"/>
              <a:buChar char="ü"/>
            </a:pPr>
            <a:r>
              <a:rPr lang="en-US" sz="800" dirty="0" smtClean="0">
                <a:solidFill>
                  <a:prstClr val="black"/>
                </a:solidFill>
                <a:latin typeface="Arial Narrow" panose="020B0606020202030204" pitchFamily="34" charset="0"/>
              </a:rPr>
              <a:t>48 </a:t>
            </a:r>
            <a:r>
              <a:rPr lang="en-US" sz="800" dirty="0">
                <a:solidFill>
                  <a:prstClr val="black"/>
                </a:solidFill>
                <a:latin typeface="Arial Narrow" panose="020B0606020202030204" pitchFamily="34" charset="0"/>
              </a:rPr>
              <a:t>m</a:t>
            </a:r>
            <a:r>
              <a:rPr lang="en-US" sz="800" baseline="30000" dirty="0">
                <a:solidFill>
                  <a:prstClr val="black"/>
                </a:solidFill>
                <a:latin typeface="Arial Narrow" panose="020B0606020202030204" pitchFamily="34" charset="0"/>
              </a:rPr>
              <a:t>3</a:t>
            </a:r>
            <a:r>
              <a:rPr lang="en-US" sz="800" dirty="0">
                <a:solidFill>
                  <a:prstClr val="black"/>
                </a:solidFill>
                <a:latin typeface="Arial Narrow" panose="020B0606020202030204" pitchFamily="34" charset="0"/>
              </a:rPr>
              <a:t> </a:t>
            </a:r>
            <a:r>
              <a:rPr lang="en-US" sz="800" dirty="0" smtClean="0">
                <a:solidFill>
                  <a:prstClr val="black"/>
                </a:solidFill>
                <a:latin typeface="Arial Narrow" panose="020B0606020202030204" pitchFamily="34" charset="0"/>
              </a:rPr>
              <a:t>volume for logistics and spares</a:t>
            </a:r>
          </a:p>
          <a:p>
            <a:pPr marL="457200" indent="-114300">
              <a:buFont typeface="Wingdings" panose="05000000000000000000" pitchFamily="2" charset="2"/>
              <a:buChar char="ü"/>
            </a:pPr>
            <a:r>
              <a:rPr lang="en-US" sz="800" dirty="0" smtClean="0">
                <a:solidFill>
                  <a:prstClr val="black"/>
                </a:solidFill>
                <a:latin typeface="Arial Narrow" panose="020B0606020202030204" pitchFamily="34" charset="0"/>
              </a:rPr>
              <a:t>Logistics Mass: </a:t>
            </a:r>
            <a:r>
              <a:rPr lang="en-US" sz="800" dirty="0">
                <a:solidFill>
                  <a:prstClr val="black"/>
                </a:solidFill>
                <a:latin typeface="Arial Narrow" panose="020B0606020202030204" pitchFamily="34" charset="0"/>
              </a:rPr>
              <a:t>10.7 t</a:t>
            </a:r>
          </a:p>
          <a:p>
            <a:pPr marL="514350" indent="-114300">
              <a:buFont typeface="Wingdings" panose="05000000000000000000" pitchFamily="2" charset="2"/>
              <a:buChar char="ü"/>
            </a:pPr>
            <a:r>
              <a:rPr lang="en-US" sz="800" dirty="0">
                <a:solidFill>
                  <a:prstClr val="black"/>
                </a:solidFill>
                <a:latin typeface="Arial Narrow" panose="020B0606020202030204" pitchFamily="34" charset="0"/>
              </a:rPr>
              <a:t>4 years dormant before use</a:t>
            </a:r>
          </a:p>
          <a:p>
            <a:pPr marL="571500" indent="-114300">
              <a:buFont typeface="Wingdings" panose="05000000000000000000" pitchFamily="2" charset="2"/>
              <a:buChar char="ü"/>
            </a:pPr>
            <a:r>
              <a:rPr lang="en-US" sz="800" dirty="0">
                <a:solidFill>
                  <a:prstClr val="black"/>
                </a:solidFill>
                <a:latin typeface="Arial Narrow" panose="020B0606020202030204" pitchFamily="34" charset="0"/>
              </a:rPr>
              <a:t>3-4 years dormant between uses</a:t>
            </a:r>
          </a:p>
          <a:p>
            <a:pPr marL="628650" indent="-114300">
              <a:buFont typeface="Wingdings" panose="05000000000000000000" pitchFamily="2" charset="2"/>
              <a:buChar char="ü"/>
            </a:pPr>
            <a:r>
              <a:rPr lang="en-US" sz="800" dirty="0">
                <a:solidFill>
                  <a:prstClr val="black"/>
                </a:solidFill>
                <a:latin typeface="Arial Narrow" panose="020B0606020202030204" pitchFamily="34" charset="0"/>
              </a:rPr>
              <a:t>EVA system with surface </a:t>
            </a:r>
            <a:r>
              <a:rPr lang="en-US" sz="800" dirty="0" smtClean="0">
                <a:solidFill>
                  <a:prstClr val="black"/>
                </a:solidFill>
                <a:latin typeface="Arial Narrow" panose="020B0606020202030204" pitchFamily="34" charset="0"/>
              </a:rPr>
              <a:t>mobility, dust mitigation, </a:t>
            </a:r>
            <a:r>
              <a:rPr lang="en-US" sz="800" dirty="0">
                <a:solidFill>
                  <a:prstClr val="black"/>
                </a:solidFill>
                <a:latin typeface="Arial Narrow" panose="020B0606020202030204" pitchFamily="34" charset="0"/>
              </a:rPr>
              <a:t>and atmospheric </a:t>
            </a:r>
            <a:r>
              <a:rPr lang="en-US" sz="800" dirty="0" smtClean="0">
                <a:solidFill>
                  <a:prstClr val="black"/>
                </a:solidFill>
                <a:latin typeface="Arial Narrow" panose="020B0606020202030204" pitchFamily="34" charset="0"/>
              </a:rPr>
              <a:t>compatibility</a:t>
            </a:r>
            <a:endParaRPr lang="en-US" sz="800" dirty="0">
              <a:solidFill>
                <a:prstClr val="black"/>
              </a:solidFill>
              <a:latin typeface="Arial Narrow" panose="020B0606020202030204" pitchFamily="34" charset="0"/>
            </a:endParaRPr>
          </a:p>
        </p:txBody>
      </p:sp>
      <p:sp>
        <p:nvSpPr>
          <p:cNvPr id="15" name="TextBox 14"/>
          <p:cNvSpPr txBox="1"/>
          <p:nvPr/>
        </p:nvSpPr>
        <p:spPr>
          <a:xfrm>
            <a:off x="963932" y="1086611"/>
            <a:ext cx="1188146" cy="338554"/>
          </a:xfrm>
          <a:prstGeom prst="rect">
            <a:avLst/>
          </a:prstGeom>
          <a:noFill/>
        </p:spPr>
        <p:txBody>
          <a:bodyPr wrap="none" rtlCol="0">
            <a:spAutoFit/>
          </a:bodyPr>
          <a:lstStyle/>
          <a:p>
            <a:r>
              <a:rPr lang="en-US" sz="1600" b="1" dirty="0">
                <a:solidFill>
                  <a:prstClr val="black"/>
                </a:solidFill>
                <a:effectLst>
                  <a:glow rad="228600">
                    <a:prstClr val="white">
                      <a:lumMod val="75000"/>
                    </a:prstClr>
                  </a:glow>
                </a:effectLst>
                <a:latin typeface="Eras Medium ITC" panose="020B0602030504020804" pitchFamily="34" charset="0"/>
              </a:rPr>
              <a:t>Challenges</a:t>
            </a:r>
          </a:p>
        </p:txBody>
      </p:sp>
    </p:spTree>
    <p:extLst>
      <p:ext uri="{BB962C8B-B14F-4D97-AF65-F5344CB8AC3E}">
        <p14:creationId xmlns:p14="http://schemas.microsoft.com/office/powerpoint/2010/main" val="18491331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326" y="200594"/>
            <a:ext cx="4035079" cy="461665"/>
          </a:xfrm>
          <a:prstGeom prst="rect">
            <a:avLst/>
          </a:prstGeom>
          <a:noFill/>
        </p:spPr>
        <p:txBody>
          <a:bodyPr wrap="none" rtlCol="0">
            <a:spAutoFit/>
          </a:bodyPr>
          <a:lstStyle/>
          <a:p>
            <a:r>
              <a:rPr lang="en-US" sz="2400" b="1" cap="small" dirty="0" smtClean="0">
                <a:ln w="635">
                  <a:solidFill>
                    <a:prstClr val="white">
                      <a:lumMod val="50000"/>
                      <a:alpha val="50000"/>
                    </a:prstClr>
                  </a:solidFill>
                </a:ln>
                <a:solidFill>
                  <a:prstClr val="white"/>
                </a:solidFill>
                <a:effectLst>
                  <a:outerShdw blurRad="101600" dist="76200" dir="2700000" algn="tl" rotWithShape="0">
                    <a:prstClr val="black">
                      <a:alpha val="50000"/>
                    </a:prstClr>
                  </a:outerShdw>
                </a:effectLst>
                <a:latin typeface="Book Antiqua" panose="02040602050305030304" pitchFamily="18" charset="0"/>
                <a:cs typeface="Times New Roman" panose="02020603050405020304" pitchFamily="18" charset="0"/>
              </a:rPr>
              <a:t>In-Space Transportation</a:t>
            </a:r>
            <a:endParaRPr lang="en-US" sz="2400" b="1" cap="small" dirty="0">
              <a:ln w="635">
                <a:solidFill>
                  <a:prstClr val="white">
                    <a:lumMod val="50000"/>
                    <a:alpha val="50000"/>
                  </a:prstClr>
                </a:solidFill>
              </a:ln>
              <a:solidFill>
                <a:prstClr val="white"/>
              </a:solidFill>
              <a:effectLst>
                <a:outerShdw blurRad="101600" dist="76200" dir="2700000" algn="tl" rotWithShape="0">
                  <a:prstClr val="black">
                    <a:alpha val="50000"/>
                  </a:prstClr>
                </a:outerShdw>
              </a:effectLst>
              <a:latin typeface="Book Antiqua" panose="02040602050305030304" pitchFamily="18" charset="0"/>
              <a:cs typeface="Times New Roman" panose="02020603050405020304" pitchFamily="18" charset="0"/>
            </a:endParaRPr>
          </a:p>
        </p:txBody>
      </p:sp>
      <p:sp>
        <p:nvSpPr>
          <p:cNvPr id="5" name="TextBox 4"/>
          <p:cNvSpPr txBox="1"/>
          <p:nvPr/>
        </p:nvSpPr>
        <p:spPr>
          <a:xfrm>
            <a:off x="-30480" y="860690"/>
            <a:ext cx="1040670"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Mars EDL</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6" name="Flowchart: Card 13"/>
          <p:cNvSpPr/>
          <p:nvPr/>
        </p:nvSpPr>
        <p:spPr>
          <a:xfrm flipH="1">
            <a:off x="90489" y="2588915"/>
            <a:ext cx="2285464" cy="1423975"/>
          </a:xfrm>
          <a:custGeom>
            <a:avLst/>
            <a:gdLst>
              <a:gd name="connsiteX0" fmla="*/ 0 w 2287103"/>
              <a:gd name="connsiteY0" fmla="*/ 0 h 1423975"/>
              <a:gd name="connsiteX1" fmla="*/ 2287103 w 2287103"/>
              <a:gd name="connsiteY1" fmla="*/ 0 h 1423975"/>
              <a:gd name="connsiteX2" fmla="*/ 2287103 w 2287103"/>
              <a:gd name="connsiteY2" fmla="*/ 1423975 h 1423975"/>
              <a:gd name="connsiteX3" fmla="*/ 0 w 2287103"/>
              <a:gd name="connsiteY3" fmla="*/ 1423975 h 1423975"/>
              <a:gd name="connsiteX4" fmla="*/ 0 w 2287103"/>
              <a:gd name="connsiteY4" fmla="*/ 0 h 1423975"/>
              <a:gd name="connsiteX0" fmla="*/ 0 w 2287103"/>
              <a:gd name="connsiteY0" fmla="*/ 0 h 1423975"/>
              <a:gd name="connsiteX1" fmla="*/ 2287103 w 2287103"/>
              <a:gd name="connsiteY1" fmla="*/ 0 h 1423975"/>
              <a:gd name="connsiteX2" fmla="*/ 2287103 w 2287103"/>
              <a:gd name="connsiteY2" fmla="*/ 1423975 h 1423975"/>
              <a:gd name="connsiteX3" fmla="*/ 0 w 2287103"/>
              <a:gd name="connsiteY3" fmla="*/ 1423975 h 1423975"/>
              <a:gd name="connsiteX4" fmla="*/ 1639 w 2287103"/>
              <a:gd name="connsiteY4" fmla="*/ 444797 h 1423975"/>
              <a:gd name="connsiteX5" fmla="*/ 0 w 2287103"/>
              <a:gd name="connsiteY5" fmla="*/ 0 h 1423975"/>
              <a:gd name="connsiteX0" fmla="*/ 233362 w 2287103"/>
              <a:gd name="connsiteY0" fmla="*/ 0 h 1423975"/>
              <a:gd name="connsiteX1" fmla="*/ 2287103 w 2287103"/>
              <a:gd name="connsiteY1" fmla="*/ 0 h 1423975"/>
              <a:gd name="connsiteX2" fmla="*/ 2287103 w 2287103"/>
              <a:gd name="connsiteY2" fmla="*/ 1423975 h 1423975"/>
              <a:gd name="connsiteX3" fmla="*/ 0 w 2287103"/>
              <a:gd name="connsiteY3" fmla="*/ 1423975 h 1423975"/>
              <a:gd name="connsiteX4" fmla="*/ 1639 w 2287103"/>
              <a:gd name="connsiteY4" fmla="*/ 444797 h 1423975"/>
              <a:gd name="connsiteX5" fmla="*/ 233362 w 2287103"/>
              <a:gd name="connsiteY5" fmla="*/ 0 h 1423975"/>
              <a:gd name="connsiteX0" fmla="*/ 233362 w 2287103"/>
              <a:gd name="connsiteY0" fmla="*/ 0 h 1423975"/>
              <a:gd name="connsiteX1" fmla="*/ 2287103 w 2287103"/>
              <a:gd name="connsiteY1" fmla="*/ 0 h 1423975"/>
              <a:gd name="connsiteX2" fmla="*/ 2287103 w 2287103"/>
              <a:gd name="connsiteY2" fmla="*/ 1423975 h 1423975"/>
              <a:gd name="connsiteX3" fmla="*/ 0 w 2287103"/>
              <a:gd name="connsiteY3" fmla="*/ 1423975 h 1423975"/>
              <a:gd name="connsiteX4" fmla="*/ 1639 w 2287103"/>
              <a:gd name="connsiteY4" fmla="*/ 444797 h 1423975"/>
              <a:gd name="connsiteX5" fmla="*/ 233362 w 2287103"/>
              <a:gd name="connsiteY5" fmla="*/ 0 h 1423975"/>
              <a:gd name="connsiteX0" fmla="*/ 233362 w 2287103"/>
              <a:gd name="connsiteY0" fmla="*/ 0 h 1423975"/>
              <a:gd name="connsiteX1" fmla="*/ 2287103 w 2287103"/>
              <a:gd name="connsiteY1" fmla="*/ 0 h 1423975"/>
              <a:gd name="connsiteX2" fmla="*/ 2287103 w 2287103"/>
              <a:gd name="connsiteY2" fmla="*/ 1423975 h 1423975"/>
              <a:gd name="connsiteX3" fmla="*/ 0 w 2287103"/>
              <a:gd name="connsiteY3" fmla="*/ 1423975 h 1423975"/>
              <a:gd name="connsiteX4" fmla="*/ 1639 w 2287103"/>
              <a:gd name="connsiteY4" fmla="*/ 444797 h 1423975"/>
              <a:gd name="connsiteX5" fmla="*/ 233362 w 2287103"/>
              <a:gd name="connsiteY5" fmla="*/ 0 h 1423975"/>
              <a:gd name="connsiteX0" fmla="*/ 231724 w 2285465"/>
              <a:gd name="connsiteY0" fmla="*/ 0 h 1423975"/>
              <a:gd name="connsiteX1" fmla="*/ 2285465 w 2285465"/>
              <a:gd name="connsiteY1" fmla="*/ 0 h 1423975"/>
              <a:gd name="connsiteX2" fmla="*/ 2285465 w 2285465"/>
              <a:gd name="connsiteY2" fmla="*/ 1423975 h 1423975"/>
              <a:gd name="connsiteX3" fmla="*/ 493662 w 2285465"/>
              <a:gd name="connsiteY3" fmla="*/ 1423975 h 1423975"/>
              <a:gd name="connsiteX4" fmla="*/ 1 w 2285465"/>
              <a:gd name="connsiteY4" fmla="*/ 444797 h 1423975"/>
              <a:gd name="connsiteX5" fmla="*/ 231724 w 2285465"/>
              <a:gd name="connsiteY5" fmla="*/ 0 h 1423975"/>
              <a:gd name="connsiteX0" fmla="*/ 231724 w 2285465"/>
              <a:gd name="connsiteY0" fmla="*/ 0 h 1423975"/>
              <a:gd name="connsiteX1" fmla="*/ 2285465 w 2285465"/>
              <a:gd name="connsiteY1" fmla="*/ 0 h 1423975"/>
              <a:gd name="connsiteX2" fmla="*/ 2285465 w 2285465"/>
              <a:gd name="connsiteY2" fmla="*/ 1423975 h 1423975"/>
              <a:gd name="connsiteX3" fmla="*/ 493662 w 2285465"/>
              <a:gd name="connsiteY3" fmla="*/ 1423975 h 1423975"/>
              <a:gd name="connsiteX4" fmla="*/ 1 w 2285465"/>
              <a:gd name="connsiteY4" fmla="*/ 444797 h 1423975"/>
              <a:gd name="connsiteX5" fmla="*/ 231724 w 2285465"/>
              <a:gd name="connsiteY5" fmla="*/ 0 h 1423975"/>
              <a:gd name="connsiteX0" fmla="*/ 231723 w 2285464"/>
              <a:gd name="connsiteY0" fmla="*/ 0 h 1423975"/>
              <a:gd name="connsiteX1" fmla="*/ 2285464 w 2285464"/>
              <a:gd name="connsiteY1" fmla="*/ 0 h 1423975"/>
              <a:gd name="connsiteX2" fmla="*/ 2285464 w 2285464"/>
              <a:gd name="connsiteY2" fmla="*/ 1423975 h 1423975"/>
              <a:gd name="connsiteX3" fmla="*/ 493661 w 2285464"/>
              <a:gd name="connsiteY3" fmla="*/ 1423975 h 1423975"/>
              <a:gd name="connsiteX4" fmla="*/ 0 w 2285464"/>
              <a:gd name="connsiteY4" fmla="*/ 444797 h 1423975"/>
              <a:gd name="connsiteX5" fmla="*/ 231723 w 2285464"/>
              <a:gd name="connsiteY5" fmla="*/ 0 h 14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464" h="1423975">
                <a:moveTo>
                  <a:pt x="231723" y="0"/>
                </a:moveTo>
                <a:lnTo>
                  <a:pt x="2285464" y="0"/>
                </a:lnTo>
                <a:lnTo>
                  <a:pt x="2285464" y="1423975"/>
                </a:lnTo>
                <a:lnTo>
                  <a:pt x="493661" y="1423975"/>
                </a:lnTo>
                <a:cubicBezTo>
                  <a:pt x="389432" y="1211882"/>
                  <a:pt x="128042" y="690227"/>
                  <a:pt x="0" y="444797"/>
                </a:cubicBezTo>
                <a:cubicBezTo>
                  <a:pt x="75654" y="306056"/>
                  <a:pt x="175119" y="138741"/>
                  <a:pt x="231723"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i="1" dirty="0" smtClean="0">
                <a:solidFill>
                  <a:prstClr val="black"/>
                </a:solidFill>
              </a:rPr>
              <a:t>Deliver crew and cargo to Mars surface</a:t>
            </a:r>
          </a:p>
          <a:p>
            <a:pPr algn="ctr"/>
            <a:endParaRPr lang="en-US" sz="800" i="1" dirty="0" smtClean="0">
              <a:solidFill>
                <a:prstClr val="black"/>
              </a:solidFill>
            </a:endParaRP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Possible </a:t>
            </a:r>
            <a:r>
              <a:rPr lang="en-US" sz="800" dirty="0">
                <a:solidFill>
                  <a:prstClr val="black"/>
                </a:solidFill>
                <a:latin typeface="Arial Narrow" panose="020B0606020202030204" pitchFamily="34" charset="0"/>
              </a:rPr>
              <a:t>aerocapture at </a:t>
            </a:r>
            <a:r>
              <a:rPr lang="en-US" sz="800" dirty="0" smtClean="0">
                <a:solidFill>
                  <a:prstClr val="black"/>
                </a:solidFill>
                <a:latin typeface="Arial Narrow" panose="020B0606020202030204" pitchFamily="34" charset="0"/>
              </a:rPr>
              <a:t>6.3 </a:t>
            </a:r>
            <a:r>
              <a:rPr lang="en-US" sz="800" dirty="0">
                <a:solidFill>
                  <a:prstClr val="black"/>
                </a:solidFill>
                <a:latin typeface="Arial Narrow" panose="020B0606020202030204" pitchFamily="34" charset="0"/>
              </a:rPr>
              <a:t>km/s if not </a:t>
            </a:r>
            <a:r>
              <a:rPr lang="en-US" sz="800" dirty="0" err="1">
                <a:solidFill>
                  <a:prstClr val="black"/>
                </a:solidFill>
                <a:latin typeface="Arial Narrow" panose="020B0606020202030204" pitchFamily="34" charset="0"/>
              </a:rPr>
              <a:t>propulsively</a:t>
            </a:r>
            <a:r>
              <a:rPr lang="en-US" sz="800" dirty="0">
                <a:solidFill>
                  <a:prstClr val="black"/>
                </a:solidFill>
                <a:latin typeface="Arial Narrow" panose="020B0606020202030204" pitchFamily="34" charset="0"/>
              </a:rPr>
              <a:t> delivered to </a:t>
            </a:r>
            <a:r>
              <a:rPr lang="en-US" sz="800" dirty="0" smtClean="0">
                <a:solidFill>
                  <a:prstClr val="black"/>
                </a:solidFill>
                <a:latin typeface="Arial Narrow" panose="020B0606020202030204" pitchFamily="34" charset="0"/>
              </a:rPr>
              <a:t>orbit</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Entry velocity of 3.8 – 4.7 km/s</a:t>
            </a:r>
            <a:endParaRPr lang="en-US" sz="800" dirty="0">
              <a:solidFill>
                <a:prstClr val="black"/>
              </a:solidFill>
              <a:latin typeface="Arial Narrow" panose="020B0606020202030204" pitchFamily="34" charset="0"/>
            </a:endParaRP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100 m precision landing with hazard avoidance</a:t>
            </a: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Supersonic </a:t>
            </a:r>
            <a:r>
              <a:rPr lang="en-US" sz="800" dirty="0" err="1">
                <a:solidFill>
                  <a:prstClr val="black"/>
                </a:solidFill>
                <a:latin typeface="Arial Narrow" panose="020B0606020202030204" pitchFamily="34" charset="0"/>
              </a:rPr>
              <a:t>retropropulsion</a:t>
            </a:r>
            <a:r>
              <a:rPr lang="en-US" sz="800" dirty="0">
                <a:solidFill>
                  <a:prstClr val="black"/>
                </a:solidFill>
                <a:latin typeface="Arial Narrow" panose="020B0606020202030204" pitchFamily="34" charset="0"/>
              </a:rPr>
              <a:t> with LOX/CH</a:t>
            </a:r>
            <a:r>
              <a:rPr lang="en-US" sz="800" baseline="-25000" dirty="0">
                <a:solidFill>
                  <a:prstClr val="black"/>
                </a:solidFill>
                <a:latin typeface="Arial Narrow" panose="020B0606020202030204" pitchFamily="34" charset="0"/>
              </a:rPr>
              <a:t>4</a:t>
            </a:r>
            <a:r>
              <a:rPr lang="en-US" sz="800" dirty="0">
                <a:solidFill>
                  <a:prstClr val="black"/>
                </a:solidFill>
                <a:latin typeface="Arial Narrow" panose="020B0606020202030204" pitchFamily="34" charset="0"/>
              </a:rPr>
              <a:t> engine</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Deployable/Inflatable </a:t>
            </a:r>
            <a:r>
              <a:rPr lang="en-US" sz="800" dirty="0">
                <a:solidFill>
                  <a:prstClr val="black"/>
                </a:solidFill>
                <a:latin typeface="Arial Narrow" panose="020B0606020202030204" pitchFamily="34" charset="0"/>
              </a:rPr>
              <a:t>(</a:t>
            </a:r>
            <a:r>
              <a:rPr lang="en-US" sz="800" dirty="0" smtClean="0">
                <a:solidFill>
                  <a:prstClr val="black"/>
                </a:solidFill>
                <a:latin typeface="Arial Narrow" panose="020B0606020202030204" pitchFamily="34" charset="0"/>
              </a:rPr>
              <a:t>16-23 </a:t>
            </a:r>
            <a:r>
              <a:rPr lang="en-US" sz="800" dirty="0">
                <a:solidFill>
                  <a:prstClr val="black"/>
                </a:solidFill>
                <a:latin typeface="Arial Narrow" panose="020B0606020202030204" pitchFamily="34" charset="0"/>
              </a:rPr>
              <a:t>m</a:t>
            </a:r>
            <a:r>
              <a:rPr lang="en-US" sz="800" dirty="0" smtClean="0">
                <a:solidFill>
                  <a:prstClr val="black"/>
                </a:solidFill>
                <a:latin typeface="Arial Narrow" panose="020B0606020202030204" pitchFamily="34" charset="0"/>
              </a:rPr>
              <a:t>) entry systems</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Surface access at +2 km MOLA</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20-30 t payload to the surface, 40-60 t </a:t>
            </a:r>
            <a:br>
              <a:rPr lang="en-US" sz="800" dirty="0" smtClean="0">
                <a:solidFill>
                  <a:prstClr val="black"/>
                </a:solidFill>
                <a:latin typeface="Arial Narrow" panose="020B0606020202030204" pitchFamily="34" charset="0"/>
              </a:rPr>
            </a:br>
            <a:r>
              <a:rPr lang="en-US" sz="800" dirty="0" smtClean="0">
                <a:solidFill>
                  <a:prstClr val="black"/>
                </a:solidFill>
                <a:latin typeface="Arial Narrow" panose="020B0606020202030204" pitchFamily="34" charset="0"/>
              </a:rPr>
              <a:t>arrival at Mars</a:t>
            </a:r>
          </a:p>
        </p:txBody>
      </p:sp>
      <p:sp>
        <p:nvSpPr>
          <p:cNvPr id="7" name="Flowchart: Card 13"/>
          <p:cNvSpPr/>
          <p:nvPr/>
        </p:nvSpPr>
        <p:spPr>
          <a:xfrm flipH="1">
            <a:off x="114303" y="5283564"/>
            <a:ext cx="2261948" cy="1188899"/>
          </a:xfrm>
          <a:custGeom>
            <a:avLst/>
            <a:gdLst>
              <a:gd name="connsiteX0" fmla="*/ 0 w 2261948"/>
              <a:gd name="connsiteY0" fmla="*/ 0 h 1188899"/>
              <a:gd name="connsiteX1" fmla="*/ 2261948 w 2261948"/>
              <a:gd name="connsiteY1" fmla="*/ 0 h 1188899"/>
              <a:gd name="connsiteX2" fmla="*/ 2261948 w 2261948"/>
              <a:gd name="connsiteY2" fmla="*/ 1188899 h 1188899"/>
              <a:gd name="connsiteX3" fmla="*/ 0 w 2261948"/>
              <a:gd name="connsiteY3" fmla="*/ 1188899 h 1188899"/>
              <a:gd name="connsiteX4" fmla="*/ 0 w 2261948"/>
              <a:gd name="connsiteY4" fmla="*/ 0 h 1188899"/>
              <a:gd name="connsiteX0" fmla="*/ 0 w 2261948"/>
              <a:gd name="connsiteY0" fmla="*/ 0 h 1188899"/>
              <a:gd name="connsiteX1" fmla="*/ 2261948 w 2261948"/>
              <a:gd name="connsiteY1" fmla="*/ 0 h 1188899"/>
              <a:gd name="connsiteX2" fmla="*/ 2261948 w 2261948"/>
              <a:gd name="connsiteY2" fmla="*/ 1188899 h 1188899"/>
              <a:gd name="connsiteX3" fmla="*/ 585787 w 2261948"/>
              <a:gd name="connsiteY3" fmla="*/ 1188899 h 1188899"/>
              <a:gd name="connsiteX4" fmla="*/ 0 w 2261948"/>
              <a:gd name="connsiteY4" fmla="*/ 0 h 1188899"/>
              <a:gd name="connsiteX0" fmla="*/ 0 w 2261948"/>
              <a:gd name="connsiteY0" fmla="*/ 0 h 1188899"/>
              <a:gd name="connsiteX1" fmla="*/ 2261948 w 2261948"/>
              <a:gd name="connsiteY1" fmla="*/ 0 h 1188899"/>
              <a:gd name="connsiteX2" fmla="*/ 2261948 w 2261948"/>
              <a:gd name="connsiteY2" fmla="*/ 1188899 h 1188899"/>
              <a:gd name="connsiteX3" fmla="*/ 595312 w 2261948"/>
              <a:gd name="connsiteY3" fmla="*/ 1188899 h 1188899"/>
              <a:gd name="connsiteX4" fmla="*/ 0 w 2261948"/>
              <a:gd name="connsiteY4" fmla="*/ 0 h 1188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948" h="1188899">
                <a:moveTo>
                  <a:pt x="0" y="0"/>
                </a:moveTo>
                <a:lnTo>
                  <a:pt x="2261948" y="0"/>
                </a:lnTo>
                <a:lnTo>
                  <a:pt x="2261948" y="1188899"/>
                </a:lnTo>
                <a:lnTo>
                  <a:pt x="595312" y="1188899"/>
                </a:lnTo>
                <a:lnTo>
                  <a:pt x="0"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i="1" dirty="0" smtClean="0">
                <a:solidFill>
                  <a:prstClr val="black"/>
                </a:solidFill>
              </a:rPr>
              <a:t>Return crew and cargo from Mars surface</a:t>
            </a:r>
          </a:p>
          <a:p>
            <a:pPr algn="ctr"/>
            <a:endParaRPr lang="en-US" sz="800" i="1" dirty="0" smtClean="0">
              <a:solidFill>
                <a:prstClr val="black"/>
              </a:solidFill>
            </a:endParaRP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4 crew and 250 kg payload from </a:t>
            </a:r>
            <a:r>
              <a:rPr lang="en-US" sz="800" u="sng" dirty="0">
                <a:solidFill>
                  <a:prstClr val="black"/>
                </a:solidFill>
                <a:latin typeface="Arial Narrow" panose="020B0606020202030204" pitchFamily="34" charset="0"/>
              </a:rPr>
              <a:t>+</a:t>
            </a:r>
            <a:r>
              <a:rPr lang="en-US" sz="800" dirty="0" smtClean="0">
                <a:solidFill>
                  <a:prstClr val="black"/>
                </a:solidFill>
                <a:latin typeface="Arial Narrow" panose="020B0606020202030204" pitchFamily="34" charset="0"/>
              </a:rPr>
              <a:t>30 </a:t>
            </a:r>
            <a:r>
              <a:rPr lang="en-US" sz="800" dirty="0" err="1" smtClean="0">
                <a:solidFill>
                  <a:prstClr val="black"/>
                </a:solidFill>
                <a:latin typeface="Arial Narrow" panose="020B0606020202030204" pitchFamily="34" charset="0"/>
              </a:rPr>
              <a:t>deg</a:t>
            </a:r>
            <a:r>
              <a:rPr lang="en-US" sz="800" dirty="0" smtClean="0">
                <a:solidFill>
                  <a:prstClr val="black"/>
                </a:solidFill>
                <a:latin typeface="Arial Narrow" panose="020B0606020202030204" pitchFamily="34" charset="0"/>
              </a:rPr>
              <a:t> </a:t>
            </a:r>
            <a:br>
              <a:rPr lang="en-US" sz="800" dirty="0" smtClean="0">
                <a:solidFill>
                  <a:prstClr val="black"/>
                </a:solidFill>
                <a:latin typeface="Arial Narrow" panose="020B0606020202030204" pitchFamily="34" charset="0"/>
              </a:rPr>
            </a:br>
            <a:r>
              <a:rPr lang="en-US" sz="800" dirty="0" smtClean="0">
                <a:solidFill>
                  <a:prstClr val="black"/>
                </a:solidFill>
                <a:latin typeface="Arial Narrow" panose="020B0606020202030204" pitchFamily="34" charset="0"/>
              </a:rPr>
              <a:t>latitude</a:t>
            </a:r>
            <a:r>
              <a:rPr lang="en-US" sz="800" dirty="0">
                <a:solidFill>
                  <a:prstClr val="black"/>
                </a:solidFill>
                <a:latin typeface="Arial Narrow" panose="020B0606020202030204" pitchFamily="34" charset="0"/>
              </a:rPr>
              <a:t>, </a:t>
            </a:r>
            <a:r>
              <a:rPr lang="en-US" sz="800" dirty="0" smtClean="0">
                <a:solidFill>
                  <a:prstClr val="black"/>
                </a:solidFill>
                <a:latin typeface="Arial Narrow" panose="020B0606020202030204" pitchFamily="34" charset="0"/>
              </a:rPr>
              <a:t>0 </a:t>
            </a:r>
            <a:r>
              <a:rPr lang="en-US" sz="800" dirty="0">
                <a:solidFill>
                  <a:prstClr val="black"/>
                </a:solidFill>
                <a:latin typeface="Arial Narrow" panose="020B0606020202030204" pitchFamily="34" charset="0"/>
              </a:rPr>
              <a:t>km MOLA to Mars parking orbit</a:t>
            </a: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26 t prop (20 t O</a:t>
            </a:r>
            <a:r>
              <a:rPr lang="en-US" sz="800" baseline="-25000" dirty="0">
                <a:solidFill>
                  <a:prstClr val="black"/>
                </a:solidFill>
                <a:latin typeface="Arial Narrow" panose="020B0606020202030204" pitchFamily="34" charset="0"/>
              </a:rPr>
              <a:t>2</a:t>
            </a:r>
            <a:r>
              <a:rPr lang="en-US" sz="800" dirty="0">
                <a:solidFill>
                  <a:prstClr val="black"/>
                </a:solidFill>
                <a:latin typeface="Arial Narrow" panose="020B0606020202030204" pitchFamily="34" charset="0"/>
              </a:rPr>
              <a:t>, 6 t CH</a:t>
            </a:r>
            <a:r>
              <a:rPr lang="en-US" sz="800" baseline="-25000" dirty="0">
                <a:solidFill>
                  <a:prstClr val="black"/>
                </a:solidFill>
                <a:latin typeface="Arial Narrow" panose="020B0606020202030204" pitchFamily="34" charset="0"/>
              </a:rPr>
              <a:t>4</a:t>
            </a:r>
            <a:r>
              <a:rPr lang="en-US" sz="800" dirty="0">
                <a:solidFill>
                  <a:prstClr val="black"/>
                </a:solidFill>
                <a:latin typeface="Arial Narrow" panose="020B0606020202030204" pitchFamily="34" charset="0"/>
              </a:rPr>
              <a:t>), 35 t total liftoff </a:t>
            </a:r>
            <a:r>
              <a:rPr lang="en-US" sz="800" dirty="0" smtClean="0">
                <a:solidFill>
                  <a:prstClr val="black"/>
                </a:solidFill>
                <a:latin typeface="Arial Narrow" panose="020B0606020202030204" pitchFamily="34" charset="0"/>
              </a:rPr>
              <a:t/>
            </a:r>
            <a:br>
              <a:rPr lang="en-US" sz="800" dirty="0" smtClean="0">
                <a:solidFill>
                  <a:prstClr val="black"/>
                </a:solidFill>
                <a:latin typeface="Arial Narrow" panose="020B0606020202030204" pitchFamily="34" charset="0"/>
              </a:rPr>
            </a:br>
            <a:r>
              <a:rPr lang="en-US" sz="800" dirty="0" smtClean="0">
                <a:solidFill>
                  <a:prstClr val="black"/>
                </a:solidFill>
                <a:latin typeface="Arial Narrow" panose="020B0606020202030204" pitchFamily="34" charset="0"/>
              </a:rPr>
              <a:t>mass</a:t>
            </a:r>
            <a:r>
              <a:rPr lang="en-US" sz="800" dirty="0">
                <a:solidFill>
                  <a:prstClr val="black"/>
                </a:solidFill>
                <a:latin typeface="Arial Narrow" panose="020B0606020202030204" pitchFamily="34" charset="0"/>
              </a:rPr>
              <a:t>, 8 t Earth launch dry mass</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Up to 3 days flight duration</a:t>
            </a:r>
            <a:endParaRPr lang="en-US" sz="800" dirty="0">
              <a:solidFill>
                <a:prstClr val="black"/>
              </a:solidFill>
              <a:latin typeface="Arial Narrow" panose="020B0606020202030204" pitchFamily="34" charset="0"/>
            </a:endParaRP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5 years </a:t>
            </a:r>
            <a:r>
              <a:rPr lang="en-US" sz="800" dirty="0">
                <a:solidFill>
                  <a:prstClr val="black"/>
                </a:solidFill>
                <a:latin typeface="Arial Narrow" panose="020B0606020202030204" pitchFamily="34" charset="0"/>
              </a:rPr>
              <a:t>dormant before </a:t>
            </a:r>
            <a:r>
              <a:rPr lang="en-US" sz="800" dirty="0" smtClean="0">
                <a:solidFill>
                  <a:prstClr val="black"/>
                </a:solidFill>
                <a:latin typeface="Arial Narrow" panose="020B0606020202030204" pitchFamily="34" charset="0"/>
              </a:rPr>
              <a:t>use</a:t>
            </a:r>
            <a:endParaRPr lang="en-US" sz="800" dirty="0">
              <a:solidFill>
                <a:prstClr val="black"/>
              </a:solidFill>
              <a:latin typeface="Arial Narrow" panose="020B0606020202030204" pitchFamily="34" charset="0"/>
            </a:endParaRP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Use </a:t>
            </a:r>
            <a:r>
              <a:rPr lang="en-US" sz="800" dirty="0">
                <a:solidFill>
                  <a:prstClr val="black"/>
                </a:solidFill>
                <a:latin typeface="Arial Narrow" panose="020B0606020202030204" pitchFamily="34" charset="0"/>
              </a:rPr>
              <a:t>of </a:t>
            </a:r>
            <a:r>
              <a:rPr lang="en-US" sz="800" dirty="0" smtClean="0">
                <a:solidFill>
                  <a:prstClr val="black"/>
                </a:solidFill>
                <a:latin typeface="Arial Narrow" panose="020B0606020202030204" pitchFamily="34" charset="0"/>
              </a:rPr>
              <a:t>ISRU-produced oxygen</a:t>
            </a:r>
            <a:endParaRPr lang="en-US" sz="800" dirty="0">
              <a:solidFill>
                <a:srgbClr val="FF0000"/>
              </a:solidFill>
              <a:latin typeface="Arial Narrow" panose="020B0606020202030204" pitchFamily="34" charset="0"/>
            </a:endParaRPr>
          </a:p>
        </p:txBody>
      </p:sp>
      <p:sp>
        <p:nvSpPr>
          <p:cNvPr id="8" name="TextBox 7"/>
          <p:cNvSpPr txBox="1"/>
          <p:nvPr/>
        </p:nvSpPr>
        <p:spPr>
          <a:xfrm>
            <a:off x="646333" y="4220847"/>
            <a:ext cx="1293944"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Mars Ascent</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9" name="TextBox 8"/>
          <p:cNvSpPr txBox="1"/>
          <p:nvPr/>
        </p:nvSpPr>
        <p:spPr>
          <a:xfrm>
            <a:off x="2500808" y="5283564"/>
            <a:ext cx="1035861"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Mars Taxi</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10" name="Flowchart: Card 13"/>
          <p:cNvSpPr/>
          <p:nvPr/>
        </p:nvSpPr>
        <p:spPr>
          <a:xfrm flipH="1">
            <a:off x="3386141" y="5572126"/>
            <a:ext cx="1600200" cy="900337"/>
          </a:xfrm>
          <a:custGeom>
            <a:avLst/>
            <a:gdLst>
              <a:gd name="connsiteX0" fmla="*/ 0 w 1707354"/>
              <a:gd name="connsiteY0" fmla="*/ 0 h 835742"/>
              <a:gd name="connsiteX1" fmla="*/ 1707354 w 1707354"/>
              <a:gd name="connsiteY1" fmla="*/ 0 h 835742"/>
              <a:gd name="connsiteX2" fmla="*/ 1707354 w 1707354"/>
              <a:gd name="connsiteY2" fmla="*/ 835742 h 835742"/>
              <a:gd name="connsiteX3" fmla="*/ 0 w 1707354"/>
              <a:gd name="connsiteY3" fmla="*/ 835742 h 835742"/>
              <a:gd name="connsiteX4" fmla="*/ 0 w 1707354"/>
              <a:gd name="connsiteY4" fmla="*/ 0 h 835742"/>
              <a:gd name="connsiteX0" fmla="*/ 385762 w 1707354"/>
              <a:gd name="connsiteY0" fmla="*/ 4763 h 835742"/>
              <a:gd name="connsiteX1" fmla="*/ 1707354 w 1707354"/>
              <a:gd name="connsiteY1" fmla="*/ 0 h 835742"/>
              <a:gd name="connsiteX2" fmla="*/ 1707354 w 1707354"/>
              <a:gd name="connsiteY2" fmla="*/ 835742 h 835742"/>
              <a:gd name="connsiteX3" fmla="*/ 0 w 1707354"/>
              <a:gd name="connsiteY3" fmla="*/ 835742 h 835742"/>
              <a:gd name="connsiteX4" fmla="*/ 385762 w 1707354"/>
              <a:gd name="connsiteY4" fmla="*/ 4763 h 835742"/>
              <a:gd name="connsiteX0" fmla="*/ 388302 w 1707354"/>
              <a:gd name="connsiteY0" fmla="*/ 2382 h 835742"/>
              <a:gd name="connsiteX1" fmla="*/ 1707354 w 1707354"/>
              <a:gd name="connsiteY1" fmla="*/ 0 h 835742"/>
              <a:gd name="connsiteX2" fmla="*/ 1707354 w 1707354"/>
              <a:gd name="connsiteY2" fmla="*/ 835742 h 835742"/>
              <a:gd name="connsiteX3" fmla="*/ 0 w 1707354"/>
              <a:gd name="connsiteY3" fmla="*/ 835742 h 835742"/>
              <a:gd name="connsiteX4" fmla="*/ 388302 w 1707354"/>
              <a:gd name="connsiteY4" fmla="*/ 2382 h 835742"/>
              <a:gd name="connsiteX0" fmla="*/ 395924 w 1707354"/>
              <a:gd name="connsiteY0" fmla="*/ 1 h 835742"/>
              <a:gd name="connsiteX1" fmla="*/ 1707354 w 1707354"/>
              <a:gd name="connsiteY1" fmla="*/ 0 h 835742"/>
              <a:gd name="connsiteX2" fmla="*/ 1707354 w 1707354"/>
              <a:gd name="connsiteY2" fmla="*/ 835742 h 835742"/>
              <a:gd name="connsiteX3" fmla="*/ 0 w 1707354"/>
              <a:gd name="connsiteY3" fmla="*/ 835742 h 835742"/>
              <a:gd name="connsiteX4" fmla="*/ 395924 w 1707354"/>
              <a:gd name="connsiteY4" fmla="*/ 1 h 83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354" h="835742">
                <a:moveTo>
                  <a:pt x="395924" y="1"/>
                </a:moveTo>
                <a:lnTo>
                  <a:pt x="1707354" y="0"/>
                </a:lnTo>
                <a:lnTo>
                  <a:pt x="1707354" y="835742"/>
                </a:lnTo>
                <a:lnTo>
                  <a:pt x="0" y="835742"/>
                </a:lnTo>
                <a:lnTo>
                  <a:pt x="395924" y="1"/>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i="1" dirty="0" smtClean="0">
                <a:solidFill>
                  <a:prstClr val="black"/>
                </a:solidFill>
              </a:rPr>
              <a:t>Transport crew and cargo </a:t>
            </a:r>
            <a:br>
              <a:rPr lang="en-US" sz="800" i="1" dirty="0" smtClean="0">
                <a:solidFill>
                  <a:prstClr val="black"/>
                </a:solidFill>
              </a:rPr>
            </a:br>
            <a:r>
              <a:rPr lang="en-US" sz="800" i="1" dirty="0" smtClean="0">
                <a:solidFill>
                  <a:prstClr val="black"/>
                </a:solidFill>
              </a:rPr>
              <a:t>within the Mars system</a:t>
            </a:r>
          </a:p>
          <a:p>
            <a:pPr algn="ctr"/>
            <a:endParaRPr lang="en-US" sz="800" i="1" dirty="0" smtClean="0">
              <a:solidFill>
                <a:prstClr val="black"/>
              </a:solidFill>
            </a:endParaRP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4 crew for up to 2.5 days</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7 t inert mass, 14 t wet mass</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8 kW EOL at Mars solar power</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Reusable and </a:t>
            </a:r>
            <a:r>
              <a:rPr lang="en-US" sz="800" dirty="0" err="1" smtClean="0">
                <a:solidFill>
                  <a:prstClr val="black"/>
                </a:solidFill>
                <a:latin typeface="Arial Narrow" panose="020B0606020202030204" pitchFamily="34" charset="0"/>
              </a:rPr>
              <a:t>refuelable</a:t>
            </a:r>
            <a:endParaRPr lang="en-US" sz="800" dirty="0" smtClean="0">
              <a:solidFill>
                <a:prstClr val="black"/>
              </a:solidFill>
              <a:latin typeface="Arial Narrow" panose="020B0606020202030204" pitchFamily="34" charset="0"/>
            </a:endParaRPr>
          </a:p>
        </p:txBody>
      </p:sp>
      <p:sp>
        <p:nvSpPr>
          <p:cNvPr id="11" name="TextBox 10"/>
          <p:cNvSpPr txBox="1"/>
          <p:nvPr/>
        </p:nvSpPr>
        <p:spPr>
          <a:xfrm>
            <a:off x="2490550" y="3066373"/>
            <a:ext cx="2092239"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Chemical Propulsion</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12" name="Flowchart: Card 13"/>
          <p:cNvSpPr/>
          <p:nvPr/>
        </p:nvSpPr>
        <p:spPr>
          <a:xfrm flipH="1">
            <a:off x="7317866" y="4276952"/>
            <a:ext cx="1749934" cy="2195511"/>
          </a:xfrm>
          <a:custGeom>
            <a:avLst/>
            <a:gdLst>
              <a:gd name="connsiteX0" fmla="*/ 0 w 1749934"/>
              <a:gd name="connsiteY0" fmla="*/ 0 h 2195511"/>
              <a:gd name="connsiteX1" fmla="*/ 1749934 w 1749934"/>
              <a:gd name="connsiteY1" fmla="*/ 0 h 2195511"/>
              <a:gd name="connsiteX2" fmla="*/ 1749934 w 1749934"/>
              <a:gd name="connsiteY2" fmla="*/ 2195511 h 2195511"/>
              <a:gd name="connsiteX3" fmla="*/ 0 w 1749934"/>
              <a:gd name="connsiteY3" fmla="*/ 2195511 h 2195511"/>
              <a:gd name="connsiteX4" fmla="*/ 0 w 1749934"/>
              <a:gd name="connsiteY4" fmla="*/ 0 h 2195511"/>
              <a:gd name="connsiteX0" fmla="*/ 0 w 1749934"/>
              <a:gd name="connsiteY0" fmla="*/ 0 h 2195511"/>
              <a:gd name="connsiteX1" fmla="*/ 1749934 w 1749934"/>
              <a:gd name="connsiteY1" fmla="*/ 0 h 2195511"/>
              <a:gd name="connsiteX2" fmla="*/ 635509 w 1749934"/>
              <a:gd name="connsiteY2" fmla="*/ 2195511 h 2195511"/>
              <a:gd name="connsiteX3" fmla="*/ 0 w 1749934"/>
              <a:gd name="connsiteY3" fmla="*/ 2195511 h 2195511"/>
              <a:gd name="connsiteX4" fmla="*/ 0 w 1749934"/>
              <a:gd name="connsiteY4" fmla="*/ 0 h 2195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34" h="2195511">
                <a:moveTo>
                  <a:pt x="0" y="0"/>
                </a:moveTo>
                <a:lnTo>
                  <a:pt x="1749934" y="0"/>
                </a:lnTo>
                <a:lnTo>
                  <a:pt x="635509" y="2195511"/>
                </a:lnTo>
                <a:lnTo>
                  <a:pt x="0" y="2195511"/>
                </a:lnTo>
                <a:lnTo>
                  <a:pt x="0"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14300"/>
            <a:r>
              <a:rPr lang="en-US" sz="800" i="1" dirty="0" smtClean="0">
                <a:solidFill>
                  <a:prstClr val="black"/>
                </a:solidFill>
              </a:rPr>
              <a:t>Combined SEP and hypergolic </a:t>
            </a:r>
          </a:p>
          <a:p>
            <a:pPr marL="171450"/>
            <a:r>
              <a:rPr lang="en-US" sz="800" i="1" dirty="0" smtClean="0">
                <a:solidFill>
                  <a:prstClr val="black"/>
                </a:solidFill>
              </a:rPr>
              <a:t>propulsion system delivers </a:t>
            </a:r>
          </a:p>
          <a:p>
            <a:pPr marL="228600"/>
            <a:r>
              <a:rPr lang="en-US" sz="800" i="1" dirty="0" smtClean="0">
                <a:solidFill>
                  <a:prstClr val="black"/>
                </a:solidFill>
              </a:rPr>
              <a:t>crew and cargo to Mars </a:t>
            </a:r>
          </a:p>
          <a:p>
            <a:pPr marL="285750"/>
            <a:r>
              <a:rPr lang="en-US" sz="800" i="1" dirty="0" smtClean="0">
                <a:solidFill>
                  <a:prstClr val="black"/>
                </a:solidFill>
              </a:rPr>
              <a:t>vicinity</a:t>
            </a:r>
          </a:p>
          <a:p>
            <a:pPr algn="ctr"/>
            <a:endParaRPr lang="en-US" sz="800" i="1" dirty="0" smtClean="0">
              <a:solidFill>
                <a:prstClr val="black"/>
              </a:solidFill>
            </a:endParaRPr>
          </a:p>
          <a:p>
            <a:pPr marL="514350" indent="-114300">
              <a:buFont typeface="Wingdings" panose="05000000000000000000" pitchFamily="2" charset="2"/>
              <a:buChar char="ü"/>
            </a:pPr>
            <a:r>
              <a:rPr lang="en-US" sz="800" dirty="0" smtClean="0">
                <a:solidFill>
                  <a:prstClr val="black"/>
                </a:solidFill>
                <a:latin typeface="Arial Narrow" panose="020B0606020202030204" pitchFamily="34" charset="0"/>
              </a:rPr>
              <a:t>2 x 200-kW class arrays</a:t>
            </a:r>
          </a:p>
          <a:p>
            <a:pPr marL="571500" indent="-114300">
              <a:buFont typeface="Wingdings" panose="05000000000000000000" pitchFamily="2" charset="2"/>
              <a:buChar char="ü"/>
            </a:pPr>
            <a:r>
              <a:rPr lang="en-US" sz="800" dirty="0">
                <a:solidFill>
                  <a:prstClr val="black"/>
                </a:solidFill>
                <a:latin typeface="Arial Narrow" panose="020B0606020202030204" pitchFamily="34" charset="0"/>
              </a:rPr>
              <a:t>1,100 days total trip mission time, 300 days at Mars</a:t>
            </a:r>
          </a:p>
          <a:p>
            <a:pPr marL="742950" indent="-114300">
              <a:buFont typeface="Wingdings" panose="05000000000000000000" pitchFamily="2" charset="2"/>
              <a:buChar char="ü"/>
            </a:pPr>
            <a:r>
              <a:rPr lang="en-US" sz="800" dirty="0" smtClean="0">
                <a:solidFill>
                  <a:prstClr val="black"/>
                </a:solidFill>
                <a:latin typeface="Arial Narrow" panose="020B0606020202030204" pitchFamily="34" charset="0"/>
              </a:rPr>
              <a:t>&gt;</a:t>
            </a:r>
            <a:r>
              <a:rPr lang="en-US" sz="800" dirty="0">
                <a:solidFill>
                  <a:prstClr val="black"/>
                </a:solidFill>
                <a:latin typeface="Arial Narrow" panose="020B0606020202030204" pitchFamily="34" charset="0"/>
              </a:rPr>
              <a:t>16 kW thermal rejection</a:t>
            </a:r>
          </a:p>
          <a:p>
            <a:pPr marL="857250" indent="-114300">
              <a:buFont typeface="Wingdings" panose="05000000000000000000" pitchFamily="2" charset="2"/>
              <a:buChar char="ü"/>
            </a:pPr>
            <a:r>
              <a:rPr lang="en-US" sz="800" dirty="0">
                <a:solidFill>
                  <a:prstClr val="black"/>
                </a:solidFill>
                <a:latin typeface="Arial Narrow" panose="020B0606020202030204" pitchFamily="34" charset="0"/>
              </a:rPr>
              <a:t>Ability to refuel </a:t>
            </a:r>
            <a:r>
              <a:rPr lang="en-US" sz="800" dirty="0" smtClean="0">
                <a:solidFill>
                  <a:prstClr val="black"/>
                </a:solidFill>
                <a:latin typeface="Arial Narrow" panose="020B0606020202030204" pitchFamily="34" charset="0"/>
              </a:rPr>
              <a:t/>
            </a:r>
            <a:br>
              <a:rPr lang="en-US" sz="800" dirty="0" smtClean="0">
                <a:solidFill>
                  <a:prstClr val="black"/>
                </a:solidFill>
                <a:latin typeface="Arial Narrow" panose="020B0606020202030204" pitchFamily="34" charset="0"/>
              </a:rPr>
            </a:br>
            <a:r>
              <a:rPr lang="en-US" sz="800" dirty="0" smtClean="0">
                <a:solidFill>
                  <a:prstClr val="black"/>
                </a:solidFill>
                <a:latin typeface="Arial Narrow" panose="020B0606020202030204" pitchFamily="34" charset="0"/>
              </a:rPr>
              <a:t>24 </a:t>
            </a:r>
            <a:r>
              <a:rPr lang="en-US" sz="800" dirty="0">
                <a:solidFill>
                  <a:prstClr val="black"/>
                </a:solidFill>
                <a:latin typeface="Arial Narrow" panose="020B0606020202030204" pitchFamily="34" charset="0"/>
              </a:rPr>
              <a:t>t of </a:t>
            </a:r>
            <a:r>
              <a:rPr lang="en-US" sz="800" dirty="0" err="1">
                <a:solidFill>
                  <a:prstClr val="black"/>
                </a:solidFill>
                <a:latin typeface="Arial Narrow" panose="020B0606020202030204" pitchFamily="34" charset="0"/>
              </a:rPr>
              <a:t>Xe</a:t>
            </a:r>
            <a:r>
              <a:rPr lang="en-US" sz="800" dirty="0">
                <a:solidFill>
                  <a:prstClr val="black"/>
                </a:solidFill>
                <a:latin typeface="Arial Narrow" panose="020B0606020202030204" pitchFamily="34" charset="0"/>
              </a:rPr>
              <a:t> on orbit</a:t>
            </a:r>
          </a:p>
          <a:p>
            <a:pPr marL="1085850" indent="-114300">
              <a:buFont typeface="Wingdings" panose="05000000000000000000" pitchFamily="2" charset="2"/>
              <a:buChar char="ü"/>
            </a:pPr>
            <a:r>
              <a:rPr lang="en-US" sz="800" dirty="0" smtClean="0">
                <a:solidFill>
                  <a:prstClr val="black"/>
                </a:solidFill>
                <a:latin typeface="Arial Narrow" panose="020B0606020202030204" pitchFamily="34" charset="0"/>
              </a:rPr>
              <a:t>15 year lifetime, 3 uses, 3 </a:t>
            </a:r>
            <a:r>
              <a:rPr lang="en-US" sz="800" dirty="0" err="1" smtClean="0">
                <a:solidFill>
                  <a:prstClr val="black"/>
                </a:solidFill>
                <a:latin typeface="Arial Narrow" panose="020B0606020202030204" pitchFamily="34" charset="0"/>
              </a:rPr>
              <a:t>refuelings</a:t>
            </a:r>
            <a:endParaRPr lang="en-US" sz="800" dirty="0" smtClean="0">
              <a:solidFill>
                <a:prstClr val="black"/>
              </a:solidFill>
              <a:latin typeface="Arial Narrow" panose="020B0606020202030204" pitchFamily="34" charset="0"/>
            </a:endParaRPr>
          </a:p>
        </p:txBody>
      </p:sp>
      <p:sp>
        <p:nvSpPr>
          <p:cNvPr id="13" name="TextBox 12"/>
          <p:cNvSpPr txBox="1"/>
          <p:nvPr/>
        </p:nvSpPr>
        <p:spPr>
          <a:xfrm>
            <a:off x="7715894" y="3066373"/>
            <a:ext cx="1277914"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SEP - Hybrid</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14" name="TextBox 13"/>
          <p:cNvSpPr txBox="1"/>
          <p:nvPr/>
        </p:nvSpPr>
        <p:spPr>
          <a:xfrm>
            <a:off x="5038554" y="4190511"/>
            <a:ext cx="1503938"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SEP - Chemical</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15" name="Flowchart: Card 13"/>
          <p:cNvSpPr/>
          <p:nvPr/>
        </p:nvSpPr>
        <p:spPr>
          <a:xfrm flipH="1">
            <a:off x="5521327" y="5572352"/>
            <a:ext cx="2656280" cy="900111"/>
          </a:xfrm>
          <a:custGeom>
            <a:avLst/>
            <a:gdLst>
              <a:gd name="connsiteX0" fmla="*/ 0 w 2367630"/>
              <a:gd name="connsiteY0" fmla="*/ 0 h 1109910"/>
              <a:gd name="connsiteX1" fmla="*/ 2367630 w 2367630"/>
              <a:gd name="connsiteY1" fmla="*/ 0 h 1109910"/>
              <a:gd name="connsiteX2" fmla="*/ 2367630 w 2367630"/>
              <a:gd name="connsiteY2" fmla="*/ 1109910 h 1109910"/>
              <a:gd name="connsiteX3" fmla="*/ 0 w 2367630"/>
              <a:gd name="connsiteY3" fmla="*/ 1109910 h 1109910"/>
              <a:gd name="connsiteX4" fmla="*/ 0 w 2367630"/>
              <a:gd name="connsiteY4" fmla="*/ 0 h 1109910"/>
              <a:gd name="connsiteX0" fmla="*/ 0 w 2367630"/>
              <a:gd name="connsiteY0" fmla="*/ 0 h 1109910"/>
              <a:gd name="connsiteX1" fmla="*/ 2367630 w 2367630"/>
              <a:gd name="connsiteY1" fmla="*/ 0 h 1109910"/>
              <a:gd name="connsiteX2" fmla="*/ 2367630 w 2367630"/>
              <a:gd name="connsiteY2" fmla="*/ 1109910 h 1109910"/>
              <a:gd name="connsiteX3" fmla="*/ 0 w 2367630"/>
              <a:gd name="connsiteY3" fmla="*/ 1109910 h 1109910"/>
              <a:gd name="connsiteX4" fmla="*/ 2354 w 2367630"/>
              <a:gd name="connsiteY4" fmla="*/ 190661 h 1109910"/>
              <a:gd name="connsiteX5" fmla="*/ 0 w 2367630"/>
              <a:gd name="connsiteY5" fmla="*/ 0 h 1109910"/>
              <a:gd name="connsiteX0" fmla="*/ 251 w 2367881"/>
              <a:gd name="connsiteY0" fmla="*/ 0 h 1109910"/>
              <a:gd name="connsiteX1" fmla="*/ 2367881 w 2367881"/>
              <a:gd name="connsiteY1" fmla="*/ 0 h 1109910"/>
              <a:gd name="connsiteX2" fmla="*/ 2367881 w 2367881"/>
              <a:gd name="connsiteY2" fmla="*/ 1109910 h 1109910"/>
              <a:gd name="connsiteX3" fmla="*/ 251 w 2367881"/>
              <a:gd name="connsiteY3" fmla="*/ 1109910 h 1109910"/>
              <a:gd name="connsiteX4" fmla="*/ 223 w 2367881"/>
              <a:gd name="connsiteY4" fmla="*/ 190661 h 1109910"/>
              <a:gd name="connsiteX5" fmla="*/ 251 w 2367881"/>
              <a:gd name="connsiteY5" fmla="*/ 0 h 1109910"/>
              <a:gd name="connsiteX0" fmla="*/ 251 w 2367881"/>
              <a:gd name="connsiteY0" fmla="*/ 0 h 1112291"/>
              <a:gd name="connsiteX1" fmla="*/ 2367881 w 2367881"/>
              <a:gd name="connsiteY1" fmla="*/ 0 h 1112291"/>
              <a:gd name="connsiteX2" fmla="*/ 2367881 w 2367881"/>
              <a:gd name="connsiteY2" fmla="*/ 1109910 h 1112291"/>
              <a:gd name="connsiteX3" fmla="*/ 471739 w 2367881"/>
              <a:gd name="connsiteY3" fmla="*/ 1112291 h 1112291"/>
              <a:gd name="connsiteX4" fmla="*/ 223 w 2367881"/>
              <a:gd name="connsiteY4" fmla="*/ 190661 h 1112291"/>
              <a:gd name="connsiteX5" fmla="*/ 251 w 2367881"/>
              <a:gd name="connsiteY5" fmla="*/ 0 h 1112291"/>
              <a:gd name="connsiteX0" fmla="*/ 251 w 2367881"/>
              <a:gd name="connsiteY0" fmla="*/ 0 h 1112291"/>
              <a:gd name="connsiteX1" fmla="*/ 2367881 w 2367881"/>
              <a:gd name="connsiteY1" fmla="*/ 0 h 1112291"/>
              <a:gd name="connsiteX2" fmla="*/ 2367881 w 2367881"/>
              <a:gd name="connsiteY2" fmla="*/ 1109910 h 1112291"/>
              <a:gd name="connsiteX3" fmla="*/ 471739 w 2367881"/>
              <a:gd name="connsiteY3" fmla="*/ 1112291 h 1112291"/>
              <a:gd name="connsiteX4" fmla="*/ 223 w 2367881"/>
              <a:gd name="connsiteY4" fmla="*/ 190661 h 1112291"/>
              <a:gd name="connsiteX5" fmla="*/ 251 w 2367881"/>
              <a:gd name="connsiteY5" fmla="*/ 0 h 1112291"/>
              <a:gd name="connsiteX0" fmla="*/ 251 w 2367881"/>
              <a:gd name="connsiteY0" fmla="*/ 0 h 1112291"/>
              <a:gd name="connsiteX1" fmla="*/ 2367881 w 2367881"/>
              <a:gd name="connsiteY1" fmla="*/ 0 h 1112291"/>
              <a:gd name="connsiteX2" fmla="*/ 2367881 w 2367881"/>
              <a:gd name="connsiteY2" fmla="*/ 1109910 h 1112291"/>
              <a:gd name="connsiteX3" fmla="*/ 471739 w 2367881"/>
              <a:gd name="connsiteY3" fmla="*/ 1112291 h 1112291"/>
              <a:gd name="connsiteX4" fmla="*/ 223 w 2367881"/>
              <a:gd name="connsiteY4" fmla="*/ 190661 h 1112291"/>
              <a:gd name="connsiteX5" fmla="*/ 251 w 2367881"/>
              <a:gd name="connsiteY5" fmla="*/ 0 h 1112291"/>
              <a:gd name="connsiteX0" fmla="*/ 33379 w 2401009"/>
              <a:gd name="connsiteY0" fmla="*/ 0 h 1112291"/>
              <a:gd name="connsiteX1" fmla="*/ 2401009 w 2401009"/>
              <a:gd name="connsiteY1" fmla="*/ 0 h 1112291"/>
              <a:gd name="connsiteX2" fmla="*/ 2401009 w 2401009"/>
              <a:gd name="connsiteY2" fmla="*/ 1109910 h 1112291"/>
              <a:gd name="connsiteX3" fmla="*/ 504867 w 2401009"/>
              <a:gd name="connsiteY3" fmla="*/ 1112291 h 1112291"/>
              <a:gd name="connsiteX4" fmla="*/ 13 w 2401009"/>
              <a:gd name="connsiteY4" fmla="*/ 119223 h 1112291"/>
              <a:gd name="connsiteX5" fmla="*/ 33379 w 2401009"/>
              <a:gd name="connsiteY5" fmla="*/ 0 h 1112291"/>
              <a:gd name="connsiteX0" fmla="*/ 33366 w 2400996"/>
              <a:gd name="connsiteY0" fmla="*/ 0 h 1112291"/>
              <a:gd name="connsiteX1" fmla="*/ 2400996 w 2400996"/>
              <a:gd name="connsiteY1" fmla="*/ 0 h 1112291"/>
              <a:gd name="connsiteX2" fmla="*/ 2400996 w 2400996"/>
              <a:gd name="connsiteY2" fmla="*/ 1109910 h 1112291"/>
              <a:gd name="connsiteX3" fmla="*/ 504854 w 2400996"/>
              <a:gd name="connsiteY3" fmla="*/ 1112291 h 1112291"/>
              <a:gd name="connsiteX4" fmla="*/ 0 w 2400996"/>
              <a:gd name="connsiteY4" fmla="*/ 119223 h 1112291"/>
              <a:gd name="connsiteX5" fmla="*/ 33366 w 2400996"/>
              <a:gd name="connsiteY5" fmla="*/ 0 h 1112291"/>
              <a:gd name="connsiteX0" fmla="*/ 73848 w 2400996"/>
              <a:gd name="connsiteY0" fmla="*/ 0 h 1112291"/>
              <a:gd name="connsiteX1" fmla="*/ 2400996 w 2400996"/>
              <a:gd name="connsiteY1" fmla="*/ 0 h 1112291"/>
              <a:gd name="connsiteX2" fmla="*/ 2400996 w 2400996"/>
              <a:gd name="connsiteY2" fmla="*/ 1109910 h 1112291"/>
              <a:gd name="connsiteX3" fmla="*/ 504854 w 2400996"/>
              <a:gd name="connsiteY3" fmla="*/ 1112291 h 1112291"/>
              <a:gd name="connsiteX4" fmla="*/ 0 w 2400996"/>
              <a:gd name="connsiteY4" fmla="*/ 119223 h 1112291"/>
              <a:gd name="connsiteX5" fmla="*/ 73848 w 2400996"/>
              <a:gd name="connsiteY5" fmla="*/ 0 h 1112291"/>
              <a:gd name="connsiteX0" fmla="*/ 73848 w 2400996"/>
              <a:gd name="connsiteY0" fmla="*/ 0 h 1112291"/>
              <a:gd name="connsiteX1" fmla="*/ 2400996 w 2400996"/>
              <a:gd name="connsiteY1" fmla="*/ 0 h 1112291"/>
              <a:gd name="connsiteX2" fmla="*/ 2400996 w 2400996"/>
              <a:gd name="connsiteY2" fmla="*/ 1109910 h 1112291"/>
              <a:gd name="connsiteX3" fmla="*/ 504854 w 2400996"/>
              <a:gd name="connsiteY3" fmla="*/ 1112291 h 1112291"/>
              <a:gd name="connsiteX4" fmla="*/ 0 w 2400996"/>
              <a:gd name="connsiteY4" fmla="*/ 119223 h 1112291"/>
              <a:gd name="connsiteX5" fmla="*/ 73848 w 2400996"/>
              <a:gd name="connsiteY5" fmla="*/ 0 h 1112291"/>
              <a:gd name="connsiteX0" fmla="*/ 73848 w 2400996"/>
              <a:gd name="connsiteY0" fmla="*/ 0 h 1112291"/>
              <a:gd name="connsiteX1" fmla="*/ 2400996 w 2400996"/>
              <a:gd name="connsiteY1" fmla="*/ 0 h 1112291"/>
              <a:gd name="connsiteX2" fmla="*/ 2400996 w 2400996"/>
              <a:gd name="connsiteY2" fmla="*/ 1109910 h 1112291"/>
              <a:gd name="connsiteX3" fmla="*/ 504854 w 2400996"/>
              <a:gd name="connsiteY3" fmla="*/ 1112291 h 1112291"/>
              <a:gd name="connsiteX4" fmla="*/ 0 w 2400996"/>
              <a:gd name="connsiteY4" fmla="*/ 119223 h 1112291"/>
              <a:gd name="connsiteX5" fmla="*/ 73848 w 2400996"/>
              <a:gd name="connsiteY5" fmla="*/ 0 h 1112291"/>
              <a:gd name="connsiteX0" fmla="*/ 127846 w 2454994"/>
              <a:gd name="connsiteY0" fmla="*/ 0 h 1112291"/>
              <a:gd name="connsiteX1" fmla="*/ 2454994 w 2454994"/>
              <a:gd name="connsiteY1" fmla="*/ 0 h 1112291"/>
              <a:gd name="connsiteX2" fmla="*/ 2454994 w 2454994"/>
              <a:gd name="connsiteY2" fmla="*/ 1109910 h 1112291"/>
              <a:gd name="connsiteX3" fmla="*/ 5766 w 2454994"/>
              <a:gd name="connsiteY3" fmla="*/ 1112291 h 1112291"/>
              <a:gd name="connsiteX4" fmla="*/ 53998 w 2454994"/>
              <a:gd name="connsiteY4" fmla="*/ 119223 h 1112291"/>
              <a:gd name="connsiteX5" fmla="*/ 127846 w 2454994"/>
              <a:gd name="connsiteY5" fmla="*/ 0 h 1112291"/>
              <a:gd name="connsiteX0" fmla="*/ 127846 w 2454994"/>
              <a:gd name="connsiteY0" fmla="*/ 0 h 1109910"/>
              <a:gd name="connsiteX1" fmla="*/ 2454994 w 2454994"/>
              <a:gd name="connsiteY1" fmla="*/ 0 h 1109910"/>
              <a:gd name="connsiteX2" fmla="*/ 2454994 w 2454994"/>
              <a:gd name="connsiteY2" fmla="*/ 1109910 h 1109910"/>
              <a:gd name="connsiteX3" fmla="*/ 5766 w 2454994"/>
              <a:gd name="connsiteY3" fmla="*/ 1101595 h 1109910"/>
              <a:gd name="connsiteX4" fmla="*/ 53998 w 2454994"/>
              <a:gd name="connsiteY4" fmla="*/ 119223 h 1109910"/>
              <a:gd name="connsiteX5" fmla="*/ 127846 w 2454994"/>
              <a:gd name="connsiteY5" fmla="*/ 0 h 1109910"/>
              <a:gd name="connsiteX0" fmla="*/ 129886 w 2457034"/>
              <a:gd name="connsiteY0" fmla="*/ 0 h 1109910"/>
              <a:gd name="connsiteX1" fmla="*/ 2457034 w 2457034"/>
              <a:gd name="connsiteY1" fmla="*/ 0 h 1109910"/>
              <a:gd name="connsiteX2" fmla="*/ 2457034 w 2457034"/>
              <a:gd name="connsiteY2" fmla="*/ 1109910 h 1109910"/>
              <a:gd name="connsiteX3" fmla="*/ 5663 w 2457034"/>
              <a:gd name="connsiteY3" fmla="*/ 1106944 h 1109910"/>
              <a:gd name="connsiteX4" fmla="*/ 56038 w 2457034"/>
              <a:gd name="connsiteY4" fmla="*/ 119223 h 1109910"/>
              <a:gd name="connsiteX5" fmla="*/ 129886 w 2457034"/>
              <a:gd name="connsiteY5" fmla="*/ 0 h 1109910"/>
              <a:gd name="connsiteX0" fmla="*/ 129886 w 2457034"/>
              <a:gd name="connsiteY0" fmla="*/ 0 h 1112293"/>
              <a:gd name="connsiteX1" fmla="*/ 2457034 w 2457034"/>
              <a:gd name="connsiteY1" fmla="*/ 0 h 1112293"/>
              <a:gd name="connsiteX2" fmla="*/ 2457034 w 2457034"/>
              <a:gd name="connsiteY2" fmla="*/ 1109910 h 1112293"/>
              <a:gd name="connsiteX3" fmla="*/ 5663 w 2457034"/>
              <a:gd name="connsiteY3" fmla="*/ 1112293 h 1112293"/>
              <a:gd name="connsiteX4" fmla="*/ 56038 w 2457034"/>
              <a:gd name="connsiteY4" fmla="*/ 119223 h 1112293"/>
              <a:gd name="connsiteX5" fmla="*/ 129886 w 2457034"/>
              <a:gd name="connsiteY5" fmla="*/ 0 h 1112293"/>
              <a:gd name="connsiteX0" fmla="*/ 131930 w 2459078"/>
              <a:gd name="connsiteY0" fmla="*/ 0 h 1109910"/>
              <a:gd name="connsiteX1" fmla="*/ 2459078 w 2459078"/>
              <a:gd name="connsiteY1" fmla="*/ 0 h 1109910"/>
              <a:gd name="connsiteX2" fmla="*/ 2459078 w 2459078"/>
              <a:gd name="connsiteY2" fmla="*/ 1109910 h 1109910"/>
              <a:gd name="connsiteX3" fmla="*/ 5563 w 2459078"/>
              <a:gd name="connsiteY3" fmla="*/ 1109619 h 1109910"/>
              <a:gd name="connsiteX4" fmla="*/ 58082 w 2459078"/>
              <a:gd name="connsiteY4" fmla="*/ 119223 h 1109910"/>
              <a:gd name="connsiteX5" fmla="*/ 131930 w 2459078"/>
              <a:gd name="connsiteY5" fmla="*/ 0 h 1109910"/>
              <a:gd name="connsiteX0" fmla="*/ 368219 w 2695367"/>
              <a:gd name="connsiteY0" fmla="*/ 0 h 1109910"/>
              <a:gd name="connsiteX1" fmla="*/ 2695367 w 2695367"/>
              <a:gd name="connsiteY1" fmla="*/ 0 h 1109910"/>
              <a:gd name="connsiteX2" fmla="*/ 2695367 w 2695367"/>
              <a:gd name="connsiteY2" fmla="*/ 1109910 h 1109910"/>
              <a:gd name="connsiteX3" fmla="*/ 241852 w 2695367"/>
              <a:gd name="connsiteY3" fmla="*/ 1109619 h 1109910"/>
              <a:gd name="connsiteX4" fmla="*/ 368219 w 2695367"/>
              <a:gd name="connsiteY4" fmla="*/ 0 h 1109910"/>
              <a:gd name="connsiteX0" fmla="*/ 660603 w 2593301"/>
              <a:gd name="connsiteY0" fmla="*/ 2674 h 1109910"/>
              <a:gd name="connsiteX1" fmla="*/ 2593301 w 2593301"/>
              <a:gd name="connsiteY1" fmla="*/ 0 h 1109910"/>
              <a:gd name="connsiteX2" fmla="*/ 2593301 w 2593301"/>
              <a:gd name="connsiteY2" fmla="*/ 1109910 h 1109910"/>
              <a:gd name="connsiteX3" fmla="*/ 139786 w 2593301"/>
              <a:gd name="connsiteY3" fmla="*/ 1109619 h 1109910"/>
              <a:gd name="connsiteX4" fmla="*/ 660603 w 2593301"/>
              <a:gd name="connsiteY4" fmla="*/ 2674 h 1109910"/>
              <a:gd name="connsiteX0" fmla="*/ 676029 w 2608727"/>
              <a:gd name="connsiteY0" fmla="*/ 2674 h 1109910"/>
              <a:gd name="connsiteX1" fmla="*/ 2608727 w 2608727"/>
              <a:gd name="connsiteY1" fmla="*/ 0 h 1109910"/>
              <a:gd name="connsiteX2" fmla="*/ 2608727 w 2608727"/>
              <a:gd name="connsiteY2" fmla="*/ 1109910 h 1109910"/>
              <a:gd name="connsiteX3" fmla="*/ 155212 w 2608727"/>
              <a:gd name="connsiteY3" fmla="*/ 1109619 h 1109910"/>
              <a:gd name="connsiteX4" fmla="*/ 676029 w 2608727"/>
              <a:gd name="connsiteY4" fmla="*/ 2674 h 1109910"/>
              <a:gd name="connsiteX0" fmla="*/ 520817 w 2453515"/>
              <a:gd name="connsiteY0" fmla="*/ 2674 h 1109910"/>
              <a:gd name="connsiteX1" fmla="*/ 2453515 w 2453515"/>
              <a:gd name="connsiteY1" fmla="*/ 0 h 1109910"/>
              <a:gd name="connsiteX2" fmla="*/ 2453515 w 2453515"/>
              <a:gd name="connsiteY2" fmla="*/ 1109910 h 1109910"/>
              <a:gd name="connsiteX3" fmla="*/ 0 w 2453515"/>
              <a:gd name="connsiteY3" fmla="*/ 1109619 h 1109910"/>
              <a:gd name="connsiteX4" fmla="*/ 520817 w 2453515"/>
              <a:gd name="connsiteY4" fmla="*/ 2674 h 1109910"/>
              <a:gd name="connsiteX0" fmla="*/ 525104 w 2453515"/>
              <a:gd name="connsiteY0" fmla="*/ 0 h 1109910"/>
              <a:gd name="connsiteX1" fmla="*/ 2453515 w 2453515"/>
              <a:gd name="connsiteY1" fmla="*/ 0 h 1109910"/>
              <a:gd name="connsiteX2" fmla="*/ 2453515 w 2453515"/>
              <a:gd name="connsiteY2" fmla="*/ 1109910 h 1109910"/>
              <a:gd name="connsiteX3" fmla="*/ 0 w 2453515"/>
              <a:gd name="connsiteY3" fmla="*/ 1109619 h 1109910"/>
              <a:gd name="connsiteX4" fmla="*/ 525104 w 2453515"/>
              <a:gd name="connsiteY4" fmla="*/ 0 h 1109910"/>
              <a:gd name="connsiteX0" fmla="*/ 525104 w 2453515"/>
              <a:gd name="connsiteY0" fmla="*/ 0 h 1109910"/>
              <a:gd name="connsiteX1" fmla="*/ 2453515 w 2453515"/>
              <a:gd name="connsiteY1" fmla="*/ 0 h 1109910"/>
              <a:gd name="connsiteX2" fmla="*/ 2453515 w 2453515"/>
              <a:gd name="connsiteY2" fmla="*/ 1109910 h 1109910"/>
              <a:gd name="connsiteX3" fmla="*/ 0 w 2453515"/>
              <a:gd name="connsiteY3" fmla="*/ 1109619 h 1109910"/>
              <a:gd name="connsiteX4" fmla="*/ 525104 w 2453515"/>
              <a:gd name="connsiteY4" fmla="*/ 0 h 1109910"/>
              <a:gd name="connsiteX0" fmla="*/ 473654 w 2402065"/>
              <a:gd name="connsiteY0" fmla="*/ 0 h 1109910"/>
              <a:gd name="connsiteX1" fmla="*/ 2402065 w 2402065"/>
              <a:gd name="connsiteY1" fmla="*/ 0 h 1109910"/>
              <a:gd name="connsiteX2" fmla="*/ 2402065 w 2402065"/>
              <a:gd name="connsiteY2" fmla="*/ 1109910 h 1109910"/>
              <a:gd name="connsiteX3" fmla="*/ 0 w 2402065"/>
              <a:gd name="connsiteY3" fmla="*/ 1109619 h 1109910"/>
              <a:gd name="connsiteX4" fmla="*/ 473654 w 2402065"/>
              <a:gd name="connsiteY4" fmla="*/ 0 h 1109910"/>
              <a:gd name="connsiteX0" fmla="*/ 473654 w 2402065"/>
              <a:gd name="connsiteY0" fmla="*/ 0 h 1109910"/>
              <a:gd name="connsiteX1" fmla="*/ 2402065 w 2402065"/>
              <a:gd name="connsiteY1" fmla="*/ 0 h 1109910"/>
              <a:gd name="connsiteX2" fmla="*/ 2402065 w 2402065"/>
              <a:gd name="connsiteY2" fmla="*/ 1109910 h 1109910"/>
              <a:gd name="connsiteX3" fmla="*/ 0 w 2402065"/>
              <a:gd name="connsiteY3" fmla="*/ 1109619 h 1109910"/>
              <a:gd name="connsiteX4" fmla="*/ 473654 w 2402065"/>
              <a:gd name="connsiteY4" fmla="*/ 0 h 1109910"/>
              <a:gd name="connsiteX0" fmla="*/ 473654 w 2402065"/>
              <a:gd name="connsiteY0" fmla="*/ 0 h 1109910"/>
              <a:gd name="connsiteX1" fmla="*/ 2402065 w 2402065"/>
              <a:gd name="connsiteY1" fmla="*/ 0 h 1109910"/>
              <a:gd name="connsiteX2" fmla="*/ 2402065 w 2402065"/>
              <a:gd name="connsiteY2" fmla="*/ 1109910 h 1109910"/>
              <a:gd name="connsiteX3" fmla="*/ 0 w 2402065"/>
              <a:gd name="connsiteY3" fmla="*/ 1109619 h 1109910"/>
              <a:gd name="connsiteX4" fmla="*/ 473654 w 2402065"/>
              <a:gd name="connsiteY4" fmla="*/ 0 h 1109910"/>
              <a:gd name="connsiteX0" fmla="*/ 462935 w 2391346"/>
              <a:gd name="connsiteY0" fmla="*/ 0 h 1109910"/>
              <a:gd name="connsiteX1" fmla="*/ 2391346 w 2391346"/>
              <a:gd name="connsiteY1" fmla="*/ 0 h 1109910"/>
              <a:gd name="connsiteX2" fmla="*/ 2391346 w 2391346"/>
              <a:gd name="connsiteY2" fmla="*/ 1109910 h 1109910"/>
              <a:gd name="connsiteX3" fmla="*/ 0 w 2391346"/>
              <a:gd name="connsiteY3" fmla="*/ 1109619 h 1109910"/>
              <a:gd name="connsiteX4" fmla="*/ 462935 w 2391346"/>
              <a:gd name="connsiteY4" fmla="*/ 0 h 1109910"/>
              <a:gd name="connsiteX0" fmla="*/ 462935 w 2391346"/>
              <a:gd name="connsiteY0" fmla="*/ 0 h 1109910"/>
              <a:gd name="connsiteX1" fmla="*/ 2391346 w 2391346"/>
              <a:gd name="connsiteY1" fmla="*/ 0 h 1109910"/>
              <a:gd name="connsiteX2" fmla="*/ 2391346 w 2391346"/>
              <a:gd name="connsiteY2" fmla="*/ 1109910 h 1109910"/>
              <a:gd name="connsiteX3" fmla="*/ 0 w 2391346"/>
              <a:gd name="connsiteY3" fmla="*/ 1109619 h 1109910"/>
              <a:gd name="connsiteX4" fmla="*/ 462935 w 2391346"/>
              <a:gd name="connsiteY4" fmla="*/ 0 h 1109910"/>
              <a:gd name="connsiteX0" fmla="*/ 456504 w 2391346"/>
              <a:gd name="connsiteY0" fmla="*/ 2674 h 1109910"/>
              <a:gd name="connsiteX1" fmla="*/ 2391346 w 2391346"/>
              <a:gd name="connsiteY1" fmla="*/ 0 h 1109910"/>
              <a:gd name="connsiteX2" fmla="*/ 2391346 w 2391346"/>
              <a:gd name="connsiteY2" fmla="*/ 1109910 h 1109910"/>
              <a:gd name="connsiteX3" fmla="*/ 0 w 2391346"/>
              <a:gd name="connsiteY3" fmla="*/ 1109619 h 1109910"/>
              <a:gd name="connsiteX4" fmla="*/ 456504 w 2391346"/>
              <a:gd name="connsiteY4" fmla="*/ 2674 h 1109910"/>
              <a:gd name="connsiteX0" fmla="*/ 456504 w 2391346"/>
              <a:gd name="connsiteY0" fmla="*/ 2674 h 1109910"/>
              <a:gd name="connsiteX1" fmla="*/ 2391346 w 2391346"/>
              <a:gd name="connsiteY1" fmla="*/ 0 h 1109910"/>
              <a:gd name="connsiteX2" fmla="*/ 2391346 w 2391346"/>
              <a:gd name="connsiteY2" fmla="*/ 1109910 h 1109910"/>
              <a:gd name="connsiteX3" fmla="*/ 0 w 2391346"/>
              <a:gd name="connsiteY3" fmla="*/ 1109619 h 1109910"/>
              <a:gd name="connsiteX4" fmla="*/ 456504 w 2391346"/>
              <a:gd name="connsiteY4" fmla="*/ 2674 h 1109910"/>
              <a:gd name="connsiteX0" fmla="*/ 417916 w 2391346"/>
              <a:gd name="connsiteY0" fmla="*/ 2675 h 1109910"/>
              <a:gd name="connsiteX1" fmla="*/ 2391346 w 2391346"/>
              <a:gd name="connsiteY1" fmla="*/ 0 h 1109910"/>
              <a:gd name="connsiteX2" fmla="*/ 2391346 w 2391346"/>
              <a:gd name="connsiteY2" fmla="*/ 1109910 h 1109910"/>
              <a:gd name="connsiteX3" fmla="*/ 0 w 2391346"/>
              <a:gd name="connsiteY3" fmla="*/ 1109619 h 1109910"/>
              <a:gd name="connsiteX4" fmla="*/ 417916 w 2391346"/>
              <a:gd name="connsiteY4" fmla="*/ 2675 h 110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346" h="1109910">
                <a:moveTo>
                  <a:pt x="417916" y="2675"/>
                </a:moveTo>
                <a:lnTo>
                  <a:pt x="2391346" y="0"/>
                </a:lnTo>
                <a:lnTo>
                  <a:pt x="2391346" y="1109910"/>
                </a:lnTo>
                <a:lnTo>
                  <a:pt x="0" y="1109619"/>
                </a:lnTo>
                <a:cubicBezTo>
                  <a:pt x="30171" y="1042295"/>
                  <a:pt x="399159" y="48559"/>
                  <a:pt x="417916" y="2675"/>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i="1" dirty="0" smtClean="0">
                <a:solidFill>
                  <a:prstClr val="black"/>
                </a:solidFill>
              </a:rPr>
              <a:t>SEP delivers cargo to Mars vicinity, and LOX/CH</a:t>
            </a:r>
            <a:r>
              <a:rPr lang="en-US" sz="800" i="1" baseline="-25000" dirty="0" smtClean="0">
                <a:solidFill>
                  <a:prstClr val="black"/>
                </a:solidFill>
              </a:rPr>
              <a:t>4</a:t>
            </a:r>
          </a:p>
          <a:p>
            <a:r>
              <a:rPr lang="en-US" sz="800" i="1" dirty="0" smtClean="0">
                <a:solidFill>
                  <a:prstClr val="black"/>
                </a:solidFill>
              </a:rPr>
              <a:t>propulsion delivers crew to/from Mars vicinity</a:t>
            </a:r>
            <a:endParaRPr lang="en-US" sz="800" i="1" dirty="0">
              <a:solidFill>
                <a:prstClr val="black"/>
              </a:solidFill>
            </a:endParaRPr>
          </a:p>
          <a:p>
            <a:pPr algn="ctr"/>
            <a:endParaRPr lang="en-US" sz="800" i="1" dirty="0" smtClean="0">
              <a:solidFill>
                <a:prstClr val="black"/>
              </a:solidFill>
            </a:endParaRP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1 x 200-kW class solar array</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&gt;8 kW thermal rejection</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Flight times to Mars approx. 1,400 days</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4-6 years dormant before use</a:t>
            </a:r>
            <a:endParaRPr lang="en-US" sz="800" dirty="0">
              <a:solidFill>
                <a:prstClr val="black"/>
              </a:solidFill>
              <a:latin typeface="Arial Narrow" panose="020B0606020202030204" pitchFamily="34" charset="0"/>
            </a:endParaRPr>
          </a:p>
        </p:txBody>
      </p:sp>
      <p:sp>
        <p:nvSpPr>
          <p:cNvPr id="16" name="TextBox 15"/>
          <p:cNvSpPr txBox="1"/>
          <p:nvPr/>
        </p:nvSpPr>
        <p:spPr>
          <a:xfrm>
            <a:off x="5210360" y="1992925"/>
            <a:ext cx="1851789"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Electric Propulsion</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17" name="Rectangle 16"/>
          <p:cNvSpPr/>
          <p:nvPr/>
        </p:nvSpPr>
        <p:spPr>
          <a:xfrm>
            <a:off x="3151327" y="3464143"/>
            <a:ext cx="1478711" cy="1279307"/>
          </a:xfrm>
          <a:prstGeom prst="rect">
            <a:avLst/>
          </a:prstGeom>
        </p:spPr>
        <p:txBody>
          <a:bodyPr wrap="square" anchor="ctr">
            <a:noAutofit/>
          </a:bodyPr>
          <a:lstStyle/>
          <a:p>
            <a:pPr marL="171450" indent="-171450">
              <a:buFont typeface="Wingdings" panose="05000000000000000000" pitchFamily="2" charset="2"/>
              <a:buChar char="ü"/>
              <a:tabLst>
                <a:tab pos="971550" algn="l"/>
              </a:tabLst>
            </a:pPr>
            <a:r>
              <a:rPr lang="en-US" sz="1050" dirty="0" smtClean="0">
                <a:solidFill>
                  <a:prstClr val="black"/>
                </a:solidFill>
                <a:latin typeface="Arial Narrow" panose="020B0606020202030204" pitchFamily="34" charset="0"/>
              </a:rPr>
              <a:t>Thrust: 25 </a:t>
            </a:r>
            <a:r>
              <a:rPr lang="en-US" sz="1050" dirty="0" err="1" smtClean="0">
                <a:solidFill>
                  <a:prstClr val="black"/>
                </a:solidFill>
                <a:latin typeface="Arial Narrow" panose="020B0606020202030204" pitchFamily="34" charset="0"/>
              </a:rPr>
              <a:t>klbf</a:t>
            </a:r>
            <a:endParaRPr lang="en-US" sz="1050" dirty="0">
              <a:solidFill>
                <a:prstClr val="black"/>
              </a:solidFill>
              <a:latin typeface="Arial Narrow" panose="020B0606020202030204" pitchFamily="34" charset="0"/>
            </a:endParaRPr>
          </a:p>
          <a:p>
            <a:pPr marL="171450" indent="-171450">
              <a:buFont typeface="Wingdings" panose="05000000000000000000" pitchFamily="2" charset="2"/>
              <a:buChar char="ü"/>
              <a:tabLst>
                <a:tab pos="971550" algn="l"/>
              </a:tabLst>
            </a:pPr>
            <a:r>
              <a:rPr lang="en-US" sz="1050" dirty="0" err="1" smtClean="0">
                <a:solidFill>
                  <a:prstClr val="black"/>
                </a:solidFill>
                <a:latin typeface="Arial Narrow" panose="020B0606020202030204" pitchFamily="34" charset="0"/>
              </a:rPr>
              <a:t>Isp</a:t>
            </a:r>
            <a:r>
              <a:rPr lang="en-US" sz="1050" dirty="0" smtClean="0">
                <a:solidFill>
                  <a:prstClr val="black"/>
                </a:solidFill>
                <a:latin typeface="Arial Narrow" panose="020B0606020202030204" pitchFamily="34" charset="0"/>
              </a:rPr>
              <a:t>: 355-360 s </a:t>
            </a:r>
          </a:p>
          <a:p>
            <a:pPr marL="171450" indent="-171450">
              <a:buFont typeface="Wingdings" panose="05000000000000000000" pitchFamily="2" charset="2"/>
              <a:buChar char="ü"/>
              <a:tabLst>
                <a:tab pos="971550" algn="l"/>
              </a:tabLst>
            </a:pPr>
            <a:r>
              <a:rPr lang="en-US" sz="1050" dirty="0" smtClean="0">
                <a:solidFill>
                  <a:prstClr val="black"/>
                </a:solidFill>
                <a:latin typeface="Arial Narrow" panose="020B0606020202030204" pitchFamily="34" charset="0"/>
              </a:rPr>
              <a:t>Up to 15 </a:t>
            </a:r>
            <a:r>
              <a:rPr lang="en-US" sz="1050" dirty="0">
                <a:solidFill>
                  <a:prstClr val="black"/>
                </a:solidFill>
                <a:latin typeface="Arial Narrow" panose="020B0606020202030204" pitchFamily="34" charset="0"/>
              </a:rPr>
              <a:t>year </a:t>
            </a:r>
            <a:r>
              <a:rPr lang="en-US" sz="1050" dirty="0" smtClean="0">
                <a:solidFill>
                  <a:prstClr val="black"/>
                </a:solidFill>
                <a:latin typeface="Arial Narrow" panose="020B0606020202030204" pitchFamily="34" charset="0"/>
              </a:rPr>
              <a:t>lifetime</a:t>
            </a:r>
          </a:p>
          <a:p>
            <a:pPr marL="171450" indent="-171450">
              <a:buFont typeface="Wingdings" panose="05000000000000000000" pitchFamily="2" charset="2"/>
              <a:buChar char="ü"/>
              <a:tabLst>
                <a:tab pos="971550" algn="l"/>
              </a:tabLst>
            </a:pPr>
            <a:r>
              <a:rPr lang="en-US" sz="1050" dirty="0" smtClean="0">
                <a:solidFill>
                  <a:prstClr val="black"/>
                </a:solidFill>
                <a:latin typeface="Arial Narrow" panose="020B0606020202030204" pitchFamily="34" charset="0"/>
              </a:rPr>
              <a:t>150-500 </a:t>
            </a:r>
            <a:r>
              <a:rPr lang="en-US" sz="1050" dirty="0">
                <a:solidFill>
                  <a:prstClr val="black"/>
                </a:solidFill>
                <a:latin typeface="Arial Narrow" panose="020B0606020202030204" pitchFamily="34" charset="0"/>
              </a:rPr>
              <a:t>s burn time </a:t>
            </a:r>
            <a:endParaRPr lang="en-US" sz="1050" dirty="0" smtClean="0">
              <a:solidFill>
                <a:prstClr val="black"/>
              </a:solidFill>
              <a:latin typeface="Arial Narrow" panose="020B0606020202030204" pitchFamily="34" charset="0"/>
            </a:endParaRPr>
          </a:p>
          <a:p>
            <a:pPr marL="171450" indent="-171450">
              <a:buFont typeface="Wingdings" panose="05000000000000000000" pitchFamily="2" charset="2"/>
              <a:buChar char="ü"/>
              <a:tabLst>
                <a:tab pos="971550" algn="l"/>
              </a:tabLst>
            </a:pPr>
            <a:r>
              <a:rPr lang="en-US" sz="1050" dirty="0" smtClean="0">
                <a:solidFill>
                  <a:prstClr val="black"/>
                </a:solidFill>
                <a:latin typeface="Arial Narrow" panose="020B0606020202030204" pitchFamily="34" charset="0"/>
              </a:rPr>
              <a:t>5:1 throttling</a:t>
            </a:r>
          </a:p>
          <a:p>
            <a:pPr marL="171450" indent="-171450">
              <a:buFont typeface="Wingdings" panose="05000000000000000000" pitchFamily="2" charset="2"/>
              <a:buChar char="ü"/>
              <a:tabLst>
                <a:tab pos="971550" algn="l"/>
              </a:tabLst>
            </a:pPr>
            <a:r>
              <a:rPr lang="en-US" sz="1050" dirty="0" smtClean="0">
                <a:solidFill>
                  <a:prstClr val="black"/>
                </a:solidFill>
                <a:latin typeface="Arial Narrow" panose="020B0606020202030204" pitchFamily="34" charset="0"/>
              </a:rPr>
              <a:t>Near-ZBO storage with </a:t>
            </a:r>
            <a:br>
              <a:rPr lang="en-US" sz="1050" dirty="0" smtClean="0">
                <a:solidFill>
                  <a:prstClr val="black"/>
                </a:solidFill>
                <a:latin typeface="Arial Narrow" panose="020B0606020202030204" pitchFamily="34" charset="0"/>
              </a:rPr>
            </a:br>
            <a:r>
              <a:rPr lang="en-US" sz="1050" dirty="0" smtClean="0">
                <a:solidFill>
                  <a:prstClr val="black"/>
                </a:solidFill>
                <a:latin typeface="Arial Narrow" panose="020B0606020202030204" pitchFamily="34" charset="0"/>
              </a:rPr>
              <a:t>90 K </a:t>
            </a:r>
            <a:r>
              <a:rPr lang="en-US" sz="1050" dirty="0" err="1" smtClean="0">
                <a:solidFill>
                  <a:prstClr val="black"/>
                </a:solidFill>
                <a:latin typeface="Arial Narrow" panose="020B0606020202030204" pitchFamily="34" charset="0"/>
              </a:rPr>
              <a:t>cryocooler</a:t>
            </a:r>
            <a:endParaRPr lang="en-US" sz="1050" dirty="0" smtClean="0">
              <a:solidFill>
                <a:prstClr val="black"/>
              </a:solidFill>
              <a:latin typeface="Arial Narrow" panose="020B0606020202030204" pitchFamily="34" charset="0"/>
            </a:endParaRPr>
          </a:p>
        </p:txBody>
      </p:sp>
      <p:sp>
        <p:nvSpPr>
          <p:cNvPr id="18" name="TextBox 17"/>
          <p:cNvSpPr txBox="1"/>
          <p:nvPr/>
        </p:nvSpPr>
        <p:spPr>
          <a:xfrm>
            <a:off x="2433991" y="2655786"/>
            <a:ext cx="2196047" cy="338554"/>
          </a:xfrm>
          <a:prstGeom prst="rect">
            <a:avLst/>
          </a:prstGeom>
          <a:noFill/>
        </p:spPr>
        <p:txBody>
          <a:bodyPr wrap="square" rtlCol="0">
            <a:spAutoFit/>
          </a:bodyPr>
          <a:lstStyle/>
          <a:p>
            <a:pPr algn="ctr"/>
            <a:r>
              <a:rPr lang="en-US" sz="1600" b="1" dirty="0" smtClean="0">
                <a:solidFill>
                  <a:prstClr val="black"/>
                </a:solidFill>
                <a:effectLst>
                  <a:glow rad="228600">
                    <a:prstClr val="white">
                      <a:lumMod val="75000"/>
                    </a:prstClr>
                  </a:glow>
                </a:effectLst>
                <a:latin typeface="Eras Medium ITC" panose="020B0602030504020804" pitchFamily="34" charset="0"/>
              </a:rPr>
              <a:t>Common Capabilities</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20" name="Content Placeholder 2"/>
          <p:cNvSpPr txBox="1">
            <a:spLocks/>
          </p:cNvSpPr>
          <p:nvPr/>
        </p:nvSpPr>
        <p:spPr>
          <a:xfrm>
            <a:off x="1862666" y="1251858"/>
            <a:ext cx="3305360" cy="609718"/>
          </a:xfrm>
          <a:prstGeom prst="rect">
            <a:avLst/>
          </a:prstGeom>
          <a:noFill/>
        </p:spPr>
        <p:txBody>
          <a:bodyPr/>
          <a:lstStyle>
            <a:lvl1pPr marL="177800" indent="-177800" algn="l" defTabSz="457200" rtl="0" eaLnBrk="0" fontAlgn="base" hangingPunct="0">
              <a:spcBef>
                <a:spcPct val="20000"/>
              </a:spcBef>
              <a:spcAft>
                <a:spcPct val="0"/>
              </a:spcAft>
              <a:buFont typeface="Arial" panose="020B0604020202020204" pitchFamily="34"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Transport crew and cargo to/from  Mars vicinity</a:t>
            </a:r>
          </a:p>
          <a:p>
            <a:pPr marL="0" indent="0">
              <a:spcBef>
                <a:spcPts val="0"/>
              </a:spcBef>
              <a:spcAft>
                <a:spcPts val="600"/>
              </a:spcAft>
              <a:buFont typeface="Arial" panose="020B0604020202020204" pitchFamily="34" charset="0"/>
              <a:buNone/>
            </a:pPr>
            <a:r>
              <a:rPr lang="en-US" sz="1400" b="0" dirty="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Provide transportation within the Mars </a:t>
            </a: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system</a:t>
            </a:r>
            <a:endParaRPr lang="en-US" sz="1400" b="0" dirty="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endParaRPr>
          </a:p>
        </p:txBody>
      </p:sp>
      <p:sp>
        <p:nvSpPr>
          <p:cNvPr id="21" name="TextBox 20"/>
          <p:cNvSpPr txBox="1"/>
          <p:nvPr/>
        </p:nvSpPr>
        <p:spPr>
          <a:xfrm>
            <a:off x="1548253" y="917863"/>
            <a:ext cx="1188146" cy="338554"/>
          </a:xfrm>
          <a:prstGeom prst="rect">
            <a:avLst/>
          </a:prstGeom>
          <a:noFill/>
        </p:spPr>
        <p:txBody>
          <a:bodyPr wrap="none" rtlCol="0">
            <a:spAutoFit/>
          </a:bodyPr>
          <a:lstStyle/>
          <a:p>
            <a:r>
              <a:rPr lang="en-US" sz="1600" b="1" dirty="0">
                <a:solidFill>
                  <a:prstClr val="black"/>
                </a:solidFill>
                <a:effectLst>
                  <a:glow rad="228600">
                    <a:prstClr val="white">
                      <a:lumMod val="75000"/>
                    </a:prstClr>
                  </a:glow>
                </a:effectLst>
                <a:latin typeface="Eras Medium ITC" panose="020B0602030504020804" pitchFamily="34" charset="0"/>
              </a:rPr>
              <a:t>Challenges</a:t>
            </a:r>
          </a:p>
        </p:txBody>
      </p:sp>
      <p:sp>
        <p:nvSpPr>
          <p:cNvPr id="22" name="Rectangle 21"/>
          <p:cNvSpPr/>
          <p:nvPr/>
        </p:nvSpPr>
        <p:spPr>
          <a:xfrm>
            <a:off x="4566759" y="2201586"/>
            <a:ext cx="3053241" cy="1128913"/>
          </a:xfrm>
          <a:prstGeom prst="rect">
            <a:avLst/>
          </a:prstGeom>
        </p:spPr>
        <p:txBody>
          <a:bodyPr wrap="square" anchor="ctr">
            <a:noAutofit/>
          </a:bodyPr>
          <a:lstStyle/>
          <a:p>
            <a:pPr algn="ctr">
              <a:spcAft>
                <a:spcPts val="400"/>
              </a:spcAft>
            </a:pPr>
            <a:r>
              <a:rPr lang="en-US" sz="1050" dirty="0" smtClean="0">
                <a:solidFill>
                  <a:prstClr val="black"/>
                </a:solidFill>
                <a:latin typeface="Arial Narrow" panose="020B0606020202030204" pitchFamily="34" charset="0"/>
              </a:rPr>
              <a:t>Deliver approx. 40-60 t to Mars orbit</a:t>
            </a:r>
          </a:p>
          <a:p>
            <a:pPr algn="ctr">
              <a:spcAft>
                <a:spcPts val="400"/>
              </a:spcAft>
            </a:pPr>
            <a:r>
              <a:rPr lang="en-US" sz="1050" dirty="0" smtClean="0">
                <a:solidFill>
                  <a:prstClr val="black"/>
                </a:solidFill>
                <a:latin typeface="Arial Narrow" panose="020B0606020202030204" pitchFamily="34" charset="0"/>
              </a:rPr>
              <a:t>200-kW </a:t>
            </a:r>
            <a:r>
              <a:rPr lang="en-US" sz="1050" dirty="0">
                <a:solidFill>
                  <a:prstClr val="black"/>
                </a:solidFill>
                <a:latin typeface="Arial Narrow" panose="020B0606020202030204" pitchFamily="34" charset="0"/>
              </a:rPr>
              <a:t>class solar array system (BOL at 1 AU) </a:t>
            </a:r>
            <a:r>
              <a:rPr lang="en-US" sz="1050" dirty="0" smtClean="0">
                <a:solidFill>
                  <a:prstClr val="black"/>
                </a:solidFill>
                <a:latin typeface="Arial Narrow" panose="020B0606020202030204" pitchFamily="34" charset="0"/>
              </a:rPr>
              <a:t/>
            </a:r>
            <a:br>
              <a:rPr lang="en-US" sz="1050" dirty="0" smtClean="0">
                <a:solidFill>
                  <a:prstClr val="black"/>
                </a:solidFill>
                <a:latin typeface="Arial Narrow" panose="020B0606020202030204" pitchFamily="34" charset="0"/>
              </a:rPr>
            </a:br>
            <a:r>
              <a:rPr lang="en-US" sz="1050" dirty="0" smtClean="0">
                <a:solidFill>
                  <a:prstClr val="black"/>
                </a:solidFill>
                <a:latin typeface="Arial Narrow" panose="020B0606020202030204" pitchFamily="34" charset="0"/>
              </a:rPr>
              <a:t>using </a:t>
            </a:r>
            <a:r>
              <a:rPr lang="en-US" sz="1050" dirty="0">
                <a:solidFill>
                  <a:prstClr val="black"/>
                </a:solidFill>
                <a:latin typeface="Arial Narrow" panose="020B0606020202030204" pitchFamily="34" charset="0"/>
              </a:rPr>
              <a:t>30% efficient </a:t>
            </a:r>
            <a:r>
              <a:rPr lang="en-US" sz="1050" dirty="0" err="1">
                <a:solidFill>
                  <a:prstClr val="black"/>
                </a:solidFill>
                <a:latin typeface="Arial Narrow" panose="020B0606020202030204" pitchFamily="34" charset="0"/>
              </a:rPr>
              <a:t>GaAs</a:t>
            </a:r>
            <a:r>
              <a:rPr lang="en-US" sz="1050" dirty="0">
                <a:solidFill>
                  <a:prstClr val="black"/>
                </a:solidFill>
                <a:latin typeface="Arial Narrow" panose="020B0606020202030204" pitchFamily="34" charset="0"/>
              </a:rPr>
              <a:t>, triple junction solar </a:t>
            </a:r>
            <a:r>
              <a:rPr lang="en-US" sz="1050" dirty="0" smtClean="0">
                <a:solidFill>
                  <a:prstClr val="black"/>
                </a:solidFill>
                <a:latin typeface="Arial Narrow" panose="020B0606020202030204" pitchFamily="34" charset="0"/>
              </a:rPr>
              <a:t>cells</a:t>
            </a:r>
          </a:p>
          <a:p>
            <a:pPr algn="ctr">
              <a:spcAft>
                <a:spcPts val="400"/>
              </a:spcAft>
            </a:pPr>
            <a:r>
              <a:rPr lang="en-US" sz="1050" dirty="0" smtClean="0">
                <a:solidFill>
                  <a:prstClr val="black"/>
                </a:solidFill>
                <a:latin typeface="Arial Narrow" panose="020B0606020202030204" pitchFamily="34" charset="0"/>
              </a:rPr>
              <a:t>300 </a:t>
            </a:r>
            <a:r>
              <a:rPr lang="en-US" sz="1050" dirty="0">
                <a:solidFill>
                  <a:prstClr val="black"/>
                </a:solidFill>
                <a:latin typeface="Arial Narrow" panose="020B0606020202030204" pitchFamily="34" charset="0"/>
              </a:rPr>
              <a:t>V array system converted to 800 V for EP and </a:t>
            </a:r>
            <a:r>
              <a:rPr lang="en-US" sz="1050" dirty="0" smtClean="0">
                <a:solidFill>
                  <a:prstClr val="black"/>
                </a:solidFill>
                <a:latin typeface="Arial Narrow" panose="020B0606020202030204" pitchFamily="34" charset="0"/>
              </a:rPr>
              <a:t/>
            </a:r>
            <a:br>
              <a:rPr lang="en-US" sz="1050" dirty="0" smtClean="0">
                <a:solidFill>
                  <a:prstClr val="black"/>
                </a:solidFill>
                <a:latin typeface="Arial Narrow" panose="020B0606020202030204" pitchFamily="34" charset="0"/>
              </a:rPr>
            </a:br>
            <a:r>
              <a:rPr lang="en-US" sz="1050" dirty="0" smtClean="0">
                <a:solidFill>
                  <a:prstClr val="black"/>
                </a:solidFill>
                <a:latin typeface="Arial Narrow" panose="020B0606020202030204" pitchFamily="34" charset="0"/>
              </a:rPr>
              <a:t>28 </a:t>
            </a:r>
            <a:r>
              <a:rPr lang="en-US" sz="1050" dirty="0">
                <a:solidFill>
                  <a:prstClr val="black"/>
                </a:solidFill>
                <a:latin typeface="Arial Narrow" panose="020B0606020202030204" pitchFamily="34" charset="0"/>
              </a:rPr>
              <a:t>V for </a:t>
            </a:r>
            <a:r>
              <a:rPr lang="en-US" sz="1050" dirty="0" smtClean="0">
                <a:solidFill>
                  <a:prstClr val="black"/>
                </a:solidFill>
                <a:latin typeface="Arial Narrow" panose="020B0606020202030204" pitchFamily="34" charset="0"/>
              </a:rPr>
              <a:t>spacecraft</a:t>
            </a:r>
            <a:endParaRPr lang="en-US" sz="1050" dirty="0">
              <a:solidFill>
                <a:prstClr val="black"/>
              </a:solidFill>
              <a:latin typeface="Arial Narrow" panose="020B0606020202030204" pitchFamily="34" charset="0"/>
            </a:endParaRPr>
          </a:p>
        </p:txBody>
      </p:sp>
      <p:sp>
        <p:nvSpPr>
          <p:cNvPr id="23" name="Content Placeholder 2"/>
          <p:cNvSpPr txBox="1">
            <a:spLocks/>
          </p:cNvSpPr>
          <p:nvPr/>
        </p:nvSpPr>
        <p:spPr>
          <a:xfrm>
            <a:off x="5113867" y="1251858"/>
            <a:ext cx="4041485" cy="609718"/>
          </a:xfrm>
          <a:prstGeom prst="rect">
            <a:avLst/>
          </a:prstGeom>
          <a:noFill/>
        </p:spPr>
        <p:txBody>
          <a:bodyPr/>
          <a:lstStyle>
            <a:lvl1pPr marL="177800" indent="-177800" algn="l" defTabSz="457200" rtl="0" eaLnBrk="0" fontAlgn="base" hangingPunct="0">
              <a:spcBef>
                <a:spcPct val="20000"/>
              </a:spcBef>
              <a:spcAft>
                <a:spcPct val="0"/>
              </a:spcAft>
              <a:buFont typeface="Arial" panose="020B0604020202020204" pitchFamily="34"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400" b="0" dirty="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Provide access to Mars surface</a:t>
            </a:r>
          </a:p>
          <a:p>
            <a:pPr marL="0" indent="0">
              <a:spcBef>
                <a:spcPts val="0"/>
              </a:spcBef>
              <a:spcAft>
                <a:spcPts val="600"/>
              </a:spcAft>
              <a:buFont typeface="Arial" panose="020B0604020202020204" pitchFamily="34" charset="0"/>
              <a:buNone/>
            </a:pPr>
            <a:r>
              <a:rPr lang="en-US" sz="1400" b="0" dirty="0" err="1"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Uncrewed</a:t>
            </a: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 </a:t>
            </a:r>
            <a:r>
              <a:rPr lang="en-US" sz="1400" b="0" dirty="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operations during deployment and between </a:t>
            </a: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uses</a:t>
            </a:r>
            <a:endParaRPr lang="en-US" sz="1400" b="0" dirty="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9279" y="3583005"/>
            <a:ext cx="707070" cy="1171586"/>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474485">
            <a:off x="4862349" y="3224086"/>
            <a:ext cx="687563" cy="480115"/>
          </a:xfrm>
          <a:prstGeom prst="rect">
            <a:avLst/>
          </a:prstGeom>
        </p:spPr>
      </p:pic>
      <p:sp>
        <p:nvSpPr>
          <p:cNvPr id="2" name="TextBox 1"/>
          <p:cNvSpPr txBox="1"/>
          <p:nvPr/>
        </p:nvSpPr>
        <p:spPr>
          <a:xfrm>
            <a:off x="2506580" y="3330499"/>
            <a:ext cx="2156360" cy="253916"/>
          </a:xfrm>
          <a:prstGeom prst="rect">
            <a:avLst/>
          </a:prstGeom>
          <a:noFill/>
        </p:spPr>
        <p:txBody>
          <a:bodyPr wrap="none" rtlCol="0">
            <a:spAutoFit/>
          </a:bodyPr>
          <a:lstStyle/>
          <a:p>
            <a:r>
              <a:rPr lang="en-US" sz="1050" b="1" i="1" dirty="0">
                <a:solidFill>
                  <a:prstClr val="black"/>
                </a:solidFill>
                <a:latin typeface="Arial Narrow" panose="020B0606020202030204" pitchFamily="34" charset="0"/>
              </a:rPr>
              <a:t>Common LOX/CH</a:t>
            </a:r>
            <a:r>
              <a:rPr lang="en-US" sz="1050" b="1" i="1" baseline="-25000" dirty="0">
                <a:solidFill>
                  <a:prstClr val="black"/>
                </a:solidFill>
                <a:latin typeface="Arial Narrow" panose="020B0606020202030204" pitchFamily="34" charset="0"/>
              </a:rPr>
              <a:t>4</a:t>
            </a:r>
            <a:r>
              <a:rPr lang="en-US" sz="1050" b="1" i="1" dirty="0">
                <a:solidFill>
                  <a:prstClr val="black"/>
                </a:solidFill>
                <a:latin typeface="Arial Narrow" panose="020B0606020202030204" pitchFamily="34" charset="0"/>
              </a:rPr>
              <a:t> Pump-Fed Engine:</a:t>
            </a:r>
            <a:endParaRPr lang="en-US" sz="1050" b="1" i="1" dirty="0">
              <a:solidFill>
                <a:prstClr val="black"/>
              </a:solidFill>
            </a:endParaRPr>
          </a:p>
        </p:txBody>
      </p:sp>
      <p:sp>
        <p:nvSpPr>
          <p:cNvPr id="25" name="TextBox 24"/>
          <p:cNvSpPr txBox="1"/>
          <p:nvPr/>
        </p:nvSpPr>
        <p:spPr>
          <a:xfrm>
            <a:off x="2599554" y="4767291"/>
            <a:ext cx="1874231" cy="415498"/>
          </a:xfrm>
          <a:prstGeom prst="rect">
            <a:avLst/>
          </a:prstGeom>
          <a:noFill/>
        </p:spPr>
        <p:txBody>
          <a:bodyPr wrap="none" rtlCol="0">
            <a:spAutoFit/>
          </a:bodyPr>
          <a:lstStyle/>
          <a:p>
            <a:pPr>
              <a:tabLst>
                <a:tab pos="971550" algn="l"/>
              </a:tabLst>
            </a:pPr>
            <a:r>
              <a:rPr lang="en-US" sz="1050" b="1" i="1" dirty="0">
                <a:solidFill>
                  <a:prstClr val="black"/>
                </a:solidFill>
                <a:latin typeface="Arial Narrow" panose="020B0606020202030204" pitchFamily="34" charset="0"/>
              </a:rPr>
              <a:t>LOX/CH</a:t>
            </a:r>
            <a:r>
              <a:rPr lang="en-US" sz="1050" b="1" i="1" baseline="-25000" dirty="0">
                <a:solidFill>
                  <a:prstClr val="black"/>
                </a:solidFill>
                <a:latin typeface="Arial Narrow" panose="020B0606020202030204" pitchFamily="34" charset="0"/>
              </a:rPr>
              <a:t>4</a:t>
            </a:r>
            <a:r>
              <a:rPr lang="en-US" sz="1050" b="1" i="1" dirty="0">
                <a:solidFill>
                  <a:prstClr val="black"/>
                </a:solidFill>
                <a:latin typeface="Arial Narrow" panose="020B0606020202030204" pitchFamily="34" charset="0"/>
              </a:rPr>
              <a:t> </a:t>
            </a:r>
            <a:r>
              <a:rPr lang="en-US" sz="1050" b="1" i="1" dirty="0" smtClean="0">
                <a:solidFill>
                  <a:prstClr val="black"/>
                </a:solidFill>
                <a:latin typeface="Arial Narrow" panose="020B0606020202030204" pitchFamily="34" charset="0"/>
              </a:rPr>
              <a:t>Pressure-Fed RCS:</a:t>
            </a:r>
          </a:p>
          <a:p>
            <a:pPr marL="171450" indent="-171450">
              <a:buFont typeface="Wingdings" panose="05000000000000000000" pitchFamily="2" charset="2"/>
              <a:buChar char="ü"/>
              <a:tabLst>
                <a:tab pos="971550" algn="l"/>
              </a:tabLst>
            </a:pPr>
            <a:r>
              <a:rPr lang="en-US" sz="1050" dirty="0" smtClean="0">
                <a:solidFill>
                  <a:prstClr val="black"/>
                </a:solidFill>
                <a:latin typeface="Arial Narrow" panose="020B0606020202030204" pitchFamily="34" charset="0"/>
              </a:rPr>
              <a:t>Thrust: 100-1000 </a:t>
            </a:r>
            <a:r>
              <a:rPr lang="en-US" sz="1050" dirty="0" err="1" smtClean="0">
                <a:solidFill>
                  <a:prstClr val="black"/>
                </a:solidFill>
                <a:latin typeface="Arial Narrow" panose="020B0606020202030204" pitchFamily="34" charset="0"/>
              </a:rPr>
              <a:t>lbf</a:t>
            </a:r>
            <a:r>
              <a:rPr lang="en-US" sz="1050" dirty="0" smtClean="0">
                <a:solidFill>
                  <a:prstClr val="black"/>
                </a:solidFill>
                <a:latin typeface="Arial Narrow" panose="020B0606020202030204" pitchFamily="34" charset="0"/>
              </a:rPr>
              <a:t>; </a:t>
            </a:r>
            <a:r>
              <a:rPr lang="en-US" sz="1050" dirty="0" err="1" smtClean="0">
                <a:solidFill>
                  <a:prstClr val="black"/>
                </a:solidFill>
                <a:latin typeface="Arial Narrow" panose="020B0606020202030204" pitchFamily="34" charset="0"/>
              </a:rPr>
              <a:t>Isp</a:t>
            </a:r>
            <a:r>
              <a:rPr lang="en-US" sz="1050" dirty="0" smtClean="0">
                <a:solidFill>
                  <a:prstClr val="black"/>
                </a:solidFill>
                <a:latin typeface="Arial Narrow" panose="020B0606020202030204" pitchFamily="34" charset="0"/>
              </a:rPr>
              <a:t>: 320 s</a:t>
            </a:r>
            <a:endParaRPr lang="en-US" sz="1050" dirty="0">
              <a:solidFill>
                <a:prstClr val="black"/>
              </a:solidFill>
              <a:latin typeface="Arial Narrow" panose="020B0606020202030204" pitchFamily="34" charset="0"/>
            </a:endParaRPr>
          </a:p>
        </p:txBody>
      </p:sp>
      <p:sp>
        <p:nvSpPr>
          <p:cNvPr id="26" name="TextBox 25"/>
          <p:cNvSpPr txBox="1"/>
          <p:nvPr/>
        </p:nvSpPr>
        <p:spPr>
          <a:xfrm>
            <a:off x="5465628" y="3224337"/>
            <a:ext cx="1925772" cy="738664"/>
          </a:xfrm>
          <a:prstGeom prst="rect">
            <a:avLst/>
          </a:prstGeom>
          <a:noFill/>
        </p:spPr>
        <p:txBody>
          <a:bodyPr wrap="square" rtlCol="0">
            <a:spAutoFit/>
          </a:bodyPr>
          <a:lstStyle/>
          <a:p>
            <a:r>
              <a:rPr lang="en-US" sz="1050" b="1" i="1" dirty="0" smtClean="0">
                <a:solidFill>
                  <a:prstClr val="black"/>
                </a:solidFill>
                <a:latin typeface="Arial Narrow" panose="020B0606020202030204" pitchFamily="34" charset="0"/>
              </a:rPr>
              <a:t>ARRM-Derived Hall Thruster:</a:t>
            </a:r>
          </a:p>
          <a:p>
            <a:pPr marL="171450" indent="-171450">
              <a:buFont typeface="Wingdings" panose="05000000000000000000" pitchFamily="2" charset="2"/>
              <a:buChar char="ü"/>
            </a:pPr>
            <a:r>
              <a:rPr lang="en-US" sz="1050" dirty="0" smtClean="0">
                <a:solidFill>
                  <a:prstClr val="black"/>
                </a:solidFill>
                <a:latin typeface="Arial Narrow" panose="020B0606020202030204" pitchFamily="34" charset="0"/>
              </a:rPr>
              <a:t>Common </a:t>
            </a:r>
            <a:r>
              <a:rPr lang="en-US" sz="1050" dirty="0" err="1">
                <a:solidFill>
                  <a:prstClr val="black"/>
                </a:solidFill>
                <a:latin typeface="Arial Narrow" panose="020B0606020202030204" pitchFamily="34" charset="0"/>
              </a:rPr>
              <a:t>Xe</a:t>
            </a:r>
            <a:r>
              <a:rPr lang="en-US" sz="1050" dirty="0">
                <a:solidFill>
                  <a:prstClr val="black"/>
                </a:solidFill>
                <a:latin typeface="Arial Narrow" panose="020B0606020202030204" pitchFamily="34" charset="0"/>
              </a:rPr>
              <a:t> storage and feed system with 13.3 kW </a:t>
            </a:r>
            <a:r>
              <a:rPr lang="en-US" sz="1050" dirty="0" smtClean="0">
                <a:solidFill>
                  <a:prstClr val="black"/>
                </a:solidFill>
                <a:latin typeface="Arial Narrow" panose="020B0606020202030204" pitchFamily="34" charset="0"/>
              </a:rPr>
              <a:t>thruster</a:t>
            </a:r>
            <a:endParaRPr lang="en-US" sz="1050" dirty="0">
              <a:solidFill>
                <a:prstClr val="black"/>
              </a:solidFill>
              <a:latin typeface="Arial Narrow" panose="020B0606020202030204" pitchFamily="34" charset="0"/>
            </a:endParaRPr>
          </a:p>
          <a:p>
            <a:pPr marL="171450" indent="-171450">
              <a:buFont typeface="Wingdings" panose="05000000000000000000" pitchFamily="2" charset="2"/>
              <a:buChar char="ü"/>
            </a:pPr>
            <a:r>
              <a:rPr lang="en-US" sz="1050" dirty="0" err="1" smtClean="0">
                <a:solidFill>
                  <a:prstClr val="black"/>
                </a:solidFill>
                <a:latin typeface="Arial Narrow" panose="020B0606020202030204" pitchFamily="34" charset="0"/>
              </a:rPr>
              <a:t>Isp</a:t>
            </a:r>
            <a:r>
              <a:rPr lang="en-US" sz="1050" dirty="0" smtClean="0">
                <a:solidFill>
                  <a:prstClr val="black"/>
                </a:solidFill>
                <a:latin typeface="Arial Narrow" panose="020B0606020202030204" pitchFamily="34" charset="0"/>
              </a:rPr>
              <a:t>: 2000 </a:t>
            </a:r>
            <a:r>
              <a:rPr lang="en-US" sz="1050" dirty="0">
                <a:solidFill>
                  <a:prstClr val="black"/>
                </a:solidFill>
                <a:latin typeface="Arial Narrow" panose="020B0606020202030204" pitchFamily="34" charset="0"/>
              </a:rPr>
              <a:t>s or </a:t>
            </a:r>
            <a:r>
              <a:rPr lang="en-US" sz="1050" dirty="0" smtClean="0">
                <a:solidFill>
                  <a:prstClr val="black"/>
                </a:solidFill>
                <a:latin typeface="Arial Narrow" panose="020B0606020202030204" pitchFamily="34" charset="0"/>
              </a:rPr>
              <a:t>3000 s modes</a:t>
            </a:r>
            <a:endParaRPr lang="en-US" sz="105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3723290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326" y="200594"/>
            <a:ext cx="3358612" cy="461665"/>
          </a:xfrm>
          <a:prstGeom prst="rect">
            <a:avLst/>
          </a:prstGeom>
          <a:noFill/>
        </p:spPr>
        <p:txBody>
          <a:bodyPr wrap="none" rtlCol="0">
            <a:spAutoFit/>
          </a:bodyPr>
          <a:lstStyle/>
          <a:p>
            <a:r>
              <a:rPr lang="en-US" sz="2400" b="1" cap="small" dirty="0" smtClean="0">
                <a:ln w="635">
                  <a:solidFill>
                    <a:prstClr val="white">
                      <a:lumMod val="50000"/>
                      <a:alpha val="50000"/>
                    </a:prstClr>
                  </a:solidFill>
                </a:ln>
                <a:solidFill>
                  <a:prstClr val="white"/>
                </a:solidFill>
                <a:effectLst>
                  <a:outerShdw blurRad="101600" dist="76200" dir="2700000" algn="tl" rotWithShape="0">
                    <a:prstClr val="black">
                      <a:alpha val="50000"/>
                    </a:prstClr>
                  </a:outerShdw>
                </a:effectLst>
                <a:latin typeface="Book Antiqua" panose="02040602050305030304" pitchFamily="18" charset="0"/>
                <a:cs typeface="Times New Roman" panose="02020603050405020304" pitchFamily="18" charset="0"/>
              </a:rPr>
              <a:t>Destination Systems</a:t>
            </a:r>
          </a:p>
        </p:txBody>
      </p:sp>
      <p:sp>
        <p:nvSpPr>
          <p:cNvPr id="4" name="Flowchart: Card 13"/>
          <p:cNvSpPr/>
          <p:nvPr/>
        </p:nvSpPr>
        <p:spPr>
          <a:xfrm flipH="1">
            <a:off x="94193" y="3312075"/>
            <a:ext cx="3038474" cy="1200658"/>
          </a:xfrm>
          <a:custGeom>
            <a:avLst/>
            <a:gdLst>
              <a:gd name="connsiteX0" fmla="*/ 0 w 3038474"/>
              <a:gd name="connsiteY0" fmla="*/ 0 h 1200658"/>
              <a:gd name="connsiteX1" fmla="*/ 3038474 w 3038474"/>
              <a:gd name="connsiteY1" fmla="*/ 0 h 1200658"/>
              <a:gd name="connsiteX2" fmla="*/ 3038474 w 3038474"/>
              <a:gd name="connsiteY2" fmla="*/ 1200658 h 1200658"/>
              <a:gd name="connsiteX3" fmla="*/ 0 w 3038474"/>
              <a:gd name="connsiteY3" fmla="*/ 1200658 h 1200658"/>
              <a:gd name="connsiteX4" fmla="*/ 0 w 3038474"/>
              <a:gd name="connsiteY4" fmla="*/ 0 h 1200658"/>
              <a:gd name="connsiteX0" fmla="*/ 0 w 3038474"/>
              <a:gd name="connsiteY0" fmla="*/ 0 h 1200658"/>
              <a:gd name="connsiteX1" fmla="*/ 3038474 w 3038474"/>
              <a:gd name="connsiteY1" fmla="*/ 0 h 1200658"/>
              <a:gd name="connsiteX2" fmla="*/ 3038474 w 3038474"/>
              <a:gd name="connsiteY2" fmla="*/ 1200658 h 1200658"/>
              <a:gd name="connsiteX3" fmla="*/ 604837 w 3038474"/>
              <a:gd name="connsiteY3" fmla="*/ 1200658 h 1200658"/>
              <a:gd name="connsiteX4" fmla="*/ 0 w 3038474"/>
              <a:gd name="connsiteY4" fmla="*/ 0 h 1200658"/>
              <a:gd name="connsiteX0" fmla="*/ 0 w 3038474"/>
              <a:gd name="connsiteY0" fmla="*/ 0 h 1200658"/>
              <a:gd name="connsiteX1" fmla="*/ 3038474 w 3038474"/>
              <a:gd name="connsiteY1" fmla="*/ 0 h 1200658"/>
              <a:gd name="connsiteX2" fmla="*/ 3038474 w 3038474"/>
              <a:gd name="connsiteY2" fmla="*/ 1200658 h 1200658"/>
              <a:gd name="connsiteX3" fmla="*/ 607218 w 3038474"/>
              <a:gd name="connsiteY3" fmla="*/ 1200658 h 1200658"/>
              <a:gd name="connsiteX4" fmla="*/ 0 w 3038474"/>
              <a:gd name="connsiteY4" fmla="*/ 0 h 120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74" h="1200658">
                <a:moveTo>
                  <a:pt x="0" y="0"/>
                </a:moveTo>
                <a:lnTo>
                  <a:pt x="3038474" y="0"/>
                </a:lnTo>
                <a:lnTo>
                  <a:pt x="3038474" y="1200658"/>
                </a:lnTo>
                <a:lnTo>
                  <a:pt x="607218" y="1200658"/>
                </a:lnTo>
                <a:lnTo>
                  <a:pt x="0" y="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Mobility power generation of </a:t>
            </a:r>
            <a:r>
              <a:rPr lang="en-US" sz="800" dirty="0" smtClean="0">
                <a:solidFill>
                  <a:prstClr val="black"/>
                </a:solidFill>
                <a:latin typeface="Arial Narrow" panose="020B0606020202030204" pitchFamily="34" charset="0"/>
              </a:rPr>
              <a:t>1-3 </a:t>
            </a:r>
            <a:r>
              <a:rPr lang="en-US" sz="800" dirty="0">
                <a:solidFill>
                  <a:prstClr val="black"/>
                </a:solidFill>
                <a:latin typeface="Arial Narrow" panose="020B0606020202030204" pitchFamily="34" charset="0"/>
              </a:rPr>
              <a:t>kW BOL and 120 kW-hr eclipse storage</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Mobility systems for crew (2 nominal, 4 contingency) and cargo </a:t>
            </a:r>
            <a:br>
              <a:rPr lang="en-US" sz="800" dirty="0" smtClean="0">
                <a:solidFill>
                  <a:prstClr val="black"/>
                </a:solidFill>
                <a:latin typeface="Arial Narrow" panose="020B0606020202030204" pitchFamily="34" charset="0"/>
              </a:rPr>
            </a:br>
            <a:r>
              <a:rPr lang="en-US" sz="800" dirty="0" smtClean="0">
                <a:solidFill>
                  <a:prstClr val="black"/>
                </a:solidFill>
                <a:latin typeface="Arial Narrow" panose="020B0606020202030204" pitchFamily="34" charset="0"/>
              </a:rPr>
              <a:t>(up to 3 t) with approx. 40 km range</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RCS </a:t>
            </a:r>
            <a:r>
              <a:rPr lang="en-US" sz="800" dirty="0">
                <a:solidFill>
                  <a:prstClr val="black"/>
                </a:solidFill>
                <a:latin typeface="Arial Narrow" panose="020B0606020202030204" pitchFamily="34" charset="0"/>
              </a:rPr>
              <a:t>mobility sled for excursion vehicle</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Dormant for 6 years at </a:t>
            </a:r>
            <a:r>
              <a:rPr lang="en-US" sz="800" dirty="0" err="1" smtClean="0">
                <a:solidFill>
                  <a:prstClr val="black"/>
                </a:solidFill>
                <a:latin typeface="Arial Narrow" panose="020B0606020202030204" pitchFamily="34" charset="0"/>
              </a:rPr>
              <a:t>Phobos</a:t>
            </a:r>
            <a:r>
              <a:rPr lang="en-US" sz="800" dirty="0" smtClean="0">
                <a:solidFill>
                  <a:prstClr val="black"/>
                </a:solidFill>
                <a:latin typeface="Arial Narrow" panose="020B0606020202030204" pitchFamily="34" charset="0"/>
              </a:rPr>
              <a:t>/Deimos before use</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Dormant for 3 years </a:t>
            </a:r>
            <a:r>
              <a:rPr lang="en-US" sz="800" dirty="0">
                <a:solidFill>
                  <a:prstClr val="black"/>
                </a:solidFill>
                <a:latin typeface="Arial Narrow" panose="020B0606020202030204" pitchFamily="34" charset="0"/>
              </a:rPr>
              <a:t>between </a:t>
            </a:r>
            <a:r>
              <a:rPr lang="en-US" sz="800" dirty="0" smtClean="0">
                <a:solidFill>
                  <a:prstClr val="black"/>
                </a:solidFill>
                <a:latin typeface="Arial Narrow" panose="020B0606020202030204" pitchFamily="34" charset="0"/>
              </a:rPr>
              <a:t>uses</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All elements have 15 year lifetime</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Low-g body docking and interaction</a:t>
            </a:r>
          </a:p>
        </p:txBody>
      </p:sp>
      <p:sp>
        <p:nvSpPr>
          <p:cNvPr id="5" name="TextBox 4"/>
          <p:cNvSpPr txBox="1"/>
          <p:nvPr/>
        </p:nvSpPr>
        <p:spPr>
          <a:xfrm>
            <a:off x="850879" y="1127557"/>
            <a:ext cx="1737976" cy="338554"/>
          </a:xfrm>
          <a:prstGeom prst="rect">
            <a:avLst/>
          </a:prstGeom>
          <a:noFill/>
        </p:spPr>
        <p:txBody>
          <a:bodyPr wrap="none" rtlCol="0">
            <a:spAutoFit/>
          </a:bodyPr>
          <a:lstStyle/>
          <a:p>
            <a:r>
              <a:rPr lang="en-US" sz="1600" b="1" dirty="0" err="1" smtClean="0">
                <a:solidFill>
                  <a:prstClr val="black"/>
                </a:solidFill>
                <a:effectLst>
                  <a:glow rad="228600">
                    <a:prstClr val="white">
                      <a:lumMod val="75000"/>
                    </a:prstClr>
                  </a:glow>
                </a:effectLst>
                <a:latin typeface="Eras Medium ITC" panose="020B0602030504020804" pitchFamily="34" charset="0"/>
              </a:rPr>
              <a:t>Phobos</a:t>
            </a:r>
            <a:r>
              <a:rPr lang="en-US" sz="1600" b="1" dirty="0" smtClean="0">
                <a:solidFill>
                  <a:prstClr val="black"/>
                </a:solidFill>
                <a:effectLst>
                  <a:glow rad="228600">
                    <a:prstClr val="white">
                      <a:lumMod val="75000"/>
                    </a:prstClr>
                  </a:glow>
                </a:effectLst>
                <a:latin typeface="Eras Medium ITC" panose="020B0602030504020804" pitchFamily="34" charset="0"/>
              </a:rPr>
              <a:t> / Deimos</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6" name="Rectangle 5"/>
          <p:cNvSpPr/>
          <p:nvPr/>
        </p:nvSpPr>
        <p:spPr>
          <a:xfrm>
            <a:off x="2667000" y="3416235"/>
            <a:ext cx="3810000" cy="3039268"/>
          </a:xfrm>
          <a:prstGeom prst="rect">
            <a:avLst/>
          </a:prstGeom>
        </p:spPr>
        <p:txBody>
          <a:bodyPr wrap="square" anchor="ctr">
            <a:noAutofit/>
          </a:bodyPr>
          <a:lstStyle/>
          <a:p>
            <a:pPr algn="ctr">
              <a:spcAft>
                <a:spcPts val="400"/>
              </a:spcAft>
              <a:tabLst>
                <a:tab pos="971550" algn="l"/>
              </a:tabLst>
            </a:pPr>
            <a:r>
              <a:rPr lang="en-US" sz="1100" dirty="0" smtClean="0">
                <a:solidFill>
                  <a:prstClr val="black"/>
                </a:solidFill>
                <a:latin typeface="Arial Narrow" panose="020B0606020202030204" pitchFamily="34" charset="0"/>
              </a:rPr>
              <a:t>Ability </a:t>
            </a:r>
            <a:r>
              <a:rPr lang="en-US" sz="1100" dirty="0">
                <a:solidFill>
                  <a:prstClr val="black"/>
                </a:solidFill>
                <a:latin typeface="Arial Narrow" panose="020B0606020202030204" pitchFamily="34" charset="0"/>
              </a:rPr>
              <a:t>to prospect </a:t>
            </a:r>
            <a:r>
              <a:rPr lang="en-US" sz="1100" dirty="0" smtClean="0">
                <a:solidFill>
                  <a:prstClr val="black"/>
                </a:solidFill>
                <a:latin typeface="Arial Narrow" panose="020B0606020202030204" pitchFamily="34" charset="0"/>
              </a:rPr>
              <a:t>for usable resources (e.g. water, </a:t>
            </a:r>
            <a:br>
              <a:rPr lang="en-US" sz="1100" dirty="0" smtClean="0">
                <a:solidFill>
                  <a:prstClr val="black"/>
                </a:solidFill>
                <a:latin typeface="Arial Narrow" panose="020B0606020202030204" pitchFamily="34" charset="0"/>
              </a:rPr>
            </a:br>
            <a:r>
              <a:rPr lang="en-US" sz="1100" dirty="0" smtClean="0">
                <a:solidFill>
                  <a:prstClr val="black"/>
                </a:solidFill>
                <a:latin typeface="Arial Narrow" panose="020B0606020202030204" pitchFamily="34" charset="0"/>
              </a:rPr>
              <a:t>oxygen, carbon, nitrogen) to achieve Earth-independence</a:t>
            </a:r>
            <a:endParaRPr lang="en-US" sz="1100" dirty="0">
              <a:solidFill>
                <a:prstClr val="black"/>
              </a:solidFill>
              <a:latin typeface="Arial Narrow" panose="020B0606020202030204" pitchFamily="34" charset="0"/>
            </a:endParaRPr>
          </a:p>
          <a:p>
            <a:pPr algn="ctr">
              <a:spcAft>
                <a:spcPts val="400"/>
              </a:spcAft>
              <a:tabLst>
                <a:tab pos="971550" algn="l"/>
              </a:tabLst>
            </a:pPr>
            <a:r>
              <a:rPr lang="en-US" sz="1100" dirty="0" smtClean="0">
                <a:solidFill>
                  <a:prstClr val="black"/>
                </a:solidFill>
                <a:latin typeface="Arial Narrow" panose="020B0606020202030204" pitchFamily="34" charset="0"/>
              </a:rPr>
              <a:t>Ability </a:t>
            </a:r>
            <a:r>
              <a:rPr lang="en-US" sz="1100" dirty="0">
                <a:solidFill>
                  <a:prstClr val="black"/>
                </a:solidFill>
                <a:latin typeface="Arial Narrow" panose="020B0606020202030204" pitchFamily="34" charset="0"/>
              </a:rPr>
              <a:t>to be </a:t>
            </a:r>
            <a:r>
              <a:rPr lang="en-US" sz="1100" dirty="0" err="1">
                <a:solidFill>
                  <a:prstClr val="black"/>
                </a:solidFill>
                <a:latin typeface="Arial Narrow" panose="020B0606020202030204" pitchFamily="34" charset="0"/>
              </a:rPr>
              <a:t>teleoperated</a:t>
            </a:r>
            <a:r>
              <a:rPr lang="en-US" sz="1100" dirty="0">
                <a:solidFill>
                  <a:prstClr val="black"/>
                </a:solidFill>
                <a:latin typeface="Arial Narrow" panose="020B0606020202030204" pitchFamily="34" charset="0"/>
              </a:rPr>
              <a:t> </a:t>
            </a:r>
            <a:r>
              <a:rPr lang="en-US" sz="1100" dirty="0" smtClean="0">
                <a:solidFill>
                  <a:prstClr val="black"/>
                </a:solidFill>
                <a:latin typeface="Arial Narrow" panose="020B0606020202030204" pitchFamily="34" charset="0"/>
              </a:rPr>
              <a:t>from other destination elements</a:t>
            </a:r>
          </a:p>
          <a:p>
            <a:pPr algn="ctr">
              <a:spcAft>
                <a:spcPts val="400"/>
              </a:spcAft>
              <a:tabLst>
                <a:tab pos="971550" algn="l"/>
              </a:tabLst>
            </a:pPr>
            <a:r>
              <a:rPr lang="en-US" sz="1100" dirty="0" smtClean="0">
                <a:solidFill>
                  <a:prstClr val="black"/>
                </a:solidFill>
                <a:latin typeface="Arial Narrow" panose="020B0606020202030204" pitchFamily="34" charset="0"/>
              </a:rPr>
              <a:t>Support </a:t>
            </a:r>
            <a:r>
              <a:rPr lang="en-US" sz="1100" dirty="0">
                <a:solidFill>
                  <a:prstClr val="black"/>
                </a:solidFill>
                <a:latin typeface="Arial Narrow" panose="020B0606020202030204" pitchFamily="34" charset="0"/>
              </a:rPr>
              <a:t>autonomous mission operations with </a:t>
            </a:r>
            <a:r>
              <a:rPr lang="en-US" sz="1100" dirty="0" smtClean="0">
                <a:solidFill>
                  <a:prstClr val="black"/>
                </a:solidFill>
                <a:latin typeface="Arial Narrow" panose="020B0606020202030204" pitchFamily="34" charset="0"/>
              </a:rPr>
              <a:t>time </a:t>
            </a:r>
            <a:r>
              <a:rPr lang="en-US" sz="1100" dirty="0">
                <a:solidFill>
                  <a:prstClr val="black"/>
                </a:solidFill>
                <a:latin typeface="Arial Narrow" panose="020B0606020202030204" pitchFamily="34" charset="0"/>
              </a:rPr>
              <a:t>delay</a:t>
            </a:r>
          </a:p>
          <a:p>
            <a:pPr algn="ctr">
              <a:spcAft>
                <a:spcPts val="400"/>
              </a:spcAft>
            </a:pPr>
            <a:r>
              <a:rPr lang="en-US" sz="1100" dirty="0">
                <a:solidFill>
                  <a:prstClr val="black"/>
                </a:solidFill>
                <a:latin typeface="Arial Narrow" panose="020B0606020202030204" pitchFamily="34" charset="0"/>
              </a:rPr>
              <a:t>Communications to/from </a:t>
            </a:r>
            <a:r>
              <a:rPr lang="en-US" sz="1100" dirty="0" smtClean="0">
                <a:solidFill>
                  <a:prstClr val="black"/>
                </a:solidFill>
                <a:latin typeface="Arial Narrow" panose="020B0606020202030204" pitchFamily="34" charset="0"/>
              </a:rPr>
              <a:t>Earth and </a:t>
            </a:r>
            <a:r>
              <a:rPr lang="en-US" sz="1100" dirty="0">
                <a:solidFill>
                  <a:prstClr val="black"/>
                </a:solidFill>
                <a:latin typeface="Arial Narrow" panose="020B0606020202030204" pitchFamily="34" charset="0"/>
              </a:rPr>
              <a:t>between elements</a:t>
            </a:r>
          </a:p>
          <a:p>
            <a:pPr algn="ctr">
              <a:spcAft>
                <a:spcPts val="400"/>
              </a:spcAft>
              <a:tabLst>
                <a:tab pos="971550" algn="l"/>
              </a:tabLst>
            </a:pPr>
            <a:r>
              <a:rPr lang="en-US" sz="1100" dirty="0" smtClean="0">
                <a:solidFill>
                  <a:prstClr val="black"/>
                </a:solidFill>
                <a:latin typeface="Arial Narrow" panose="020B0606020202030204" pitchFamily="34" charset="0"/>
              </a:rPr>
              <a:t>Robotic </a:t>
            </a:r>
            <a:r>
              <a:rPr lang="en-US" sz="1100" dirty="0">
                <a:solidFill>
                  <a:prstClr val="black"/>
                </a:solidFill>
                <a:latin typeface="Arial Narrow" panose="020B0606020202030204" pitchFamily="34" charset="0"/>
              </a:rPr>
              <a:t>support for setup, operations, and maintenance</a:t>
            </a:r>
          </a:p>
          <a:p>
            <a:pPr algn="ctr">
              <a:spcAft>
                <a:spcPts val="400"/>
              </a:spcAft>
              <a:tabLst>
                <a:tab pos="971550" algn="l"/>
              </a:tabLst>
            </a:pPr>
            <a:r>
              <a:rPr lang="en-US" sz="1100" dirty="0" smtClean="0">
                <a:solidFill>
                  <a:prstClr val="black"/>
                </a:solidFill>
                <a:latin typeface="Arial Narrow" panose="020B0606020202030204" pitchFamily="34" charset="0"/>
              </a:rPr>
              <a:t>Sample acquisition</a:t>
            </a:r>
          </a:p>
          <a:p>
            <a:pPr algn="ctr">
              <a:spcAft>
                <a:spcPts val="400"/>
              </a:spcAft>
              <a:tabLst>
                <a:tab pos="971550" algn="l"/>
              </a:tabLst>
            </a:pPr>
            <a:r>
              <a:rPr lang="en-US" sz="1100" dirty="0" smtClean="0">
                <a:solidFill>
                  <a:prstClr val="black"/>
                </a:solidFill>
                <a:latin typeface="Arial Narrow" panose="020B0606020202030204" pitchFamily="34" charset="0"/>
              </a:rPr>
              <a:t>Dust </a:t>
            </a:r>
            <a:r>
              <a:rPr lang="en-US" sz="1100" dirty="0">
                <a:solidFill>
                  <a:prstClr val="black"/>
                </a:solidFill>
                <a:latin typeface="Arial Narrow" panose="020B0606020202030204" pitchFamily="34" charset="0"/>
              </a:rPr>
              <a:t>mitigation</a:t>
            </a:r>
          </a:p>
          <a:p>
            <a:pPr algn="ctr">
              <a:spcAft>
                <a:spcPts val="400"/>
              </a:spcAft>
              <a:tabLst>
                <a:tab pos="971550" algn="l"/>
              </a:tabLst>
            </a:pPr>
            <a:endParaRPr lang="en-US" sz="1100" dirty="0">
              <a:solidFill>
                <a:prstClr val="black"/>
              </a:solidFill>
              <a:latin typeface="Arial Narrow" panose="020B0606020202030204" pitchFamily="34" charset="0"/>
            </a:endParaRPr>
          </a:p>
        </p:txBody>
      </p:sp>
      <p:sp>
        <p:nvSpPr>
          <p:cNvPr id="7" name="TextBox 6"/>
          <p:cNvSpPr txBox="1"/>
          <p:nvPr/>
        </p:nvSpPr>
        <p:spPr>
          <a:xfrm>
            <a:off x="3514660" y="2942905"/>
            <a:ext cx="2114681" cy="338554"/>
          </a:xfrm>
          <a:prstGeom prst="rect">
            <a:avLst/>
          </a:prstGeom>
          <a:noFill/>
        </p:spPr>
        <p:txBody>
          <a:bodyPr wrap="none" rtlCol="0">
            <a:spAutoFit/>
          </a:bodyPr>
          <a:lstStyle/>
          <a:p>
            <a:pPr algn="ctr"/>
            <a:r>
              <a:rPr lang="en-US" sz="1600" b="1" dirty="0" smtClean="0">
                <a:solidFill>
                  <a:prstClr val="black"/>
                </a:solidFill>
                <a:latin typeface="Eras Medium ITC" panose="020B0602030504020804" pitchFamily="34" charset="0"/>
              </a:rPr>
              <a:t>Common Capabilities</a:t>
            </a:r>
            <a:endParaRPr lang="en-US" sz="1600" b="1" dirty="0">
              <a:solidFill>
                <a:prstClr val="black"/>
              </a:solidFill>
              <a:latin typeface="Eras Medium ITC" panose="020B0602030504020804" pitchFamily="34" charset="0"/>
            </a:endParaRPr>
          </a:p>
        </p:txBody>
      </p:sp>
      <p:sp>
        <p:nvSpPr>
          <p:cNvPr id="8" name="Flowchart: Card 13"/>
          <p:cNvSpPr/>
          <p:nvPr/>
        </p:nvSpPr>
        <p:spPr>
          <a:xfrm flipH="1">
            <a:off x="5867400" y="2895601"/>
            <a:ext cx="3158488" cy="1624046"/>
          </a:xfrm>
          <a:custGeom>
            <a:avLst/>
            <a:gdLst>
              <a:gd name="connsiteX0" fmla="*/ 0 w 3139440"/>
              <a:gd name="connsiteY0" fmla="*/ 0 h 1540927"/>
              <a:gd name="connsiteX1" fmla="*/ 3139440 w 3139440"/>
              <a:gd name="connsiteY1" fmla="*/ 0 h 1540927"/>
              <a:gd name="connsiteX2" fmla="*/ 3139440 w 3139440"/>
              <a:gd name="connsiteY2" fmla="*/ 1540927 h 1540927"/>
              <a:gd name="connsiteX3" fmla="*/ 0 w 3139440"/>
              <a:gd name="connsiteY3" fmla="*/ 1540927 h 1540927"/>
              <a:gd name="connsiteX4" fmla="*/ 0 w 3139440"/>
              <a:gd name="connsiteY4" fmla="*/ 0 h 1540927"/>
              <a:gd name="connsiteX0" fmla="*/ 0 w 3139440"/>
              <a:gd name="connsiteY0" fmla="*/ 0 h 1540927"/>
              <a:gd name="connsiteX1" fmla="*/ 3139440 w 3139440"/>
              <a:gd name="connsiteY1" fmla="*/ 0 h 1540927"/>
              <a:gd name="connsiteX2" fmla="*/ 2384584 w 3139440"/>
              <a:gd name="connsiteY2" fmla="*/ 1540927 h 1540927"/>
              <a:gd name="connsiteX3" fmla="*/ 0 w 3139440"/>
              <a:gd name="connsiteY3" fmla="*/ 1540927 h 1540927"/>
              <a:gd name="connsiteX4" fmla="*/ 0 w 3139440"/>
              <a:gd name="connsiteY4" fmla="*/ 0 h 1540927"/>
              <a:gd name="connsiteX0" fmla="*/ 0 w 3139440"/>
              <a:gd name="connsiteY0" fmla="*/ 0 h 1540927"/>
              <a:gd name="connsiteX1" fmla="*/ 3139440 w 3139440"/>
              <a:gd name="connsiteY1" fmla="*/ 0 h 1540927"/>
              <a:gd name="connsiteX2" fmla="*/ 2403060 w 3139440"/>
              <a:gd name="connsiteY2" fmla="*/ 1540927 h 1540927"/>
              <a:gd name="connsiteX3" fmla="*/ 0 w 3139440"/>
              <a:gd name="connsiteY3" fmla="*/ 1540927 h 1540927"/>
              <a:gd name="connsiteX4" fmla="*/ 0 w 3139440"/>
              <a:gd name="connsiteY4" fmla="*/ 0 h 1540927"/>
              <a:gd name="connsiteX0" fmla="*/ 0 w 3139440"/>
              <a:gd name="connsiteY0" fmla="*/ 0 h 1540927"/>
              <a:gd name="connsiteX1" fmla="*/ 3139440 w 3139440"/>
              <a:gd name="connsiteY1" fmla="*/ 0 h 1540927"/>
              <a:gd name="connsiteX2" fmla="*/ 2391226 w 3139440"/>
              <a:gd name="connsiteY2" fmla="*/ 1540927 h 1540927"/>
              <a:gd name="connsiteX3" fmla="*/ 0 w 3139440"/>
              <a:gd name="connsiteY3" fmla="*/ 1540927 h 1540927"/>
              <a:gd name="connsiteX4" fmla="*/ 0 w 3139440"/>
              <a:gd name="connsiteY4" fmla="*/ 0 h 1540927"/>
              <a:gd name="connsiteX0" fmla="*/ 0 w 3139440"/>
              <a:gd name="connsiteY0" fmla="*/ 0 h 1543190"/>
              <a:gd name="connsiteX1" fmla="*/ 3139440 w 3139440"/>
              <a:gd name="connsiteY1" fmla="*/ 0 h 1543190"/>
              <a:gd name="connsiteX2" fmla="*/ 2353355 w 3139440"/>
              <a:gd name="connsiteY2" fmla="*/ 1543190 h 1543190"/>
              <a:gd name="connsiteX3" fmla="*/ 0 w 3139440"/>
              <a:gd name="connsiteY3" fmla="*/ 1540927 h 1543190"/>
              <a:gd name="connsiteX4" fmla="*/ 0 w 3139440"/>
              <a:gd name="connsiteY4" fmla="*/ 0 h 154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440" h="1543190">
                <a:moveTo>
                  <a:pt x="0" y="0"/>
                </a:moveTo>
                <a:lnTo>
                  <a:pt x="3139440" y="0"/>
                </a:lnTo>
                <a:lnTo>
                  <a:pt x="2353355" y="1543190"/>
                </a:lnTo>
                <a:lnTo>
                  <a:pt x="0" y="1540927"/>
                </a:lnTo>
                <a:lnTo>
                  <a:pt x="0"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14300">
              <a:buFont typeface="Wingdings" panose="05000000000000000000" pitchFamily="2" charset="2"/>
              <a:buChar char="ü"/>
            </a:pPr>
            <a:r>
              <a:rPr lang="en-US" sz="800" dirty="0" smtClean="0">
                <a:solidFill>
                  <a:prstClr val="black"/>
                </a:solidFill>
                <a:latin typeface="Arial Narrow" panose="020B0606020202030204" pitchFamily="34" charset="0"/>
              </a:rPr>
              <a:t>40 kW stationary Mars surface power </a:t>
            </a:r>
          </a:p>
          <a:p>
            <a:pPr marL="228600" indent="-114300">
              <a:buFont typeface="Wingdings" panose="05000000000000000000" pitchFamily="2" charset="2"/>
              <a:buChar char="ü"/>
            </a:pPr>
            <a:r>
              <a:rPr lang="en-US" sz="800" dirty="0" smtClean="0">
                <a:solidFill>
                  <a:prstClr val="black"/>
                </a:solidFill>
                <a:latin typeface="Arial Narrow" panose="020B0606020202030204" pitchFamily="34" charset="0"/>
              </a:rPr>
              <a:t>1-5 kW deployable/mobile Mars power </a:t>
            </a:r>
          </a:p>
          <a:p>
            <a:pPr marL="285750" indent="-114300">
              <a:buFont typeface="Wingdings" panose="05000000000000000000" pitchFamily="2" charset="2"/>
              <a:buChar char="ü"/>
            </a:pPr>
            <a:r>
              <a:rPr lang="en-US" sz="800" dirty="0" smtClean="0">
                <a:solidFill>
                  <a:prstClr val="black"/>
                </a:solidFill>
                <a:latin typeface="Arial Narrow" panose="020B0606020202030204" pitchFamily="34" charset="0"/>
              </a:rPr>
              <a:t>Mars surface rover for crew (2 </a:t>
            </a:r>
            <a:r>
              <a:rPr lang="en-US" sz="800" dirty="0">
                <a:solidFill>
                  <a:prstClr val="black"/>
                </a:solidFill>
                <a:latin typeface="Arial Narrow" panose="020B0606020202030204" pitchFamily="34" charset="0"/>
              </a:rPr>
              <a:t>nominal, 4 contingency</a:t>
            </a:r>
            <a:r>
              <a:rPr lang="en-US" sz="800" dirty="0" smtClean="0">
                <a:solidFill>
                  <a:prstClr val="black"/>
                </a:solidFill>
                <a:latin typeface="Arial Narrow" panose="020B0606020202030204" pitchFamily="34" charset="0"/>
              </a:rPr>
              <a:t>) and cargo (up to </a:t>
            </a:r>
            <a:br>
              <a:rPr lang="en-US" sz="800" dirty="0" smtClean="0">
                <a:solidFill>
                  <a:prstClr val="black"/>
                </a:solidFill>
                <a:latin typeface="Arial Narrow" panose="020B0606020202030204" pitchFamily="34" charset="0"/>
              </a:rPr>
            </a:br>
            <a:r>
              <a:rPr lang="en-US" sz="800" dirty="0" smtClean="0">
                <a:solidFill>
                  <a:prstClr val="black"/>
                </a:solidFill>
                <a:latin typeface="Arial Narrow" panose="020B0606020202030204" pitchFamily="34" charset="0"/>
              </a:rPr>
              <a:t>3 t) with a range of 90 km per charge and max speed of 10 km/</a:t>
            </a:r>
            <a:r>
              <a:rPr lang="en-US" sz="800" dirty="0" err="1" smtClean="0">
                <a:solidFill>
                  <a:prstClr val="black"/>
                </a:solidFill>
                <a:latin typeface="Arial Narrow" panose="020B0606020202030204" pitchFamily="34" charset="0"/>
              </a:rPr>
              <a:t>hr</a:t>
            </a:r>
            <a:endParaRPr lang="en-US" sz="800" dirty="0" smtClean="0">
              <a:solidFill>
                <a:prstClr val="black"/>
              </a:solidFill>
              <a:latin typeface="Arial Narrow" panose="020B0606020202030204" pitchFamily="34" charset="0"/>
            </a:endParaRPr>
          </a:p>
          <a:p>
            <a:pPr marL="400050" indent="-114300">
              <a:buFont typeface="Wingdings" panose="05000000000000000000" pitchFamily="2" charset="2"/>
              <a:buChar char="ü"/>
            </a:pPr>
            <a:r>
              <a:rPr lang="en-US" sz="800" dirty="0" smtClean="0">
                <a:solidFill>
                  <a:prstClr val="black"/>
                </a:solidFill>
                <a:latin typeface="Arial Narrow" panose="020B0606020202030204" pitchFamily="34" charset="0"/>
              </a:rPr>
              <a:t>Mars surface ISRU plant capable of processing &gt;2.2 </a:t>
            </a:r>
            <a:r>
              <a:rPr lang="en-US" sz="800" dirty="0">
                <a:solidFill>
                  <a:prstClr val="black"/>
                </a:solidFill>
                <a:latin typeface="Arial Narrow" panose="020B0606020202030204" pitchFamily="34" charset="0"/>
              </a:rPr>
              <a:t>kg/</a:t>
            </a:r>
            <a:r>
              <a:rPr lang="en-US" sz="800" dirty="0" err="1">
                <a:solidFill>
                  <a:prstClr val="black"/>
                </a:solidFill>
                <a:latin typeface="Arial Narrow" panose="020B0606020202030204" pitchFamily="34" charset="0"/>
              </a:rPr>
              <a:t>hr</a:t>
            </a:r>
            <a:r>
              <a:rPr lang="en-US" sz="800" dirty="0">
                <a:solidFill>
                  <a:prstClr val="black"/>
                </a:solidFill>
                <a:latin typeface="Arial Narrow" panose="020B0606020202030204" pitchFamily="34" charset="0"/>
              </a:rPr>
              <a:t> of atmosphere CO</a:t>
            </a:r>
            <a:r>
              <a:rPr lang="en-US" sz="800" baseline="-25000" dirty="0">
                <a:solidFill>
                  <a:prstClr val="black"/>
                </a:solidFill>
                <a:latin typeface="Arial Narrow" panose="020B0606020202030204" pitchFamily="34" charset="0"/>
              </a:rPr>
              <a:t>2</a:t>
            </a:r>
            <a:r>
              <a:rPr lang="en-US" sz="800" dirty="0">
                <a:solidFill>
                  <a:prstClr val="black"/>
                </a:solidFill>
                <a:latin typeface="Arial Narrow" panose="020B0606020202030204" pitchFamily="34" charset="0"/>
              </a:rPr>
              <a:t> into O</a:t>
            </a:r>
            <a:r>
              <a:rPr lang="en-US" sz="800" baseline="-25000" dirty="0">
                <a:solidFill>
                  <a:prstClr val="black"/>
                </a:solidFill>
                <a:latin typeface="Arial Narrow" panose="020B0606020202030204" pitchFamily="34" charset="0"/>
              </a:rPr>
              <a:t>2</a:t>
            </a:r>
            <a:r>
              <a:rPr lang="en-US" sz="800" dirty="0">
                <a:solidFill>
                  <a:prstClr val="black"/>
                </a:solidFill>
                <a:latin typeface="Arial Narrow" panose="020B0606020202030204" pitchFamily="34" charset="0"/>
              </a:rPr>
              <a:t> </a:t>
            </a:r>
            <a:r>
              <a:rPr lang="en-US" sz="800" dirty="0" smtClean="0">
                <a:solidFill>
                  <a:prstClr val="black"/>
                </a:solidFill>
                <a:latin typeface="Arial Narrow" panose="020B0606020202030204" pitchFamily="34" charset="0"/>
              </a:rPr>
              <a:t>with a process efficiency of 36%, power of 20-22 </a:t>
            </a:r>
            <a:r>
              <a:rPr lang="en-US" sz="800" dirty="0" err="1" smtClean="0">
                <a:solidFill>
                  <a:prstClr val="black"/>
                </a:solidFill>
                <a:latin typeface="Arial Narrow" panose="020B0606020202030204" pitchFamily="34" charset="0"/>
              </a:rPr>
              <a:t>kWe</a:t>
            </a:r>
            <a:r>
              <a:rPr lang="en-US" sz="800" dirty="0" smtClean="0">
                <a:solidFill>
                  <a:prstClr val="black"/>
                </a:solidFill>
                <a:latin typeface="Arial Narrow" panose="020B0606020202030204" pitchFamily="34" charset="0"/>
              </a:rPr>
              <a:t>, and is less than 1 t</a:t>
            </a:r>
          </a:p>
          <a:p>
            <a:pPr marL="571500" indent="-114300">
              <a:buFont typeface="Wingdings" panose="05000000000000000000" pitchFamily="2" charset="2"/>
              <a:buChar char="ü"/>
            </a:pPr>
            <a:r>
              <a:rPr lang="en-US" sz="800" dirty="0" err="1" smtClean="0">
                <a:solidFill>
                  <a:prstClr val="black"/>
                </a:solidFill>
                <a:latin typeface="Arial Narrow" panose="020B0606020202030204" pitchFamily="34" charset="0"/>
              </a:rPr>
              <a:t>Liquification</a:t>
            </a:r>
            <a:r>
              <a:rPr lang="en-US" sz="800" dirty="0" smtClean="0">
                <a:solidFill>
                  <a:prstClr val="black"/>
                </a:solidFill>
                <a:latin typeface="Arial Narrow" panose="020B0606020202030204" pitchFamily="34" charset="0"/>
              </a:rPr>
              <a:t> and cryogenic fluid storage in Mars atmosphere</a:t>
            </a:r>
            <a:endParaRPr lang="en-US" sz="800" dirty="0">
              <a:solidFill>
                <a:prstClr val="black"/>
              </a:solidFill>
              <a:latin typeface="Arial Narrow" panose="020B0606020202030204" pitchFamily="34" charset="0"/>
            </a:endParaRPr>
          </a:p>
          <a:p>
            <a:pPr marL="628650" indent="-114300">
              <a:buFont typeface="Wingdings" panose="05000000000000000000" pitchFamily="2" charset="2"/>
              <a:buChar char="ü"/>
            </a:pPr>
            <a:r>
              <a:rPr lang="en-US" sz="800" dirty="0" smtClean="0">
                <a:solidFill>
                  <a:prstClr val="black"/>
                </a:solidFill>
                <a:latin typeface="Arial Narrow" panose="020B0606020202030204" pitchFamily="34" charset="0"/>
              </a:rPr>
              <a:t>All systems dormant for 4-5 years before first use and </a:t>
            </a:r>
            <a:br>
              <a:rPr lang="en-US" sz="800" dirty="0" smtClean="0">
                <a:solidFill>
                  <a:prstClr val="black"/>
                </a:solidFill>
                <a:latin typeface="Arial Narrow" panose="020B0606020202030204" pitchFamily="34" charset="0"/>
              </a:rPr>
            </a:br>
            <a:r>
              <a:rPr lang="en-US" sz="800" dirty="0" smtClean="0">
                <a:solidFill>
                  <a:prstClr val="black"/>
                </a:solidFill>
                <a:latin typeface="Arial Narrow" panose="020B0606020202030204" pitchFamily="34" charset="0"/>
              </a:rPr>
              <a:t>between uses</a:t>
            </a:r>
            <a:endParaRPr lang="en-US" sz="800" dirty="0">
              <a:solidFill>
                <a:prstClr val="black"/>
              </a:solidFill>
              <a:latin typeface="Arial Narrow" panose="020B0606020202030204" pitchFamily="34" charset="0"/>
            </a:endParaRPr>
          </a:p>
          <a:p>
            <a:pPr marL="742950" indent="-114300">
              <a:buFont typeface="Wingdings" panose="05000000000000000000" pitchFamily="2" charset="2"/>
              <a:buChar char="ü"/>
            </a:pPr>
            <a:r>
              <a:rPr lang="en-US" sz="800" dirty="0" smtClean="0">
                <a:solidFill>
                  <a:prstClr val="black"/>
                </a:solidFill>
                <a:latin typeface="Arial Narrow" panose="020B0606020202030204" pitchFamily="34" charset="0"/>
              </a:rPr>
              <a:t>All elements have 15 year lifetime</a:t>
            </a:r>
          </a:p>
          <a:p>
            <a:pPr marL="800100" indent="-114300">
              <a:buFont typeface="Wingdings" panose="05000000000000000000" pitchFamily="2" charset="2"/>
              <a:buChar char="ü"/>
            </a:pPr>
            <a:r>
              <a:rPr lang="en-US" sz="800" dirty="0">
                <a:solidFill>
                  <a:prstClr val="black"/>
                </a:solidFill>
                <a:latin typeface="Arial Narrow" panose="020B0606020202030204" pitchFamily="34" charset="0"/>
              </a:rPr>
              <a:t>Offloading </a:t>
            </a:r>
            <a:r>
              <a:rPr lang="en-US" sz="800" dirty="0" smtClean="0">
                <a:solidFill>
                  <a:prstClr val="black"/>
                </a:solidFill>
                <a:latin typeface="Arial Narrow" panose="020B0606020202030204" pitchFamily="34" charset="0"/>
              </a:rPr>
              <a:t>and transport systems </a:t>
            </a:r>
            <a:r>
              <a:rPr lang="en-US" sz="800" dirty="0">
                <a:solidFill>
                  <a:prstClr val="black"/>
                </a:solidFill>
                <a:latin typeface="Arial Narrow" panose="020B0606020202030204" pitchFamily="34" charset="0"/>
              </a:rPr>
              <a:t>capable of up to 10 </a:t>
            </a:r>
            <a:r>
              <a:rPr lang="en-US" sz="800" dirty="0" smtClean="0">
                <a:solidFill>
                  <a:prstClr val="black"/>
                </a:solidFill>
                <a:latin typeface="Arial Narrow" panose="020B0606020202030204" pitchFamily="34" charset="0"/>
              </a:rPr>
              <a:t>t</a:t>
            </a:r>
          </a:p>
        </p:txBody>
      </p:sp>
      <p:sp>
        <p:nvSpPr>
          <p:cNvPr id="9" name="TextBox 8"/>
          <p:cNvSpPr txBox="1"/>
          <p:nvPr/>
        </p:nvSpPr>
        <p:spPr>
          <a:xfrm>
            <a:off x="6535729" y="1175708"/>
            <a:ext cx="1342034"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Mars Surface</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10" name="Content Placeholder 2"/>
          <p:cNvSpPr txBox="1">
            <a:spLocks/>
          </p:cNvSpPr>
          <p:nvPr/>
        </p:nvSpPr>
        <p:spPr>
          <a:xfrm>
            <a:off x="3026229" y="1344985"/>
            <a:ext cx="3182180" cy="1497011"/>
          </a:xfrm>
          <a:prstGeom prst="rect">
            <a:avLst/>
          </a:prstGeom>
          <a:noFill/>
        </p:spPr>
        <p:txBody>
          <a:bodyPr/>
          <a:lstStyle>
            <a:lvl1pPr marL="177800" indent="-177800" algn="l" defTabSz="457200" rtl="0" eaLnBrk="0" fontAlgn="base" hangingPunct="0">
              <a:spcBef>
                <a:spcPct val="20000"/>
              </a:spcBef>
              <a:spcAft>
                <a:spcPct val="0"/>
              </a:spcAft>
              <a:buFont typeface="Arial" panose="020B0604020202020204" pitchFamily="34"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400" b="0" dirty="0" err="1">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Uncrewed</a:t>
            </a:r>
            <a:r>
              <a:rPr lang="en-US" sz="1400" b="0" dirty="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 operations during deployment and </a:t>
            </a: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
            </a:r>
            <a:b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b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between </a:t>
            </a:r>
            <a:r>
              <a:rPr lang="en-US" sz="1400" b="0" dirty="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uses</a:t>
            </a:r>
          </a:p>
          <a:p>
            <a:pPr marL="119063" indent="0">
              <a:spcBef>
                <a:spcPts val="0"/>
              </a:spcBef>
              <a:spcAft>
                <a:spcPts val="1200"/>
              </a:spcAft>
              <a:buFont typeface="Arial" panose="020B0604020202020204" pitchFamily="34" charset="0"/>
              <a:buNone/>
            </a:pPr>
            <a:r>
              <a:rPr lang="en-US" sz="1400" b="0" dirty="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Extracting and processing local resources</a:t>
            </a:r>
          </a:p>
          <a:p>
            <a:pPr marL="282575" indent="0">
              <a:spcBef>
                <a:spcPts val="0"/>
              </a:spcBef>
              <a:spcAft>
                <a:spcPts val="1200"/>
              </a:spcAft>
              <a:buFont typeface="Arial" panose="020B0604020202020204" pitchFamily="34" charset="0"/>
              <a:buNone/>
            </a:pP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Operations in harsh environments</a:t>
            </a:r>
          </a:p>
          <a:p>
            <a:pPr marL="0" indent="0">
              <a:spcBef>
                <a:spcPts val="0"/>
              </a:spcBef>
              <a:spcAft>
                <a:spcPts val="1200"/>
              </a:spcAft>
              <a:buFont typeface="Arial" panose="020B0604020202020204" pitchFamily="34" charset="0"/>
              <a:buNone/>
            </a:pPr>
            <a:endParaRPr lang="en-US" sz="1400" b="0" dirty="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endParaRPr>
          </a:p>
        </p:txBody>
      </p:sp>
      <p:sp>
        <p:nvSpPr>
          <p:cNvPr id="11" name="TextBox 10"/>
          <p:cNvSpPr txBox="1"/>
          <p:nvPr/>
        </p:nvSpPr>
        <p:spPr>
          <a:xfrm>
            <a:off x="3839192" y="958280"/>
            <a:ext cx="1243564" cy="338554"/>
          </a:xfrm>
          <a:prstGeom prst="rect">
            <a:avLst/>
          </a:prstGeom>
          <a:noFill/>
        </p:spPr>
        <p:txBody>
          <a:bodyPr wrap="square" rtlCol="0">
            <a:spAutoFit/>
          </a:bodyPr>
          <a:lstStyle/>
          <a:p>
            <a:r>
              <a:rPr lang="en-US" sz="1600" b="1" dirty="0">
                <a:solidFill>
                  <a:prstClr val="black"/>
                </a:solidFill>
                <a:effectLst>
                  <a:glow rad="228600">
                    <a:prstClr val="white">
                      <a:lumMod val="75000"/>
                    </a:prstClr>
                  </a:glow>
                </a:effectLst>
                <a:latin typeface="Eras Medium ITC" panose="020B0602030504020804" pitchFamily="34" charset="0"/>
              </a:rPr>
              <a:t>Challenges</a:t>
            </a:r>
          </a:p>
        </p:txBody>
      </p:sp>
      <p:sp>
        <p:nvSpPr>
          <p:cNvPr id="12" name="Flowchart: Card 13"/>
          <p:cNvSpPr/>
          <p:nvPr/>
        </p:nvSpPr>
        <p:spPr>
          <a:xfrm flipH="1">
            <a:off x="7484530" y="5943600"/>
            <a:ext cx="1560435" cy="51190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Robotic rover with </a:t>
            </a:r>
            <a:r>
              <a:rPr lang="en-US" sz="800" dirty="0" smtClean="0">
                <a:solidFill>
                  <a:prstClr val="black"/>
                </a:solidFill>
                <a:latin typeface="Arial Narrow" panose="020B0606020202030204" pitchFamily="34" charset="0"/>
              </a:rPr>
              <a:t>acquisition and processing of icy regolith</a:t>
            </a:r>
          </a:p>
        </p:txBody>
      </p:sp>
      <p:sp>
        <p:nvSpPr>
          <p:cNvPr id="13" name="TextBox 12"/>
          <p:cNvSpPr txBox="1"/>
          <p:nvPr/>
        </p:nvSpPr>
        <p:spPr>
          <a:xfrm>
            <a:off x="6833524" y="4738696"/>
            <a:ext cx="723275"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Moon</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14" name="Flowchart: Card 13"/>
          <p:cNvSpPr/>
          <p:nvPr/>
        </p:nvSpPr>
        <p:spPr>
          <a:xfrm flipH="1">
            <a:off x="921398" y="5636418"/>
            <a:ext cx="2431402" cy="819083"/>
          </a:xfrm>
          <a:custGeom>
            <a:avLst/>
            <a:gdLst>
              <a:gd name="connsiteX0" fmla="*/ 0 w 2431402"/>
              <a:gd name="connsiteY0" fmla="*/ 0 h 1005519"/>
              <a:gd name="connsiteX1" fmla="*/ 2431402 w 2431402"/>
              <a:gd name="connsiteY1" fmla="*/ 0 h 1005519"/>
              <a:gd name="connsiteX2" fmla="*/ 2431402 w 2431402"/>
              <a:gd name="connsiteY2" fmla="*/ 1005519 h 1005519"/>
              <a:gd name="connsiteX3" fmla="*/ 0 w 2431402"/>
              <a:gd name="connsiteY3" fmla="*/ 1005519 h 1005519"/>
              <a:gd name="connsiteX4" fmla="*/ 0 w 2431402"/>
              <a:gd name="connsiteY4" fmla="*/ 0 h 1005519"/>
              <a:gd name="connsiteX0" fmla="*/ 511969 w 2431402"/>
              <a:gd name="connsiteY0" fmla="*/ 0 h 1005519"/>
              <a:gd name="connsiteX1" fmla="*/ 2431402 w 2431402"/>
              <a:gd name="connsiteY1" fmla="*/ 0 h 1005519"/>
              <a:gd name="connsiteX2" fmla="*/ 2431402 w 2431402"/>
              <a:gd name="connsiteY2" fmla="*/ 1005519 h 1005519"/>
              <a:gd name="connsiteX3" fmla="*/ 0 w 2431402"/>
              <a:gd name="connsiteY3" fmla="*/ 1005519 h 1005519"/>
              <a:gd name="connsiteX4" fmla="*/ 511969 w 2431402"/>
              <a:gd name="connsiteY4" fmla="*/ 0 h 1005519"/>
              <a:gd name="connsiteX0" fmla="*/ 414338 w 2431402"/>
              <a:gd name="connsiteY0" fmla="*/ 0 h 1008450"/>
              <a:gd name="connsiteX1" fmla="*/ 2431402 w 2431402"/>
              <a:gd name="connsiteY1" fmla="*/ 2931 h 1008450"/>
              <a:gd name="connsiteX2" fmla="*/ 2431402 w 2431402"/>
              <a:gd name="connsiteY2" fmla="*/ 1008450 h 1008450"/>
              <a:gd name="connsiteX3" fmla="*/ 0 w 2431402"/>
              <a:gd name="connsiteY3" fmla="*/ 1008450 h 1008450"/>
              <a:gd name="connsiteX4" fmla="*/ 414338 w 2431402"/>
              <a:gd name="connsiteY4" fmla="*/ 0 h 100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1402" h="1008450">
                <a:moveTo>
                  <a:pt x="414338" y="0"/>
                </a:moveTo>
                <a:lnTo>
                  <a:pt x="2431402" y="2931"/>
                </a:lnTo>
                <a:lnTo>
                  <a:pt x="2431402" y="1008450"/>
                </a:lnTo>
                <a:lnTo>
                  <a:pt x="0" y="1008450"/>
                </a:lnTo>
                <a:lnTo>
                  <a:pt x="414338"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Acquisition and processing of 0.08 – 1.6 kg/day </a:t>
            </a:r>
            <a:br>
              <a:rPr lang="en-US" sz="800" dirty="0" smtClean="0">
                <a:solidFill>
                  <a:prstClr val="black"/>
                </a:solidFill>
                <a:latin typeface="Arial Narrow" panose="020B0606020202030204" pitchFamily="34" charset="0"/>
              </a:rPr>
            </a:br>
            <a:r>
              <a:rPr lang="en-US" sz="800" dirty="0" smtClean="0">
                <a:solidFill>
                  <a:prstClr val="black"/>
                </a:solidFill>
                <a:latin typeface="Arial Narrow" panose="020B0606020202030204" pitchFamily="34" charset="0"/>
              </a:rPr>
              <a:t>of water, oxygen, and/or hydrocarbons at </a:t>
            </a:r>
            <a:br>
              <a:rPr lang="en-US" sz="800" dirty="0" smtClean="0">
                <a:solidFill>
                  <a:prstClr val="black"/>
                </a:solidFill>
                <a:latin typeface="Arial Narrow" panose="020B0606020202030204" pitchFamily="34" charset="0"/>
              </a:rPr>
            </a:br>
            <a:r>
              <a:rPr lang="en-US" sz="800" dirty="0" smtClean="0">
                <a:solidFill>
                  <a:prstClr val="black"/>
                </a:solidFill>
                <a:latin typeface="Arial Narrow" panose="020B0606020202030204" pitchFamily="34" charset="0"/>
              </a:rPr>
              <a:t>10 – 20 % efficiency</a:t>
            </a:r>
            <a:endParaRPr lang="en-US" sz="800" dirty="0">
              <a:solidFill>
                <a:srgbClr val="FF0000"/>
              </a:solidFill>
              <a:latin typeface="Arial Narrow" panose="020B0606020202030204" pitchFamily="34" charset="0"/>
            </a:endParaRP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Low-g body </a:t>
            </a:r>
            <a:r>
              <a:rPr lang="en-US" sz="800" dirty="0" smtClean="0">
                <a:solidFill>
                  <a:prstClr val="black"/>
                </a:solidFill>
                <a:latin typeface="Arial Narrow" panose="020B0606020202030204" pitchFamily="34" charset="0"/>
              </a:rPr>
              <a:t>grappling/capture and manipulation</a:t>
            </a:r>
            <a:endParaRPr lang="en-US" sz="800" dirty="0">
              <a:solidFill>
                <a:prstClr val="black"/>
              </a:solidFill>
              <a:latin typeface="Arial Narrow" panose="020B0606020202030204" pitchFamily="34" charset="0"/>
            </a:endParaRP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Hub for exploration vehicle aggregation and servicing</a:t>
            </a:r>
          </a:p>
        </p:txBody>
      </p:sp>
      <p:sp>
        <p:nvSpPr>
          <p:cNvPr id="15" name="TextBox 14"/>
          <p:cNvSpPr txBox="1"/>
          <p:nvPr/>
        </p:nvSpPr>
        <p:spPr>
          <a:xfrm>
            <a:off x="620046" y="4782277"/>
            <a:ext cx="1968809" cy="338554"/>
          </a:xfrm>
          <a:prstGeom prst="rect">
            <a:avLst/>
          </a:prstGeom>
          <a:noFill/>
        </p:spPr>
        <p:txBody>
          <a:bodyPr wrap="none" rtlCol="0">
            <a:spAutoFit/>
          </a:bodyPr>
          <a:lstStyle/>
          <a:p>
            <a:r>
              <a:rPr lang="en-US" sz="1600" b="1" dirty="0" err="1" smtClean="0">
                <a:solidFill>
                  <a:prstClr val="black"/>
                </a:solidFill>
                <a:effectLst>
                  <a:glow rad="228600">
                    <a:prstClr val="white">
                      <a:lumMod val="75000"/>
                    </a:prstClr>
                  </a:glow>
                </a:effectLst>
                <a:latin typeface="Eras Medium ITC" panose="020B0602030504020804" pitchFamily="34" charset="0"/>
              </a:rPr>
              <a:t>Cis</a:t>
            </a:r>
            <a:r>
              <a:rPr lang="en-US" sz="1600" b="1" dirty="0" smtClean="0">
                <a:solidFill>
                  <a:prstClr val="black"/>
                </a:solidFill>
                <a:effectLst>
                  <a:glow rad="228600">
                    <a:prstClr val="white">
                      <a:lumMod val="75000"/>
                    </a:prstClr>
                  </a:glow>
                </a:effectLst>
                <a:latin typeface="Eras Medium ITC" panose="020B0602030504020804" pitchFamily="34" charset="0"/>
              </a:rPr>
              <a:t> - Lunar/Asteroid</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Tree>
    <p:extLst>
      <p:ext uri="{BB962C8B-B14F-4D97-AF65-F5344CB8AC3E}">
        <p14:creationId xmlns:p14="http://schemas.microsoft.com/office/powerpoint/2010/main" val="976606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p:nvPr>
        </p:nvSpPr>
        <p:spPr>
          <a:xfrm>
            <a:off x="76200" y="-77688"/>
            <a:ext cx="8077200" cy="1015663"/>
          </a:xfrm>
          <a:prstGeom prst="rect">
            <a:avLst/>
          </a:prstGeom>
          <a:noFill/>
        </p:spPr>
        <p:txBody>
          <a:bodyPr wrap="square" rtlCol="0">
            <a:spAutoFit/>
          </a:bodyPr>
          <a:lstStyle/>
          <a:p>
            <a:r>
              <a:rPr lang="en-US" sz="3000" b="1" dirty="0">
                <a:solidFill>
                  <a:schemeClr val="bg1"/>
                </a:solidFill>
                <a:latin typeface="Arial" pitchFamily="34" charset="0"/>
                <a:cs typeface="Arial" pitchFamily="34" charset="0"/>
              </a:rPr>
              <a:t>C</a:t>
            </a:r>
            <a:r>
              <a:rPr lang="en-US" sz="3000" b="1" dirty="0" smtClean="0">
                <a:solidFill>
                  <a:schemeClr val="bg1"/>
                </a:solidFill>
                <a:latin typeface="Arial" pitchFamily="34" charset="0"/>
                <a:cs typeface="Arial" pitchFamily="34" charset="0"/>
              </a:rPr>
              <a:t>apability Driven Framework: System Maturation Teams(SMT)</a:t>
            </a:r>
            <a:endParaRPr lang="en-US" sz="3000" b="1" dirty="0">
              <a:solidFill>
                <a:schemeClr val="bg1"/>
              </a:solidFill>
              <a:latin typeface="Arial" pitchFamily="34" charset="0"/>
              <a:cs typeface="Arial" pitchFamily="34" charset="0"/>
            </a:endParaRPr>
          </a:p>
        </p:txBody>
      </p:sp>
      <p:pic>
        <p:nvPicPr>
          <p:cNvPr id="3" name="Picture 2" descr="Capabilities-Driven-Framework-v2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00"/>
            <a:ext cx="9144000" cy="5943600"/>
          </a:xfrm>
          <a:prstGeom prst="rect">
            <a:avLst/>
          </a:prstGeom>
        </p:spPr>
      </p:pic>
    </p:spTree>
    <p:extLst>
      <p:ext uri="{BB962C8B-B14F-4D97-AF65-F5344CB8AC3E}">
        <p14:creationId xmlns:p14="http://schemas.microsoft.com/office/powerpoint/2010/main" val="247327742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a:r>
              <a:rPr lang="en-US" sz="2000" b="1" dirty="0">
                <a:solidFill>
                  <a:schemeClr val="bg1"/>
                </a:solidFill>
                <a:latin typeface="Arial" panose="020B0604020202020204" pitchFamily="34" charset="0"/>
                <a:cs typeface="Arial" panose="020B0604020202020204" pitchFamily="34" charset="0"/>
              </a:rPr>
              <a:t>System Maturation Teams - Integrated capability investment decisions with traceability to human exploration needs </a:t>
            </a:r>
          </a:p>
        </p:txBody>
      </p:sp>
      <p:graphicFrame>
        <p:nvGraphicFramePr>
          <p:cNvPr id="5" name="Table 4"/>
          <p:cNvGraphicFramePr>
            <a:graphicFrameLocks noGrp="1"/>
          </p:cNvGraphicFramePr>
          <p:nvPr>
            <p:extLst>
              <p:ext uri="{D42A27DB-BD31-4B8C-83A1-F6EECF244321}">
                <p14:modId xmlns:p14="http://schemas.microsoft.com/office/powerpoint/2010/main" val="1863036355"/>
              </p:ext>
            </p:extLst>
          </p:nvPr>
        </p:nvGraphicFramePr>
        <p:xfrm>
          <a:off x="237330" y="1203930"/>
          <a:ext cx="4348318" cy="4869694"/>
        </p:xfrm>
        <a:graphic>
          <a:graphicData uri="http://schemas.openxmlformats.org/drawingml/2006/table">
            <a:tbl>
              <a:tblPr firstRow="1" firstCol="1" bandRow="1"/>
              <a:tblGrid>
                <a:gridCol w="4348318"/>
              </a:tblGrid>
              <a:tr h="261547">
                <a:tc>
                  <a:txBody>
                    <a:bodyPr/>
                    <a:lstStyle/>
                    <a:p>
                      <a:pPr marL="0" marR="0" algn="ctr">
                        <a:spcBef>
                          <a:spcPts val="0"/>
                        </a:spcBef>
                        <a:spcAft>
                          <a:spcPts val="0"/>
                        </a:spcAft>
                      </a:pPr>
                      <a:r>
                        <a:rPr lang="en-US" sz="1600" b="1" dirty="0">
                          <a:effectLst/>
                          <a:latin typeface="Arial" panose="020B0604020202020204" pitchFamily="34" charset="0"/>
                          <a:ea typeface="MS Mincho" panose="02020609040205080304" pitchFamily="49" charset="-128"/>
                          <a:cs typeface="Arial" panose="020B0604020202020204" pitchFamily="34" charset="0"/>
                        </a:rPr>
                        <a:t>System Maturation Team</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r>
              <a:tr h="261547">
                <a:tc>
                  <a:txBody>
                    <a:bodyPr/>
                    <a:lstStyle/>
                    <a:p>
                      <a:pPr marL="0" marR="0" algn="ctr">
                        <a:spcBef>
                          <a:spcPts val="0"/>
                        </a:spcBef>
                        <a:spcAft>
                          <a:spcPts val="0"/>
                        </a:spcAft>
                      </a:pPr>
                      <a:r>
                        <a:rPr lang="en-US" sz="1600" dirty="0">
                          <a:effectLst/>
                          <a:latin typeface="Arial" panose="020B0604020202020204" pitchFamily="34" charset="0"/>
                          <a:ea typeface="MS Mincho" panose="02020609040205080304" pitchFamily="49" charset="-128"/>
                          <a:cs typeface="Arial" panose="020B0604020202020204" pitchFamily="34" charset="0"/>
                        </a:rPr>
                        <a:t>Autonomous Mission Operations (AMO)</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547">
                <a:tc>
                  <a:txBody>
                    <a:bodyPr/>
                    <a:lstStyle/>
                    <a:p>
                      <a:pPr marL="0" marR="0" algn="ctr">
                        <a:spcBef>
                          <a:spcPts val="0"/>
                        </a:spcBef>
                        <a:spcAft>
                          <a:spcPts val="0"/>
                        </a:spcAft>
                      </a:pPr>
                      <a:r>
                        <a:rPr lang="en-US" sz="1600" dirty="0">
                          <a:effectLst/>
                          <a:latin typeface="Arial" panose="020B0604020202020204" pitchFamily="34" charset="0"/>
                          <a:ea typeface="MS Mincho" panose="02020609040205080304" pitchFamily="49" charset="-128"/>
                          <a:cs typeface="Arial" panose="020B0604020202020204" pitchFamily="34" charset="0"/>
                        </a:rPr>
                        <a:t>Communication and Navigation (Comm/Nav)</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547">
                <a:tc>
                  <a:txBody>
                    <a:bodyPr/>
                    <a:lstStyle/>
                    <a:p>
                      <a:pPr marL="0" marR="0" algn="ctr">
                        <a:spcBef>
                          <a:spcPts val="0"/>
                        </a:spcBef>
                        <a:spcAft>
                          <a:spcPts val="0"/>
                        </a:spcAft>
                      </a:pPr>
                      <a:r>
                        <a:rPr lang="en-US" sz="1600" dirty="0">
                          <a:effectLst/>
                          <a:latin typeface="Arial" panose="020B0604020202020204" pitchFamily="34" charset="0"/>
                          <a:ea typeface="MS Mincho" panose="02020609040205080304" pitchFamily="49" charset="-128"/>
                          <a:cs typeface="Arial" panose="020B0604020202020204" pitchFamily="34" charset="0"/>
                        </a:rPr>
                        <a:t>Crew Health &amp; Protection </a:t>
                      </a:r>
                      <a:r>
                        <a:rPr lang="en-US" sz="1600" dirty="0" smtClean="0">
                          <a:effectLst/>
                          <a:latin typeface="Arial" panose="020B0604020202020204" pitchFamily="34" charset="0"/>
                          <a:ea typeface="MS Mincho" panose="02020609040205080304" pitchFamily="49" charset="-128"/>
                          <a:cs typeface="Arial" panose="020B0604020202020204" pitchFamily="34" charset="0"/>
                        </a:rPr>
                        <a:t>and </a:t>
                      </a:r>
                      <a:r>
                        <a:rPr lang="en-US" sz="1600" dirty="0">
                          <a:effectLst/>
                          <a:latin typeface="Arial" panose="020B0604020202020204" pitchFamily="34" charset="0"/>
                          <a:ea typeface="MS Mincho" panose="02020609040205080304" pitchFamily="49" charset="-128"/>
                          <a:cs typeface="Arial" panose="020B0604020202020204" pitchFamily="34" charset="0"/>
                        </a:rPr>
                        <a:t>Radiation (CHP)</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868">
                <a:tc>
                  <a:txBody>
                    <a:bodyPr/>
                    <a:lstStyle/>
                    <a:p>
                      <a:pPr marL="0" marR="0" algn="ctr">
                        <a:spcBef>
                          <a:spcPts val="0"/>
                        </a:spcBef>
                        <a:spcAft>
                          <a:spcPts val="0"/>
                        </a:spcAft>
                      </a:pPr>
                      <a:r>
                        <a:rPr lang="en-US" sz="1600" dirty="0" smtClean="0">
                          <a:effectLst/>
                          <a:latin typeface="Arial" panose="020B0604020202020204" pitchFamily="34" charset="0"/>
                          <a:ea typeface="MS Mincho" panose="02020609040205080304" pitchFamily="49" charset="-128"/>
                          <a:cs typeface="Arial" panose="020B0604020202020204" pitchFamily="34" charset="0"/>
                        </a:rPr>
                        <a:t>Environmental Control</a:t>
                      </a:r>
                      <a:r>
                        <a:rPr lang="en-US" sz="1600" baseline="0" dirty="0" smtClean="0">
                          <a:effectLst/>
                          <a:latin typeface="Arial" panose="020B0604020202020204" pitchFamily="34" charset="0"/>
                          <a:ea typeface="MS Mincho" panose="02020609040205080304" pitchFamily="49" charset="-128"/>
                          <a:cs typeface="Arial" panose="020B0604020202020204" pitchFamily="34" charset="0"/>
                        </a:rPr>
                        <a:t> and Life Support Systems and Environmental Monitoring (E</a:t>
                      </a:r>
                      <a:r>
                        <a:rPr lang="en-US" sz="1600" dirty="0" smtClean="0">
                          <a:effectLst/>
                          <a:latin typeface="Arial" panose="020B0604020202020204" pitchFamily="34" charset="0"/>
                          <a:ea typeface="MS Mincho" panose="02020609040205080304" pitchFamily="49" charset="-128"/>
                          <a:cs typeface="Arial" panose="020B0604020202020204" pitchFamily="34" charset="0"/>
                        </a:rPr>
                        <a:t>CLSS-EM)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547">
                <a:tc>
                  <a:txBody>
                    <a:bodyPr/>
                    <a:lstStyle/>
                    <a:p>
                      <a:pPr marL="0" marR="0" algn="ctr">
                        <a:spcBef>
                          <a:spcPts val="0"/>
                        </a:spcBef>
                        <a:spcAft>
                          <a:spcPts val="0"/>
                        </a:spcAft>
                      </a:pPr>
                      <a:r>
                        <a:rPr lang="en-US" sz="1600" dirty="0">
                          <a:effectLst/>
                          <a:latin typeface="Arial" panose="020B0604020202020204" pitchFamily="34" charset="0"/>
                          <a:ea typeface="MS Mincho" panose="02020609040205080304" pitchFamily="49" charset="-128"/>
                          <a:cs typeface="Arial" panose="020B0604020202020204" pitchFamily="34" charset="0"/>
                        </a:rPr>
                        <a:t>Entry, Descent and Landing (EDL)</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547">
                <a:tc>
                  <a:txBody>
                    <a:bodyPr/>
                    <a:lstStyle/>
                    <a:p>
                      <a:pPr marL="0" marR="0" algn="ctr">
                        <a:spcBef>
                          <a:spcPts val="0"/>
                        </a:spcBef>
                        <a:spcAft>
                          <a:spcPts val="0"/>
                        </a:spcAft>
                      </a:pPr>
                      <a:r>
                        <a:rPr lang="en-US" sz="1600" dirty="0" smtClean="0">
                          <a:effectLst/>
                          <a:latin typeface="Arial" panose="020B0604020202020204" pitchFamily="34" charset="0"/>
                          <a:ea typeface="MS Mincho" panose="02020609040205080304" pitchFamily="49" charset="-128"/>
                          <a:cs typeface="Arial" panose="020B0604020202020204" pitchFamily="34" charset="0"/>
                        </a:rPr>
                        <a:t>Extra-vehicle Activity (EVA)</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547">
                <a:tc>
                  <a:txBody>
                    <a:bodyPr/>
                    <a:lstStyle/>
                    <a:p>
                      <a:pPr marL="0" marR="0" algn="ctr">
                        <a:spcBef>
                          <a:spcPts val="0"/>
                        </a:spcBef>
                        <a:spcAft>
                          <a:spcPts val="0"/>
                        </a:spcAft>
                      </a:pPr>
                      <a:r>
                        <a:rPr lang="en-US" sz="1600" dirty="0">
                          <a:effectLst/>
                          <a:latin typeface="Arial" panose="020B0604020202020204" pitchFamily="34" charset="0"/>
                          <a:ea typeface="MS Mincho" panose="02020609040205080304" pitchFamily="49" charset="-128"/>
                          <a:cs typeface="Arial" panose="020B0604020202020204" pitchFamily="34" charset="0"/>
                        </a:rPr>
                        <a:t>Fire Safety</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547">
                <a:tc>
                  <a:txBody>
                    <a:bodyPr/>
                    <a:lstStyle/>
                    <a:p>
                      <a:pPr marL="0" marR="0" algn="ctr">
                        <a:spcBef>
                          <a:spcPts val="0"/>
                        </a:spcBef>
                        <a:spcAft>
                          <a:spcPts val="0"/>
                        </a:spcAft>
                      </a:pPr>
                      <a:r>
                        <a:rPr lang="en-US" sz="1600" dirty="0">
                          <a:effectLst/>
                          <a:latin typeface="Arial" panose="020B0604020202020204" pitchFamily="34" charset="0"/>
                          <a:ea typeface="MS Mincho" panose="02020609040205080304" pitchFamily="49" charset="-128"/>
                          <a:cs typeface="Arial" panose="020B0604020202020204" pitchFamily="34" charset="0"/>
                        </a:rPr>
                        <a:t>Human-Robotic Mission Operations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547">
                <a:tc>
                  <a:txBody>
                    <a:bodyPr/>
                    <a:lstStyle/>
                    <a:p>
                      <a:pPr marL="0" marR="0" algn="ctr">
                        <a:spcBef>
                          <a:spcPts val="0"/>
                        </a:spcBef>
                        <a:spcAft>
                          <a:spcPts val="0"/>
                        </a:spcAft>
                      </a:pPr>
                      <a:r>
                        <a:rPr lang="en-US" sz="1600" dirty="0">
                          <a:effectLst/>
                          <a:latin typeface="Arial" panose="020B0604020202020204" pitchFamily="34" charset="0"/>
                          <a:ea typeface="MS Mincho" panose="02020609040205080304" pitchFamily="49" charset="-128"/>
                          <a:cs typeface="Arial" panose="020B0604020202020204" pitchFamily="34" charset="0"/>
                        </a:rPr>
                        <a:t>In-Situ Resource Utilization (ISRU)</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547">
                <a:tc>
                  <a:txBody>
                    <a:bodyPr/>
                    <a:lstStyle/>
                    <a:p>
                      <a:pPr marL="0" marR="0" algn="ctr">
                        <a:spcBef>
                          <a:spcPts val="0"/>
                        </a:spcBef>
                        <a:spcAft>
                          <a:spcPts val="0"/>
                        </a:spcAft>
                      </a:pPr>
                      <a:r>
                        <a:rPr lang="en-US" sz="1600" dirty="0">
                          <a:effectLst/>
                          <a:latin typeface="Arial" panose="020B0604020202020204" pitchFamily="34" charset="0"/>
                          <a:ea typeface="MS Mincho" panose="02020609040205080304" pitchFamily="49" charset="-128"/>
                          <a:cs typeface="Arial" panose="020B0604020202020204" pitchFamily="34" charset="0"/>
                        </a:rPr>
                        <a:t>Power and Energy Storage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547">
                <a:tc>
                  <a:txBody>
                    <a:bodyPr/>
                    <a:lstStyle/>
                    <a:p>
                      <a:pPr marL="0" marR="0" algn="ctr">
                        <a:spcBef>
                          <a:spcPts val="0"/>
                        </a:spcBef>
                        <a:spcAft>
                          <a:spcPts val="0"/>
                        </a:spcAft>
                      </a:pPr>
                      <a:r>
                        <a:rPr lang="en-US" sz="1600" dirty="0">
                          <a:effectLst/>
                          <a:latin typeface="Arial" panose="020B0604020202020204" pitchFamily="34" charset="0"/>
                          <a:ea typeface="MS Mincho" panose="02020609040205080304" pitchFamily="49" charset="-128"/>
                          <a:cs typeface="Arial" panose="020B0604020202020204" pitchFamily="34" charset="0"/>
                        </a:rPr>
                        <a:t>Propulsion</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547">
                <a:tc>
                  <a:txBody>
                    <a:bodyPr/>
                    <a:lstStyle/>
                    <a:p>
                      <a:pPr marL="0" marR="0" algn="ctr">
                        <a:spcBef>
                          <a:spcPts val="0"/>
                        </a:spcBef>
                        <a:spcAft>
                          <a:spcPts val="0"/>
                        </a:spcAft>
                      </a:pPr>
                      <a:r>
                        <a:rPr lang="en-US" sz="1600" dirty="0">
                          <a:effectLst/>
                          <a:latin typeface="Arial" panose="020B0604020202020204" pitchFamily="34" charset="0"/>
                          <a:ea typeface="MS Mincho" panose="02020609040205080304" pitchFamily="49" charset="-128"/>
                          <a:cs typeface="Arial" panose="020B0604020202020204" pitchFamily="34" charset="0"/>
                        </a:rPr>
                        <a:t>Thermal (including </a:t>
                      </a:r>
                      <a:r>
                        <a:rPr lang="en-US" sz="1600" dirty="0" err="1">
                          <a:effectLst/>
                          <a:latin typeface="Arial" panose="020B0604020202020204" pitchFamily="34" charset="0"/>
                          <a:ea typeface="MS Mincho" panose="02020609040205080304" pitchFamily="49" charset="-128"/>
                          <a:cs typeface="Arial" panose="020B0604020202020204" pitchFamily="34" charset="0"/>
                        </a:rPr>
                        <a:t>cryo</a:t>
                      </a:r>
                      <a:r>
                        <a:rPr lang="en-US" sz="1600" dirty="0">
                          <a:effectLst/>
                          <a:latin typeface="Arial" panose="020B0604020202020204" pitchFamily="34" charset="0"/>
                          <a:ea typeface="MS Mincho" panose="02020609040205080304" pitchFamily="49" charset="-128"/>
                          <a:cs typeface="Arial" panose="020B0604020202020204" pitchFamily="34" charset="0"/>
                        </a:rPr>
                        <a:t>)</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383">
                <a:tc>
                  <a:txBody>
                    <a:bodyPr/>
                    <a:lstStyle/>
                    <a:p>
                      <a:pPr marL="0" marR="0" algn="ctr">
                        <a:spcBef>
                          <a:spcPts val="0"/>
                        </a:spcBef>
                        <a:spcAft>
                          <a:spcPts val="0"/>
                        </a:spcAft>
                      </a:pPr>
                      <a:r>
                        <a:rPr lang="en-US" sz="1600" b="1" dirty="0">
                          <a:effectLst/>
                          <a:latin typeface="Arial" panose="020B0604020202020204" pitchFamily="34" charset="0"/>
                          <a:ea typeface="MS Mincho" panose="02020609040205080304" pitchFamily="49" charset="-128"/>
                          <a:cs typeface="Arial" panose="020B0604020202020204" pitchFamily="34" charset="0"/>
                        </a:rPr>
                        <a:t>Discipline Team - Crosscutting</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61547">
                <a:tc>
                  <a:txBody>
                    <a:bodyPr/>
                    <a:lstStyle/>
                    <a:p>
                      <a:pPr marL="0" marR="0" algn="ctr">
                        <a:spcBef>
                          <a:spcPts val="0"/>
                        </a:spcBef>
                        <a:spcAft>
                          <a:spcPts val="0"/>
                        </a:spcAft>
                      </a:pPr>
                      <a:r>
                        <a:rPr lang="en-US" sz="1600" dirty="0">
                          <a:effectLst/>
                          <a:latin typeface="Arial" panose="020B0604020202020204" pitchFamily="34" charset="0"/>
                          <a:ea typeface="MS Mincho" panose="02020609040205080304" pitchFamily="49" charset="-128"/>
                          <a:cs typeface="Arial" panose="020B0604020202020204" pitchFamily="34" charset="0"/>
                        </a:rPr>
                        <a:t>Avionics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547">
                <a:tc>
                  <a:txBody>
                    <a:bodyPr/>
                    <a:lstStyle/>
                    <a:p>
                      <a:pPr marL="0" marR="0" algn="ctr">
                        <a:spcBef>
                          <a:spcPts val="0"/>
                        </a:spcBef>
                        <a:spcAft>
                          <a:spcPts val="0"/>
                        </a:spcAft>
                      </a:pPr>
                      <a:r>
                        <a:rPr lang="en-US" sz="1600" dirty="0">
                          <a:effectLst/>
                          <a:latin typeface="Arial" panose="020B0604020202020204" pitchFamily="34" charset="0"/>
                          <a:ea typeface="MS Mincho" panose="02020609040205080304" pitchFamily="49" charset="-128"/>
                          <a:cs typeface="Arial" panose="020B0604020202020204" pitchFamily="34" charset="0"/>
                        </a:rPr>
                        <a:t>Structures, Mechanisms, Materials and Processes (SMMP)</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4488371" y="863569"/>
            <a:ext cx="4500687" cy="6001643"/>
          </a:xfrm>
          <a:prstGeom prst="rect">
            <a:avLst/>
          </a:prstGeom>
        </p:spPr>
        <p:txBody>
          <a:bodyPr wrap="square">
            <a:spAutoFit/>
          </a:bodyPr>
          <a:lstStyle/>
          <a:p>
            <a:pPr marL="214313" indent="-214313" defTabSz="457200">
              <a:buFont typeface="Arial" panose="020B0604020202020204" pitchFamily="34" charset="0"/>
              <a:buChar char="•"/>
            </a:pPr>
            <a:r>
              <a:rPr lang="en-US" sz="1600" dirty="0">
                <a:solidFill>
                  <a:prstClr val="black"/>
                </a:solidFill>
                <a:latin typeface="Arial" panose="020B0604020202020204" pitchFamily="34" charset="0"/>
                <a:ea typeface="Times New Roman" panose="02020603050405020304" pitchFamily="18" charset="0"/>
                <a:cs typeface="Arial" panose="020B0604020202020204" pitchFamily="34" charset="0"/>
              </a:rPr>
              <a:t>A key piece to the Pioneering Space strategy is input from System Maturation Teams (SMTs).  The SMTs bring together subject matter experts from across the agency.  These experts have been involved in maturing systems and advancing technology readiness for </a:t>
            </a:r>
            <a:r>
              <a:rPr lang="en-US" sz="16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NASA.   </a:t>
            </a:r>
            <a:endParaRPr lang="en-US" sz="1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214313" indent="-214313" defTabSz="457200">
              <a:buFont typeface="Arial" panose="020B0604020202020204" pitchFamily="34" charset="0"/>
              <a:buChar char="•"/>
            </a:pPr>
            <a:endParaRPr lang="en-US" sz="1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214313" indent="-214313" defTabSz="45720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The SMTs are defining performance parameters and goals for each of the 12 capabilities, developing maturation plans and roadmaps for the identified performance gaps, specifying the interfaces between the various capabilities, and ensuring that the capabilities mature and integrate to enable future pioneering </a:t>
            </a:r>
            <a:r>
              <a:rPr lang="en-US" sz="1600" dirty="0" smtClean="0">
                <a:solidFill>
                  <a:prstClr val="black"/>
                </a:solidFill>
                <a:latin typeface="Arial" panose="020B0604020202020204" pitchFamily="34" charset="0"/>
                <a:cs typeface="Arial" panose="020B0604020202020204" pitchFamily="34" charset="0"/>
              </a:rPr>
              <a:t>missions.  </a:t>
            </a:r>
            <a:r>
              <a:rPr lang="en-US" sz="16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The </a:t>
            </a:r>
            <a:r>
              <a:rPr lang="en-US" sz="1600" dirty="0">
                <a:solidFill>
                  <a:prstClr val="black"/>
                </a:solidFill>
                <a:latin typeface="Arial" panose="020B0604020202020204" pitchFamily="34" charset="0"/>
                <a:ea typeface="Times New Roman" panose="02020603050405020304" pitchFamily="18" charset="0"/>
                <a:cs typeface="Arial" panose="020B0604020202020204" pitchFamily="34" charset="0"/>
              </a:rPr>
              <a:t>subject matter experts that compose each SMT are responsible for understanding their capabilities across all </a:t>
            </a:r>
            <a:r>
              <a:rPr lang="en-US" sz="16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missions and elements </a:t>
            </a:r>
            <a:r>
              <a:rPr lang="en-US" sz="1600" dirty="0">
                <a:solidFill>
                  <a:prstClr val="black"/>
                </a:solidFill>
                <a:latin typeface="Arial" panose="020B0604020202020204" pitchFamily="34" charset="0"/>
                <a:ea typeface="Times New Roman" panose="02020603050405020304" pitchFamily="18" charset="0"/>
                <a:cs typeface="Arial" panose="020B0604020202020204" pitchFamily="34" charset="0"/>
              </a:rPr>
              <a:t>within </a:t>
            </a:r>
            <a:r>
              <a:rPr lang="en-US" sz="16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the Evolvable Mars Campaign.  </a:t>
            </a:r>
          </a:p>
          <a:p>
            <a:pPr marL="214313" indent="-214313" defTabSz="457200">
              <a:buFont typeface="Arial" panose="020B0604020202020204" pitchFamily="34" charset="0"/>
              <a:buChar char="•"/>
            </a:pPr>
            <a:endParaRPr lang="en-US" sz="1600" dirty="0" smtClean="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214313" indent="-214313" defTabSz="457200">
              <a:buFont typeface="Arial" panose="020B0604020202020204" pitchFamily="34" charset="0"/>
              <a:buChar char="•"/>
            </a:pPr>
            <a:r>
              <a:rPr lang="en-US" sz="16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The SMTs work closely with the Evolvable Mars Campaign to coordinate capability needs and gaps</a:t>
            </a:r>
            <a:endParaRPr lang="en-US" sz="16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Slide Number Placeholder 3"/>
          <p:cNvSpPr>
            <a:spLocks noGrp="1"/>
          </p:cNvSpPr>
          <p:nvPr>
            <p:ph type="sldNum" sz="quarter" idx="4294967295"/>
          </p:nvPr>
        </p:nvSpPr>
        <p:spPr bwMode="auto">
          <a:xfrm>
            <a:off x="7004050" y="6500087"/>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B3D84F36-7EE2-44AA-9641-676E614A36AC}" type="slidenum">
              <a:rPr lang="en-US" altLang="en-US" sz="1000" smtClean="0">
                <a:solidFill>
                  <a:srgbClr val="000000"/>
                </a:solidFill>
                <a:latin typeface="Arial" panose="020B0604020202020204" pitchFamily="34" charset="0"/>
                <a:ea typeface="ヒラギノ角ゴ Pro W3" pitchFamily="-84" charset="-128"/>
              </a:rPr>
              <a:pPr/>
              <a:t>14</a:t>
            </a:fld>
            <a:endParaRPr lang="en-US" altLang="en-US" sz="1000" dirty="0">
              <a:solidFill>
                <a:srgbClr val="000000"/>
              </a:solidFill>
              <a:latin typeface="Arial" panose="020B0604020202020204" pitchFamily="34" charset="0"/>
              <a:ea typeface="ヒラギノ角ゴ Pro W3" pitchFamily="-84" charset="-128"/>
            </a:endParaRPr>
          </a:p>
        </p:txBody>
      </p:sp>
    </p:spTree>
    <p:extLst>
      <p:ext uri="{BB962C8B-B14F-4D97-AF65-F5344CB8AC3E}">
        <p14:creationId xmlns:p14="http://schemas.microsoft.com/office/powerpoint/2010/main" val="3080878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7010400" y="6492875"/>
            <a:ext cx="2133600" cy="365125"/>
          </a:xfrm>
        </p:spPr>
        <p:txBody>
          <a:bodyPr/>
          <a:lstStyle/>
          <a:p>
            <a:pPr>
              <a:defRPr/>
            </a:pPr>
            <a:fld id="{BF95435C-B6D8-42D3-852F-306FD46C80D8}" type="slidenum">
              <a:rPr lang="en-US" smtClean="0"/>
              <a:pPr>
                <a:defRPr/>
              </a:pPr>
              <a:t>15</a:t>
            </a:fld>
            <a:endParaRPr lang="en-US" dirty="0"/>
          </a:p>
        </p:txBody>
      </p:sp>
      <p:sp>
        <p:nvSpPr>
          <p:cNvPr id="5" name="Title 1"/>
          <p:cNvSpPr>
            <a:spLocks noGrp="1"/>
          </p:cNvSpPr>
          <p:nvPr>
            <p:ph type="title"/>
          </p:nvPr>
        </p:nvSpPr>
        <p:spPr>
          <a:xfrm>
            <a:off x="457200" y="0"/>
            <a:ext cx="6858000" cy="922338"/>
          </a:xfrm>
        </p:spPr>
        <p:txBody>
          <a:bodyPr/>
          <a:lstStyle/>
          <a:p>
            <a:r>
              <a:rPr lang="en-US" dirty="0" smtClean="0">
                <a:latin typeface="Arial"/>
                <a:cs typeface="Arial"/>
              </a:rPr>
              <a:t>System Maturation Teams Organization</a:t>
            </a:r>
          </a:p>
        </p:txBody>
      </p:sp>
      <p:cxnSp>
        <p:nvCxnSpPr>
          <p:cNvPr id="8" name="Straight Connector 7"/>
          <p:cNvCxnSpPr>
            <a:stCxn id="35" idx="4"/>
            <a:endCxn id="33" idx="2"/>
          </p:cNvCxnSpPr>
          <p:nvPr/>
        </p:nvCxnSpPr>
        <p:spPr>
          <a:xfrm rot="5400000" flipH="1">
            <a:off x="2262687" y="620185"/>
            <a:ext cx="1066800" cy="287443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a:stCxn id="35" idx="4"/>
            <a:endCxn id="38" idx="2"/>
          </p:cNvCxnSpPr>
          <p:nvPr/>
        </p:nvCxnSpPr>
        <p:spPr>
          <a:xfrm rot="5400000" flipH="1">
            <a:off x="3215187" y="1572685"/>
            <a:ext cx="1066800" cy="96943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35" idx="4"/>
            <a:endCxn id="37" idx="2"/>
          </p:cNvCxnSpPr>
          <p:nvPr/>
        </p:nvCxnSpPr>
        <p:spPr>
          <a:xfrm rot="5400000" flipH="1" flipV="1">
            <a:off x="4091486" y="1665815"/>
            <a:ext cx="1066800" cy="7831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35" idx="4"/>
            <a:endCxn id="36" idx="2"/>
          </p:cNvCxnSpPr>
          <p:nvPr/>
        </p:nvCxnSpPr>
        <p:spPr>
          <a:xfrm rot="5400000" flipH="1" flipV="1">
            <a:off x="5005886" y="751415"/>
            <a:ext cx="1066800" cy="26119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hape 11"/>
          <p:cNvCxnSpPr>
            <a:endCxn id="41" idx="2"/>
          </p:cNvCxnSpPr>
          <p:nvPr/>
        </p:nvCxnSpPr>
        <p:spPr>
          <a:xfrm flipV="1">
            <a:off x="2286000" y="4216401"/>
            <a:ext cx="4305300" cy="685800"/>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3" name="Shape 12"/>
          <p:cNvCxnSpPr>
            <a:endCxn id="41" idx="2"/>
          </p:cNvCxnSpPr>
          <p:nvPr/>
        </p:nvCxnSpPr>
        <p:spPr>
          <a:xfrm flipV="1">
            <a:off x="2438400" y="4216401"/>
            <a:ext cx="4152900" cy="838200"/>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4" name="Shape 13"/>
          <p:cNvCxnSpPr>
            <a:endCxn id="41" idx="2"/>
          </p:cNvCxnSpPr>
          <p:nvPr/>
        </p:nvCxnSpPr>
        <p:spPr>
          <a:xfrm flipV="1">
            <a:off x="2590800" y="4216401"/>
            <a:ext cx="4000500" cy="990600"/>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5" name="Shape 14"/>
          <p:cNvCxnSpPr>
            <a:endCxn id="41" idx="2"/>
          </p:cNvCxnSpPr>
          <p:nvPr/>
        </p:nvCxnSpPr>
        <p:spPr>
          <a:xfrm flipV="1">
            <a:off x="2743200" y="4216401"/>
            <a:ext cx="3848100" cy="1143000"/>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6" name="Shape 15"/>
          <p:cNvCxnSpPr>
            <a:endCxn id="41" idx="2"/>
          </p:cNvCxnSpPr>
          <p:nvPr/>
        </p:nvCxnSpPr>
        <p:spPr>
          <a:xfrm flipV="1">
            <a:off x="2895600" y="4216401"/>
            <a:ext cx="3695700" cy="1295400"/>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7" name="Shape 16"/>
          <p:cNvCxnSpPr>
            <a:endCxn id="41" idx="2"/>
          </p:cNvCxnSpPr>
          <p:nvPr/>
        </p:nvCxnSpPr>
        <p:spPr>
          <a:xfrm flipV="1">
            <a:off x="3048000" y="4216401"/>
            <a:ext cx="3543300" cy="1447800"/>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8" name="Shape 17"/>
          <p:cNvCxnSpPr>
            <a:endCxn id="41" idx="2"/>
          </p:cNvCxnSpPr>
          <p:nvPr/>
        </p:nvCxnSpPr>
        <p:spPr>
          <a:xfrm flipV="1">
            <a:off x="3276600" y="4216401"/>
            <a:ext cx="3314700" cy="1600200"/>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9" name="Shape 18"/>
          <p:cNvCxnSpPr>
            <a:endCxn id="41" idx="2"/>
          </p:cNvCxnSpPr>
          <p:nvPr/>
        </p:nvCxnSpPr>
        <p:spPr>
          <a:xfrm flipV="1">
            <a:off x="3352800" y="4216401"/>
            <a:ext cx="3238500" cy="1752600"/>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381000" y="4495800"/>
            <a:ext cx="1905000" cy="8382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2" name="Rounded Rectangle 21"/>
          <p:cNvSpPr/>
          <p:nvPr/>
        </p:nvSpPr>
        <p:spPr>
          <a:xfrm>
            <a:off x="533400" y="4648200"/>
            <a:ext cx="1905000" cy="8382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3" name="Rounded Rectangle 22"/>
          <p:cNvSpPr/>
          <p:nvPr/>
        </p:nvSpPr>
        <p:spPr>
          <a:xfrm>
            <a:off x="685800" y="4800600"/>
            <a:ext cx="1905000" cy="8382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4" name="Rounded Rectangle 23"/>
          <p:cNvSpPr/>
          <p:nvPr/>
        </p:nvSpPr>
        <p:spPr>
          <a:xfrm>
            <a:off x="838200" y="4953000"/>
            <a:ext cx="1905000" cy="8382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5" name="Rounded Rectangle 24"/>
          <p:cNvSpPr/>
          <p:nvPr/>
        </p:nvSpPr>
        <p:spPr>
          <a:xfrm>
            <a:off x="990600" y="5105400"/>
            <a:ext cx="1905000" cy="8382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6" name="Rounded Rectangle 25"/>
          <p:cNvSpPr/>
          <p:nvPr/>
        </p:nvSpPr>
        <p:spPr>
          <a:xfrm>
            <a:off x="1143000" y="5257800"/>
            <a:ext cx="1905000" cy="8382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7" name="Rounded Rectangle 26"/>
          <p:cNvSpPr/>
          <p:nvPr/>
        </p:nvSpPr>
        <p:spPr>
          <a:xfrm>
            <a:off x="1295400" y="5410200"/>
            <a:ext cx="1905000" cy="8382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8" name="Rounded Rectangle 27"/>
          <p:cNvSpPr/>
          <p:nvPr/>
        </p:nvSpPr>
        <p:spPr>
          <a:xfrm>
            <a:off x="1447800" y="5562600"/>
            <a:ext cx="1905000" cy="8382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9" name="Rounded Rectangle 28"/>
          <p:cNvSpPr/>
          <p:nvPr/>
        </p:nvSpPr>
        <p:spPr>
          <a:xfrm>
            <a:off x="1600200" y="5715000"/>
            <a:ext cx="1905000" cy="8382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dirty="0" smtClean="0">
                <a:solidFill>
                  <a:prstClr val="black">
                    <a:lumMod val="95000"/>
                    <a:lumOff val="5000"/>
                  </a:prstClr>
                </a:solidFill>
              </a:rPr>
              <a:t>ECLSS SMT</a:t>
            </a:r>
            <a:endParaRPr lang="en-US" dirty="0">
              <a:solidFill>
                <a:prstClr val="black">
                  <a:lumMod val="95000"/>
                  <a:lumOff val="5000"/>
                </a:prstClr>
              </a:solidFill>
            </a:endParaRPr>
          </a:p>
        </p:txBody>
      </p:sp>
      <p:sp>
        <p:nvSpPr>
          <p:cNvPr id="30" name="Rounded Rectangle 29"/>
          <p:cNvSpPr/>
          <p:nvPr/>
        </p:nvSpPr>
        <p:spPr>
          <a:xfrm>
            <a:off x="6934200" y="4876800"/>
            <a:ext cx="1905000" cy="8382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dirty="0" smtClean="0">
                <a:solidFill>
                  <a:prstClr val="black">
                    <a:lumMod val="95000"/>
                    <a:lumOff val="5000"/>
                  </a:prstClr>
                </a:solidFill>
              </a:rPr>
              <a:t>ISS, AES, HRP, etc. Rep</a:t>
            </a:r>
            <a:endParaRPr lang="en-US" dirty="0">
              <a:solidFill>
                <a:prstClr val="black">
                  <a:lumMod val="95000"/>
                  <a:lumOff val="5000"/>
                </a:prstClr>
              </a:solidFill>
            </a:endParaRPr>
          </a:p>
        </p:txBody>
      </p:sp>
      <p:cxnSp>
        <p:nvCxnSpPr>
          <p:cNvPr id="31" name="Elbow Connector 31"/>
          <p:cNvCxnSpPr>
            <a:stCxn id="30" idx="1"/>
            <a:endCxn id="41" idx="2"/>
          </p:cNvCxnSpPr>
          <p:nvPr/>
        </p:nvCxnSpPr>
        <p:spPr>
          <a:xfrm rot="10800000">
            <a:off x="6591300" y="4216402"/>
            <a:ext cx="342900" cy="1079499"/>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32" name="Shape 31"/>
          <p:cNvCxnSpPr>
            <a:stCxn id="29" idx="3"/>
            <a:endCxn id="41" idx="2"/>
          </p:cNvCxnSpPr>
          <p:nvPr/>
        </p:nvCxnSpPr>
        <p:spPr>
          <a:xfrm flipV="1">
            <a:off x="3505200" y="4216401"/>
            <a:ext cx="3086100" cy="1917699"/>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711171" y="990600"/>
            <a:ext cx="1295400" cy="5334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dirty="0" smtClean="0">
                <a:solidFill>
                  <a:prstClr val="black">
                    <a:lumMod val="95000"/>
                    <a:lumOff val="5000"/>
                  </a:prstClr>
                </a:solidFill>
              </a:rPr>
              <a:t>AES</a:t>
            </a:r>
            <a:endParaRPr lang="en-US" dirty="0">
              <a:solidFill>
                <a:prstClr val="black">
                  <a:lumMod val="95000"/>
                  <a:lumOff val="5000"/>
                </a:prstClr>
              </a:solidFill>
            </a:endParaRPr>
          </a:p>
        </p:txBody>
      </p:sp>
      <p:cxnSp>
        <p:nvCxnSpPr>
          <p:cNvPr id="34" name="Straight Connector 33"/>
          <p:cNvCxnSpPr>
            <a:stCxn id="35" idx="4"/>
            <a:endCxn id="41" idx="0"/>
          </p:cNvCxnSpPr>
          <p:nvPr/>
        </p:nvCxnSpPr>
        <p:spPr>
          <a:xfrm rot="16200000" flipH="1">
            <a:off x="5247201" y="1576901"/>
            <a:ext cx="330201" cy="2357998"/>
          </a:xfrm>
          <a:prstGeom prst="line">
            <a:avLst/>
          </a:prstGeom>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2175902" y="1828800"/>
            <a:ext cx="4114800" cy="762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dirty="0" smtClean="0">
                <a:solidFill>
                  <a:prstClr val="black">
                    <a:lumMod val="95000"/>
                    <a:lumOff val="5000"/>
                  </a:prstClr>
                </a:solidFill>
              </a:rPr>
              <a:t>Agency Level Prioritization &amp; Integration</a:t>
            </a:r>
            <a:endParaRPr lang="en-US" dirty="0">
              <a:solidFill>
                <a:prstClr val="black">
                  <a:lumMod val="95000"/>
                  <a:lumOff val="5000"/>
                </a:prstClr>
              </a:solidFill>
            </a:endParaRPr>
          </a:p>
        </p:txBody>
      </p:sp>
      <p:sp>
        <p:nvSpPr>
          <p:cNvPr id="36" name="Rounded Rectangle 35"/>
          <p:cNvSpPr/>
          <p:nvPr/>
        </p:nvSpPr>
        <p:spPr>
          <a:xfrm>
            <a:off x="6197571" y="990600"/>
            <a:ext cx="1295400" cy="5334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dirty="0" smtClean="0">
                <a:solidFill>
                  <a:prstClr val="black">
                    <a:lumMod val="95000"/>
                    <a:lumOff val="5000"/>
                  </a:prstClr>
                </a:solidFill>
              </a:rPr>
              <a:t>STMD</a:t>
            </a:r>
            <a:endParaRPr lang="en-US" dirty="0">
              <a:solidFill>
                <a:prstClr val="black">
                  <a:lumMod val="95000"/>
                  <a:lumOff val="5000"/>
                </a:prstClr>
              </a:solidFill>
            </a:endParaRPr>
          </a:p>
        </p:txBody>
      </p:sp>
      <p:sp>
        <p:nvSpPr>
          <p:cNvPr id="37" name="Rounded Rectangle 36"/>
          <p:cNvSpPr/>
          <p:nvPr/>
        </p:nvSpPr>
        <p:spPr>
          <a:xfrm>
            <a:off x="4368771" y="990600"/>
            <a:ext cx="1295400" cy="5334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dirty="0" smtClean="0">
                <a:solidFill>
                  <a:prstClr val="black">
                    <a:lumMod val="95000"/>
                    <a:lumOff val="5000"/>
                  </a:prstClr>
                </a:solidFill>
              </a:rPr>
              <a:t>HRP</a:t>
            </a:r>
            <a:endParaRPr lang="en-US" dirty="0">
              <a:solidFill>
                <a:prstClr val="black">
                  <a:lumMod val="95000"/>
                  <a:lumOff val="5000"/>
                </a:prstClr>
              </a:solidFill>
            </a:endParaRPr>
          </a:p>
        </p:txBody>
      </p:sp>
      <p:sp>
        <p:nvSpPr>
          <p:cNvPr id="38" name="Rounded Rectangle 37"/>
          <p:cNvSpPr/>
          <p:nvPr/>
        </p:nvSpPr>
        <p:spPr>
          <a:xfrm>
            <a:off x="2616171" y="990600"/>
            <a:ext cx="1295400" cy="5334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dirty="0" smtClean="0">
                <a:solidFill>
                  <a:prstClr val="black">
                    <a:lumMod val="95000"/>
                    <a:lumOff val="5000"/>
                  </a:prstClr>
                </a:solidFill>
              </a:rPr>
              <a:t>ISS</a:t>
            </a:r>
            <a:endParaRPr lang="en-US" dirty="0">
              <a:solidFill>
                <a:prstClr val="black">
                  <a:lumMod val="95000"/>
                  <a:lumOff val="5000"/>
                </a:prstClr>
              </a:solidFill>
            </a:endParaRPr>
          </a:p>
        </p:txBody>
      </p:sp>
      <p:sp>
        <p:nvSpPr>
          <p:cNvPr id="39" name="Rounded Rectangle 38"/>
          <p:cNvSpPr/>
          <p:nvPr/>
        </p:nvSpPr>
        <p:spPr>
          <a:xfrm>
            <a:off x="381000" y="3124200"/>
            <a:ext cx="1905000" cy="8382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dirty="0" smtClean="0">
                <a:solidFill>
                  <a:prstClr val="black">
                    <a:lumMod val="95000"/>
                    <a:lumOff val="5000"/>
                  </a:prstClr>
                </a:solidFill>
              </a:rPr>
              <a:t>Discipline POC</a:t>
            </a:r>
          </a:p>
          <a:p>
            <a:pPr algn="ctr" fontAlgn="base">
              <a:spcBef>
                <a:spcPct val="0"/>
              </a:spcBef>
              <a:spcAft>
                <a:spcPct val="0"/>
              </a:spcAft>
            </a:pPr>
            <a:r>
              <a:rPr lang="en-US" sz="1400" dirty="0" smtClean="0">
                <a:solidFill>
                  <a:prstClr val="black">
                    <a:lumMod val="95000"/>
                    <a:lumOff val="5000"/>
                  </a:prstClr>
                </a:solidFill>
              </a:rPr>
              <a:t>Provide support as needed to SMT</a:t>
            </a:r>
          </a:p>
        </p:txBody>
      </p:sp>
      <p:cxnSp>
        <p:nvCxnSpPr>
          <p:cNvPr id="40" name="Straight Connector 39"/>
          <p:cNvCxnSpPr>
            <a:stCxn id="39" idx="2"/>
            <a:endCxn id="21" idx="0"/>
          </p:cNvCxnSpPr>
          <p:nvPr/>
        </p:nvCxnSpPr>
        <p:spPr>
          <a:xfrm rot="5400000">
            <a:off x="1066800" y="4229100"/>
            <a:ext cx="533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1" name="Rounded Rectangle 40"/>
          <p:cNvSpPr/>
          <p:nvPr/>
        </p:nvSpPr>
        <p:spPr>
          <a:xfrm>
            <a:off x="4648200" y="2921001"/>
            <a:ext cx="3886200" cy="12954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dirty="0" smtClean="0">
                <a:solidFill>
                  <a:prstClr val="black">
                    <a:lumMod val="95000"/>
                    <a:lumOff val="5000"/>
                  </a:prstClr>
                </a:solidFill>
              </a:rPr>
              <a:t>System Advancement Coordination Group</a:t>
            </a:r>
          </a:p>
          <a:p>
            <a:pPr algn="ctr" fontAlgn="base">
              <a:spcBef>
                <a:spcPct val="0"/>
              </a:spcBef>
              <a:spcAft>
                <a:spcPct val="0"/>
              </a:spcAft>
            </a:pPr>
            <a:r>
              <a:rPr lang="en-US" sz="1400" dirty="0" smtClean="0">
                <a:solidFill>
                  <a:prstClr val="black">
                    <a:lumMod val="95000"/>
                    <a:lumOff val="5000"/>
                  </a:prstClr>
                </a:solidFill>
              </a:rPr>
              <a:t>Lead of each SMT and technical reps from programs/mission directorates perform technical integration</a:t>
            </a:r>
            <a:endParaRPr lang="en-US" sz="1400" dirty="0">
              <a:solidFill>
                <a:prstClr val="black">
                  <a:lumMod val="95000"/>
                  <a:lumOff val="5000"/>
                </a:prstClr>
              </a:solidFill>
            </a:endParaRPr>
          </a:p>
        </p:txBody>
      </p:sp>
      <p:sp>
        <p:nvSpPr>
          <p:cNvPr id="42" name="Rounded Rectangle 41"/>
          <p:cNvSpPr/>
          <p:nvPr/>
        </p:nvSpPr>
        <p:spPr>
          <a:xfrm>
            <a:off x="6900333" y="1735665"/>
            <a:ext cx="2074333" cy="838200"/>
          </a:xfrm>
          <a:prstGeom prst="roundRect">
            <a:avLst/>
          </a:prstGeom>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dirty="0" smtClean="0">
                <a:solidFill>
                  <a:prstClr val="black">
                    <a:lumMod val="95000"/>
                    <a:lumOff val="5000"/>
                  </a:prstClr>
                </a:solidFill>
              </a:rPr>
              <a:t>Capability Needs</a:t>
            </a:r>
          </a:p>
          <a:p>
            <a:pPr algn="ctr" fontAlgn="base">
              <a:spcBef>
                <a:spcPct val="0"/>
              </a:spcBef>
              <a:spcAft>
                <a:spcPct val="0"/>
              </a:spcAft>
            </a:pPr>
            <a:r>
              <a:rPr lang="en-US" sz="1400" dirty="0" err="1" smtClean="0">
                <a:solidFill>
                  <a:prstClr val="black">
                    <a:lumMod val="95000"/>
                    <a:lumOff val="5000"/>
                  </a:prstClr>
                </a:solidFill>
              </a:rPr>
              <a:t>DRMs</a:t>
            </a:r>
            <a:r>
              <a:rPr lang="en-US" sz="1400" dirty="0" smtClean="0">
                <a:solidFill>
                  <a:prstClr val="black">
                    <a:lumMod val="95000"/>
                    <a:lumOff val="5000"/>
                  </a:prstClr>
                </a:solidFill>
              </a:rPr>
              <a:t>, Architecture Guidance</a:t>
            </a:r>
          </a:p>
        </p:txBody>
      </p:sp>
      <p:cxnSp>
        <p:nvCxnSpPr>
          <p:cNvPr id="44" name="Straight Connector 43"/>
          <p:cNvCxnSpPr>
            <a:stCxn id="42" idx="2"/>
            <a:endCxn id="41" idx="0"/>
          </p:cNvCxnSpPr>
          <p:nvPr/>
        </p:nvCxnSpPr>
        <p:spPr>
          <a:xfrm rot="5400000">
            <a:off x="7090832" y="2074333"/>
            <a:ext cx="347136" cy="1346200"/>
          </a:xfrm>
          <a:prstGeom prst="line">
            <a:avLst/>
          </a:prstGeom>
        </p:spPr>
        <p:style>
          <a:lnRef idx="2">
            <a:schemeClr val="accent1"/>
          </a:lnRef>
          <a:fillRef idx="0">
            <a:schemeClr val="accent1"/>
          </a:fillRef>
          <a:effectRef idx="1">
            <a:schemeClr val="accent1"/>
          </a:effectRef>
          <a:fontRef idx="minor">
            <a:schemeClr val="tx1"/>
          </a:fontRef>
        </p:style>
      </p:cxnSp>
      <p:sp>
        <p:nvSpPr>
          <p:cNvPr id="2" name="Isosceles Triangle 1"/>
          <p:cNvSpPr/>
          <p:nvPr/>
        </p:nvSpPr>
        <p:spPr>
          <a:xfrm>
            <a:off x="2400490" y="2842127"/>
            <a:ext cx="1739871" cy="15240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656971" y="3424535"/>
            <a:ext cx="1276686" cy="923330"/>
          </a:xfrm>
          <a:prstGeom prst="rect">
            <a:avLst/>
          </a:prstGeom>
          <a:noFill/>
        </p:spPr>
        <p:txBody>
          <a:bodyPr wrap="square" rtlCol="0">
            <a:spAutoFit/>
          </a:bodyPr>
          <a:lstStyle/>
          <a:p>
            <a:pPr algn="ctr"/>
            <a:r>
              <a:rPr lang="en-US" dirty="0" smtClean="0"/>
              <a:t>SMT Integration Team</a:t>
            </a:r>
            <a:endParaRPr lang="en-US" dirty="0"/>
          </a:p>
        </p:txBody>
      </p:sp>
    </p:spTree>
    <p:extLst>
      <p:ext uri="{BB962C8B-B14F-4D97-AF65-F5344CB8AC3E}">
        <p14:creationId xmlns:p14="http://schemas.microsoft.com/office/powerpoint/2010/main" val="1850997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US" dirty="0"/>
          </a:p>
        </p:txBody>
      </p:sp>
      <p:sp>
        <p:nvSpPr>
          <p:cNvPr id="3" name="Slide Number Placeholder 2"/>
          <p:cNvSpPr>
            <a:spLocks noGrp="1"/>
          </p:cNvSpPr>
          <p:nvPr>
            <p:ph type="sldNum" sz="quarter" idx="12"/>
          </p:nvPr>
        </p:nvSpPr>
        <p:spPr/>
        <p:txBody>
          <a:bodyPr/>
          <a:lstStyle/>
          <a:p>
            <a:pPr>
              <a:defRPr/>
            </a:pPr>
            <a:fld id="{C30E9D5D-D70B-DF4D-BE92-1E87454395AC}" type="slidenum">
              <a:rPr lang="en-US" smtClean="0">
                <a:solidFill>
                  <a:prstClr val="black"/>
                </a:solidFill>
              </a:rPr>
              <a:pPr>
                <a:defRPr/>
              </a:pPr>
              <a:t>16</a:t>
            </a:fld>
            <a:endParaRPr lang="en-US">
              <a:solidFill>
                <a:prstClr val="black"/>
              </a:solidFill>
            </a:endParaRPr>
          </a:p>
        </p:txBody>
      </p:sp>
      <p:graphicFrame>
        <p:nvGraphicFramePr>
          <p:cNvPr id="5" name="Content Placeholder 4"/>
          <p:cNvGraphicFramePr>
            <a:graphicFrameLocks/>
          </p:cNvGraphicFramePr>
          <p:nvPr>
            <p:extLst>
              <p:ext uri="{D42A27DB-BD31-4B8C-83A1-F6EECF244321}">
                <p14:modId xmlns:p14="http://schemas.microsoft.com/office/powerpoint/2010/main" val="2800101092"/>
              </p:ext>
            </p:extLst>
          </p:nvPr>
        </p:nvGraphicFramePr>
        <p:xfrm>
          <a:off x="494666" y="1270099"/>
          <a:ext cx="8101397" cy="4127054"/>
        </p:xfrm>
        <a:graphic>
          <a:graphicData uri="http://schemas.openxmlformats.org/drawingml/2006/table">
            <a:tbl>
              <a:tblPr firstRow="1" bandRow="1">
                <a:tableStyleId>{5C22544A-7EE6-4342-B048-85BDC9FD1C3A}</a:tableStyleId>
              </a:tblPr>
              <a:tblGrid>
                <a:gridCol w="2145645"/>
                <a:gridCol w="3255286"/>
                <a:gridCol w="2700466"/>
              </a:tblGrid>
              <a:tr h="534809">
                <a:tc>
                  <a:txBody>
                    <a:bodyPr/>
                    <a:lstStyle/>
                    <a:p>
                      <a:r>
                        <a:rPr lang="en-US" sz="2800" dirty="0" smtClean="0"/>
                        <a:t>Discipline</a:t>
                      </a:r>
                      <a:endParaRPr lang="en-US" sz="2800" dirty="0"/>
                    </a:p>
                  </a:txBody>
                  <a:tcPr marL="118049" marR="118049"/>
                </a:tc>
                <a:tc>
                  <a:txBody>
                    <a:bodyPr/>
                    <a:lstStyle/>
                    <a:p>
                      <a:r>
                        <a:rPr lang="en-US" sz="2800" dirty="0" smtClean="0"/>
                        <a:t>OCT</a:t>
                      </a:r>
                      <a:endParaRPr lang="en-US" sz="2800" dirty="0"/>
                    </a:p>
                  </a:txBody>
                  <a:tcPr marL="118049" marR="118049"/>
                </a:tc>
                <a:tc>
                  <a:txBody>
                    <a:bodyPr/>
                    <a:lstStyle/>
                    <a:p>
                      <a:r>
                        <a:rPr lang="en-US" sz="2800" dirty="0" smtClean="0"/>
                        <a:t>CLT [TCAT]</a:t>
                      </a:r>
                      <a:endParaRPr lang="en-US" sz="2800" dirty="0"/>
                    </a:p>
                  </a:txBody>
                  <a:tcPr marL="118049" marR="118049"/>
                </a:tc>
              </a:tr>
              <a:tr h="923095">
                <a:tc>
                  <a:txBody>
                    <a:bodyPr/>
                    <a:lstStyle/>
                    <a:p>
                      <a:r>
                        <a:rPr lang="en-US" sz="2400" dirty="0" smtClean="0"/>
                        <a:t>Structures</a:t>
                      </a:r>
                      <a:endParaRPr lang="en-US" sz="2400" dirty="0"/>
                    </a:p>
                  </a:txBody>
                  <a:tcPr marL="118049" marR="118049"/>
                </a:tc>
                <a:tc>
                  <a:txBody>
                    <a:bodyPr/>
                    <a:lstStyle/>
                    <a:p>
                      <a:r>
                        <a:rPr lang="en-US" sz="2400" dirty="0" smtClean="0"/>
                        <a:t>12.2: Structures</a:t>
                      </a:r>
                      <a:endParaRPr lang="en-US" sz="2400" dirty="0"/>
                    </a:p>
                  </a:txBody>
                  <a:tcPr marL="118049" marR="118049"/>
                </a:tc>
                <a:tc>
                  <a:txBody>
                    <a:bodyPr/>
                    <a:lstStyle/>
                    <a:p>
                      <a:r>
                        <a:rPr lang="en-US" sz="2400" dirty="0" smtClean="0"/>
                        <a:t>Structures,</a:t>
                      </a:r>
                      <a:r>
                        <a:rPr lang="en-US" sz="2400" baseline="0" dirty="0" smtClean="0"/>
                        <a:t> Loads and Dynamics</a:t>
                      </a:r>
                      <a:endParaRPr lang="en-US" sz="2400" dirty="0"/>
                    </a:p>
                  </a:txBody>
                  <a:tcPr marL="118049" marR="118049"/>
                </a:tc>
              </a:tr>
              <a:tr h="534809">
                <a:tc>
                  <a:txBody>
                    <a:bodyPr/>
                    <a:lstStyle/>
                    <a:p>
                      <a:r>
                        <a:rPr lang="en-US" sz="2400" dirty="0" smtClean="0"/>
                        <a:t>Mechanisms</a:t>
                      </a:r>
                      <a:endParaRPr lang="en-US" sz="2400" dirty="0"/>
                    </a:p>
                  </a:txBody>
                  <a:tcPr marL="118049" marR="118049"/>
                </a:tc>
                <a:tc>
                  <a:txBody>
                    <a:bodyPr/>
                    <a:lstStyle/>
                    <a:p>
                      <a:r>
                        <a:rPr lang="en-US" sz="2400" dirty="0" smtClean="0"/>
                        <a:t>12.3: Mechanical Systems</a:t>
                      </a:r>
                      <a:endParaRPr lang="en-US" sz="2400" dirty="0"/>
                    </a:p>
                  </a:txBody>
                  <a:tcPr marL="118049" marR="118049"/>
                </a:tc>
                <a:tc>
                  <a:txBody>
                    <a:bodyPr/>
                    <a:lstStyle/>
                    <a:p>
                      <a:r>
                        <a:rPr lang="en-US" sz="2400" dirty="0" smtClean="0"/>
                        <a:t>Mechanical Systems</a:t>
                      </a:r>
                      <a:endParaRPr lang="en-US" sz="2400" dirty="0"/>
                    </a:p>
                  </a:txBody>
                  <a:tcPr marL="118049" marR="118049"/>
                </a:tc>
              </a:tr>
              <a:tr h="923095">
                <a:tc>
                  <a:txBody>
                    <a:bodyPr/>
                    <a:lstStyle/>
                    <a:p>
                      <a:r>
                        <a:rPr lang="en-US" sz="2400" dirty="0" smtClean="0"/>
                        <a:t>Materials</a:t>
                      </a:r>
                      <a:endParaRPr lang="en-US" sz="2400" dirty="0"/>
                    </a:p>
                  </a:txBody>
                  <a:tcPr marL="118049" marR="118049"/>
                </a:tc>
                <a:tc>
                  <a:txBody>
                    <a:bodyPr/>
                    <a:lstStyle/>
                    <a:p>
                      <a:r>
                        <a:rPr lang="en-US" sz="2400" dirty="0" smtClean="0"/>
                        <a:t>12.1: Materials (and Processes)</a:t>
                      </a:r>
                      <a:endParaRPr lang="en-US" sz="2400" dirty="0"/>
                    </a:p>
                  </a:txBody>
                  <a:tcPr marL="118049" marR="118049"/>
                </a:tc>
                <a:tc>
                  <a:txBody>
                    <a:bodyPr/>
                    <a:lstStyle/>
                    <a:p>
                      <a:r>
                        <a:rPr lang="en-US" sz="2400" dirty="0" smtClean="0"/>
                        <a:t>Materials and Processes</a:t>
                      </a:r>
                      <a:endParaRPr lang="en-US" sz="2400" dirty="0"/>
                    </a:p>
                  </a:txBody>
                  <a:tcPr marL="118049" marR="118049"/>
                </a:tc>
              </a:tr>
              <a:tr h="923095">
                <a:tc>
                  <a:txBody>
                    <a:bodyPr/>
                    <a:lstStyle/>
                    <a:p>
                      <a:r>
                        <a:rPr lang="en-US" sz="2400" dirty="0" smtClean="0"/>
                        <a:t>Processes</a:t>
                      </a:r>
                      <a:endParaRPr lang="en-US" sz="2400" dirty="0"/>
                    </a:p>
                  </a:txBody>
                  <a:tcPr marL="118049" marR="118049"/>
                </a:tc>
                <a:tc>
                  <a:txBody>
                    <a:bodyPr/>
                    <a:lstStyle/>
                    <a:p>
                      <a:r>
                        <a:rPr lang="en-US" sz="2400" dirty="0" smtClean="0"/>
                        <a:t>12.4:</a:t>
                      </a:r>
                      <a:r>
                        <a:rPr lang="en-US" sz="2400" baseline="0" dirty="0" smtClean="0"/>
                        <a:t> </a:t>
                      </a:r>
                      <a:r>
                        <a:rPr lang="en-US" sz="2400" dirty="0" smtClean="0"/>
                        <a:t>Manufacturing</a:t>
                      </a:r>
                      <a:endParaRPr lang="en-US" sz="2400" dirty="0"/>
                    </a:p>
                  </a:txBody>
                  <a:tcPr marL="118049" marR="118049"/>
                </a:tc>
                <a:tc>
                  <a:txBody>
                    <a:bodyPr/>
                    <a:lstStyle/>
                    <a:p>
                      <a:r>
                        <a:rPr lang="en-US" sz="2400" dirty="0" smtClean="0">
                          <a:solidFill>
                            <a:schemeClr val="tx1"/>
                          </a:solidFill>
                        </a:rPr>
                        <a:t>Advanced Manufacturing</a:t>
                      </a:r>
                      <a:endParaRPr lang="en-US" sz="2400" dirty="0">
                        <a:solidFill>
                          <a:schemeClr val="tx1"/>
                        </a:solidFill>
                      </a:endParaRPr>
                    </a:p>
                  </a:txBody>
                  <a:tcPr marL="118049" marR="118049"/>
                </a:tc>
              </a:tr>
            </a:tbl>
          </a:graphicData>
        </a:graphic>
      </p:graphicFrame>
    </p:spTree>
    <p:extLst>
      <p:ext uri="{BB962C8B-B14F-4D97-AF65-F5344CB8AC3E}">
        <p14:creationId xmlns:p14="http://schemas.microsoft.com/office/powerpoint/2010/main" val="8144897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SMMP-Top Priorities from Capability Performance Gap Assessment</a:t>
            </a:r>
            <a:endParaRPr lang="en-US" dirty="0"/>
          </a:p>
        </p:txBody>
      </p:sp>
      <p:sp>
        <p:nvSpPr>
          <p:cNvPr id="3" name="Slide Number Placeholder 2"/>
          <p:cNvSpPr>
            <a:spLocks noGrp="1"/>
          </p:cNvSpPr>
          <p:nvPr>
            <p:ph type="sldNum" sz="quarter" idx="12"/>
          </p:nvPr>
        </p:nvSpPr>
        <p:spPr/>
        <p:txBody>
          <a:bodyPr/>
          <a:lstStyle/>
          <a:p>
            <a:pPr>
              <a:defRPr/>
            </a:pPr>
            <a:fld id="{C30E9D5D-D70B-DF4D-BE92-1E87454395AC}" type="slidenum">
              <a:rPr lang="en-US" smtClean="0">
                <a:solidFill>
                  <a:prstClr val="black"/>
                </a:solidFill>
              </a:rPr>
              <a:pPr>
                <a:defRPr/>
              </a:pPr>
              <a:t>17</a:t>
            </a:fld>
            <a:endParaRPr lang="en-US">
              <a:solidFill>
                <a:prstClr val="black"/>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124677382"/>
              </p:ext>
            </p:extLst>
          </p:nvPr>
        </p:nvGraphicFramePr>
        <p:xfrm>
          <a:off x="97536" y="846132"/>
          <a:ext cx="8864924" cy="5691748"/>
        </p:xfrm>
        <a:graphic>
          <a:graphicData uri="http://schemas.openxmlformats.org/drawingml/2006/table">
            <a:tbl>
              <a:tblPr firstRow="1" firstCol="1" bandRow="1"/>
              <a:tblGrid>
                <a:gridCol w="4432462"/>
                <a:gridCol w="1877136"/>
                <a:gridCol w="1223165"/>
                <a:gridCol w="1332161"/>
              </a:tblGrid>
              <a:tr h="341526">
                <a:tc>
                  <a:txBody>
                    <a:bodyPr/>
                    <a:lstStyle/>
                    <a:p>
                      <a:pPr marL="0" marR="0">
                        <a:lnSpc>
                          <a:spcPct val="107000"/>
                        </a:lnSpc>
                        <a:spcBef>
                          <a:spcPts val="0"/>
                        </a:spcBef>
                        <a:spcAft>
                          <a:spcPts val="0"/>
                        </a:spcAft>
                      </a:pPr>
                      <a:r>
                        <a:rPr lang="en-US" sz="900" b="1" dirty="0">
                          <a:solidFill>
                            <a:srgbClr val="FFFFFF"/>
                          </a:solidFill>
                          <a:effectLst/>
                          <a:latin typeface="Helvetica" panose="020B0604020202020204" pitchFamily="34" charset="0"/>
                          <a:ea typeface="Calibri" panose="020F0502020204030204" pitchFamily="34" charset="0"/>
                          <a:cs typeface="Times New Roman" panose="02020603050405020304" pitchFamily="18" charset="0"/>
                        </a:rPr>
                        <a:t>Gap</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07000"/>
                        </a:lnSpc>
                        <a:spcBef>
                          <a:spcPts val="0"/>
                        </a:spcBef>
                        <a:spcAft>
                          <a:spcPts val="0"/>
                        </a:spcAft>
                      </a:pPr>
                      <a:r>
                        <a:rPr lang="en-US" sz="900" b="1">
                          <a:solidFill>
                            <a:srgbClr val="FFFFFF"/>
                          </a:solidFill>
                          <a:effectLst/>
                          <a:latin typeface="Helvetica" panose="020B0604020202020204" pitchFamily="34" charset="0"/>
                          <a:ea typeface="Calibri" panose="020F0502020204030204" pitchFamily="34" charset="0"/>
                          <a:cs typeface="Times New Roman" panose="02020603050405020304" pitchFamily="18" charset="0"/>
                        </a:rPr>
                        <a:t>Chief Technical Challenge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07000"/>
                        </a:lnSpc>
                        <a:spcBef>
                          <a:spcPts val="0"/>
                        </a:spcBef>
                        <a:spcAft>
                          <a:spcPts val="0"/>
                        </a:spcAft>
                      </a:pPr>
                      <a:r>
                        <a:rPr lang="en-US" sz="900" b="1">
                          <a:solidFill>
                            <a:srgbClr val="FFFFFF"/>
                          </a:solidFill>
                          <a:effectLst/>
                          <a:latin typeface="Helvetica" panose="020B0604020202020204" pitchFamily="34" charset="0"/>
                          <a:ea typeface="Calibri" panose="020F0502020204030204" pitchFamily="34" charset="0"/>
                          <a:cs typeface="Times New Roman" panose="02020603050405020304" pitchFamily="18" charset="0"/>
                        </a:rPr>
                        <a:t>SMT Capability Dependency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nSpc>
                          <a:spcPct val="107000"/>
                        </a:lnSpc>
                        <a:spcBef>
                          <a:spcPts val="0"/>
                        </a:spcBef>
                        <a:spcAft>
                          <a:spcPts val="0"/>
                        </a:spcAft>
                      </a:pPr>
                      <a:r>
                        <a:rPr lang="en-US" sz="900" b="1">
                          <a:solidFill>
                            <a:srgbClr val="FFFFFF"/>
                          </a:solidFill>
                          <a:effectLst/>
                          <a:latin typeface="Helvetica" panose="020B0604020202020204" pitchFamily="34" charset="0"/>
                          <a:ea typeface="Calibri" panose="020F0502020204030204" pitchFamily="34" charset="0"/>
                          <a:cs typeface="Times New Roman" panose="02020603050405020304" pitchFamily="18" charset="0"/>
                        </a:rPr>
                        <a:t>SMMP Discipline Dependency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r>
              <a:tr h="170764">
                <a:tc>
                  <a:txBody>
                    <a:bodyPr/>
                    <a:lstStyle/>
                    <a:p>
                      <a:pPr marL="0" marR="0">
                        <a:lnSpc>
                          <a:spcPct val="107000"/>
                        </a:lnSpc>
                        <a:spcBef>
                          <a:spcPts val="0"/>
                        </a:spcBef>
                        <a:spcAft>
                          <a:spcPts val="0"/>
                        </a:spcAft>
                      </a:pPr>
                      <a:r>
                        <a:rPr lang="en-US" sz="900" b="1" dirty="0">
                          <a:effectLst/>
                          <a:latin typeface="Helvetica" panose="020B0604020202020204" pitchFamily="34" charset="0"/>
                          <a:ea typeface="Calibri" panose="020F0502020204030204" pitchFamily="34" charset="0"/>
                          <a:cs typeface="Times New Roman" panose="02020603050405020304" pitchFamily="18" charset="0"/>
                        </a:rPr>
                        <a:t>Structures Discipline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r>
              <a:tr h="341526">
                <a:tc>
                  <a:txBody>
                    <a:bodyPr/>
                    <a:lstStyle/>
                    <a:p>
                      <a:pPr marL="0" marR="0">
                        <a:lnSpc>
                          <a:spcPct val="107000"/>
                        </a:lnSpc>
                        <a:spcBef>
                          <a:spcPts val="0"/>
                        </a:spcBef>
                        <a:spcAft>
                          <a:spcPts val="0"/>
                        </a:spcAft>
                      </a:pPr>
                      <a:r>
                        <a:rPr lang="en-US" sz="900" b="1" dirty="0">
                          <a:effectLst/>
                          <a:latin typeface="Helvetica" panose="020B0604020202020204" pitchFamily="34" charset="0"/>
                          <a:ea typeface="Calibri" panose="020F0502020204030204" pitchFamily="34" charset="0"/>
                          <a:cs typeface="Times New Roman" panose="02020603050405020304" pitchFamily="18" charset="0"/>
                        </a:rPr>
                        <a:t>Structures for Entry Descent and Landing (EDL)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Mass Reduction, Reliability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EDL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Materials, Processes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526">
                <a:tc>
                  <a:txBody>
                    <a:bodyPr/>
                    <a:lstStyle/>
                    <a:p>
                      <a:pPr marL="0" marR="0">
                        <a:lnSpc>
                          <a:spcPct val="107000"/>
                        </a:lnSpc>
                        <a:spcBef>
                          <a:spcPts val="0"/>
                        </a:spcBef>
                        <a:spcAft>
                          <a:spcPts val="0"/>
                        </a:spcAft>
                      </a:pPr>
                      <a:r>
                        <a:rPr lang="en-US" sz="900" b="1" dirty="0">
                          <a:effectLst/>
                          <a:latin typeface="Helvetica" panose="020B0604020202020204" pitchFamily="34" charset="0"/>
                          <a:ea typeface="Calibri" panose="020F0502020204030204" pitchFamily="34" charset="0"/>
                          <a:cs typeface="Times New Roman" panose="02020603050405020304" pitchFamily="18" charset="0"/>
                        </a:rPr>
                        <a:t>Pressurized Structures for Habitats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Mass Reduction, Reliability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Materials, Processes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526">
                <a:tc>
                  <a:txBody>
                    <a:bodyPr/>
                    <a:lstStyle/>
                    <a:p>
                      <a:pPr marL="0" marR="0">
                        <a:lnSpc>
                          <a:spcPct val="107000"/>
                        </a:lnSpc>
                        <a:spcBef>
                          <a:spcPts val="0"/>
                        </a:spcBef>
                        <a:spcAft>
                          <a:spcPts val="0"/>
                        </a:spcAft>
                      </a:pPr>
                      <a:r>
                        <a:rPr lang="en-US" sz="900" b="1">
                          <a:effectLst/>
                          <a:latin typeface="Helvetica" panose="020B0604020202020204" pitchFamily="34" charset="0"/>
                          <a:ea typeface="Calibri" panose="020F0502020204030204" pitchFamily="34" charset="0"/>
                          <a:cs typeface="Times New Roman" panose="02020603050405020304" pitchFamily="18" charset="0"/>
                        </a:rPr>
                        <a:t>Health Monitoring (Diagnosis &amp; Prognosis) of Critical Elements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Mass Reduction, Reliability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AMO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Materials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780">
                <a:tc>
                  <a:txBody>
                    <a:bodyPr/>
                    <a:lstStyle/>
                    <a:p>
                      <a:pPr marL="0" marR="0">
                        <a:lnSpc>
                          <a:spcPct val="107000"/>
                        </a:lnSpc>
                        <a:spcBef>
                          <a:spcPts val="0"/>
                        </a:spcBef>
                        <a:spcAft>
                          <a:spcPts val="0"/>
                        </a:spcAft>
                      </a:pPr>
                      <a:r>
                        <a:rPr lang="en-US" sz="900" b="1">
                          <a:effectLst/>
                          <a:latin typeface="Helvetica" panose="020B0604020202020204" pitchFamily="34" charset="0"/>
                          <a:ea typeface="Calibri" panose="020F0502020204030204" pitchFamily="34" charset="0"/>
                          <a:cs typeface="Times New Roman" panose="02020603050405020304" pitchFamily="18" charset="0"/>
                        </a:rPr>
                        <a:t>Improved Design, Analysis and Certification (DAC) Capability Using Physics-based Models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Reliability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Materials, Processes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764">
                <a:tc>
                  <a:txBody>
                    <a:bodyPr/>
                    <a:lstStyle/>
                    <a:p>
                      <a:pPr marL="0" marR="0">
                        <a:lnSpc>
                          <a:spcPct val="107000"/>
                        </a:lnSpc>
                        <a:spcBef>
                          <a:spcPts val="0"/>
                        </a:spcBef>
                        <a:spcAft>
                          <a:spcPts val="0"/>
                        </a:spcAft>
                      </a:pPr>
                      <a:r>
                        <a:rPr lang="en-US" sz="900" b="1" dirty="0">
                          <a:effectLst/>
                          <a:latin typeface="Helvetica" panose="020B0604020202020204" pitchFamily="34" charset="0"/>
                          <a:ea typeface="Calibri" panose="020F0502020204030204" pitchFamily="34" charset="0"/>
                          <a:cs typeface="Times New Roman" panose="02020603050405020304" pitchFamily="18" charset="0"/>
                        </a:rPr>
                        <a:t>Mechanisms Discipline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r>
              <a:tr h="170764">
                <a:tc>
                  <a:txBody>
                    <a:bodyPr/>
                    <a:lstStyle/>
                    <a:p>
                      <a:pPr marL="0" marR="0">
                        <a:lnSpc>
                          <a:spcPct val="107000"/>
                        </a:lnSpc>
                        <a:spcBef>
                          <a:spcPts val="0"/>
                        </a:spcBef>
                        <a:spcAft>
                          <a:spcPts val="0"/>
                        </a:spcAft>
                      </a:pPr>
                      <a:r>
                        <a:rPr lang="en-US" sz="900" b="1">
                          <a:effectLst/>
                          <a:latin typeface="Helvetica" panose="020B0604020202020204" pitchFamily="34" charset="0"/>
                          <a:ea typeface="Calibri" panose="020F0502020204030204" pitchFamily="34" charset="0"/>
                          <a:cs typeface="Times New Roman" panose="02020603050405020304" pitchFamily="18" charset="0"/>
                        </a:rPr>
                        <a:t>Deployment Mechanisms for Solar Power Systems (SPS)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Mass Reduction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Power</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780">
                <a:tc>
                  <a:txBody>
                    <a:bodyPr/>
                    <a:lstStyle/>
                    <a:p>
                      <a:pPr marL="0" marR="0">
                        <a:lnSpc>
                          <a:spcPct val="107000"/>
                        </a:lnSpc>
                        <a:spcBef>
                          <a:spcPts val="0"/>
                        </a:spcBef>
                        <a:spcAft>
                          <a:spcPts val="0"/>
                        </a:spcAft>
                      </a:pPr>
                      <a:r>
                        <a:rPr lang="en-US" sz="900" b="1">
                          <a:effectLst/>
                          <a:latin typeface="Helvetica" panose="020B0604020202020204" pitchFamily="34" charset="0"/>
                          <a:ea typeface="Calibri" panose="020F0502020204030204" pitchFamily="34" charset="0"/>
                          <a:cs typeface="Times New Roman" panose="02020603050405020304" pitchFamily="18" charset="0"/>
                        </a:rPr>
                        <a:t>Bearing and Gear Materials and Designs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Mass Reduction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Materials, Processes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565">
                <a:tc>
                  <a:txBody>
                    <a:bodyPr/>
                    <a:lstStyle/>
                    <a:p>
                      <a:pPr marL="0" marR="0">
                        <a:lnSpc>
                          <a:spcPct val="107000"/>
                        </a:lnSpc>
                        <a:spcBef>
                          <a:spcPts val="0"/>
                        </a:spcBef>
                        <a:spcAft>
                          <a:spcPts val="0"/>
                        </a:spcAft>
                      </a:pPr>
                      <a:r>
                        <a:rPr lang="en-US" sz="900" b="1">
                          <a:effectLst/>
                          <a:latin typeface="Helvetica" panose="020B0604020202020204" pitchFamily="34" charset="0"/>
                          <a:ea typeface="Calibri" panose="020F0502020204030204" pitchFamily="34" charset="0"/>
                          <a:cs typeface="Times New Roman" panose="02020603050405020304" pitchFamily="18" charset="0"/>
                        </a:rPr>
                        <a:t>Long-life Actuators for Deep Space Environments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Reliability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764">
                <a:tc>
                  <a:txBody>
                    <a:bodyPr/>
                    <a:lstStyle/>
                    <a:p>
                      <a:pPr marL="0" marR="0">
                        <a:lnSpc>
                          <a:spcPct val="107000"/>
                        </a:lnSpc>
                        <a:spcBef>
                          <a:spcPts val="0"/>
                        </a:spcBef>
                        <a:spcAft>
                          <a:spcPts val="0"/>
                        </a:spcAft>
                      </a:pPr>
                      <a:r>
                        <a:rPr lang="en-US" sz="900" b="1" dirty="0">
                          <a:effectLst/>
                          <a:latin typeface="Helvetica" panose="020B0604020202020204" pitchFamily="34" charset="0"/>
                          <a:ea typeface="Calibri" panose="020F0502020204030204" pitchFamily="34" charset="0"/>
                          <a:cs typeface="Times New Roman" panose="02020603050405020304" pitchFamily="18" charset="0"/>
                        </a:rPr>
                        <a:t>Materials Discipline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r>
              <a:tr h="320111">
                <a:tc>
                  <a:txBody>
                    <a:bodyPr/>
                    <a:lstStyle/>
                    <a:p>
                      <a:pPr marL="0" marR="0">
                        <a:lnSpc>
                          <a:spcPct val="107000"/>
                        </a:lnSpc>
                        <a:spcBef>
                          <a:spcPts val="0"/>
                        </a:spcBef>
                        <a:spcAft>
                          <a:spcPts val="0"/>
                        </a:spcAft>
                      </a:pPr>
                      <a:r>
                        <a:rPr lang="en-US" sz="900" b="1" dirty="0">
                          <a:effectLst/>
                          <a:latin typeface="Helvetica" panose="020B0604020202020204" pitchFamily="34" charset="0"/>
                          <a:ea typeface="Calibri" panose="020F0502020204030204" pitchFamily="34" charset="0"/>
                          <a:cs typeface="Times New Roman" panose="02020603050405020304" pitchFamily="18" charset="0"/>
                        </a:rPr>
                        <a:t>Modeling and Simulation for Thermal Protection Systems (TPS)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Reliability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EDL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Structures, Processes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526">
                <a:tc>
                  <a:txBody>
                    <a:bodyPr/>
                    <a:lstStyle/>
                    <a:p>
                      <a:pPr marL="0" marR="0">
                        <a:lnSpc>
                          <a:spcPct val="107000"/>
                        </a:lnSpc>
                        <a:spcBef>
                          <a:spcPts val="0"/>
                        </a:spcBef>
                        <a:spcAft>
                          <a:spcPts val="0"/>
                        </a:spcAft>
                      </a:pPr>
                      <a:r>
                        <a:rPr lang="en-US" sz="900" b="1" dirty="0">
                          <a:effectLst/>
                          <a:latin typeface="Helvetica" panose="020B0604020202020204" pitchFamily="34" charset="0"/>
                          <a:ea typeface="Calibri" panose="020F0502020204030204" pitchFamily="34" charset="0"/>
                          <a:cs typeface="Times New Roman" panose="02020603050405020304" pitchFamily="18" charset="0"/>
                        </a:rPr>
                        <a:t>Modeling and Testing of Materials Durability and Aging</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Reliability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Structures, Processes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780">
                <a:tc>
                  <a:txBody>
                    <a:bodyPr/>
                    <a:lstStyle/>
                    <a:p>
                      <a:pPr marL="0" marR="0">
                        <a:lnSpc>
                          <a:spcPct val="107000"/>
                        </a:lnSpc>
                        <a:spcBef>
                          <a:spcPts val="0"/>
                        </a:spcBef>
                        <a:spcAft>
                          <a:spcPts val="0"/>
                        </a:spcAft>
                      </a:pPr>
                      <a:r>
                        <a:rPr lang="en-US" sz="900" b="1" dirty="0">
                          <a:effectLst/>
                          <a:latin typeface="Helvetica" panose="020B0604020202020204" pitchFamily="34" charset="0"/>
                          <a:ea typeface="Calibri" panose="020F0502020204030204" pitchFamily="34" charset="0"/>
                          <a:cs typeface="Times New Roman" panose="02020603050405020304" pitchFamily="18" charset="0"/>
                        </a:rPr>
                        <a:t>Materials for Deep Space Pressurized and Unpressurized Systems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Mass Reduction, Reliability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Structures, Processes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924">
                <a:tc>
                  <a:txBody>
                    <a:bodyPr/>
                    <a:lstStyle/>
                    <a:p>
                      <a:pPr marL="0" marR="0">
                        <a:lnSpc>
                          <a:spcPct val="107000"/>
                        </a:lnSpc>
                        <a:spcBef>
                          <a:spcPts val="0"/>
                        </a:spcBef>
                        <a:spcAft>
                          <a:spcPts val="0"/>
                        </a:spcAft>
                      </a:pPr>
                      <a:r>
                        <a:rPr lang="en-US" sz="900" b="1" dirty="0">
                          <a:effectLst/>
                          <a:latin typeface="Helvetica" panose="020B0604020202020204" pitchFamily="34" charset="0"/>
                          <a:ea typeface="Calibri" panose="020F0502020204030204" pitchFamily="34" charset="0"/>
                          <a:cs typeface="Times New Roman" panose="02020603050405020304" pitchFamily="18" charset="0"/>
                        </a:rPr>
                        <a:t>Processes Discipline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r>
              <a:tr h="341526">
                <a:tc>
                  <a:txBody>
                    <a:bodyPr/>
                    <a:lstStyle/>
                    <a:p>
                      <a:pPr marL="0" marR="0">
                        <a:lnSpc>
                          <a:spcPct val="107000"/>
                        </a:lnSpc>
                        <a:spcBef>
                          <a:spcPts val="0"/>
                        </a:spcBef>
                        <a:spcAft>
                          <a:spcPts val="0"/>
                        </a:spcAft>
                      </a:pPr>
                      <a:r>
                        <a:rPr lang="en-US" sz="900" b="1" dirty="0">
                          <a:effectLst/>
                          <a:latin typeface="Helvetica" panose="020B0604020202020204" pitchFamily="34" charset="0"/>
                          <a:ea typeface="Calibri" panose="020F0502020204030204" pitchFamily="34" charset="0"/>
                          <a:cs typeface="Times New Roman" panose="02020603050405020304" pitchFamily="18" charset="0"/>
                        </a:rPr>
                        <a:t>Sustainable Manufacturing of Launch Vehicles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Reliability</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Propulsion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Structures, Materials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526">
                <a:tc>
                  <a:txBody>
                    <a:bodyPr/>
                    <a:lstStyle/>
                    <a:p>
                      <a:pPr marL="0" marR="0">
                        <a:lnSpc>
                          <a:spcPct val="107000"/>
                        </a:lnSpc>
                        <a:spcBef>
                          <a:spcPts val="0"/>
                        </a:spcBef>
                        <a:spcAft>
                          <a:spcPts val="0"/>
                        </a:spcAft>
                      </a:pPr>
                      <a:r>
                        <a:rPr lang="en-US" sz="900" b="1">
                          <a:effectLst/>
                          <a:latin typeface="Helvetica" panose="020B0604020202020204" pitchFamily="34" charset="0"/>
                          <a:ea typeface="Calibri" panose="020F0502020204030204" pitchFamily="34" charset="0"/>
                          <a:cs typeface="Times New Roman" panose="02020603050405020304" pitchFamily="18" charset="0"/>
                        </a:rPr>
                        <a:t>Advanced Manufacturing Methods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Mass Reduction, Reliability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Propulsion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Structures, Materials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2290">
                <a:tc>
                  <a:txBody>
                    <a:bodyPr/>
                    <a:lstStyle/>
                    <a:p>
                      <a:pPr marL="0" marR="0">
                        <a:lnSpc>
                          <a:spcPct val="107000"/>
                        </a:lnSpc>
                        <a:spcBef>
                          <a:spcPts val="0"/>
                        </a:spcBef>
                        <a:spcAft>
                          <a:spcPts val="0"/>
                        </a:spcAft>
                      </a:pPr>
                      <a:r>
                        <a:rPr lang="en-US" sz="900" b="1">
                          <a:effectLst/>
                          <a:latin typeface="Helvetica" panose="020B0604020202020204" pitchFamily="34" charset="0"/>
                          <a:ea typeface="Calibri" panose="020F0502020204030204" pitchFamily="34" charset="0"/>
                          <a:cs typeface="Times New Roman" panose="02020603050405020304" pitchFamily="18" charset="0"/>
                        </a:rPr>
                        <a:t>In-space Manufacturing and Assembly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Mass Reduction, Reliability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Power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Mechanisms, Structures, Materials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780">
                <a:tc>
                  <a:txBody>
                    <a:bodyPr/>
                    <a:lstStyle/>
                    <a:p>
                      <a:pPr marL="0" marR="0">
                        <a:lnSpc>
                          <a:spcPct val="107000"/>
                        </a:lnSpc>
                        <a:spcBef>
                          <a:spcPts val="0"/>
                        </a:spcBef>
                        <a:spcAft>
                          <a:spcPts val="0"/>
                        </a:spcAft>
                      </a:pPr>
                      <a:r>
                        <a:rPr lang="en-US" sz="900" b="1">
                          <a:effectLst/>
                          <a:latin typeface="Helvetica" panose="020B0604020202020204" pitchFamily="34" charset="0"/>
                          <a:ea typeface="Calibri" panose="020F0502020204030204" pitchFamily="34" charset="0"/>
                          <a:cs typeface="Times New Roman" panose="02020603050405020304" pitchFamily="18" charset="0"/>
                        </a:rPr>
                        <a:t>Physics-based Modeling of In-space and Additive Manufacturing Processes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Reliability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latin typeface="Helvetica" panose="020B0604020202020204" pitchFamily="34"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latin typeface="Helvetica" panose="020B0604020202020204" pitchFamily="34" charset="0"/>
                          <a:ea typeface="Calibri" panose="020F0502020204030204" pitchFamily="34" charset="0"/>
                          <a:cs typeface="Times New Roman" panose="02020603050405020304" pitchFamily="18" charset="0"/>
                        </a:rPr>
                        <a:t>Materials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85092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 Capability Gaps</a:t>
            </a:r>
            <a:endParaRPr lang="en-US" dirty="0"/>
          </a:p>
        </p:txBody>
      </p:sp>
      <p:sp>
        <p:nvSpPr>
          <p:cNvPr id="3" name="Content Placeholder 2"/>
          <p:cNvSpPr>
            <a:spLocks noGrp="1"/>
          </p:cNvSpPr>
          <p:nvPr>
            <p:ph idx="1"/>
          </p:nvPr>
        </p:nvSpPr>
        <p:spPr>
          <a:xfrm>
            <a:off x="-181540" y="963550"/>
            <a:ext cx="9144000" cy="4153011"/>
          </a:xfrm>
        </p:spPr>
        <p:txBody>
          <a:bodyPr/>
          <a:lstStyle/>
          <a:p>
            <a:pPr lvl="0"/>
            <a:r>
              <a:rPr lang="en-US" b="1" dirty="0" smtClean="0">
                <a:solidFill>
                  <a:schemeClr val="accent2"/>
                </a:solidFill>
              </a:rPr>
              <a:t>[EDL, </a:t>
            </a:r>
            <a:r>
              <a:rPr lang="en-US" sz="900" dirty="0">
                <a:solidFill>
                  <a:schemeClr val="accent2"/>
                </a:solidFill>
              </a:rPr>
              <a:t>STR</a:t>
            </a:r>
            <a:r>
              <a:rPr lang="en-US" b="1" dirty="0" smtClean="0">
                <a:solidFill>
                  <a:schemeClr val="accent2"/>
                </a:solidFill>
              </a:rPr>
              <a:t>]: Modeling </a:t>
            </a:r>
            <a:r>
              <a:rPr lang="en-US" b="1" dirty="0">
                <a:solidFill>
                  <a:schemeClr val="accent2"/>
                </a:solidFill>
              </a:rPr>
              <a:t>and simulation for TPS:</a:t>
            </a:r>
            <a:r>
              <a:rPr lang="en-US" dirty="0">
                <a:solidFill>
                  <a:schemeClr val="accent2"/>
                </a:solidFill>
              </a:rPr>
              <a:t> Improvements are needed in the modeling and simulation of the materials, thermal and structural response of ablative TPS. </a:t>
            </a:r>
            <a:endParaRPr lang="en-US" dirty="0" smtClean="0">
              <a:solidFill>
                <a:schemeClr val="accent2"/>
              </a:solidFill>
            </a:endParaRPr>
          </a:p>
          <a:p>
            <a:pPr lvl="0"/>
            <a:r>
              <a:rPr lang="en-US" b="1" dirty="0" smtClean="0"/>
              <a:t>[EDL, </a:t>
            </a:r>
            <a:r>
              <a:rPr lang="en-US" sz="900" dirty="0"/>
              <a:t>STR</a:t>
            </a:r>
            <a:r>
              <a:rPr lang="en-US" b="1" dirty="0" smtClean="0"/>
              <a:t>]: Materials for Entry Descent and Landing (EDL): </a:t>
            </a:r>
            <a:r>
              <a:rPr lang="en-US" dirty="0" smtClean="0"/>
              <a:t>Development of thermal protection system (TPS) materials and materials for insulated or hot load-bearing structures used in the EDL systems that enable missions to </a:t>
            </a:r>
            <a:r>
              <a:rPr lang="en-US" dirty="0" err="1" smtClean="0"/>
              <a:t>cis</a:t>
            </a:r>
            <a:r>
              <a:rPr lang="en-US" dirty="0" smtClean="0"/>
              <a:t>-lunar space and to Mars. </a:t>
            </a:r>
          </a:p>
          <a:p>
            <a:pPr lvl="0"/>
            <a:r>
              <a:rPr lang="en-US" b="1" dirty="0" smtClean="0"/>
              <a:t>[Fire Safety]: Fire Prevention and Material Flammability</a:t>
            </a:r>
            <a:r>
              <a:rPr lang="en-US" dirty="0"/>
              <a:t>:</a:t>
            </a:r>
            <a:r>
              <a:rPr lang="en-US" dirty="0" smtClean="0"/>
              <a:t> Incorporating fire prevention technology and protocols into the design of exploration vehicles is the first line of defense to minimize the risk of fire. During vehicle design, this includes selection of materials that are not flammable, control of materials that are flammable, and isolation of ignition sources. </a:t>
            </a:r>
          </a:p>
          <a:p>
            <a:pPr lvl="0"/>
            <a:r>
              <a:rPr lang="en-US" b="1" dirty="0" smtClean="0"/>
              <a:t>[Thermal, </a:t>
            </a:r>
            <a:r>
              <a:rPr lang="en-US" sz="900" dirty="0"/>
              <a:t>STR</a:t>
            </a:r>
            <a:r>
              <a:rPr lang="en-US" b="1" dirty="0" smtClean="0"/>
              <a:t>]: </a:t>
            </a:r>
            <a:r>
              <a:rPr lang="en-US" b="1" dirty="0"/>
              <a:t>Materials for thermal </a:t>
            </a:r>
            <a:r>
              <a:rPr lang="en-US" b="1" dirty="0" smtClean="0"/>
              <a:t>systems: </a:t>
            </a:r>
            <a:r>
              <a:rPr lang="en-US" dirty="0"/>
              <a:t>Improve cryogenic storage system performance by reducing heat leaks through support structures built with more efficient insulating materials. </a:t>
            </a:r>
            <a:endParaRPr lang="en-US" b="1" dirty="0" smtClean="0"/>
          </a:p>
        </p:txBody>
      </p:sp>
      <p:sp>
        <p:nvSpPr>
          <p:cNvPr id="4" name="Slide Number Placeholder 3"/>
          <p:cNvSpPr>
            <a:spLocks noGrp="1"/>
          </p:cNvSpPr>
          <p:nvPr>
            <p:ph type="sldNum" sz="quarter" idx="12"/>
          </p:nvPr>
        </p:nvSpPr>
        <p:spPr/>
        <p:txBody>
          <a:bodyPr/>
          <a:lstStyle/>
          <a:p>
            <a:pPr>
              <a:defRPr/>
            </a:pPr>
            <a:fld id="{6D1B0E9A-C4F3-4D46-924E-FDCE9F0342D8}"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2628992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 Capability Gaps(2)</a:t>
            </a:r>
            <a:endParaRPr lang="en-US" dirty="0"/>
          </a:p>
        </p:txBody>
      </p:sp>
      <p:sp>
        <p:nvSpPr>
          <p:cNvPr id="3" name="Content Placeholder 2"/>
          <p:cNvSpPr>
            <a:spLocks noGrp="1"/>
          </p:cNvSpPr>
          <p:nvPr>
            <p:ph idx="1"/>
          </p:nvPr>
        </p:nvSpPr>
        <p:spPr>
          <a:xfrm>
            <a:off x="0" y="846138"/>
            <a:ext cx="9144000" cy="4153011"/>
          </a:xfrm>
        </p:spPr>
        <p:txBody>
          <a:bodyPr/>
          <a:lstStyle/>
          <a:p>
            <a:pPr lvl="0"/>
            <a:r>
              <a:rPr lang="en-US" b="1" dirty="0" smtClean="0"/>
              <a:t>[ISRU, </a:t>
            </a:r>
            <a:r>
              <a:rPr lang="en-US" sz="900" dirty="0"/>
              <a:t>PRO, STR</a:t>
            </a:r>
            <a:r>
              <a:rPr lang="en-US" b="1" dirty="0" smtClean="0"/>
              <a:t>]: </a:t>
            </a:r>
            <a:r>
              <a:rPr lang="en-US" b="1" dirty="0"/>
              <a:t>Selection, refinement and/or synthesis of materials (feedstock</a:t>
            </a:r>
            <a:r>
              <a:rPr lang="en-US" b="1" dirty="0" smtClean="0"/>
              <a:t>) from ISRU resources:</a:t>
            </a:r>
            <a:r>
              <a:rPr lang="en-US" dirty="0"/>
              <a:t> ISRU resources for propulsion are critical, enabling technologies. For </a:t>
            </a:r>
            <a:r>
              <a:rPr lang="en-US" dirty="0" smtClean="0"/>
              <a:t>long-term </a:t>
            </a:r>
            <a:r>
              <a:rPr lang="en-US" dirty="0"/>
              <a:t>missions ISRU for shielding will be enhancing. Enhancing for repair of structures, construction of landing pads, civ-</a:t>
            </a:r>
            <a:r>
              <a:rPr lang="en-US" dirty="0" err="1"/>
              <a:t>eng</a:t>
            </a:r>
            <a:r>
              <a:rPr lang="en-US" dirty="0"/>
              <a:t> structures</a:t>
            </a:r>
            <a:r>
              <a:rPr lang="en-US" dirty="0" smtClean="0"/>
              <a:t>.</a:t>
            </a:r>
          </a:p>
          <a:p>
            <a:pPr lvl="0"/>
            <a:endParaRPr lang="en-US" dirty="0" smtClean="0"/>
          </a:p>
          <a:p>
            <a:pPr lvl="0"/>
            <a:r>
              <a:rPr lang="en-US" b="1" dirty="0" smtClean="0">
                <a:solidFill>
                  <a:schemeClr val="accent2"/>
                </a:solidFill>
              </a:rPr>
              <a:t>[</a:t>
            </a:r>
            <a:r>
              <a:rPr lang="en-US" sz="900" dirty="0">
                <a:solidFill>
                  <a:schemeClr val="accent2"/>
                </a:solidFill>
              </a:rPr>
              <a:t>STR</a:t>
            </a:r>
            <a:r>
              <a:rPr lang="en-US" b="1" dirty="0" smtClean="0">
                <a:solidFill>
                  <a:schemeClr val="accent2"/>
                </a:solidFill>
              </a:rPr>
              <a:t>]: Modeling </a:t>
            </a:r>
            <a:r>
              <a:rPr lang="en-US" b="1" dirty="0">
                <a:solidFill>
                  <a:schemeClr val="accent2"/>
                </a:solidFill>
              </a:rPr>
              <a:t>and </a:t>
            </a:r>
            <a:r>
              <a:rPr lang="en-US" b="1" dirty="0" smtClean="0">
                <a:solidFill>
                  <a:schemeClr val="accent2"/>
                </a:solidFill>
              </a:rPr>
              <a:t>testing </a:t>
            </a:r>
            <a:r>
              <a:rPr lang="en-US" b="1" dirty="0">
                <a:solidFill>
                  <a:schemeClr val="accent2"/>
                </a:solidFill>
              </a:rPr>
              <a:t>of materials durability and </a:t>
            </a:r>
            <a:r>
              <a:rPr lang="en-US" b="1" dirty="0" smtClean="0">
                <a:solidFill>
                  <a:schemeClr val="accent2"/>
                </a:solidFill>
              </a:rPr>
              <a:t>aging:</a:t>
            </a:r>
            <a:r>
              <a:rPr lang="en-US" dirty="0" smtClean="0">
                <a:solidFill>
                  <a:schemeClr val="accent2"/>
                </a:solidFill>
              </a:rPr>
              <a:t> </a:t>
            </a:r>
            <a:r>
              <a:rPr lang="en-US" dirty="0">
                <a:solidFill>
                  <a:schemeClr val="accent2"/>
                </a:solidFill>
              </a:rPr>
              <a:t>Long duration exposure to space environments (e.g., vacuum, temperature, radiation) can significantly affect material properties.  Since positive structural margin is needed over the life of a structural systems, ability to determine material properties over the life of the system though modeling degradation and/or by accelerated </a:t>
            </a:r>
            <a:r>
              <a:rPr lang="en-US" dirty="0" smtClean="0">
                <a:solidFill>
                  <a:schemeClr val="accent2"/>
                </a:solidFill>
              </a:rPr>
              <a:t>aging protocols </a:t>
            </a:r>
            <a:r>
              <a:rPr lang="en-US" dirty="0">
                <a:solidFill>
                  <a:schemeClr val="accent2"/>
                </a:solidFill>
              </a:rPr>
              <a:t>is critical</a:t>
            </a:r>
            <a:r>
              <a:rPr lang="en-US" dirty="0" smtClean="0">
                <a:solidFill>
                  <a:schemeClr val="accent2"/>
                </a:solidFill>
              </a:rPr>
              <a:t>.</a:t>
            </a:r>
          </a:p>
          <a:p>
            <a:pPr lvl="0"/>
            <a:endParaRPr lang="en-US" dirty="0" smtClean="0">
              <a:solidFill>
                <a:schemeClr val="accent2"/>
              </a:solidFill>
            </a:endParaRPr>
          </a:p>
          <a:p>
            <a:r>
              <a:rPr lang="en-US" b="1" dirty="0"/>
              <a:t>[</a:t>
            </a:r>
            <a:r>
              <a:rPr lang="en-US" sz="900" dirty="0"/>
              <a:t>STR</a:t>
            </a:r>
            <a:r>
              <a:rPr lang="en-US" b="1" dirty="0"/>
              <a:t>]: Materials for radiation protection of habitats and vehicles: </a:t>
            </a:r>
            <a:r>
              <a:rPr lang="en-US" dirty="0"/>
              <a:t>Materials for structurally integrated radiation protection for habitat and vehicle structures. </a:t>
            </a:r>
            <a:endParaRPr lang="en-US" dirty="0" smtClean="0"/>
          </a:p>
          <a:p>
            <a:endParaRPr lang="en-US" dirty="0"/>
          </a:p>
          <a:p>
            <a:pPr lvl="0"/>
            <a:r>
              <a:rPr lang="en-US" b="1" dirty="0"/>
              <a:t>[Power]: Materials for Solar Power Systems (SPS): </a:t>
            </a:r>
            <a:r>
              <a:rPr lang="en-US" dirty="0"/>
              <a:t>Higher efficiency, rad hard </a:t>
            </a:r>
            <a:r>
              <a:rPr lang="en-US" dirty="0" err="1"/>
              <a:t>photovoltaics</a:t>
            </a:r>
            <a:r>
              <a:rPr lang="en-US" dirty="0"/>
              <a:t> will be needed to support long duration missions.  Flexible </a:t>
            </a:r>
            <a:r>
              <a:rPr lang="en-US" dirty="0" err="1"/>
              <a:t>photovoltaics</a:t>
            </a:r>
            <a:r>
              <a:rPr lang="en-US" dirty="0"/>
              <a:t> can enable design improvements that contribute to reduced mass and volume requirements. </a:t>
            </a:r>
          </a:p>
          <a:p>
            <a:pPr marL="0" lvl="0" indent="0">
              <a:buNone/>
            </a:pPr>
            <a:r>
              <a:rPr lang="en-US" dirty="0" smtClean="0">
                <a:solidFill>
                  <a:schemeClr val="accent2"/>
                </a:solidFill>
              </a:rPr>
              <a:t> </a:t>
            </a:r>
          </a:p>
        </p:txBody>
      </p:sp>
      <p:sp>
        <p:nvSpPr>
          <p:cNvPr id="4" name="Slide Number Placeholder 3"/>
          <p:cNvSpPr>
            <a:spLocks noGrp="1"/>
          </p:cNvSpPr>
          <p:nvPr>
            <p:ph type="sldNum" sz="quarter" idx="12"/>
          </p:nvPr>
        </p:nvSpPr>
        <p:spPr/>
        <p:txBody>
          <a:bodyPr/>
          <a:lstStyle/>
          <a:p>
            <a:pPr>
              <a:defRPr/>
            </a:pPr>
            <a:fld id="{6D1B0E9A-C4F3-4D46-924E-FDCE9F0342D8}"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3522983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Outline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HEOMD EMC Overview</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Guiding Principles</a:t>
            </a:r>
          </a:p>
          <a:p>
            <a:pPr marL="0" indent="0">
              <a:buNone/>
            </a:pP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Exploration Architecture</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Analysis Trade Space</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Pioneering Challenges/ Common Challenges &amp; Capabilities</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Capability Driven Framework/ </a:t>
            </a:r>
            <a:r>
              <a:rPr lang="en-US" dirty="0" smtClean="0">
                <a:latin typeface="Arial" panose="020B0604020202020204" pitchFamily="34" charset="0"/>
                <a:cs typeface="Arial" panose="020B0604020202020204" pitchFamily="34" charset="0"/>
              </a:rPr>
              <a:t>System </a:t>
            </a:r>
            <a:r>
              <a:rPr lang="en-US" dirty="0" smtClean="0">
                <a:latin typeface="Arial" panose="020B0604020202020204" pitchFamily="34" charset="0"/>
                <a:cs typeface="Arial" panose="020B0604020202020204" pitchFamily="34" charset="0"/>
              </a:rPr>
              <a:t>Maturation Teams</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Materials Capability Gaps</a:t>
            </a: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F95435C-B6D8-42D3-852F-306FD46C80D8}" type="slidenum">
              <a:rPr lang="en-US" smtClean="0"/>
              <a:pPr>
                <a:defRPr/>
              </a:pPr>
              <a:t>2</a:t>
            </a:fld>
            <a:endParaRPr lang="en-US"/>
          </a:p>
        </p:txBody>
      </p:sp>
    </p:spTree>
    <p:extLst>
      <p:ext uri="{BB962C8B-B14F-4D97-AF65-F5344CB8AC3E}">
        <p14:creationId xmlns:p14="http://schemas.microsoft.com/office/powerpoint/2010/main" val="24971539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 Capability Gaps (3)</a:t>
            </a:r>
            <a:endParaRPr lang="en-US" dirty="0"/>
          </a:p>
        </p:txBody>
      </p:sp>
      <p:sp>
        <p:nvSpPr>
          <p:cNvPr id="3" name="Content Placeholder 2"/>
          <p:cNvSpPr>
            <a:spLocks noGrp="1"/>
          </p:cNvSpPr>
          <p:nvPr>
            <p:ph idx="1"/>
          </p:nvPr>
        </p:nvSpPr>
        <p:spPr>
          <a:xfrm>
            <a:off x="0" y="1051201"/>
            <a:ext cx="9144000" cy="4516483"/>
          </a:xfrm>
        </p:spPr>
        <p:txBody>
          <a:bodyPr/>
          <a:lstStyle/>
          <a:p>
            <a:pPr lvl="0"/>
            <a:r>
              <a:rPr lang="en-US" b="1" dirty="0" smtClean="0"/>
              <a:t>[</a:t>
            </a:r>
            <a:r>
              <a:rPr lang="en-US" b="1" dirty="0"/>
              <a:t>AMO, </a:t>
            </a:r>
            <a:r>
              <a:rPr lang="en-US" sz="900" dirty="0"/>
              <a:t>STR</a:t>
            </a:r>
            <a:r>
              <a:rPr lang="en-US" b="1" dirty="0"/>
              <a:t>]: Health Monitoring (Diagnosis &amp; Prognosis) of Critical Elements: </a:t>
            </a:r>
            <a:r>
              <a:rPr lang="en-US" dirty="0"/>
              <a:t>Integration of lightweight, advanced sensors can enable the sustainment of structural systems during exploration missions that require monitoring and/or evaluation of structural integrity, residual strength and life; and provide feedback to mission controllers to adapt mission parameters to ensure safety or to recommend repair and maintenance. </a:t>
            </a:r>
            <a:endParaRPr lang="en-US" dirty="0" smtClean="0"/>
          </a:p>
          <a:p>
            <a:pPr lvl="0"/>
            <a:endParaRPr lang="en-US" b="1" dirty="0"/>
          </a:p>
          <a:p>
            <a:r>
              <a:rPr lang="en-US" b="1" dirty="0" smtClean="0"/>
              <a:t>[Propulsion, </a:t>
            </a:r>
            <a:r>
              <a:rPr lang="en-US" sz="900" dirty="0"/>
              <a:t>STR</a:t>
            </a:r>
            <a:r>
              <a:rPr lang="en-US" b="1" dirty="0" smtClean="0"/>
              <a:t>]: </a:t>
            </a:r>
            <a:r>
              <a:rPr lang="en-US" b="1" dirty="0"/>
              <a:t>Materials for Earth-to-orbit propulsion </a:t>
            </a:r>
            <a:r>
              <a:rPr lang="en-US" b="1" dirty="0" smtClean="0"/>
              <a:t>systems: </a:t>
            </a:r>
            <a:r>
              <a:rPr lang="en-US" dirty="0"/>
              <a:t>Development of </a:t>
            </a:r>
            <a:r>
              <a:rPr lang="en-US" dirty="0" smtClean="0"/>
              <a:t>super-lightweight </a:t>
            </a:r>
            <a:r>
              <a:rPr lang="en-US" dirty="0"/>
              <a:t>materials that allow the closure of launch vehicle designs for missions beyond LEO</a:t>
            </a:r>
            <a:r>
              <a:rPr lang="en-US" dirty="0" smtClean="0"/>
              <a:t>. </a:t>
            </a:r>
          </a:p>
          <a:p>
            <a:r>
              <a:rPr lang="en-US" b="1" dirty="0" smtClean="0">
                <a:solidFill>
                  <a:schemeClr val="accent2"/>
                </a:solidFill>
              </a:rPr>
              <a:t>[</a:t>
            </a:r>
            <a:r>
              <a:rPr lang="en-US" sz="1050" dirty="0">
                <a:solidFill>
                  <a:schemeClr val="accent2"/>
                </a:solidFill>
              </a:rPr>
              <a:t>STR</a:t>
            </a:r>
            <a:r>
              <a:rPr lang="en-US" b="1" dirty="0" smtClean="0">
                <a:solidFill>
                  <a:schemeClr val="accent2"/>
                </a:solidFill>
              </a:rPr>
              <a:t>]: </a:t>
            </a:r>
            <a:r>
              <a:rPr lang="en-US" b="1" dirty="0">
                <a:solidFill>
                  <a:schemeClr val="accent2"/>
                </a:solidFill>
              </a:rPr>
              <a:t>Materials for deep space pressurized (tanks, habitats) and unpressurized systems </a:t>
            </a:r>
            <a:r>
              <a:rPr lang="en-US" dirty="0" smtClean="0">
                <a:solidFill>
                  <a:schemeClr val="accent2"/>
                </a:solidFill>
              </a:rPr>
              <a:t>Will </a:t>
            </a:r>
            <a:r>
              <a:rPr lang="en-US" dirty="0">
                <a:solidFill>
                  <a:schemeClr val="accent2"/>
                </a:solidFill>
              </a:rPr>
              <a:t>need to include materials that provide more than one function (multifunctional) to enable a significant mass savings at a systems level. </a:t>
            </a:r>
            <a:r>
              <a:rPr lang="en-US" dirty="0" smtClean="0">
                <a:solidFill>
                  <a:schemeClr val="accent2"/>
                </a:solidFill>
              </a:rPr>
              <a:t>Additional </a:t>
            </a:r>
            <a:r>
              <a:rPr lang="en-US" dirty="0">
                <a:solidFill>
                  <a:schemeClr val="accent2"/>
                </a:solidFill>
              </a:rPr>
              <a:t>functionalities needed: failsafe/self-healing for prevention of atmosphere leakage; autonomous self-healing/failsafe while dormant, </a:t>
            </a:r>
            <a:r>
              <a:rPr lang="en-US" dirty="0" smtClean="0">
                <a:solidFill>
                  <a:schemeClr val="accent2"/>
                </a:solidFill>
              </a:rPr>
              <a:t>un-crewed </a:t>
            </a:r>
            <a:r>
              <a:rPr lang="en-US" dirty="0">
                <a:solidFill>
                  <a:schemeClr val="accent2"/>
                </a:solidFill>
              </a:rPr>
              <a:t>or crewed; self awareness to ensure certification/reliability. </a:t>
            </a:r>
            <a:endParaRPr lang="en-US" dirty="0" smtClean="0">
              <a:solidFill>
                <a:schemeClr val="accent2"/>
              </a:solidFill>
            </a:endParaRPr>
          </a:p>
          <a:p>
            <a:r>
              <a:rPr lang="en-US" b="1" dirty="0" smtClean="0"/>
              <a:t>[</a:t>
            </a:r>
            <a:r>
              <a:rPr lang="en-US" sz="1050" dirty="0"/>
              <a:t>MEC</a:t>
            </a:r>
            <a:r>
              <a:rPr lang="en-US" b="1" dirty="0" smtClean="0"/>
              <a:t>]: Materials for bearings and gears: </a:t>
            </a:r>
            <a:r>
              <a:rPr lang="en-US" dirty="0" smtClean="0"/>
              <a:t>Development of the advanced high-performance alloys </a:t>
            </a:r>
            <a:r>
              <a:rPr lang="en-US" dirty="0"/>
              <a:t>to enable </a:t>
            </a:r>
            <a:r>
              <a:rPr lang="en-US" dirty="0" smtClean="0"/>
              <a:t>reliable</a:t>
            </a:r>
            <a:r>
              <a:rPr lang="en-US" dirty="0"/>
              <a:t>, long-life, mission critical </a:t>
            </a:r>
            <a:r>
              <a:rPr lang="en-US" dirty="0" smtClean="0"/>
              <a:t>mechanical systems.</a:t>
            </a:r>
          </a:p>
          <a:p>
            <a:endParaRPr lang="en-US" b="1" dirty="0"/>
          </a:p>
        </p:txBody>
      </p:sp>
      <p:sp>
        <p:nvSpPr>
          <p:cNvPr id="4" name="Slide Number Placeholder 3"/>
          <p:cNvSpPr>
            <a:spLocks noGrp="1"/>
          </p:cNvSpPr>
          <p:nvPr>
            <p:ph type="sldNum" sz="quarter" idx="12"/>
          </p:nvPr>
        </p:nvSpPr>
        <p:spPr/>
        <p:txBody>
          <a:bodyPr/>
          <a:lstStyle/>
          <a:p>
            <a:pPr>
              <a:defRPr/>
            </a:pPr>
            <a:fld id="{6D1B0E9A-C4F3-4D46-924E-FDCE9F0342D8}"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33189278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 y="0"/>
            <a:ext cx="8761228" cy="922338"/>
          </a:xfrm>
        </p:spPr>
        <p:txBody>
          <a:bodyPr/>
          <a:lstStyle/>
          <a:p>
            <a:r>
              <a:rPr lang="en-US" dirty="0" smtClean="0">
                <a:latin typeface="Arial"/>
                <a:cs typeface="Arial"/>
              </a:rPr>
              <a:t>Materials </a:t>
            </a:r>
            <a:r>
              <a:rPr lang="en-US" dirty="0" err="1" smtClean="0">
                <a:latin typeface="Arial"/>
                <a:cs typeface="Arial"/>
              </a:rPr>
              <a:t>SCOREboard</a:t>
            </a:r>
            <a:r>
              <a:rPr lang="en-US" dirty="0" smtClean="0">
                <a:latin typeface="Arial"/>
                <a:cs typeface="Arial"/>
              </a:rPr>
              <a:t> Release 1</a:t>
            </a:r>
            <a:endParaRPr lang="en-US" dirty="0">
              <a:latin typeface="Arial"/>
              <a:cs typeface="Arial"/>
            </a:endParaRPr>
          </a:p>
        </p:txBody>
      </p:sp>
      <p:sp>
        <p:nvSpPr>
          <p:cNvPr id="6" name="Slide Number Placeholder 3"/>
          <p:cNvSpPr txBox="1">
            <a:spLocks/>
          </p:cNvSpPr>
          <p:nvPr/>
        </p:nvSpPr>
        <p:spPr bwMode="auto">
          <a:xfrm>
            <a:off x="7011673" y="6507163"/>
            <a:ext cx="2130425" cy="366712"/>
          </a:xfrm>
          <a:prstGeom prst="rect">
            <a:avLst/>
          </a:prstGeom>
          <a:noFill/>
          <a:ln>
            <a:noFill/>
          </a:ln>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fld id="{C7B19158-269C-48E0-B496-97E394EE82F5}" type="slidenum">
              <a:rPr lang="en-US" sz="1200">
                <a:solidFill>
                  <a:srgbClr val="000000"/>
                </a:solidFill>
                <a:latin typeface="Calibri" charset="0"/>
              </a:rPr>
              <a:pPr algn="r" eaLnBrk="1" hangingPunct="1">
                <a:defRPr/>
              </a:pPr>
              <a:t>21</a:t>
            </a:fld>
            <a:endParaRPr lang="en-US" sz="1200" dirty="0">
              <a:solidFill>
                <a:srgbClr val="000000"/>
              </a:solidFill>
              <a:latin typeface="Calibri" charset="0"/>
            </a:endParaRPr>
          </a:p>
        </p:txBody>
      </p:sp>
      <p:sp>
        <p:nvSpPr>
          <p:cNvPr id="5" name="Slide Number Placeholder 3"/>
          <p:cNvSpPr txBox="1">
            <a:spLocks/>
          </p:cNvSpPr>
          <p:nvPr/>
        </p:nvSpPr>
        <p:spPr bwMode="auto">
          <a:xfrm>
            <a:off x="88154" y="6292264"/>
            <a:ext cx="1886561" cy="253813"/>
          </a:xfrm>
          <a:prstGeom prst="rect">
            <a:avLst/>
          </a:prstGeom>
          <a:ln/>
          <a:extLst/>
        </p:spPr>
        <p:style>
          <a:lnRef idx="2">
            <a:schemeClr val="accent4"/>
          </a:lnRef>
          <a:fillRef idx="1">
            <a:schemeClr val="lt1"/>
          </a:fillRef>
          <a:effectRef idx="0">
            <a:schemeClr val="accent4"/>
          </a:effectRef>
          <a:fontRef idx="minor">
            <a:schemeClr val="dk1"/>
          </a:fontRef>
        </p:style>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dirty="0" smtClean="0">
                <a:solidFill>
                  <a:srgbClr val="000000"/>
                </a:solidFill>
                <a:latin typeface="Calibri" charset="0"/>
              </a:rPr>
              <a:t>Updated 10/11/2015</a:t>
            </a:r>
            <a:endParaRPr lang="en-US" sz="1200" dirty="0">
              <a:solidFill>
                <a:srgbClr val="000000"/>
              </a:solidFill>
              <a:latin typeface="Calibri" charset="0"/>
            </a:endParaRPr>
          </a:p>
        </p:txBody>
      </p:sp>
      <p:sp>
        <p:nvSpPr>
          <p:cNvPr id="7" name="Slide Number Placeholder 3"/>
          <p:cNvSpPr txBox="1">
            <a:spLocks/>
          </p:cNvSpPr>
          <p:nvPr/>
        </p:nvSpPr>
        <p:spPr bwMode="auto">
          <a:xfrm>
            <a:off x="5734227" y="6275001"/>
            <a:ext cx="3271138" cy="271076"/>
          </a:xfrm>
          <a:prstGeom prst="rect">
            <a:avLst/>
          </a:prstGeom>
          <a:ln/>
          <a:extLst/>
        </p:spPr>
        <p:style>
          <a:lnRef idx="2">
            <a:schemeClr val="accent5"/>
          </a:lnRef>
          <a:fillRef idx="1">
            <a:schemeClr val="lt1"/>
          </a:fillRef>
          <a:effectRef idx="0">
            <a:schemeClr val="accent5"/>
          </a:effectRef>
          <a:fontRef idx="minor">
            <a:schemeClr val="dk1"/>
          </a:fontRef>
        </p:style>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dirty="0" smtClean="0">
                <a:solidFill>
                  <a:srgbClr val="000000"/>
                </a:solidFill>
                <a:latin typeface="Calibri" charset="0"/>
              </a:rPr>
              <a:t>First need date [mission</a:t>
            </a:r>
            <a:r>
              <a:rPr lang="en-US" sz="1200" dirty="0">
                <a:solidFill>
                  <a:srgbClr val="000000"/>
                </a:solidFill>
                <a:latin typeface="Calibri" charset="0"/>
              </a:rPr>
              <a:t>]</a:t>
            </a:r>
            <a:r>
              <a:rPr lang="en-US" sz="1200" dirty="0" smtClean="0">
                <a:solidFill>
                  <a:srgbClr val="000000"/>
                </a:solidFill>
                <a:latin typeface="Calibri" charset="0"/>
              </a:rPr>
              <a:t> specified in brackets</a:t>
            </a:r>
            <a:endParaRPr lang="en-US" sz="1200" dirty="0">
              <a:solidFill>
                <a:srgbClr val="000000"/>
              </a:solidFill>
              <a:latin typeface="Calibri"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052130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Slide Number Placeholder 2"/>
          <p:cNvSpPr>
            <a:spLocks noGrp="1"/>
          </p:cNvSpPr>
          <p:nvPr>
            <p:ph type="sldNum" sz="quarter" idx="12"/>
          </p:nvPr>
        </p:nvSpPr>
        <p:spPr/>
        <p:txBody>
          <a:bodyPr/>
          <a:lstStyle/>
          <a:p>
            <a:pPr>
              <a:defRPr/>
            </a:pPr>
            <a:fld id="{C30E9D5D-D70B-DF4D-BE92-1E87454395AC}" type="slidenum">
              <a:rPr lang="en-US" smtClean="0">
                <a:solidFill>
                  <a:prstClr val="black"/>
                </a:solidFill>
              </a:rPr>
              <a:pPr>
                <a:defRPr/>
              </a:pPr>
              <a:t>22</a:t>
            </a:fld>
            <a:endParaRPr lang="en-US">
              <a:solidFill>
                <a:prstClr val="black"/>
              </a:solidFill>
            </a:endParaRPr>
          </a:p>
        </p:txBody>
      </p:sp>
      <p:sp>
        <p:nvSpPr>
          <p:cNvPr id="4" name="TextBox 3"/>
          <p:cNvSpPr txBox="1"/>
          <p:nvPr/>
        </p:nvSpPr>
        <p:spPr>
          <a:xfrm>
            <a:off x="237330" y="1079770"/>
            <a:ext cx="8605113"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Mars is an </a:t>
            </a: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chievable goal with NASA’s Evolvable Mars Campaign defining a plan based on strategic guiding principles</a:t>
            </a:r>
            <a:r>
              <a:rPr lang="en-US" dirty="0">
                <a:latin typeface="Arial" pitchFamily="34" charset="0"/>
                <a:ea typeface="ヒラギノ角ゴ Pro W3" pitchFamily="-84" charset="-128"/>
                <a:cs typeface="Arial" pitchFamily="34" charset="0"/>
              </a:rPr>
              <a:t> </a:t>
            </a:r>
            <a:r>
              <a:rPr lang="en-US" dirty="0" smtClean="0">
                <a:latin typeface="Arial" pitchFamily="34" charset="0"/>
                <a:ea typeface="ヒラギノ角ゴ Pro W3" pitchFamily="-84" charset="-128"/>
                <a:cs typeface="Arial" pitchFamily="34" charset="0"/>
              </a:rPr>
              <a:t>and a </a:t>
            </a:r>
            <a:r>
              <a:rPr lang="en-US" altLang="en-US" dirty="0" smtClean="0">
                <a:latin typeface="Arial" pitchFamily="34" charset="0"/>
                <a:ea typeface="ヒラギノ角ゴ Pro W3" pitchFamily="-84" charset="-128"/>
                <a:cs typeface="Arial" pitchFamily="34" charset="0"/>
              </a:rPr>
              <a:t>capability-driven framework for the extension </a:t>
            </a:r>
            <a:r>
              <a:rPr lang="en-US" altLang="en-US" dirty="0">
                <a:latin typeface="Arial" pitchFamily="34" charset="0"/>
                <a:ea typeface="ヒラギノ角ゴ Pro W3" pitchFamily="-84" charset="-128"/>
                <a:cs typeface="Arial" pitchFamily="34" charset="0"/>
              </a:rPr>
              <a:t>and </a:t>
            </a:r>
            <a:r>
              <a:rPr lang="en-US" altLang="en-US" dirty="0" smtClean="0">
                <a:latin typeface="Arial" pitchFamily="34" charset="0"/>
                <a:ea typeface="ヒラギノ角ゴ Pro W3" pitchFamily="-84" charset="-128"/>
                <a:cs typeface="Arial" pitchFamily="34" charset="0"/>
              </a:rPr>
              <a:t>sustainment of  </a:t>
            </a:r>
            <a:r>
              <a:rPr lang="en-US" altLang="en-US" dirty="0">
                <a:latin typeface="Arial" pitchFamily="34" charset="0"/>
                <a:ea typeface="ヒラギノ角ゴ Pro W3" pitchFamily="-84" charset="-128"/>
                <a:cs typeface="Arial" pitchFamily="34" charset="0"/>
              </a:rPr>
              <a:t>human presence in the solar system including a human journey to explore the Mars system starting in the mid-2030s</a:t>
            </a:r>
            <a:r>
              <a:rPr lang="en-US" altLang="en-US" dirty="0" smtClean="0">
                <a:latin typeface="Arial" pitchFamily="34" charset="0"/>
                <a:ea typeface="ヒラギノ角ゴ Pro W3" pitchFamily="-84" charset="-128"/>
                <a:cs typeface="Arial" pitchFamily="34" charset="0"/>
              </a:rPr>
              <a:t>.</a:t>
            </a:r>
          </a:p>
          <a:p>
            <a:pPr marL="285750" indent="-285750">
              <a:buFont typeface="Arial" panose="020B0604020202020204" pitchFamily="34" charset="0"/>
              <a:buChar char="•"/>
            </a:pPr>
            <a:endParaRPr lang="en-US" altLang="en-US" dirty="0">
              <a:latin typeface="Arial" pitchFamily="34" charset="0"/>
              <a:ea typeface="ヒラギノ角ゴ Pro W3" pitchFamily="-84" charset="-128"/>
              <a:cs typeface="Arial" pitchFamily="34" charset="0"/>
            </a:endParaRPr>
          </a:p>
          <a:p>
            <a:pPr marL="285750" indent="-285750">
              <a:buFont typeface="Arial" panose="020B0604020202020204" pitchFamily="34" charset="0"/>
              <a:buChar char="•"/>
            </a:pPr>
            <a:r>
              <a:rPr lang="en-US" altLang="en-US" dirty="0" smtClean="0">
                <a:latin typeface="Arial" pitchFamily="34" charset="0"/>
                <a:ea typeface="ヒラギノ角ゴ Pro W3" pitchFamily="-84" charset="-128"/>
                <a:cs typeface="Arial" pitchFamily="34" charset="0"/>
              </a:rPr>
              <a:t>Near-terms steps include ISS, Earth-based labs, the Space Launch System (SLS), and Orion crewed spacecraft.</a:t>
            </a:r>
          </a:p>
          <a:p>
            <a:pPr marL="285750" indent="-285750">
              <a:buFont typeface="Arial" panose="020B0604020202020204" pitchFamily="34" charset="0"/>
              <a:buChar char="•"/>
            </a:pPr>
            <a:endParaRPr lang="en-US" altLang="en-US" dirty="0" smtClean="0">
              <a:latin typeface="Arial" pitchFamily="34" charset="0"/>
              <a:ea typeface="ヒラギノ角ゴ Pro W3" pitchFamily="-84" charset="-128"/>
              <a:cs typeface="Arial" pitchFamily="34" charset="0"/>
            </a:endParaRPr>
          </a:p>
          <a:p>
            <a:pPr marL="285750" indent="-285750">
              <a:buFont typeface="Arial" panose="020B0604020202020204" pitchFamily="34" charset="0"/>
              <a:buChar char="•"/>
            </a:pPr>
            <a:r>
              <a:rPr lang="en-US" altLang="en-US" dirty="0" smtClean="0">
                <a:latin typeface="Arial" pitchFamily="34" charset="0"/>
                <a:ea typeface="ヒラギノ角ゴ Pro W3" pitchFamily="-84" charset="-128"/>
                <a:cs typeface="Arial" pitchFamily="34" charset="0"/>
              </a:rPr>
              <a:t>There are solvable challenges to pioneering Mars, and NASA is developing the capabilities needed to get there, land there, and live there.</a:t>
            </a:r>
          </a:p>
          <a:p>
            <a:pPr marL="285750" indent="-285750">
              <a:buFont typeface="Arial" panose="020B0604020202020204" pitchFamily="34" charset="0"/>
              <a:buChar char="•"/>
            </a:pPr>
            <a:endParaRPr lang="en-US" altLang="en-US" dirty="0" smtClean="0">
              <a:latin typeface="Arial" pitchFamily="34" charset="0"/>
              <a:ea typeface="ヒラギノ角ゴ Pro W3" pitchFamily="-84" charset="-128"/>
              <a:cs typeface="Arial" pitchFamily="34" charset="0"/>
            </a:endParaRPr>
          </a:p>
          <a:p>
            <a:pPr marL="285750" indent="-285750">
              <a:buFont typeface="Arial" panose="020B0604020202020204" pitchFamily="34" charset="0"/>
              <a:buChar char="•"/>
            </a:pPr>
            <a:r>
              <a:rPr lang="en-US" altLang="en-US" dirty="0" smtClean="0">
                <a:latin typeface="Arial" pitchFamily="34" charset="0"/>
                <a:ea typeface="ヒラギノ角ゴ Pro W3" pitchFamily="-84" charset="-128"/>
                <a:cs typeface="Arial" pitchFamily="34" charset="0"/>
              </a:rPr>
              <a:t>With the cross-cutting materials discipline, NASA has identified various gaps in capability needed for space exploration requiring the next steps in advanced scientific and technical innovation to close.</a:t>
            </a:r>
            <a:endParaRPr lang="en-US" altLang="en-US" dirty="0">
              <a:latin typeface="Arial" pitchFamily="34" charset="0"/>
              <a:ea typeface="ヒラギノ角ゴ Pro W3" pitchFamily="-84" charset="-128"/>
              <a:cs typeface="Arial"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24514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Structures, Mechanisms, Materials, and Processes (SMMP) Discipline </a:t>
            </a:r>
            <a:r>
              <a:rPr lang="en-US" dirty="0" smtClean="0"/>
              <a:t>Team</a:t>
            </a:r>
            <a:endParaRPr lang="en-US" dirty="0"/>
          </a:p>
        </p:txBody>
      </p:sp>
      <p:sp>
        <p:nvSpPr>
          <p:cNvPr id="3" name="Slide Number Placeholder 2"/>
          <p:cNvSpPr>
            <a:spLocks noGrp="1"/>
          </p:cNvSpPr>
          <p:nvPr>
            <p:ph type="sldNum" sz="quarter" idx="12"/>
          </p:nvPr>
        </p:nvSpPr>
        <p:spPr/>
        <p:txBody>
          <a:bodyPr/>
          <a:lstStyle/>
          <a:p>
            <a:pPr>
              <a:defRPr/>
            </a:pPr>
            <a:fld id="{C30E9D5D-D70B-DF4D-BE92-1E87454395AC}" type="slidenum">
              <a:rPr lang="en-US" smtClean="0">
                <a:solidFill>
                  <a:prstClr val="black"/>
                </a:solidFill>
              </a:rPr>
              <a:pPr>
                <a:defRPr/>
              </a:pPr>
              <a:t>23</a:t>
            </a:fld>
            <a:endParaRPr lang="en-US" dirty="0">
              <a:solidFill>
                <a:prstClr val="black"/>
              </a:solidFill>
            </a:endParaRPr>
          </a:p>
        </p:txBody>
      </p:sp>
      <p:sp>
        <p:nvSpPr>
          <p:cNvPr id="5" name="Content Placeholder 3"/>
          <p:cNvSpPr txBox="1">
            <a:spLocks/>
          </p:cNvSpPr>
          <p:nvPr/>
        </p:nvSpPr>
        <p:spPr>
          <a:xfrm>
            <a:off x="107005" y="962054"/>
            <a:ext cx="4465846" cy="452596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800" b="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Structures:</a:t>
            </a:r>
          </a:p>
          <a:p>
            <a:pPr lvl="1"/>
            <a:r>
              <a:rPr lang="en-US" dirty="0" smtClean="0"/>
              <a:t>Timothy J. Collins (</a:t>
            </a:r>
            <a:r>
              <a:rPr lang="en-US" dirty="0" err="1" smtClean="0"/>
              <a:t>LaRC</a:t>
            </a:r>
            <a:r>
              <a:rPr lang="en-US" dirty="0" smtClean="0"/>
              <a:t>/TA6)</a:t>
            </a:r>
          </a:p>
          <a:p>
            <a:pPr lvl="1"/>
            <a:r>
              <a:rPr lang="en-US" dirty="0" smtClean="0"/>
              <a:t>David R. Lowry (JSC)</a:t>
            </a:r>
          </a:p>
          <a:p>
            <a:pPr lvl="1"/>
            <a:r>
              <a:rPr lang="en-US" dirty="0" smtClean="0"/>
              <a:t>Keith Belvin (</a:t>
            </a:r>
            <a:r>
              <a:rPr lang="en-US" dirty="0" err="1" smtClean="0"/>
              <a:t>LaRC</a:t>
            </a:r>
            <a:r>
              <a:rPr lang="en-US" dirty="0" smtClean="0"/>
              <a:t>/</a:t>
            </a:r>
            <a:r>
              <a:rPr lang="en-US" i="1" dirty="0" smtClean="0">
                <a:solidFill>
                  <a:srgbClr val="00B050"/>
                </a:solidFill>
              </a:rPr>
              <a:t>STMD PT for Lightweight Structures and Materials</a:t>
            </a:r>
            <a:r>
              <a:rPr lang="en-US" dirty="0" smtClean="0"/>
              <a:t>)</a:t>
            </a:r>
          </a:p>
          <a:p>
            <a:pPr lvl="1"/>
            <a:r>
              <a:rPr lang="en-US" dirty="0" smtClean="0"/>
              <a:t>Stephen C. Nunez (JSC)</a:t>
            </a:r>
          </a:p>
          <a:p>
            <a:pPr lvl="1"/>
            <a:r>
              <a:rPr lang="en-US" dirty="0" smtClean="0"/>
              <a:t>Stephen J. Scotti (</a:t>
            </a:r>
            <a:r>
              <a:rPr lang="en-US" dirty="0" err="1" smtClean="0"/>
              <a:t>LaRC</a:t>
            </a:r>
            <a:r>
              <a:rPr lang="en-US" dirty="0" smtClean="0"/>
              <a:t>/ </a:t>
            </a:r>
            <a:r>
              <a:rPr lang="en-US" i="1" dirty="0" smtClean="0">
                <a:solidFill>
                  <a:schemeClr val="tx2"/>
                </a:solidFill>
              </a:rPr>
              <a:t>Structures CLT Deputy</a:t>
            </a:r>
            <a:r>
              <a:rPr lang="en-US" dirty="0" smtClean="0"/>
              <a:t>)</a:t>
            </a:r>
          </a:p>
          <a:p>
            <a:pPr lvl="1"/>
            <a:r>
              <a:rPr lang="en-US" dirty="0" smtClean="0"/>
              <a:t>Kenneth N. Segal (GSFC)</a:t>
            </a:r>
          </a:p>
          <a:p>
            <a:pPr lvl="1"/>
            <a:r>
              <a:rPr lang="en-US" dirty="0" smtClean="0"/>
              <a:t>Judith J. Watson (</a:t>
            </a:r>
            <a:r>
              <a:rPr lang="en-US" dirty="0" err="1" smtClean="0"/>
              <a:t>LaRC</a:t>
            </a:r>
            <a:r>
              <a:rPr lang="en-US" dirty="0" smtClean="0"/>
              <a:t>/TA6)</a:t>
            </a:r>
          </a:p>
          <a:p>
            <a:r>
              <a:rPr lang="en-US" b="1" dirty="0" smtClean="0"/>
              <a:t>Mechanisms:</a:t>
            </a:r>
          </a:p>
          <a:p>
            <a:pPr lvl="1"/>
            <a:r>
              <a:rPr lang="en-US" dirty="0" smtClean="0"/>
              <a:t>Chris J. Coppens (MSFC)</a:t>
            </a:r>
          </a:p>
          <a:p>
            <a:pPr lvl="1"/>
            <a:r>
              <a:rPr lang="en-US" dirty="0" smtClean="0"/>
              <a:t>Michael J. Dube (</a:t>
            </a:r>
            <a:r>
              <a:rPr lang="en-US" dirty="0" err="1" smtClean="0"/>
              <a:t>LaRC</a:t>
            </a:r>
            <a:r>
              <a:rPr lang="en-US" dirty="0" smtClean="0"/>
              <a:t>/ </a:t>
            </a:r>
            <a:r>
              <a:rPr lang="en-US" i="1" dirty="0" smtClean="0">
                <a:solidFill>
                  <a:schemeClr val="tx2"/>
                </a:solidFill>
              </a:rPr>
              <a:t>Mechanical Systems CLT Lead</a:t>
            </a:r>
            <a:r>
              <a:rPr lang="en-US" dirty="0" smtClean="0"/>
              <a:t>) </a:t>
            </a:r>
          </a:p>
          <a:p>
            <a:pPr lvl="1"/>
            <a:r>
              <a:rPr lang="en-US" dirty="0" smtClean="0"/>
              <a:t>Brandan R. Robertson (JSC</a:t>
            </a:r>
            <a:r>
              <a:rPr lang="en-US" i="1" dirty="0" smtClean="0">
                <a:solidFill>
                  <a:schemeClr val="tx2"/>
                </a:solidFill>
              </a:rPr>
              <a:t>/Mechanical Systems CLT TDT Deputy)</a:t>
            </a:r>
          </a:p>
          <a:p>
            <a:pPr lvl="1"/>
            <a:endParaRPr lang="en-US" dirty="0"/>
          </a:p>
        </p:txBody>
      </p:sp>
      <p:sp>
        <p:nvSpPr>
          <p:cNvPr id="6" name="Content Placeholder 4"/>
          <p:cNvSpPr txBox="1">
            <a:spLocks/>
          </p:cNvSpPr>
          <p:nvPr/>
        </p:nvSpPr>
        <p:spPr>
          <a:xfrm>
            <a:off x="4395537" y="972275"/>
            <a:ext cx="4566923" cy="4952999"/>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800" b="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Materials:</a:t>
            </a:r>
          </a:p>
          <a:p>
            <a:pPr lvl="1"/>
            <a:r>
              <a:rPr lang="en-US" dirty="0" smtClean="0"/>
              <a:t>John W. Alred (JSC</a:t>
            </a:r>
            <a:r>
              <a:rPr lang="en-US" i="1" dirty="0" smtClean="0"/>
              <a:t>/</a:t>
            </a:r>
            <a:r>
              <a:rPr lang="en-US" i="1" dirty="0" smtClean="0">
                <a:solidFill>
                  <a:schemeClr val="tx2"/>
                </a:solidFill>
              </a:rPr>
              <a:t>Space Environments CLT Deputy)</a:t>
            </a:r>
          </a:p>
          <a:p>
            <a:pPr lvl="1"/>
            <a:r>
              <a:rPr lang="en-US" dirty="0" smtClean="0"/>
              <a:t>John W. Connell (</a:t>
            </a:r>
            <a:r>
              <a:rPr lang="en-US" dirty="0" err="1" smtClean="0"/>
              <a:t>LaRC</a:t>
            </a:r>
            <a:r>
              <a:rPr lang="en-US" dirty="0" smtClean="0"/>
              <a:t>)</a:t>
            </a:r>
          </a:p>
          <a:p>
            <a:pPr lvl="1"/>
            <a:r>
              <a:rPr lang="en-US" dirty="0" smtClean="0"/>
              <a:t>Sylvia M. Johnson (ARC)</a:t>
            </a:r>
          </a:p>
          <a:p>
            <a:pPr lvl="1"/>
            <a:r>
              <a:rPr lang="de-DE" dirty="0" smtClean="0"/>
              <a:t>Gregory A. Lange, (JSC)</a:t>
            </a:r>
          </a:p>
          <a:p>
            <a:pPr lvl="1"/>
            <a:r>
              <a:rPr lang="en-US" dirty="0" smtClean="0"/>
              <a:t>Peter T. Lillehei (</a:t>
            </a:r>
            <a:r>
              <a:rPr lang="en-US" dirty="0" err="1" smtClean="0"/>
              <a:t>LaRC</a:t>
            </a:r>
            <a:r>
              <a:rPr lang="en-US" dirty="0" smtClean="0"/>
              <a:t>) </a:t>
            </a:r>
          </a:p>
          <a:p>
            <a:pPr lvl="1"/>
            <a:r>
              <a:rPr lang="en-US" dirty="0" smtClean="0"/>
              <a:t>Emilie J. </a:t>
            </a:r>
            <a:r>
              <a:rPr lang="en-US" dirty="0" err="1" smtClean="0"/>
              <a:t>Siochi</a:t>
            </a:r>
            <a:r>
              <a:rPr lang="en-US" dirty="0" smtClean="0"/>
              <a:t>, (</a:t>
            </a:r>
            <a:r>
              <a:rPr lang="en-US" dirty="0" err="1" smtClean="0"/>
              <a:t>LaRC</a:t>
            </a:r>
            <a:r>
              <a:rPr lang="en-US" dirty="0" smtClean="0"/>
              <a:t>/TA10)</a:t>
            </a:r>
          </a:p>
          <a:p>
            <a:r>
              <a:rPr lang="en-US" b="1" dirty="0" smtClean="0"/>
              <a:t>Processes/Advanced Manufacturing:</a:t>
            </a:r>
            <a:endParaRPr lang="en-US" dirty="0" smtClean="0"/>
          </a:p>
          <a:p>
            <a:pPr lvl="1"/>
            <a:r>
              <a:rPr lang="en-US" dirty="0" smtClean="0"/>
              <a:t>John H. Vickers (MSFC/</a:t>
            </a:r>
            <a:r>
              <a:rPr lang="en-US" i="1" dirty="0" smtClean="0">
                <a:solidFill>
                  <a:srgbClr val="00B050"/>
                </a:solidFill>
              </a:rPr>
              <a:t>STMD PT for Nanotechnology, Advanced Manufacturing, and Lightweight Materials</a:t>
            </a:r>
            <a:r>
              <a:rPr lang="en-US" dirty="0" smtClean="0"/>
              <a:t>)</a:t>
            </a:r>
          </a:p>
          <a:p>
            <a:pPr lvl="1"/>
            <a:r>
              <a:rPr lang="en-US" dirty="0" smtClean="0"/>
              <a:t>Frank Ledbetter (MSFC)</a:t>
            </a:r>
          </a:p>
          <a:p>
            <a:pPr lvl="1"/>
            <a:r>
              <a:rPr lang="en-US" dirty="0" smtClean="0"/>
              <a:t>Tawnya Laughinghouse (MSFC)</a:t>
            </a:r>
            <a:endParaRPr lang="en-US" dirty="0"/>
          </a:p>
        </p:txBody>
      </p:sp>
    </p:spTree>
    <p:extLst>
      <p:ext uri="{BB962C8B-B14F-4D97-AF65-F5344CB8AC3E}">
        <p14:creationId xmlns:p14="http://schemas.microsoft.com/office/powerpoint/2010/main" val="1503074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urney to Mars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846306"/>
            <a:ext cx="9143999" cy="58477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rPr>
              <a:t>THANK YOU FOR YOUR ATTENTION</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5847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8135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Mars?</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a:t>In our lifetimes, NASA and it’s partners can answer some of humanity’s </a:t>
            </a:r>
            <a:r>
              <a:rPr lang="en-US" sz="2400" dirty="0" smtClean="0"/>
              <a:t>fundamental questions </a:t>
            </a:r>
            <a:r>
              <a:rPr lang="en-US" sz="2400" dirty="0"/>
              <a:t>about life beyond Earth:</a:t>
            </a:r>
          </a:p>
          <a:p>
            <a:r>
              <a:rPr lang="en-US" sz="2400" dirty="0"/>
              <a:t>1. Was Mars home to microbial life? Is it today?</a:t>
            </a:r>
          </a:p>
          <a:p>
            <a:r>
              <a:rPr lang="en-US" sz="2400" dirty="0"/>
              <a:t>2. Could it be a safe home for humans one day?</a:t>
            </a:r>
          </a:p>
          <a:p>
            <a:r>
              <a:rPr lang="en-US" sz="2400" dirty="0"/>
              <a:t>3. What can it teach us about life elsewhere in the cosmos or how life began on Earth?</a:t>
            </a:r>
          </a:p>
          <a:p>
            <a:r>
              <a:rPr lang="en-US" sz="2400" dirty="0"/>
              <a:t>4. What can it teach us about Earth’s past, present and future?</a:t>
            </a:r>
          </a:p>
        </p:txBody>
      </p:sp>
    </p:spTree>
    <p:extLst>
      <p:ext uri="{BB962C8B-B14F-4D97-AF65-F5344CB8AC3E}">
        <p14:creationId xmlns:p14="http://schemas.microsoft.com/office/powerpoint/2010/main" val="32301621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Journey and Challenges</a:t>
            </a:r>
            <a:endParaRPr lang="en-US" dirty="0"/>
          </a:p>
        </p:txBody>
      </p:sp>
      <p:sp>
        <p:nvSpPr>
          <p:cNvPr id="3" name="Content Placeholder 2"/>
          <p:cNvSpPr>
            <a:spLocks noGrp="1"/>
          </p:cNvSpPr>
          <p:nvPr>
            <p:ph idx="1"/>
          </p:nvPr>
        </p:nvSpPr>
        <p:spPr>
          <a:xfrm>
            <a:off x="457200" y="943336"/>
            <a:ext cx="8229600" cy="4525963"/>
          </a:xfrm>
        </p:spPr>
        <p:txBody>
          <a:bodyPr>
            <a:noAutofit/>
          </a:bodyPr>
          <a:lstStyle/>
          <a:p>
            <a:r>
              <a:rPr lang="en-US" sz="2400" dirty="0"/>
              <a:t>Today, our robotic scientific explorers are paving the way</a:t>
            </a:r>
            <a:r>
              <a:rPr lang="en-US" sz="2400" dirty="0" smtClean="0"/>
              <a:t>. NASA’s robotic expeditions have studied Mars for more than 40 years. </a:t>
            </a:r>
            <a:r>
              <a:rPr lang="en-US" sz="2400" dirty="0"/>
              <a:t>Together, humans and </a:t>
            </a:r>
            <a:r>
              <a:rPr lang="en-US" sz="2400" dirty="0" smtClean="0"/>
              <a:t>robotics will </a:t>
            </a:r>
            <a:r>
              <a:rPr lang="en-US" sz="2400" dirty="0"/>
              <a:t>pioneer Mars and the solar system</a:t>
            </a:r>
            <a:r>
              <a:rPr lang="en-US" sz="2400" dirty="0" smtClean="0"/>
              <a:t>.</a:t>
            </a:r>
          </a:p>
          <a:p>
            <a:endParaRPr lang="en-US" sz="2400" dirty="0"/>
          </a:p>
          <a:p>
            <a:r>
              <a:rPr lang="en-US" sz="2400" dirty="0"/>
              <a:t>We know there are solvable challenges for human missions to Mars:</a:t>
            </a:r>
          </a:p>
          <a:p>
            <a:pPr marL="457200" lvl="1" indent="0">
              <a:buNone/>
            </a:pPr>
            <a:r>
              <a:rPr lang="en-US" sz="2400" dirty="0"/>
              <a:t>1. Getting there</a:t>
            </a:r>
          </a:p>
          <a:p>
            <a:pPr marL="457200" lvl="1" indent="0">
              <a:buNone/>
            </a:pPr>
            <a:r>
              <a:rPr lang="en-US" sz="2400" dirty="0"/>
              <a:t>2. Landing</a:t>
            </a:r>
          </a:p>
          <a:p>
            <a:pPr marL="457200" lvl="1" indent="0">
              <a:buNone/>
            </a:pPr>
            <a:r>
              <a:rPr lang="en-US" sz="2400" dirty="0"/>
              <a:t>3. Living and working on Mars</a:t>
            </a:r>
          </a:p>
          <a:p>
            <a:pPr marL="457200" lvl="1" indent="0">
              <a:buNone/>
            </a:pPr>
            <a:r>
              <a:rPr lang="en-US" sz="2400" dirty="0"/>
              <a:t>4. Safely </a:t>
            </a:r>
            <a:r>
              <a:rPr lang="en-US" sz="2400" dirty="0" smtClean="0"/>
              <a:t>returning</a:t>
            </a:r>
          </a:p>
          <a:p>
            <a:pPr lvl="1"/>
            <a:endParaRPr lang="en-US" sz="2400" dirty="0"/>
          </a:p>
          <a:p>
            <a:r>
              <a:rPr lang="en-US" sz="2400" dirty="0"/>
              <a:t>We believe the journey is worth the risks.</a:t>
            </a:r>
          </a:p>
        </p:txBody>
      </p:sp>
    </p:spTree>
    <p:extLst>
      <p:ext uri="{BB962C8B-B14F-4D97-AF65-F5344CB8AC3E}">
        <p14:creationId xmlns:p14="http://schemas.microsoft.com/office/powerpoint/2010/main" val="10318842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Journey and Challenges</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a:t>The endeavor will improve lives on Earth by advancing:</a:t>
            </a:r>
          </a:p>
          <a:p>
            <a:pPr marL="0" indent="0">
              <a:buNone/>
            </a:pPr>
            <a:r>
              <a:rPr lang="en-US" sz="2400" dirty="0" smtClean="0"/>
              <a:t>	1</a:t>
            </a:r>
            <a:r>
              <a:rPr lang="en-US" sz="2400" dirty="0"/>
              <a:t>. Scientific knowledge and discovery</a:t>
            </a:r>
          </a:p>
          <a:p>
            <a:pPr marL="0" indent="0">
              <a:buNone/>
            </a:pPr>
            <a:r>
              <a:rPr lang="en-US" sz="2400" dirty="0" smtClean="0"/>
              <a:t>	2</a:t>
            </a:r>
            <a:r>
              <a:rPr lang="en-US" sz="2400" dirty="0"/>
              <a:t>. New technologies</a:t>
            </a:r>
          </a:p>
          <a:p>
            <a:pPr marL="400050" lvl="1" indent="0">
              <a:buNone/>
            </a:pPr>
            <a:r>
              <a:rPr lang="en-US" sz="2400" dirty="0"/>
              <a:t>3. Economic opportunities (as all giant leaps in transportation and exploration have)</a:t>
            </a:r>
          </a:p>
          <a:p>
            <a:pPr marL="0" indent="0">
              <a:buNone/>
            </a:pPr>
            <a:r>
              <a:rPr lang="en-US" sz="2400" dirty="0" smtClean="0"/>
              <a:t>	4</a:t>
            </a:r>
            <a:r>
              <a:rPr lang="en-US" sz="2400" dirty="0"/>
              <a:t>. U.S. leadership in the peaceful, international </a:t>
            </a:r>
            <a:r>
              <a:rPr lang="en-US" sz="2400" dirty="0" smtClean="0"/>
              <a:t>	exploration </a:t>
            </a:r>
            <a:r>
              <a:rPr lang="en-US" sz="2400" dirty="0"/>
              <a:t>of </a:t>
            </a:r>
            <a:r>
              <a:rPr lang="en-US" sz="2400" dirty="0" smtClean="0"/>
              <a:t>space</a:t>
            </a:r>
            <a:endParaRPr lang="en-US" sz="2400" dirty="0"/>
          </a:p>
        </p:txBody>
      </p:sp>
    </p:spTree>
    <p:extLst>
      <p:ext uri="{BB962C8B-B14F-4D97-AF65-F5344CB8AC3E}">
        <p14:creationId xmlns:p14="http://schemas.microsoft.com/office/powerpoint/2010/main" val="19607603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 Facts!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06" t="4466" r="1906" b="87911"/>
          <a:stretch/>
        </p:blipFill>
        <p:spPr>
          <a:xfrm>
            <a:off x="356725" y="1021615"/>
            <a:ext cx="8430550" cy="3738276"/>
          </a:xfrm>
          <a:prstGeom prst="rect">
            <a:avLst/>
          </a:prstGeom>
        </p:spPr>
      </p:pic>
      <p:sp>
        <p:nvSpPr>
          <p:cNvPr id="5" name="TextBox 4"/>
          <p:cNvSpPr txBox="1"/>
          <p:nvPr/>
        </p:nvSpPr>
        <p:spPr>
          <a:xfrm>
            <a:off x="748020" y="5147474"/>
            <a:ext cx="7465512"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Mars has two tiny potato-shaped moons, </a:t>
            </a:r>
            <a:r>
              <a:rPr lang="en-US" sz="2000" dirty="0" err="1" smtClean="0">
                <a:solidFill>
                  <a:schemeClr val="bg1"/>
                </a:solidFill>
                <a:latin typeface="Arial" panose="020B0604020202020204" pitchFamily="34" charset="0"/>
                <a:cs typeface="Arial" panose="020B0604020202020204" pitchFamily="34" charset="0"/>
              </a:rPr>
              <a:t>Phobos</a:t>
            </a:r>
            <a:r>
              <a:rPr lang="en-US" sz="2000" dirty="0" smtClean="0">
                <a:solidFill>
                  <a:schemeClr val="bg1"/>
                </a:solidFill>
                <a:latin typeface="Arial" panose="020B0604020202020204" pitchFamily="34" charset="0"/>
                <a:cs typeface="Arial" panose="020B0604020202020204" pitchFamily="34" charset="0"/>
              </a:rPr>
              <a:t> and Deimos.  They are 14 miles (22.5 km) and 8 miles (13 km) across, respectively.</a:t>
            </a:r>
            <a:r>
              <a:rPr lang="en-US" dirty="0" smtClean="0"/>
              <a:t> </a:t>
            </a:r>
            <a:endParaRPr lang="en-US" dirty="0"/>
          </a:p>
        </p:txBody>
      </p:sp>
    </p:spTree>
    <p:extLst>
      <p:ext uri="{BB962C8B-B14F-4D97-AF65-F5344CB8AC3E}">
        <p14:creationId xmlns:p14="http://schemas.microsoft.com/office/powerpoint/2010/main" val="3977461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veryth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Nasa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937" y="301203"/>
            <a:ext cx="749808" cy="621792"/>
          </a:xfrm>
          <a:prstGeom prst="rect">
            <a:avLst/>
          </a:prstGeom>
        </p:spPr>
      </p:pic>
      <p:pic>
        <p:nvPicPr>
          <p:cNvPr id="4" name="Picture 3" descr="Tit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6295" y="335198"/>
            <a:ext cx="3796889" cy="1059400"/>
          </a:xfrm>
          <a:prstGeom prst="rect">
            <a:avLst/>
          </a:prstGeom>
        </p:spPr>
      </p:pic>
    </p:spTree>
    <p:extLst>
      <p:ext uri="{BB962C8B-B14F-4D97-AF65-F5344CB8AC3E}">
        <p14:creationId xmlns:p14="http://schemas.microsoft.com/office/powerpoint/2010/main" val="4251545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 Facts!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420" b="61912"/>
          <a:stretch/>
        </p:blipFill>
        <p:spPr>
          <a:xfrm>
            <a:off x="874734" y="861636"/>
            <a:ext cx="3568615" cy="5539163"/>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404" t="45414" r="-1404" b="32008"/>
          <a:stretch/>
        </p:blipFill>
        <p:spPr>
          <a:xfrm>
            <a:off x="4780767" y="1102290"/>
            <a:ext cx="3568615" cy="4872625"/>
          </a:xfrm>
          <a:prstGeom prst="rect">
            <a:avLst/>
          </a:prstGeom>
        </p:spPr>
      </p:pic>
    </p:spTree>
    <p:extLst>
      <p:ext uri="{BB962C8B-B14F-4D97-AF65-F5344CB8AC3E}">
        <p14:creationId xmlns:p14="http://schemas.microsoft.com/office/powerpoint/2010/main" val="9269985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 Facts!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8057" b="14580"/>
          <a:stretch/>
        </p:blipFill>
        <p:spPr>
          <a:xfrm>
            <a:off x="0" y="782781"/>
            <a:ext cx="5073283" cy="532678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28" t="85165" r="1728" b="7243"/>
          <a:stretch/>
        </p:blipFill>
        <p:spPr>
          <a:xfrm>
            <a:off x="4540563" y="2372302"/>
            <a:ext cx="4603437" cy="2113396"/>
          </a:xfrm>
          <a:prstGeom prst="rect">
            <a:avLst/>
          </a:prstGeom>
        </p:spPr>
      </p:pic>
    </p:spTree>
    <p:extLst>
      <p:ext uri="{BB962C8B-B14F-4D97-AF65-F5344CB8AC3E}">
        <p14:creationId xmlns:p14="http://schemas.microsoft.com/office/powerpoint/2010/main" val="4412735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EMC Pioneering Challenges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n-US" b="0" dirty="0">
                <a:latin typeface="Arial" panose="020B0604020202020204" pitchFamily="34" charset="0"/>
                <a:cs typeface="Arial" panose="020B0604020202020204" pitchFamily="34" charset="0"/>
              </a:rPr>
              <a:t>NASA has identified specific scientific and technical challenges for the journey to Mars through rigorous studies, including an ongoing series of architectural trade analyses, external reviews, assessments of deep-space habitation options with international partners, and high-priority objectives of science decadal studies</a:t>
            </a:r>
            <a:r>
              <a:rPr lang="en-US" b="0" dirty="0" smtClean="0">
                <a:latin typeface="Arial" panose="020B0604020202020204" pitchFamily="34" charset="0"/>
                <a:cs typeface="Arial" panose="020B0604020202020204" pitchFamily="34" charset="0"/>
              </a:rPr>
              <a:t>.</a:t>
            </a:r>
          </a:p>
          <a:p>
            <a:pPr marL="0" indent="0">
              <a:buNone/>
            </a:pP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Transportation</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Working in Space</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Staying Healthy/Living in Space</a:t>
            </a: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F95435C-B6D8-42D3-852F-306FD46C80D8}" type="slidenum">
              <a:rPr lang="en-US" smtClean="0"/>
              <a:pPr>
                <a:defRPr/>
              </a:pPr>
              <a:t>32</a:t>
            </a:fld>
            <a:endParaRPr lang="en-US"/>
          </a:p>
        </p:txBody>
      </p:sp>
    </p:spTree>
    <p:extLst>
      <p:ext uri="{BB962C8B-B14F-4D97-AF65-F5344CB8AC3E}">
        <p14:creationId xmlns:p14="http://schemas.microsoft.com/office/powerpoint/2010/main" val="30353010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200" dirty="0" smtClean="0"/>
              <a:t>Capabilities for Pioneering Space: </a:t>
            </a:r>
            <a:r>
              <a:rPr lang="en-US" sz="1900" b="0" dirty="0" smtClean="0"/>
              <a:t>Steps on the Journey to Mars</a:t>
            </a:r>
            <a:endParaRPr lang="en-US" sz="1900" dirty="0"/>
          </a:p>
        </p:txBody>
      </p:sp>
      <p:pic>
        <p:nvPicPr>
          <p:cNvPr id="5" name="Picture 4"/>
          <p:cNvPicPr>
            <a:picLocks noChangeAspect="1"/>
          </p:cNvPicPr>
          <p:nvPr/>
        </p:nvPicPr>
        <p:blipFill>
          <a:blip r:embed="rId3"/>
          <a:stretch>
            <a:fillRect/>
          </a:stretch>
        </p:blipFill>
        <p:spPr>
          <a:xfrm>
            <a:off x="1" y="846138"/>
            <a:ext cx="9144000" cy="6011862"/>
          </a:xfrm>
          <a:prstGeom prst="rect">
            <a:avLst/>
          </a:prstGeom>
        </p:spPr>
      </p:pic>
      <p:sp>
        <p:nvSpPr>
          <p:cNvPr id="7" name="Slide Number Placeholder 4"/>
          <p:cNvSpPr txBox="1">
            <a:spLocks/>
          </p:cNvSpPr>
          <p:nvPr/>
        </p:nvSpPr>
        <p:spPr bwMode="auto">
          <a:xfrm>
            <a:off x="8811772" y="6468675"/>
            <a:ext cx="3937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fontAlgn="base" hangingPunct="1">
              <a:spcBef>
                <a:spcPct val="0"/>
              </a:spcBef>
              <a:spcAft>
                <a:spcPct val="0"/>
              </a:spcAft>
            </a:pPr>
            <a:r>
              <a:rPr lang="en-US" sz="1000" dirty="0" smtClean="0">
                <a:solidFill>
                  <a:prstClr val="white"/>
                </a:solidFill>
              </a:rPr>
              <a:t>39</a:t>
            </a:r>
          </a:p>
        </p:txBody>
      </p:sp>
    </p:spTree>
    <p:extLst>
      <p:ext uri="{BB962C8B-B14F-4D97-AF65-F5344CB8AC3E}">
        <p14:creationId xmlns:p14="http://schemas.microsoft.com/office/powerpoint/2010/main" val="4077026790"/>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rrent and Future Missions_04_7_2015.jpg_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3550"/>
          </a:xfrm>
          <a:prstGeom prst="rect">
            <a:avLst/>
          </a:prstGeom>
        </p:spPr>
      </p:pic>
    </p:spTree>
    <p:extLst>
      <p:ext uri="{BB962C8B-B14F-4D97-AF65-F5344CB8AC3E}">
        <p14:creationId xmlns:p14="http://schemas.microsoft.com/office/powerpoint/2010/main" val="3628362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a:t>
            </a:r>
            <a:endParaRPr lang="en-US" dirty="0"/>
          </a:p>
        </p:txBody>
      </p:sp>
      <p:pic>
        <p:nvPicPr>
          <p:cNvPr id="4" name="Picture 3"/>
          <p:cNvPicPr>
            <a:picLocks noChangeAspect="1"/>
          </p:cNvPicPr>
          <p:nvPr/>
        </p:nvPicPr>
        <p:blipFill>
          <a:blip r:embed="rId2"/>
          <a:stretch>
            <a:fillRect/>
          </a:stretch>
        </p:blipFill>
        <p:spPr>
          <a:xfrm>
            <a:off x="457200" y="996763"/>
            <a:ext cx="8070841" cy="5215201"/>
          </a:xfrm>
          <a:prstGeom prst="rect">
            <a:avLst/>
          </a:prstGeom>
        </p:spPr>
      </p:pic>
    </p:spTree>
    <p:extLst>
      <p:ext uri="{BB962C8B-B14F-4D97-AF65-F5344CB8AC3E}">
        <p14:creationId xmlns:p14="http://schemas.microsoft.com/office/powerpoint/2010/main" val="2679410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a:t>
            </a:r>
            <a:endParaRPr lang="en-US" dirty="0"/>
          </a:p>
        </p:txBody>
      </p:sp>
      <p:pic>
        <p:nvPicPr>
          <p:cNvPr id="3" name="Picture 2"/>
          <p:cNvPicPr>
            <a:picLocks noChangeAspect="1"/>
          </p:cNvPicPr>
          <p:nvPr/>
        </p:nvPicPr>
        <p:blipFill>
          <a:blip r:embed="rId2"/>
          <a:stretch>
            <a:fillRect/>
          </a:stretch>
        </p:blipFill>
        <p:spPr>
          <a:xfrm>
            <a:off x="1252446" y="933093"/>
            <a:ext cx="6639108" cy="5405075"/>
          </a:xfrm>
          <a:prstGeom prst="rect">
            <a:avLst/>
          </a:prstGeom>
        </p:spPr>
      </p:pic>
    </p:spTree>
    <p:extLst>
      <p:ext uri="{BB962C8B-B14F-4D97-AF65-F5344CB8AC3E}">
        <p14:creationId xmlns:p14="http://schemas.microsoft.com/office/powerpoint/2010/main" val="2217927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97" y="36643"/>
            <a:ext cx="8229600" cy="972445"/>
          </a:xfrm>
        </p:spPr>
        <p:txBody>
          <a:bodyPr/>
          <a:lstStyle/>
          <a:p>
            <a:r>
              <a:rPr lang="en-US" dirty="0" smtClean="0"/>
              <a:t>Transportation</a:t>
            </a:r>
            <a:endParaRPr lang="en-US" dirty="0"/>
          </a:p>
        </p:txBody>
      </p:sp>
      <p:pic>
        <p:nvPicPr>
          <p:cNvPr id="4" name="Picture 3"/>
          <p:cNvPicPr>
            <a:picLocks noChangeAspect="1"/>
          </p:cNvPicPr>
          <p:nvPr/>
        </p:nvPicPr>
        <p:blipFill>
          <a:blip r:embed="rId3"/>
          <a:stretch>
            <a:fillRect/>
          </a:stretch>
        </p:blipFill>
        <p:spPr>
          <a:xfrm>
            <a:off x="2119778" y="695937"/>
            <a:ext cx="4888872" cy="5955384"/>
          </a:xfrm>
          <a:prstGeom prst="rect">
            <a:avLst/>
          </a:prstGeom>
        </p:spPr>
      </p:pic>
    </p:spTree>
    <p:extLst>
      <p:ext uri="{BB962C8B-B14F-4D97-AF65-F5344CB8AC3E}">
        <p14:creationId xmlns:p14="http://schemas.microsoft.com/office/powerpoint/2010/main" val="2258781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smtClean="0">
                <a:latin typeface="+mn-lt"/>
              </a:rPr>
              <a:t>SCOREboards</a:t>
            </a:r>
            <a:r>
              <a:rPr lang="en-US" sz="2400" dirty="0" smtClean="0">
                <a:latin typeface="+mn-lt"/>
              </a:rPr>
              <a:t>: Introduction</a:t>
            </a:r>
            <a:endParaRPr lang="en-US" sz="2400" dirty="0">
              <a:latin typeface="+mn-lt"/>
            </a:endParaRPr>
          </a:p>
        </p:txBody>
      </p:sp>
      <p:sp>
        <p:nvSpPr>
          <p:cNvPr id="3" name="Content Placeholder 2"/>
          <p:cNvSpPr>
            <a:spLocks noGrp="1"/>
          </p:cNvSpPr>
          <p:nvPr>
            <p:ph idx="1"/>
          </p:nvPr>
        </p:nvSpPr>
        <p:spPr>
          <a:xfrm>
            <a:off x="325821" y="1003302"/>
            <a:ext cx="8586951" cy="5744339"/>
          </a:xfrm>
        </p:spPr>
        <p:txBody>
          <a:bodyPr/>
          <a:lstStyle/>
          <a:p>
            <a:r>
              <a:rPr lang="en-US" sz="1900" b="0" dirty="0" smtClean="0">
                <a:latin typeface="+mn-lt"/>
              </a:rPr>
              <a:t>The </a:t>
            </a:r>
            <a:r>
              <a:rPr lang="en-US" sz="1900" b="0" dirty="0">
                <a:latin typeface="+mn-lt"/>
              </a:rPr>
              <a:t>Systems Capability Organization Reporting Engine </a:t>
            </a:r>
            <a:r>
              <a:rPr lang="en-US" sz="1900" b="0" dirty="0" smtClean="0">
                <a:latin typeface="+mn-lt"/>
              </a:rPr>
              <a:t>(</a:t>
            </a:r>
            <a:r>
              <a:rPr lang="en-US" sz="1900" dirty="0" err="1" smtClean="0">
                <a:latin typeface="+mn-lt"/>
              </a:rPr>
              <a:t>SCOREboard</a:t>
            </a:r>
            <a:r>
              <a:rPr lang="en-US" sz="1900" b="0" dirty="0" smtClean="0">
                <a:latin typeface="+mn-lt"/>
              </a:rPr>
              <a:t>) is a graphical visualization of </a:t>
            </a:r>
            <a:r>
              <a:rPr lang="en-US" sz="1900" b="0" dirty="0">
                <a:latin typeface="+mn-lt"/>
              </a:rPr>
              <a:t>System Maturation Team (</a:t>
            </a:r>
            <a:r>
              <a:rPr lang="en-US" sz="1900" b="0" dirty="0" smtClean="0">
                <a:latin typeface="+mn-lt"/>
              </a:rPr>
              <a:t>SMT) capability data that enable the Evolvable Mars Campaign (EMC) architecture and missions.</a:t>
            </a:r>
          </a:p>
          <a:p>
            <a:r>
              <a:rPr lang="en-US" sz="1900" b="0" dirty="0" smtClean="0">
                <a:latin typeface="+mn-lt"/>
              </a:rPr>
              <a:t>The SMT data describe gaps in capability where performance </a:t>
            </a:r>
            <a:r>
              <a:rPr lang="en-US" sz="1900" b="0" dirty="0">
                <a:latin typeface="+mn-lt"/>
              </a:rPr>
              <a:t>beyond state of the </a:t>
            </a:r>
            <a:r>
              <a:rPr lang="en-US" sz="1900" b="0" dirty="0" smtClean="0">
                <a:latin typeface="+mn-lt"/>
              </a:rPr>
              <a:t>art is required for human exploration missions. </a:t>
            </a:r>
          </a:p>
          <a:p>
            <a:r>
              <a:rPr lang="en-US" sz="1900" b="0" dirty="0" smtClean="0">
                <a:latin typeface="+mn-lt"/>
              </a:rPr>
              <a:t>The </a:t>
            </a:r>
            <a:r>
              <a:rPr lang="en-US" sz="1900" dirty="0" err="1" smtClean="0">
                <a:latin typeface="+mn-lt"/>
              </a:rPr>
              <a:t>SCOREboards</a:t>
            </a:r>
            <a:r>
              <a:rPr lang="en-US" sz="1900" b="0" dirty="0" smtClean="0">
                <a:latin typeface="+mn-lt"/>
              </a:rPr>
              <a:t> </a:t>
            </a:r>
            <a:r>
              <a:rPr lang="en-US" sz="1900" b="0" dirty="0">
                <a:latin typeface="+mn-lt"/>
              </a:rPr>
              <a:t>present an overview of the </a:t>
            </a:r>
            <a:r>
              <a:rPr lang="en-US" sz="1900" b="0" dirty="0" smtClean="0">
                <a:latin typeface="+mn-lt"/>
              </a:rPr>
              <a:t>SMT capability gaps and their durations, the corresponding gap </a:t>
            </a:r>
            <a:r>
              <a:rPr lang="en-US" sz="1900" b="0" dirty="0">
                <a:latin typeface="+mn-lt"/>
              </a:rPr>
              <a:t>closing tasks, </a:t>
            </a:r>
            <a:r>
              <a:rPr lang="en-US" sz="1900" b="0" dirty="0" smtClean="0">
                <a:latin typeface="+mn-lt"/>
              </a:rPr>
              <a:t>task testing </a:t>
            </a:r>
            <a:r>
              <a:rPr lang="en-US" sz="1900" b="0" dirty="0">
                <a:latin typeface="+mn-lt"/>
              </a:rPr>
              <a:t>locations, </a:t>
            </a:r>
            <a:r>
              <a:rPr lang="en-US" sz="1900" b="0" dirty="0" smtClean="0">
                <a:latin typeface="+mn-lt"/>
              </a:rPr>
              <a:t>and task funding status.</a:t>
            </a:r>
          </a:p>
          <a:p>
            <a:r>
              <a:rPr lang="en-US" sz="1900" b="0" dirty="0" smtClean="0">
                <a:latin typeface="+mn-lt"/>
              </a:rPr>
              <a:t>The SMT data evolve over time as does the EMC architecture. After an EMC study cycle is complete, the SMT data are updated where applicable. </a:t>
            </a:r>
          </a:p>
          <a:p>
            <a:r>
              <a:rPr lang="en-US" sz="1900" b="0" dirty="0" smtClean="0">
                <a:latin typeface="+mn-lt"/>
              </a:rPr>
              <a:t>The</a:t>
            </a:r>
            <a:r>
              <a:rPr lang="en-US" sz="1900" dirty="0" smtClean="0">
                <a:latin typeface="+mn-lt"/>
              </a:rPr>
              <a:t> </a:t>
            </a:r>
            <a:r>
              <a:rPr lang="en-US" sz="1900" dirty="0" err="1" smtClean="0">
                <a:latin typeface="+mn-lt"/>
              </a:rPr>
              <a:t>SCOREboards</a:t>
            </a:r>
            <a:r>
              <a:rPr lang="en-US" sz="1900" dirty="0" smtClean="0">
                <a:latin typeface="+mn-lt"/>
              </a:rPr>
              <a:t> </a:t>
            </a:r>
            <a:r>
              <a:rPr lang="en-US" sz="1900" b="0" dirty="0" smtClean="0">
                <a:latin typeface="+mn-lt"/>
              </a:rPr>
              <a:t>are a </a:t>
            </a:r>
            <a:r>
              <a:rPr lang="en-US" sz="1900" b="0" dirty="0">
                <a:latin typeface="+mn-lt"/>
              </a:rPr>
              <a:t>s</a:t>
            </a:r>
            <a:r>
              <a:rPr lang="en-US" sz="1900" b="0" dirty="0" smtClean="0">
                <a:latin typeface="+mn-lt"/>
              </a:rPr>
              <a:t>napshot in time:</a:t>
            </a:r>
          </a:p>
        </p:txBody>
      </p:sp>
    </p:spTree>
    <p:extLst>
      <p:ext uri="{BB962C8B-B14F-4D97-AF65-F5344CB8AC3E}">
        <p14:creationId xmlns:p14="http://schemas.microsoft.com/office/powerpoint/2010/main" val="39225371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SMT Leads</a:t>
            </a:r>
            <a:endParaRPr lang="en-US" dirty="0"/>
          </a:p>
        </p:txBody>
      </p:sp>
      <p:sp>
        <p:nvSpPr>
          <p:cNvPr id="3" name="Slide Number Placeholder 2"/>
          <p:cNvSpPr>
            <a:spLocks noGrp="1"/>
          </p:cNvSpPr>
          <p:nvPr>
            <p:ph type="sldNum" sz="quarter" idx="12"/>
          </p:nvPr>
        </p:nvSpPr>
        <p:spPr/>
        <p:txBody>
          <a:bodyPr/>
          <a:lstStyle/>
          <a:p>
            <a:pPr>
              <a:defRPr/>
            </a:pPr>
            <a:fld id="{C30E9D5D-D70B-DF4D-BE92-1E87454395AC}" type="slidenum">
              <a:rPr lang="en-US" smtClean="0">
                <a:solidFill>
                  <a:prstClr val="black"/>
                </a:solidFill>
              </a:rPr>
              <a:pPr>
                <a:defRPr/>
              </a:pPr>
              <a:t>39</a:t>
            </a:fld>
            <a:endParaRPr lang="en-US">
              <a:solidFill>
                <a:prstClr val="black"/>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963717594"/>
              </p:ext>
            </p:extLst>
          </p:nvPr>
        </p:nvGraphicFramePr>
        <p:xfrm>
          <a:off x="1368436" y="1526243"/>
          <a:ext cx="5746959" cy="4580661"/>
        </p:xfrm>
        <a:graphic>
          <a:graphicData uri="http://schemas.openxmlformats.org/drawingml/2006/table">
            <a:tbl>
              <a:tblPr/>
              <a:tblGrid>
                <a:gridCol w="3257830"/>
                <a:gridCol w="2489129"/>
              </a:tblGrid>
              <a:tr h="243412">
                <a:tc>
                  <a:txBody>
                    <a:bodyPr/>
                    <a:lstStyle/>
                    <a:p>
                      <a:pPr algn="ctr" rtl="0" fontAlgn="ctr"/>
                      <a:r>
                        <a:rPr lang="en-US" sz="2000" b="1" i="0" u="none" strike="noStrike" dirty="0">
                          <a:solidFill>
                            <a:srgbClr val="000000"/>
                          </a:solidFill>
                          <a:effectLst/>
                          <a:latin typeface="Calibri" panose="020F0502020204030204" pitchFamily="34" charset="0"/>
                        </a:rPr>
                        <a:t>System Maturation Team</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n-US" sz="2000" b="1" i="0" u="none" strike="noStrike" dirty="0">
                          <a:solidFill>
                            <a:srgbClr val="000000"/>
                          </a:solidFill>
                          <a:effectLst/>
                          <a:latin typeface="Calibri" panose="020F0502020204030204" pitchFamily="34" charset="0"/>
                        </a:rPr>
                        <a:t>Lead</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2"/>
                    </a:solidFill>
                  </a:tcPr>
                </a:tc>
              </a:tr>
              <a:tr h="234909">
                <a:tc>
                  <a:txBody>
                    <a:bodyPr/>
                    <a:lstStyle/>
                    <a:p>
                      <a:pPr algn="ctr" rtl="0" fontAlgn="ctr"/>
                      <a:r>
                        <a:rPr lang="en-US" sz="1400" b="0" i="0" u="none" strike="noStrike" dirty="0">
                          <a:solidFill>
                            <a:srgbClr val="000000"/>
                          </a:solidFill>
                          <a:effectLst/>
                          <a:latin typeface="Calibri" panose="020F0502020204030204" pitchFamily="34" charset="0"/>
                        </a:rPr>
                        <a:t>EVA</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400" b="0" i="0" u="none" strike="noStrike" dirty="0">
                          <a:solidFill>
                            <a:srgbClr val="000000"/>
                          </a:solidFill>
                          <a:effectLst/>
                          <a:latin typeface="Calibri" panose="020F0502020204030204" pitchFamily="34" charset="0"/>
                        </a:rPr>
                        <a:t>Raul Blanco, JSC</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34909">
                <a:tc>
                  <a:txBody>
                    <a:bodyPr/>
                    <a:lstStyle/>
                    <a:p>
                      <a:pPr algn="ctr" rtl="0" fontAlgn="ctr"/>
                      <a:r>
                        <a:rPr lang="en-US" sz="1400" b="0" i="0" u="none" strike="noStrike" dirty="0">
                          <a:solidFill>
                            <a:srgbClr val="000000"/>
                          </a:solidFill>
                          <a:effectLst/>
                          <a:latin typeface="Calibri" panose="020F0502020204030204" pitchFamily="34" charset="0"/>
                        </a:rPr>
                        <a:t>Human-Robotic Mission Ops</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400" b="0" i="0" u="none" strike="noStrike" dirty="0">
                          <a:solidFill>
                            <a:srgbClr val="000000"/>
                          </a:solidFill>
                          <a:effectLst/>
                          <a:latin typeface="Calibri" panose="020F0502020204030204" pitchFamily="34" charset="0"/>
                        </a:rPr>
                        <a:t>Rob Ambrose, JSC</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34909">
                <a:tc>
                  <a:txBody>
                    <a:bodyPr/>
                    <a:lstStyle/>
                    <a:p>
                      <a:pPr algn="ctr" rtl="0" fontAlgn="ctr"/>
                      <a:r>
                        <a:rPr lang="en-US" sz="1400" b="0" i="0" u="none" strike="noStrike" dirty="0">
                          <a:solidFill>
                            <a:srgbClr val="000000"/>
                          </a:solidFill>
                          <a:effectLst/>
                          <a:latin typeface="Calibri" panose="020F0502020204030204" pitchFamily="34" charset="0"/>
                        </a:rPr>
                        <a:t>Crew Health &amp; Protection - Radiation</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endParaRPr lang="en-US" sz="1400" b="0" i="0" u="none" strike="noStrike" dirty="0">
                        <a:solidFill>
                          <a:srgbClr val="000000"/>
                        </a:solidFill>
                        <a:effectLst/>
                        <a:latin typeface="Calibri" panose="020F0502020204030204" pitchFamily="34" charset="0"/>
                      </a:endParaRP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34909">
                <a:tc>
                  <a:txBody>
                    <a:bodyPr/>
                    <a:lstStyle/>
                    <a:p>
                      <a:pPr algn="ctr" rtl="0" fontAlgn="ctr"/>
                      <a:r>
                        <a:rPr lang="en-US" sz="1400" b="0" i="0" u="none" strike="noStrike" dirty="0">
                          <a:solidFill>
                            <a:srgbClr val="000000"/>
                          </a:solidFill>
                          <a:effectLst/>
                          <a:latin typeface="Calibri" panose="020F0502020204030204" pitchFamily="34" charset="0"/>
                        </a:rPr>
                        <a:t>Autonomous Mission Operations</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400" b="0" i="0" u="none" strike="noStrike" dirty="0">
                          <a:solidFill>
                            <a:srgbClr val="000000"/>
                          </a:solidFill>
                          <a:effectLst/>
                          <a:latin typeface="Calibri" panose="020F0502020204030204" pitchFamily="34" charset="0"/>
                        </a:rPr>
                        <a:t>Jeremy Frank, ARC</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61126">
                <a:tc>
                  <a:txBody>
                    <a:bodyPr/>
                    <a:lstStyle/>
                    <a:p>
                      <a:pPr algn="ctr" rtl="0" fontAlgn="ctr"/>
                      <a:r>
                        <a:rPr lang="en-US" sz="1400" b="0" i="0" u="none" strike="noStrike" dirty="0">
                          <a:solidFill>
                            <a:srgbClr val="000000"/>
                          </a:solidFill>
                          <a:effectLst/>
                          <a:latin typeface="Calibri" panose="020F0502020204030204" pitchFamily="34" charset="0"/>
                        </a:rPr>
                        <a:t>Communications and </a:t>
                      </a:r>
                      <a:r>
                        <a:rPr lang="en-US" sz="1400" b="0" i="0" u="none" strike="noStrike" dirty="0" smtClean="0">
                          <a:solidFill>
                            <a:srgbClr val="000000"/>
                          </a:solidFill>
                          <a:effectLst/>
                          <a:latin typeface="Calibri" panose="020F0502020204030204" pitchFamily="34" charset="0"/>
                        </a:rPr>
                        <a:t>Navigation</a:t>
                      </a:r>
                      <a:endParaRPr lang="en-US" sz="1400" b="0" i="0" u="none" strike="noStrike" dirty="0">
                        <a:solidFill>
                          <a:srgbClr val="000000"/>
                        </a:solidFill>
                        <a:effectLst/>
                        <a:latin typeface="Calibri" panose="020F0502020204030204" pitchFamily="34" charset="0"/>
                      </a:endParaRP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400" b="0" i="0" u="none" strike="noStrike" dirty="0" smtClean="0">
                          <a:solidFill>
                            <a:srgbClr val="000000"/>
                          </a:solidFill>
                          <a:effectLst/>
                          <a:latin typeface="Calibri" panose="020F0502020204030204" pitchFamily="34" charset="0"/>
                        </a:rPr>
                        <a:t>Jim Schier, HQ; Marc </a:t>
                      </a:r>
                      <a:r>
                        <a:rPr lang="en-US" sz="1400" b="0" i="0" u="none" strike="noStrike" dirty="0">
                          <a:solidFill>
                            <a:srgbClr val="000000"/>
                          </a:solidFill>
                          <a:effectLst/>
                          <a:latin typeface="Calibri" panose="020F0502020204030204" pitchFamily="34" charset="0"/>
                        </a:rPr>
                        <a:t>Seibert, </a:t>
                      </a:r>
                      <a:r>
                        <a:rPr lang="en-US" sz="1400" b="0" i="0" u="none" strike="noStrike" dirty="0" smtClean="0">
                          <a:solidFill>
                            <a:srgbClr val="000000"/>
                          </a:solidFill>
                          <a:effectLst/>
                          <a:latin typeface="Calibri" panose="020F0502020204030204" pitchFamily="34" charset="0"/>
                        </a:rPr>
                        <a:t>KSC and Joe</a:t>
                      </a:r>
                      <a:r>
                        <a:rPr lang="en-US" sz="1400" b="0" i="0" u="none" strike="noStrike" baseline="0" dirty="0" smtClean="0">
                          <a:solidFill>
                            <a:srgbClr val="000000"/>
                          </a:solidFill>
                          <a:effectLst/>
                          <a:latin typeface="Calibri" panose="020F0502020204030204" pitchFamily="34" charset="0"/>
                        </a:rPr>
                        <a:t> Guinn, JPL</a:t>
                      </a:r>
                      <a:endParaRPr lang="en-US" sz="1400" b="0" i="0" u="none" strike="noStrike" dirty="0">
                        <a:solidFill>
                          <a:srgbClr val="000000"/>
                        </a:solidFill>
                        <a:effectLst/>
                        <a:latin typeface="Calibri" panose="020F0502020204030204" pitchFamily="34" charset="0"/>
                      </a:endParaRP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53788">
                <a:tc>
                  <a:txBody>
                    <a:bodyPr/>
                    <a:lstStyle/>
                    <a:p>
                      <a:pPr algn="ctr" rtl="0" fontAlgn="ctr"/>
                      <a:r>
                        <a:rPr lang="en-US" sz="1400" b="0" i="0" u="none" strike="noStrike" dirty="0">
                          <a:solidFill>
                            <a:srgbClr val="000000"/>
                          </a:solidFill>
                          <a:effectLst/>
                          <a:latin typeface="Calibri" panose="020F0502020204030204" pitchFamily="34" charset="0"/>
                        </a:rPr>
                        <a:t>ECLSS-EM (</a:t>
                      </a:r>
                      <a:r>
                        <a:rPr lang="en-US" sz="1400" b="0" i="0" u="none" strike="noStrike" dirty="0" err="1">
                          <a:solidFill>
                            <a:srgbClr val="000000"/>
                          </a:solidFill>
                          <a:effectLst/>
                          <a:latin typeface="Calibri" panose="020F0502020204030204" pitchFamily="34" charset="0"/>
                        </a:rPr>
                        <a:t>incl</a:t>
                      </a:r>
                      <a:r>
                        <a:rPr lang="en-US" sz="1400" b="0" i="0" u="none" strike="noStrike" dirty="0">
                          <a:solidFill>
                            <a:srgbClr val="000000"/>
                          </a:solidFill>
                          <a:effectLst/>
                          <a:latin typeface="Calibri" panose="020F0502020204030204" pitchFamily="34" charset="0"/>
                        </a:rPr>
                        <a:t> Environmental Monitoring)</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400" b="0" i="0" u="none" strike="noStrike" dirty="0">
                          <a:solidFill>
                            <a:srgbClr val="000000"/>
                          </a:solidFill>
                          <a:effectLst/>
                          <a:latin typeface="Calibri" panose="020F0502020204030204" pitchFamily="34" charset="0"/>
                        </a:rPr>
                        <a:t>Robyn  Gatens, HQ</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34909">
                <a:tc>
                  <a:txBody>
                    <a:bodyPr/>
                    <a:lstStyle/>
                    <a:p>
                      <a:pPr algn="ctr" rtl="0" fontAlgn="ctr"/>
                      <a:r>
                        <a:rPr lang="en-US" sz="1400" b="0" i="0" u="none" strike="noStrike" dirty="0">
                          <a:solidFill>
                            <a:srgbClr val="000000"/>
                          </a:solidFill>
                          <a:effectLst/>
                          <a:latin typeface="Calibri" panose="020F0502020204030204" pitchFamily="34" charset="0"/>
                        </a:rPr>
                        <a:t>Entry, Descent and Landing</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400" b="0" i="0" u="none" strike="noStrike" dirty="0">
                          <a:solidFill>
                            <a:srgbClr val="000000"/>
                          </a:solidFill>
                          <a:effectLst/>
                          <a:latin typeface="Calibri" panose="020F0502020204030204" pitchFamily="34" charset="0"/>
                        </a:rPr>
                        <a:t>Michele Munk, LaRC</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34909">
                <a:tc>
                  <a:txBody>
                    <a:bodyPr/>
                    <a:lstStyle/>
                    <a:p>
                      <a:pPr algn="ctr" rtl="0" fontAlgn="ctr"/>
                      <a:r>
                        <a:rPr lang="en-US" sz="1400" b="0" i="0" u="none" strike="noStrike" dirty="0">
                          <a:solidFill>
                            <a:srgbClr val="000000"/>
                          </a:solidFill>
                          <a:effectLst/>
                          <a:latin typeface="Calibri" panose="020F0502020204030204" pitchFamily="34" charset="0"/>
                        </a:rPr>
                        <a:t>Power and Energy Storage</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400" b="0" i="0" u="none" strike="noStrike" dirty="0">
                          <a:solidFill>
                            <a:srgbClr val="000000"/>
                          </a:solidFill>
                          <a:effectLst/>
                          <a:latin typeface="Calibri" panose="020F0502020204030204" pitchFamily="34" charset="0"/>
                        </a:rPr>
                        <a:t>James Soeder, GRC</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34909">
                <a:tc>
                  <a:txBody>
                    <a:bodyPr/>
                    <a:lstStyle/>
                    <a:p>
                      <a:pPr algn="ctr" rtl="0" fontAlgn="ctr"/>
                      <a:r>
                        <a:rPr lang="en-US" sz="1400" b="0" i="0" u="none" strike="noStrike" dirty="0">
                          <a:solidFill>
                            <a:srgbClr val="000000"/>
                          </a:solidFill>
                          <a:effectLst/>
                          <a:latin typeface="Calibri" panose="020F0502020204030204" pitchFamily="34" charset="0"/>
                        </a:rPr>
                        <a:t>Thermal (including </a:t>
                      </a:r>
                      <a:r>
                        <a:rPr lang="en-US" sz="1400" b="0" i="0" u="none" strike="noStrike" dirty="0" err="1">
                          <a:solidFill>
                            <a:srgbClr val="000000"/>
                          </a:solidFill>
                          <a:effectLst/>
                          <a:latin typeface="Calibri" panose="020F0502020204030204" pitchFamily="34" charset="0"/>
                        </a:rPr>
                        <a:t>cryo</a:t>
                      </a:r>
                      <a:r>
                        <a:rPr lang="en-US" sz="1400" b="0" i="0" u="none" strike="noStrike" dirty="0">
                          <a:solidFill>
                            <a:srgbClr val="000000"/>
                          </a:solidFill>
                          <a:effectLst/>
                          <a:latin typeface="Calibri" panose="020F0502020204030204" pitchFamily="34" charset="0"/>
                        </a:rPr>
                        <a:t>)</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400" b="0" i="0" u="none" strike="noStrike" dirty="0">
                          <a:solidFill>
                            <a:srgbClr val="000000"/>
                          </a:solidFill>
                          <a:effectLst/>
                          <a:latin typeface="Calibri" panose="020F0502020204030204" pitchFamily="34" charset="0"/>
                        </a:rPr>
                        <a:t>Craig Dinsmore, JSC</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4921">
                <a:tc>
                  <a:txBody>
                    <a:bodyPr/>
                    <a:lstStyle/>
                    <a:p>
                      <a:pPr algn="ctr" rtl="0" fontAlgn="ctr"/>
                      <a:r>
                        <a:rPr lang="en-US" sz="1400" b="0" i="0" u="none" strike="noStrike" dirty="0">
                          <a:solidFill>
                            <a:srgbClr val="000000"/>
                          </a:solidFill>
                          <a:effectLst/>
                          <a:latin typeface="Calibri" panose="020F0502020204030204" pitchFamily="34" charset="0"/>
                        </a:rPr>
                        <a:t>Fire Safety</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400" b="0" i="0" u="none" strike="noStrike" dirty="0">
                          <a:solidFill>
                            <a:srgbClr val="000000"/>
                          </a:solidFill>
                          <a:effectLst/>
                          <a:latin typeface="Calibri" panose="020F0502020204030204" pitchFamily="34" charset="0"/>
                        </a:rPr>
                        <a:t>Gary Ruff, GRC </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34909">
                <a:tc>
                  <a:txBody>
                    <a:bodyPr/>
                    <a:lstStyle/>
                    <a:p>
                      <a:pPr algn="ctr" rtl="0" fontAlgn="ctr"/>
                      <a:r>
                        <a:rPr lang="en-US" sz="1400" b="0" i="0" u="none" strike="noStrike" dirty="0">
                          <a:solidFill>
                            <a:srgbClr val="000000"/>
                          </a:solidFill>
                          <a:effectLst/>
                          <a:latin typeface="Calibri" panose="020F0502020204030204" pitchFamily="34" charset="0"/>
                        </a:rPr>
                        <a:t>Propulsion</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400" b="0" i="0" u="none" strike="noStrike" dirty="0">
                          <a:solidFill>
                            <a:srgbClr val="000000"/>
                          </a:solidFill>
                          <a:effectLst/>
                          <a:latin typeface="Calibri" panose="020F0502020204030204" pitchFamily="34" charset="0"/>
                        </a:rPr>
                        <a:t>Mark Rogers, MSFC</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34909">
                <a:tc>
                  <a:txBody>
                    <a:bodyPr/>
                    <a:lstStyle/>
                    <a:p>
                      <a:pPr algn="ctr" rtl="0" fontAlgn="ctr"/>
                      <a:r>
                        <a:rPr lang="en-US" sz="1400" b="0" i="0" u="none" strike="noStrike" dirty="0">
                          <a:solidFill>
                            <a:srgbClr val="000000"/>
                          </a:solidFill>
                          <a:effectLst/>
                          <a:latin typeface="Calibri" panose="020F0502020204030204" pitchFamily="34" charset="0"/>
                        </a:rPr>
                        <a:t>ISRU</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algn="ctr" rtl="0" fontAlgn="ctr"/>
                      <a:r>
                        <a:rPr lang="en-US" sz="1400" b="0" i="0" u="none" strike="noStrike" dirty="0">
                          <a:solidFill>
                            <a:srgbClr val="000000"/>
                          </a:solidFill>
                          <a:effectLst/>
                          <a:latin typeface="Calibri" panose="020F0502020204030204" pitchFamily="34" charset="0"/>
                        </a:rPr>
                        <a:t>Jerry Sanders, JSC</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43412">
                <a:tc>
                  <a:txBody>
                    <a:bodyPr/>
                    <a:lstStyle/>
                    <a:p>
                      <a:pPr algn="ctr" fontAlgn="b"/>
                      <a:r>
                        <a:rPr lang="en-US" sz="1400" b="0" i="0" u="none" strike="noStrike" dirty="0" smtClean="0">
                          <a:solidFill>
                            <a:srgbClr val="000000"/>
                          </a:solidFill>
                          <a:effectLst/>
                          <a:latin typeface="Calibri" panose="020F0502020204030204" pitchFamily="34" charset="0"/>
                        </a:rPr>
                        <a:t>Avionics </a:t>
                      </a:r>
                      <a:r>
                        <a:rPr lang="en-US" sz="1400" b="0" i="0" u="none" strike="noStrike" dirty="0">
                          <a:solidFill>
                            <a:srgbClr val="000000"/>
                          </a:solidFill>
                          <a:effectLst/>
                          <a:latin typeface="Calibri" panose="020F0502020204030204" pitchFamily="34" charset="0"/>
                        </a:rPr>
                        <a:t>(Discipline Team)</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1400" b="0" i="0" u="none" strike="noStrike" dirty="0">
                          <a:solidFill>
                            <a:srgbClr val="000000"/>
                          </a:solidFill>
                          <a:effectLst/>
                          <a:latin typeface="Calibri" panose="020F0502020204030204" pitchFamily="34" charset="0"/>
                        </a:rPr>
                        <a:t>Wesley Powell, GSFC</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730234">
                <a:tc>
                  <a:txBody>
                    <a:bodyPr/>
                    <a:lstStyle/>
                    <a:p>
                      <a:pPr algn="ctr" fontAlgn="b"/>
                      <a:r>
                        <a:rPr lang="en-US" sz="1400" b="0" i="0" u="none" strike="noStrike" dirty="0">
                          <a:solidFill>
                            <a:srgbClr val="000000"/>
                          </a:solidFill>
                          <a:effectLst/>
                          <a:latin typeface="Calibri" panose="020F0502020204030204" pitchFamily="34" charset="0"/>
                        </a:rPr>
                        <a:t>Structures, Mechanisms, Materials and Process (Discipline Team)</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1400" b="0" i="0" u="none" strike="noStrike" dirty="0">
                          <a:solidFill>
                            <a:srgbClr val="000000"/>
                          </a:solidFill>
                          <a:effectLst/>
                          <a:latin typeface="Calibri" panose="020F0502020204030204" pitchFamily="34" charset="0"/>
                        </a:rPr>
                        <a:t>Phillip Williams, LaRC</a:t>
                      </a:r>
                    </a:p>
                  </a:txBody>
                  <a:tcPr marL="8199" marR="8199" marT="8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306431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Ma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1" y="693738"/>
            <a:ext cx="9144001" cy="1151048"/>
          </a:xfrm>
          <a:prstGeom prst="rect">
            <a:avLst/>
          </a:prstGeom>
          <a:solidFill>
            <a:srgbClr val="000000">
              <a:alpha val="4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0418" name="Title 1"/>
          <p:cNvSpPr>
            <a:spLocks noGrp="1"/>
          </p:cNvSpPr>
          <p:nvPr>
            <p:ph type="title"/>
          </p:nvPr>
        </p:nvSpPr>
        <p:spPr>
          <a:xfrm>
            <a:off x="236538" y="103188"/>
            <a:ext cx="7888287" cy="742950"/>
          </a:xfrm>
        </p:spPr>
        <p:txBody>
          <a:bodyPr/>
          <a:lstStyle/>
          <a:p>
            <a:r>
              <a:rPr lang="en-US">
                <a:latin typeface="Arial" charset="0"/>
                <a:ea typeface="ヒラギノ角ゴ Pro W3" charset="0"/>
                <a:cs typeface="Arial" charset="0"/>
              </a:rPr>
              <a:t>Evolvable Mars Campaign</a:t>
            </a:r>
          </a:p>
        </p:txBody>
      </p:sp>
      <p:sp>
        <p:nvSpPr>
          <p:cNvPr id="210947" name="Content Placeholder 2"/>
          <p:cNvSpPr>
            <a:spLocks noGrp="1"/>
          </p:cNvSpPr>
          <p:nvPr>
            <p:ph idx="1"/>
          </p:nvPr>
        </p:nvSpPr>
        <p:spPr>
          <a:xfrm>
            <a:off x="373063" y="846138"/>
            <a:ext cx="8620125" cy="4825197"/>
          </a:xfrm>
        </p:spPr>
        <p:txBody>
          <a:bodyPr/>
          <a:lstStyle/>
          <a:p>
            <a:pPr marL="0" indent="0" algn="ctr">
              <a:lnSpc>
                <a:spcPct val="90000"/>
              </a:lnSpc>
              <a:spcBef>
                <a:spcPct val="0"/>
              </a:spcBef>
              <a:buNone/>
              <a:defRPr/>
            </a:pPr>
            <a:r>
              <a:rPr lang="en-US" altLang="en-US" dirty="0" smtClean="0">
                <a:solidFill>
                  <a:schemeClr val="bg1"/>
                </a:solidFill>
                <a:latin typeface="Arial" pitchFamily="34" charset="0"/>
                <a:ea typeface="ヒラギノ角ゴ Pro W3" pitchFamily="-84" charset="-128"/>
                <a:cs typeface="Arial" pitchFamily="34" charset="0"/>
              </a:rPr>
              <a:t>EMC Goal</a:t>
            </a:r>
            <a:r>
              <a:rPr lang="en-US" altLang="en-US" dirty="0">
                <a:solidFill>
                  <a:schemeClr val="bg1"/>
                </a:solidFill>
                <a:latin typeface="Arial" pitchFamily="34" charset="0"/>
                <a:ea typeface="ヒラギノ角ゴ Pro W3" pitchFamily="-84" charset="-128"/>
                <a:cs typeface="Arial" pitchFamily="34" charset="0"/>
              </a:rPr>
              <a:t>:  Define </a:t>
            </a:r>
            <a:r>
              <a:rPr lang="en-US" altLang="en-US" dirty="0" smtClean="0">
                <a:solidFill>
                  <a:schemeClr val="bg1"/>
                </a:solidFill>
                <a:latin typeface="Arial" pitchFamily="34" charset="0"/>
                <a:ea typeface="ヒラギノ角ゴ Pro W3" pitchFamily="-84" charset="-128"/>
                <a:cs typeface="Arial" pitchFamily="34" charset="0"/>
              </a:rPr>
              <a:t>a </a:t>
            </a:r>
            <a:r>
              <a:rPr lang="en-US" altLang="en-US" dirty="0">
                <a:solidFill>
                  <a:schemeClr val="bg1"/>
                </a:solidFill>
                <a:latin typeface="Arial" pitchFamily="34" charset="0"/>
                <a:ea typeface="ヒラギノ角ゴ Pro W3" pitchFamily="-84" charset="-128"/>
                <a:cs typeface="Arial" pitchFamily="34" charset="0"/>
              </a:rPr>
              <a:t>pioneering strategy and operational capabilities </a:t>
            </a:r>
            <a:r>
              <a:rPr lang="en-US" altLang="en-US" dirty="0" smtClean="0">
                <a:solidFill>
                  <a:schemeClr val="bg1"/>
                </a:solidFill>
                <a:latin typeface="Arial" pitchFamily="34" charset="0"/>
                <a:ea typeface="ヒラギノ角ゴ Pro W3" pitchFamily="-84" charset="-128"/>
                <a:cs typeface="Arial" pitchFamily="34" charset="0"/>
              </a:rPr>
              <a:t>that can </a:t>
            </a:r>
            <a:r>
              <a:rPr lang="en-US" altLang="en-US" dirty="0">
                <a:solidFill>
                  <a:schemeClr val="bg1"/>
                </a:solidFill>
                <a:latin typeface="Arial" pitchFamily="34" charset="0"/>
                <a:ea typeface="ヒラギノ角ゴ Pro W3" pitchFamily="-84" charset="-128"/>
                <a:cs typeface="Arial" pitchFamily="34" charset="0"/>
              </a:rPr>
              <a:t>extend and sustain human presence in the solar system including a </a:t>
            </a:r>
            <a:r>
              <a:rPr lang="en-US" altLang="en-US" dirty="0" smtClean="0">
                <a:solidFill>
                  <a:schemeClr val="bg1"/>
                </a:solidFill>
                <a:latin typeface="Arial" pitchFamily="34" charset="0"/>
                <a:ea typeface="ヒラギノ角ゴ Pro W3" pitchFamily="-84" charset="-128"/>
                <a:cs typeface="Arial" pitchFamily="34" charset="0"/>
              </a:rPr>
              <a:t>human journey to explore </a:t>
            </a:r>
            <a:r>
              <a:rPr lang="en-US" altLang="en-US" dirty="0">
                <a:solidFill>
                  <a:schemeClr val="bg1"/>
                </a:solidFill>
                <a:latin typeface="Arial" pitchFamily="34" charset="0"/>
                <a:ea typeface="ヒラギノ角ゴ Pro W3" pitchFamily="-84" charset="-128"/>
                <a:cs typeface="Arial" pitchFamily="34" charset="0"/>
              </a:rPr>
              <a:t>the Mars system </a:t>
            </a:r>
            <a:r>
              <a:rPr lang="en-US" altLang="en-US" dirty="0" smtClean="0">
                <a:solidFill>
                  <a:schemeClr val="bg1"/>
                </a:solidFill>
                <a:latin typeface="Arial" pitchFamily="34" charset="0"/>
                <a:ea typeface="ヒラギノ角ゴ Pro W3" pitchFamily="-84" charset="-128"/>
                <a:cs typeface="Arial" pitchFamily="34" charset="0"/>
              </a:rPr>
              <a:t>starting in </a:t>
            </a:r>
            <a:r>
              <a:rPr lang="en-US" altLang="en-US" dirty="0">
                <a:solidFill>
                  <a:schemeClr val="bg1"/>
                </a:solidFill>
                <a:latin typeface="Arial" pitchFamily="34" charset="0"/>
                <a:ea typeface="ヒラギノ角ゴ Pro W3" pitchFamily="-84" charset="-128"/>
                <a:cs typeface="Arial" pitchFamily="34" charset="0"/>
              </a:rPr>
              <a:t>the mid-</a:t>
            </a:r>
            <a:r>
              <a:rPr lang="en-US" altLang="en-US" dirty="0" smtClean="0">
                <a:solidFill>
                  <a:schemeClr val="bg1"/>
                </a:solidFill>
                <a:latin typeface="Arial" pitchFamily="34" charset="0"/>
                <a:ea typeface="ヒラギノ角ゴ Pro W3" pitchFamily="-84" charset="-128"/>
                <a:cs typeface="Arial" pitchFamily="34" charset="0"/>
              </a:rPr>
              <a:t>2030s.</a:t>
            </a:r>
            <a:endParaRPr lang="en-US" altLang="en-US" dirty="0">
              <a:solidFill>
                <a:schemeClr val="bg1"/>
              </a:solidFill>
              <a:latin typeface="Arial" pitchFamily="34" charset="0"/>
              <a:ea typeface="ヒラギノ角ゴ Pro W3" pitchFamily="-84" charset="-128"/>
              <a:cs typeface="Arial" pitchFamily="34" charset="0"/>
            </a:endParaRPr>
          </a:p>
          <a:p>
            <a:pPr>
              <a:spcBef>
                <a:spcPct val="0"/>
              </a:spcBef>
              <a:buFont typeface="Arial" panose="020B0604020202020204" pitchFamily="34" charset="0"/>
              <a:buChar char="•"/>
              <a:defRPr/>
            </a:pPr>
            <a:endParaRPr lang="en-US" altLang="en-US" dirty="0" smtClean="0">
              <a:solidFill>
                <a:schemeClr val="bg1"/>
              </a:solidFill>
              <a:latin typeface="Arial" pitchFamily="34" charset="0"/>
              <a:ea typeface="ヒラギノ角ゴ Pro W3" pitchFamily="-84" charset="-128"/>
              <a:cs typeface="Arial" pitchFamily="34" charset="0"/>
            </a:endParaRPr>
          </a:p>
          <a:p>
            <a:pPr>
              <a:spcBef>
                <a:spcPct val="0"/>
              </a:spcBef>
              <a:buFont typeface="Arial" panose="020B0604020202020204" pitchFamily="34" charset="0"/>
              <a:buChar char="•"/>
              <a:defRPr/>
            </a:pPr>
            <a:r>
              <a:rPr lang="en-US" altLang="en-US" dirty="0" smtClean="0">
                <a:solidFill>
                  <a:schemeClr val="bg1"/>
                </a:solidFill>
                <a:latin typeface="Arial" pitchFamily="34" charset="0"/>
                <a:ea typeface="ヒラギノ角ゴ Pro W3" pitchFamily="-84" charset="-128"/>
                <a:cs typeface="Arial" pitchFamily="34" charset="0"/>
              </a:rPr>
              <a:t>Identify a plan that:</a:t>
            </a:r>
          </a:p>
          <a:p>
            <a:pPr lvl="1">
              <a:spcBef>
                <a:spcPct val="0"/>
              </a:spcBef>
              <a:buFont typeface="Arial" panose="020B0604020202020204" pitchFamily="34" charset="0"/>
              <a:buChar char="–"/>
              <a:defRPr/>
            </a:pPr>
            <a:r>
              <a:rPr lang="en-US" altLang="en-US" sz="1600" dirty="0">
                <a:solidFill>
                  <a:schemeClr val="bg1"/>
                </a:solidFill>
                <a:latin typeface="Arial" pitchFamily="34" charset="0"/>
                <a:ea typeface="ヒラギノ角ゴ Pro W3" pitchFamily="-84" charset="-128"/>
                <a:cs typeface="Arial" pitchFamily="34" charset="0"/>
              </a:rPr>
              <a:t>Expands human presence into the solar system to advance exploration, science, innovation, benefits to humanity, and international collaboration</a:t>
            </a:r>
            <a:r>
              <a:rPr lang="en-US" altLang="en-US" sz="1600" dirty="0" smtClean="0">
                <a:solidFill>
                  <a:schemeClr val="bg1"/>
                </a:solidFill>
                <a:latin typeface="Arial" pitchFamily="34" charset="0"/>
                <a:ea typeface="ヒラギノ角ゴ Pro W3" pitchFamily="-84" charset="-128"/>
                <a:cs typeface="Arial" pitchFamily="34" charset="0"/>
              </a:rPr>
              <a:t>.</a:t>
            </a:r>
          </a:p>
          <a:p>
            <a:pPr lvl="1">
              <a:spcBef>
                <a:spcPct val="0"/>
              </a:spcBef>
              <a:buFont typeface="Arial" panose="020B0604020202020204" pitchFamily="34" charset="0"/>
              <a:buChar char="–"/>
              <a:defRPr/>
            </a:pPr>
            <a:endParaRPr lang="en-US" altLang="en-US" sz="800" dirty="0">
              <a:solidFill>
                <a:schemeClr val="bg1"/>
              </a:solidFill>
              <a:latin typeface="Arial" pitchFamily="34" charset="0"/>
              <a:ea typeface="ヒラギノ角ゴ Pro W3" pitchFamily="-84" charset="-128"/>
              <a:cs typeface="Arial" pitchFamily="34" charset="0"/>
            </a:endParaRPr>
          </a:p>
          <a:p>
            <a:pPr lvl="1">
              <a:spcBef>
                <a:spcPct val="0"/>
              </a:spcBef>
              <a:buFont typeface="Arial" panose="020B0604020202020204" pitchFamily="34" charset="0"/>
              <a:buChar char="–"/>
              <a:defRPr/>
            </a:pPr>
            <a:r>
              <a:rPr lang="en-US" altLang="en-US" sz="1600" dirty="0" smtClean="0">
                <a:solidFill>
                  <a:schemeClr val="bg1"/>
                </a:solidFill>
                <a:latin typeface="Arial" pitchFamily="34" charset="0"/>
                <a:ea typeface="ヒラギノ角ゴ Pro W3" pitchFamily="-84" charset="-128"/>
                <a:cs typeface="Arial" pitchFamily="34" charset="0"/>
              </a:rPr>
              <a:t>Provides different future scenario options for a range of capability needs to be used as guidelines for near term activities and investments</a:t>
            </a:r>
          </a:p>
          <a:p>
            <a:pPr lvl="2">
              <a:spcBef>
                <a:spcPct val="0"/>
              </a:spcBef>
              <a:buFont typeface="Arial" panose="020B0604020202020204" pitchFamily="34" charset="0"/>
              <a:buChar char="•"/>
              <a:defRPr/>
            </a:pPr>
            <a:r>
              <a:rPr lang="en-US" altLang="en-US" sz="1600" dirty="0" smtClean="0">
                <a:solidFill>
                  <a:schemeClr val="bg1"/>
                </a:solidFill>
                <a:latin typeface="Arial" pitchFamily="34" charset="0"/>
                <a:ea typeface="ヒラギノ角ゴ Pro W3" pitchFamily="-84" charset="-128"/>
                <a:cs typeface="Arial" pitchFamily="34" charset="0"/>
              </a:rPr>
              <a:t>In accordance with key strategic principles</a:t>
            </a:r>
          </a:p>
          <a:p>
            <a:pPr lvl="2">
              <a:spcBef>
                <a:spcPct val="0"/>
              </a:spcBef>
              <a:buFont typeface="Arial" panose="020B0604020202020204" pitchFamily="34" charset="0"/>
              <a:buChar char="•"/>
              <a:defRPr/>
            </a:pPr>
            <a:r>
              <a:rPr lang="en-US" altLang="en-US" sz="1600" dirty="0" smtClean="0">
                <a:solidFill>
                  <a:schemeClr val="bg1"/>
                </a:solidFill>
                <a:latin typeface="Arial" pitchFamily="34" charset="0"/>
                <a:ea typeface="ヒラギノ角ゴ Pro W3" pitchFamily="-84" charset="-128"/>
                <a:cs typeface="Arial" pitchFamily="34" charset="0"/>
              </a:rPr>
              <a:t>Takes advantage of capability advancements</a:t>
            </a:r>
          </a:p>
          <a:p>
            <a:pPr lvl="2">
              <a:spcBef>
                <a:spcPct val="0"/>
              </a:spcBef>
              <a:buFont typeface="Arial" panose="020B0604020202020204" pitchFamily="34" charset="0"/>
              <a:buChar char="•"/>
              <a:defRPr/>
            </a:pPr>
            <a:r>
              <a:rPr lang="en-US" altLang="en-US" sz="1600" dirty="0" smtClean="0">
                <a:solidFill>
                  <a:schemeClr val="bg1"/>
                </a:solidFill>
                <a:latin typeface="Arial" pitchFamily="34" charset="0"/>
                <a:ea typeface="ヒラギノ角ゴ Pro W3" pitchFamily="-84" charset="-128"/>
                <a:cs typeface="Arial" pitchFamily="34" charset="0"/>
              </a:rPr>
              <a:t>Leverages new scientific findings</a:t>
            </a:r>
          </a:p>
          <a:p>
            <a:pPr lvl="2">
              <a:spcBef>
                <a:spcPct val="0"/>
              </a:spcBef>
              <a:buFont typeface="Arial" panose="020B0604020202020204" pitchFamily="34" charset="0"/>
              <a:buChar char="•"/>
              <a:defRPr/>
            </a:pPr>
            <a:r>
              <a:rPr lang="en-US" altLang="en-US" sz="1600" dirty="0" smtClean="0">
                <a:solidFill>
                  <a:schemeClr val="bg1"/>
                </a:solidFill>
                <a:latin typeface="Arial" pitchFamily="34" charset="0"/>
                <a:ea typeface="ヒラギノ角ゴ Pro W3" pitchFamily="-84" charset="-128"/>
                <a:cs typeface="Arial" pitchFamily="34" charset="0"/>
              </a:rPr>
              <a:t>Flexible to policy changes</a:t>
            </a:r>
          </a:p>
          <a:p>
            <a:pPr lvl="1">
              <a:spcBef>
                <a:spcPct val="0"/>
              </a:spcBef>
              <a:buFont typeface="Arial" panose="020B0604020202020204" pitchFamily="34" charset="0"/>
              <a:buChar char="–"/>
              <a:defRPr/>
            </a:pPr>
            <a:endParaRPr lang="en-US" altLang="en-US" sz="700" dirty="0" smtClean="0">
              <a:solidFill>
                <a:schemeClr val="bg1"/>
              </a:solidFill>
              <a:latin typeface="Arial" pitchFamily="34" charset="0"/>
              <a:ea typeface="ヒラギノ角ゴ Pro W3" pitchFamily="-84" charset="-128"/>
              <a:cs typeface="Arial" pitchFamily="34" charset="0"/>
            </a:endParaRPr>
          </a:p>
          <a:p>
            <a:pPr lvl="1">
              <a:spcBef>
                <a:spcPct val="0"/>
              </a:spcBef>
              <a:buFont typeface="Arial" panose="020B0604020202020204" pitchFamily="34" charset="0"/>
              <a:buChar char="–"/>
              <a:defRPr/>
            </a:pPr>
            <a:r>
              <a:rPr lang="en-US" altLang="en-US" sz="1600" dirty="0" smtClean="0">
                <a:solidFill>
                  <a:schemeClr val="bg1"/>
                </a:solidFill>
                <a:latin typeface="Arial" pitchFamily="34" charset="0"/>
                <a:ea typeface="ヒラギノ角ゴ Pro W3" pitchFamily="-84" charset="-128"/>
                <a:cs typeface="Arial" pitchFamily="34" charset="0"/>
              </a:rPr>
              <a:t>Identifies linkages to and leverage current investments in ISS, SLS, Orion, ARM, short-duration habitation, technology development investments, science activities</a:t>
            </a:r>
          </a:p>
          <a:p>
            <a:pPr>
              <a:spcBef>
                <a:spcPct val="0"/>
              </a:spcBef>
              <a:buFont typeface="Arial" panose="020B0604020202020204" pitchFamily="34" charset="0"/>
              <a:buChar char="•"/>
              <a:defRPr/>
            </a:pPr>
            <a:endParaRPr lang="en-US" altLang="en-US" sz="700" dirty="0" smtClean="0">
              <a:solidFill>
                <a:schemeClr val="bg1"/>
              </a:solidFill>
              <a:latin typeface="Arial" pitchFamily="34" charset="0"/>
              <a:ea typeface="ヒラギノ角ゴ Pro W3" pitchFamily="-84" charset="-128"/>
              <a:cs typeface="Arial" pitchFamily="34" charset="0"/>
            </a:endParaRPr>
          </a:p>
          <a:p>
            <a:pPr lvl="1">
              <a:spcBef>
                <a:spcPct val="0"/>
              </a:spcBef>
              <a:buFont typeface="Arial" panose="020B0604020202020204" pitchFamily="34" charset="0"/>
              <a:buChar char="–"/>
              <a:defRPr/>
            </a:pPr>
            <a:r>
              <a:rPr lang="en-US" altLang="en-US" sz="1600" dirty="0" smtClean="0">
                <a:solidFill>
                  <a:schemeClr val="bg1"/>
                </a:solidFill>
                <a:latin typeface="Arial" pitchFamily="34" charset="0"/>
                <a:ea typeface="ヒラギノ角ゴ Pro W3" pitchFamily="-84" charset="-128"/>
                <a:cs typeface="Arial" pitchFamily="34" charset="0"/>
              </a:rPr>
              <a:t>Emphasizes prepositioning and reuse/repurposing of systems when it makes sense</a:t>
            </a:r>
          </a:p>
          <a:p>
            <a:pPr lvl="2">
              <a:spcBef>
                <a:spcPct val="0"/>
              </a:spcBef>
              <a:buFont typeface="Arial" panose="020B0604020202020204" pitchFamily="34" charset="0"/>
              <a:buChar char="•"/>
              <a:defRPr/>
            </a:pPr>
            <a:r>
              <a:rPr lang="en-US" altLang="en-US" sz="1600" dirty="0" smtClean="0">
                <a:solidFill>
                  <a:schemeClr val="bg1"/>
                </a:solidFill>
                <a:latin typeface="Arial" pitchFamily="34" charset="0"/>
                <a:ea typeface="ヒラギノ角ゴ Pro W3" pitchFamily="-84" charset="-128"/>
                <a:cs typeface="Arial" pitchFamily="34" charset="0"/>
              </a:rPr>
              <a:t>Use location(s) in cis-lunar space for aggregation and refurbishment of systems</a:t>
            </a:r>
            <a:endParaRPr lang="en-US" altLang="en-US" dirty="0" smtClean="0">
              <a:solidFill>
                <a:schemeClr val="bg1"/>
              </a:solidFill>
              <a:latin typeface="Arial" pitchFamily="34" charset="0"/>
              <a:ea typeface="ヒラギノ角ゴ Pro W3" pitchFamily="-84" charset="-128"/>
              <a:cs typeface="Arial" pitchFamily="34" charset="0"/>
            </a:endParaRPr>
          </a:p>
        </p:txBody>
      </p:sp>
      <p:sp>
        <p:nvSpPr>
          <p:cNvPr id="60421" name="Slide Number Placeholder 2"/>
          <p:cNvSpPr>
            <a:spLocks noGrp="1"/>
          </p:cNvSpPr>
          <p:nvPr>
            <p:ph type="sldNum" sz="quarter" idx="12"/>
          </p:nvPr>
        </p:nvSpPr>
        <p:spPr bwMode="auto">
          <a:xfrm>
            <a:off x="7010400" y="6492875"/>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ea typeface="ヒラギノ角ゴ Pro W3" charset="0"/>
                <a:cs typeface="Arial" charset="0"/>
              </a:defRPr>
            </a:lvl1pPr>
            <a:lvl2pPr marL="742950" indent="-285750">
              <a:defRPr>
                <a:solidFill>
                  <a:schemeClr val="tx1"/>
                </a:solidFill>
                <a:latin typeface="Arial" charset="0"/>
                <a:ea typeface="ヒラギノ角ゴ Pro W3" charset="0"/>
                <a:cs typeface="Arial" charset="0"/>
              </a:defRPr>
            </a:lvl2pPr>
            <a:lvl3pPr>
              <a:defRPr>
                <a:solidFill>
                  <a:schemeClr val="tx1"/>
                </a:solidFill>
                <a:latin typeface="Arial" charset="0"/>
                <a:ea typeface="ヒラギノ角ゴ Pro W3" charset="0"/>
                <a:cs typeface="Arial" charset="0"/>
              </a:defRPr>
            </a:lvl3pPr>
            <a:lvl4pPr>
              <a:defRPr>
                <a:solidFill>
                  <a:schemeClr val="tx1"/>
                </a:solidFill>
                <a:latin typeface="Arial" charset="0"/>
                <a:ea typeface="ヒラギノ角ゴ Pro W3" charset="0"/>
                <a:cs typeface="Arial" charset="0"/>
              </a:defRPr>
            </a:lvl4pPr>
            <a:lvl5pPr>
              <a:defRPr>
                <a:solidFill>
                  <a:schemeClr val="tx1"/>
                </a:solidFill>
                <a:latin typeface="Arial" charset="0"/>
                <a:ea typeface="ヒラギノ角ゴ Pro W3" charset="0"/>
                <a:cs typeface="Arial" charset="0"/>
              </a:defRPr>
            </a:lvl5pPr>
            <a:lvl6pPr eaLnBrk="0" fontAlgn="base" hangingPunct="0">
              <a:spcAft>
                <a:spcPct val="0"/>
              </a:spcAft>
              <a:buFont typeface="Arial" charset="0"/>
              <a:buChar char="»"/>
              <a:defRPr>
                <a:solidFill>
                  <a:schemeClr val="tx1"/>
                </a:solidFill>
                <a:latin typeface="Arial" charset="0"/>
                <a:ea typeface="ヒラギノ角ゴ Pro W3" charset="0"/>
                <a:cs typeface="Arial" charset="0"/>
              </a:defRPr>
            </a:lvl6pPr>
            <a:lvl7pPr eaLnBrk="0" fontAlgn="base" hangingPunct="0">
              <a:spcAft>
                <a:spcPct val="0"/>
              </a:spcAft>
              <a:buFont typeface="Arial" charset="0"/>
              <a:buChar char="»"/>
              <a:defRPr>
                <a:solidFill>
                  <a:schemeClr val="tx1"/>
                </a:solidFill>
                <a:latin typeface="Arial" charset="0"/>
                <a:ea typeface="ヒラギノ角ゴ Pro W3" charset="0"/>
                <a:cs typeface="Arial" charset="0"/>
              </a:defRPr>
            </a:lvl7pPr>
            <a:lvl8pPr eaLnBrk="0" fontAlgn="base" hangingPunct="0">
              <a:spcAft>
                <a:spcPct val="0"/>
              </a:spcAft>
              <a:buFont typeface="Arial" charset="0"/>
              <a:buChar char="»"/>
              <a:defRPr>
                <a:solidFill>
                  <a:schemeClr val="tx1"/>
                </a:solidFill>
                <a:latin typeface="Arial" charset="0"/>
                <a:ea typeface="ヒラギノ角ゴ Pro W3" charset="0"/>
                <a:cs typeface="Arial" charset="0"/>
              </a:defRPr>
            </a:lvl8pPr>
            <a:lvl9pPr eaLnBrk="0" fontAlgn="base" hangingPunct="0">
              <a:spcAft>
                <a:spcPct val="0"/>
              </a:spcAft>
              <a:buFont typeface="Arial" charset="0"/>
              <a:buChar char="»"/>
              <a:defRPr>
                <a:solidFill>
                  <a:schemeClr val="tx1"/>
                </a:solidFill>
                <a:latin typeface="Arial" charset="0"/>
                <a:ea typeface="ヒラギノ角ゴ Pro W3" charset="0"/>
                <a:cs typeface="Arial" charset="0"/>
              </a:defRPr>
            </a:lvl9pPr>
          </a:lstStyle>
          <a:p>
            <a:fld id="{E63ECB1F-DBD5-9441-95E9-61286DA3657D}" type="slidenum">
              <a:rPr lang="en-US" b="0">
                <a:solidFill>
                  <a:srgbClr val="000000"/>
                </a:solidFill>
                <a:ea typeface="ＭＳ Ｐゴシック" charset="0"/>
                <a:cs typeface="ＭＳ Ｐゴシック" charset="0"/>
              </a:rPr>
              <a:pPr/>
              <a:t>4</a:t>
            </a:fld>
            <a:endParaRPr lang="en-US" b="0">
              <a:solidFill>
                <a:srgbClr val="000000"/>
              </a:solidFill>
              <a:ea typeface="ＭＳ Ｐゴシック" charset="0"/>
              <a:cs typeface="ＭＳ Ｐゴシック" charset="0"/>
            </a:endParaRPr>
          </a:p>
        </p:txBody>
      </p:sp>
      <p:cxnSp>
        <p:nvCxnSpPr>
          <p:cNvPr id="8" name="Straight Connector 7"/>
          <p:cNvCxnSpPr>
            <a:cxnSpLocks noChangeShapeType="1"/>
          </p:cNvCxnSpPr>
          <p:nvPr/>
        </p:nvCxnSpPr>
        <p:spPr bwMode="auto">
          <a:xfrm>
            <a:off x="0" y="693738"/>
            <a:ext cx="9315450" cy="0"/>
          </a:xfrm>
          <a:prstGeom prst="line">
            <a:avLst/>
          </a:prstGeom>
          <a:noFill/>
          <a:ln w="25400">
            <a:solidFill>
              <a:srgbClr val="FFFFFF"/>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9" name="Straight Connector 8"/>
          <p:cNvCxnSpPr>
            <a:cxnSpLocks noChangeShapeType="1"/>
          </p:cNvCxnSpPr>
          <p:nvPr/>
        </p:nvCxnSpPr>
        <p:spPr bwMode="auto">
          <a:xfrm>
            <a:off x="0" y="1770812"/>
            <a:ext cx="9315450" cy="0"/>
          </a:xfrm>
          <a:prstGeom prst="line">
            <a:avLst/>
          </a:prstGeom>
          <a:noFill/>
          <a:ln w="25400">
            <a:solidFill>
              <a:srgbClr val="FFFFFF"/>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 name="TextBox 2"/>
          <p:cNvSpPr txBox="1"/>
          <p:nvPr/>
        </p:nvSpPr>
        <p:spPr>
          <a:xfrm>
            <a:off x="467159" y="5671334"/>
            <a:ext cx="4131818" cy="1107996"/>
          </a:xfrm>
          <a:prstGeom prst="rect">
            <a:avLst/>
          </a:prstGeom>
          <a:noFill/>
        </p:spPr>
        <p:txBody>
          <a:bodyPr wrap="square" rtlCol="0">
            <a:spAutoFit/>
          </a:bodyPr>
          <a:lstStyle/>
          <a:p>
            <a:pPr fontAlgn="base">
              <a:spcBef>
                <a:spcPct val="0"/>
              </a:spcBef>
              <a:spcAft>
                <a:spcPct val="0"/>
              </a:spcAft>
              <a:defRPr/>
            </a:pPr>
            <a:r>
              <a:rPr lang="en-US" altLang="en-US" u="sng" dirty="0">
                <a:solidFill>
                  <a:prstClr val="white"/>
                </a:solidFill>
                <a:latin typeface="Arial" pitchFamily="34" charset="0"/>
                <a:ea typeface="ヒラギノ角ゴ Pro W3" pitchFamily="-84" charset="-128"/>
                <a:cs typeface="Arial" pitchFamily="34" charset="0"/>
              </a:rPr>
              <a:t>Internal </a:t>
            </a:r>
            <a:r>
              <a:rPr lang="en-US" altLang="en-US" u="sng" dirty="0" smtClean="0">
                <a:solidFill>
                  <a:prstClr val="white"/>
                </a:solidFill>
                <a:latin typeface="Arial" pitchFamily="34" charset="0"/>
                <a:ea typeface="ヒラギノ角ゴ Pro W3" pitchFamily="-84" charset="-128"/>
                <a:cs typeface="Arial" pitchFamily="34" charset="0"/>
              </a:rPr>
              <a:t>analysis </a:t>
            </a:r>
            <a:r>
              <a:rPr lang="en-US" altLang="en-US" u="sng" dirty="0">
                <a:solidFill>
                  <a:prstClr val="white"/>
                </a:solidFill>
                <a:latin typeface="Arial" pitchFamily="34" charset="0"/>
                <a:ea typeface="ヒラギノ角ゴ Pro W3" pitchFamily="-84" charset="-128"/>
                <a:cs typeface="Arial" pitchFamily="34" charset="0"/>
              </a:rPr>
              <a:t>team members: </a:t>
            </a:r>
          </a:p>
          <a:p>
            <a:pPr marL="344488" lvl="1" indent="-220663" defTabSz="517525" fontAlgn="base">
              <a:spcBef>
                <a:spcPct val="0"/>
              </a:spcBef>
              <a:spcAft>
                <a:spcPct val="0"/>
              </a:spcAft>
              <a:buFont typeface="Arial" panose="020B0604020202020204" pitchFamily="34" charset="0"/>
              <a:buChar char="–"/>
              <a:defRPr/>
            </a:pPr>
            <a:r>
              <a:rPr lang="en-US" altLang="en-US" sz="1600" dirty="0">
                <a:solidFill>
                  <a:prstClr val="white"/>
                </a:solidFill>
                <a:latin typeface="Arial" pitchFamily="34" charset="0"/>
                <a:ea typeface="ヒラギノ角ゴ Pro W3" pitchFamily="-84" charset="-128"/>
                <a:cs typeface="Arial" pitchFamily="34" charset="0"/>
              </a:rPr>
              <a:t>ARC, GRC, GSFC, HQ, JPL, JSC, KSC, </a:t>
            </a:r>
            <a:r>
              <a:rPr lang="en-US" altLang="en-US" sz="1600" dirty="0" err="1">
                <a:solidFill>
                  <a:prstClr val="white"/>
                </a:solidFill>
                <a:latin typeface="Arial" pitchFamily="34" charset="0"/>
                <a:ea typeface="ヒラギノ角ゴ Pro W3" pitchFamily="-84" charset="-128"/>
                <a:cs typeface="Arial" pitchFamily="34" charset="0"/>
              </a:rPr>
              <a:t>LaRC</a:t>
            </a:r>
            <a:r>
              <a:rPr lang="en-US" altLang="en-US" sz="1600" dirty="0">
                <a:solidFill>
                  <a:prstClr val="white"/>
                </a:solidFill>
                <a:latin typeface="Arial" pitchFamily="34" charset="0"/>
                <a:ea typeface="ヒラギノ角ゴ Pro W3" pitchFamily="-84" charset="-128"/>
                <a:cs typeface="Arial" pitchFamily="34" charset="0"/>
              </a:rPr>
              <a:t> and MSFC</a:t>
            </a:r>
          </a:p>
          <a:p>
            <a:pPr marL="344488" lvl="1" indent="-220663" defTabSz="517525" fontAlgn="base">
              <a:spcBef>
                <a:spcPct val="0"/>
              </a:spcBef>
              <a:spcAft>
                <a:spcPct val="0"/>
              </a:spcAft>
              <a:buFont typeface="Arial" panose="020B0604020202020204" pitchFamily="34" charset="0"/>
              <a:buChar char="–"/>
              <a:defRPr/>
            </a:pPr>
            <a:r>
              <a:rPr lang="en-US" altLang="en-US" sz="1600" dirty="0">
                <a:solidFill>
                  <a:prstClr val="white"/>
                </a:solidFill>
                <a:latin typeface="Arial" pitchFamily="34" charset="0"/>
                <a:ea typeface="ヒラギノ角ゴ Pro W3" pitchFamily="-84" charset="-128"/>
                <a:cs typeface="Arial" pitchFamily="34" charset="0"/>
              </a:rPr>
              <a:t>HEOMD, SMD, </a:t>
            </a:r>
            <a:r>
              <a:rPr lang="en-US" altLang="en-US" sz="1600" dirty="0" smtClean="0">
                <a:solidFill>
                  <a:prstClr val="white"/>
                </a:solidFill>
                <a:latin typeface="Arial" pitchFamily="34" charset="0"/>
                <a:ea typeface="ヒラギノ角ゴ Pro W3" pitchFamily="-84" charset="-128"/>
                <a:cs typeface="Arial" pitchFamily="34" charset="0"/>
              </a:rPr>
              <a:t>STMD, OCS </a:t>
            </a:r>
            <a:r>
              <a:rPr lang="en-US" altLang="en-US" sz="1600" dirty="0">
                <a:solidFill>
                  <a:prstClr val="white"/>
                </a:solidFill>
                <a:latin typeface="Arial" pitchFamily="34" charset="0"/>
                <a:ea typeface="ヒラギノ角ゴ Pro W3" pitchFamily="-84" charset="-128"/>
                <a:cs typeface="Arial" pitchFamily="34" charset="0"/>
              </a:rPr>
              <a:t>and OCT </a:t>
            </a:r>
          </a:p>
        </p:txBody>
      </p:sp>
      <p:sp>
        <p:nvSpPr>
          <p:cNvPr id="4" name="TextBox 3"/>
          <p:cNvSpPr txBox="1"/>
          <p:nvPr/>
        </p:nvSpPr>
        <p:spPr>
          <a:xfrm>
            <a:off x="4763973" y="5695993"/>
            <a:ext cx="3975007" cy="861774"/>
          </a:xfrm>
          <a:prstGeom prst="rect">
            <a:avLst/>
          </a:prstGeom>
          <a:noFill/>
        </p:spPr>
        <p:txBody>
          <a:bodyPr wrap="square" rtlCol="0">
            <a:spAutoFit/>
          </a:bodyPr>
          <a:lstStyle/>
          <a:p>
            <a:pPr marL="0" lvl="1" fontAlgn="base">
              <a:spcBef>
                <a:spcPct val="0"/>
              </a:spcBef>
              <a:spcAft>
                <a:spcPct val="0"/>
              </a:spcAft>
            </a:pPr>
            <a:r>
              <a:rPr lang="en-US" altLang="en-US" u="sng" dirty="0">
                <a:solidFill>
                  <a:prstClr val="white"/>
                </a:solidFill>
                <a:latin typeface="Arial" pitchFamily="34" charset="0"/>
                <a:ea typeface="ヒラギノ角ゴ Pro W3" pitchFamily="-84" charset="-128"/>
                <a:cs typeface="Arial" pitchFamily="34" charset="0"/>
              </a:rPr>
              <a:t>External inputs </a:t>
            </a:r>
            <a:r>
              <a:rPr lang="en-US" altLang="en-US" u="sng" dirty="0" smtClean="0">
                <a:solidFill>
                  <a:prstClr val="white"/>
                </a:solidFill>
                <a:latin typeface="Arial" pitchFamily="34" charset="0"/>
                <a:ea typeface="ヒラギノ角ゴ Pro W3" pitchFamily="-84" charset="-128"/>
                <a:cs typeface="Arial" pitchFamily="34" charset="0"/>
              </a:rPr>
              <a:t>from: </a:t>
            </a:r>
          </a:p>
          <a:p>
            <a:pPr marL="111125" lvl="1" fontAlgn="base">
              <a:spcBef>
                <a:spcPct val="0"/>
              </a:spcBef>
              <a:spcAft>
                <a:spcPct val="0"/>
              </a:spcAft>
            </a:pPr>
            <a:r>
              <a:rPr lang="en-US" altLang="en-US" sz="1600" dirty="0" smtClean="0">
                <a:solidFill>
                  <a:prstClr val="white"/>
                </a:solidFill>
                <a:latin typeface="Arial" pitchFamily="34" charset="0"/>
                <a:ea typeface="ヒラギノ角ゴ Pro W3" pitchFamily="-84" charset="-128"/>
                <a:cs typeface="Arial" pitchFamily="34" charset="0"/>
              </a:rPr>
              <a:t>International partners, industry, academia, SKG analysis groups</a:t>
            </a:r>
            <a:endParaRPr lang="en-US" altLang="en-US" sz="1600" dirty="0">
              <a:solidFill>
                <a:prstClr val="white"/>
              </a:solidFill>
              <a:latin typeface="Arial" pitchFamily="34" charset="0"/>
              <a:ea typeface="ヒラギノ角ゴ Pro W3" pitchFamily="-84" charset="-128"/>
              <a:cs typeface="Arial" pitchFamily="34" charset="0"/>
            </a:endParaRPr>
          </a:p>
        </p:txBody>
      </p:sp>
      <p:cxnSp>
        <p:nvCxnSpPr>
          <p:cNvPr id="11" name="Straight Connector 10"/>
          <p:cNvCxnSpPr>
            <a:cxnSpLocks noChangeShapeType="1"/>
          </p:cNvCxnSpPr>
          <p:nvPr/>
        </p:nvCxnSpPr>
        <p:spPr bwMode="auto">
          <a:xfrm>
            <a:off x="-15772" y="5597250"/>
            <a:ext cx="9315450" cy="0"/>
          </a:xfrm>
          <a:prstGeom prst="line">
            <a:avLst/>
          </a:prstGeom>
          <a:noFill/>
          <a:ln w="25400">
            <a:solidFill>
              <a:srgbClr val="FFFFFF"/>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873800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a:r>
              <a:rPr lang="en-US" sz="2400" b="1" dirty="0" smtClean="0">
                <a:solidFill>
                  <a:schemeClr val="bg1"/>
                </a:solidFill>
                <a:latin typeface="+mn-lt"/>
                <a:cs typeface="Arial" panose="020B0604020202020204" pitchFamily="34" charset="0"/>
              </a:rPr>
              <a:t>Data Products</a:t>
            </a:r>
            <a:endParaRPr lang="en-US" sz="2400" b="1" dirty="0">
              <a:solidFill>
                <a:schemeClr val="bg1"/>
              </a:solidFill>
              <a:latin typeface="+mn-lt"/>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444593" y="1614119"/>
            <a:ext cx="3222352" cy="1806642"/>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735241" y="1030122"/>
            <a:ext cx="2226529"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1400" dirty="0" smtClean="0"/>
              <a:t>Capability Gap Spreadsheets</a:t>
            </a:r>
            <a:endParaRPr lang="en-US" sz="1400" dirty="0"/>
          </a:p>
        </p:txBody>
      </p:sp>
      <p:pic>
        <p:nvPicPr>
          <p:cNvPr id="3" name="Picture 2"/>
          <p:cNvPicPr>
            <a:picLocks noChangeAspect="1"/>
          </p:cNvPicPr>
          <p:nvPr/>
        </p:nvPicPr>
        <p:blipFill>
          <a:blip r:embed="rId4"/>
          <a:stretch>
            <a:fillRect/>
          </a:stretch>
        </p:blipFill>
        <p:spPr>
          <a:xfrm>
            <a:off x="5646945" y="1246460"/>
            <a:ext cx="2924322" cy="2745737"/>
          </a:xfrm>
          <a:prstGeom prst="rect">
            <a:avLst/>
          </a:prstGeom>
          <a:effectLst>
            <a:outerShdw blurRad="50800" dist="38100" dir="2700000" sx="102000" sy="102000" algn="tl" rotWithShape="0">
              <a:prstClr val="black">
                <a:alpha val="40000"/>
              </a:prstClr>
            </a:outerShdw>
          </a:effectLst>
        </p:spPr>
      </p:pic>
      <p:sp>
        <p:nvSpPr>
          <p:cNvPr id="14" name="TextBox 13"/>
          <p:cNvSpPr txBox="1"/>
          <p:nvPr/>
        </p:nvSpPr>
        <p:spPr>
          <a:xfrm>
            <a:off x="5646945" y="1151395"/>
            <a:ext cx="1700759"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1400" dirty="0" smtClean="0"/>
              <a:t>White paper</a:t>
            </a:r>
            <a:endParaRPr lang="en-US" sz="1400" dirty="0"/>
          </a:p>
        </p:txBody>
      </p:sp>
      <p:pic>
        <p:nvPicPr>
          <p:cNvPr id="6" name="Picture 5"/>
          <p:cNvPicPr>
            <a:picLocks noChangeAspect="1"/>
          </p:cNvPicPr>
          <p:nvPr/>
        </p:nvPicPr>
        <p:blipFill>
          <a:blip r:embed="rId5"/>
          <a:stretch>
            <a:fillRect/>
          </a:stretch>
        </p:blipFill>
        <p:spPr>
          <a:xfrm>
            <a:off x="3066241" y="4188742"/>
            <a:ext cx="3129344" cy="2218912"/>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3066241" y="4127964"/>
            <a:ext cx="3167421"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1400" dirty="0" err="1" smtClean="0"/>
              <a:t>SCOREboards</a:t>
            </a:r>
            <a:endParaRPr lang="en-US" sz="1400" dirty="0"/>
          </a:p>
        </p:txBody>
      </p:sp>
    </p:spTree>
    <p:extLst>
      <p:ext uri="{BB962C8B-B14F-4D97-AF65-F5344CB8AC3E}">
        <p14:creationId xmlns:p14="http://schemas.microsoft.com/office/powerpoint/2010/main" val="4032432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7010400" y="6492875"/>
            <a:ext cx="2133600" cy="365125"/>
          </a:xfrm>
        </p:spPr>
        <p:txBody>
          <a:bodyPr/>
          <a:lstStyle/>
          <a:p>
            <a:pPr>
              <a:defRPr/>
            </a:pPr>
            <a:fld id="{BF95435C-B6D8-42D3-852F-306FD46C80D8}" type="slidenum">
              <a:rPr lang="en-US" smtClean="0"/>
              <a:pPr>
                <a:defRPr/>
              </a:pPr>
              <a:t>41</a:t>
            </a:fld>
            <a:endParaRPr lang="en-US" dirty="0"/>
          </a:p>
        </p:txBody>
      </p:sp>
      <p:sp>
        <p:nvSpPr>
          <p:cNvPr id="5" name="Title 1"/>
          <p:cNvSpPr>
            <a:spLocks noGrp="1"/>
          </p:cNvSpPr>
          <p:nvPr>
            <p:ph type="title"/>
          </p:nvPr>
        </p:nvSpPr>
        <p:spPr>
          <a:xfrm>
            <a:off x="457200" y="0"/>
            <a:ext cx="7464056" cy="922338"/>
          </a:xfrm>
        </p:spPr>
        <p:txBody>
          <a:bodyPr/>
          <a:lstStyle/>
          <a:p>
            <a:r>
              <a:rPr lang="en-US" dirty="0" smtClean="0">
                <a:latin typeface="Arial"/>
                <a:cs typeface="Arial"/>
              </a:rPr>
              <a:t>System Maturation Team (SMT) Charter</a:t>
            </a:r>
          </a:p>
        </p:txBody>
      </p:sp>
      <p:sp>
        <p:nvSpPr>
          <p:cNvPr id="6" name="Content Placeholder 5"/>
          <p:cNvSpPr>
            <a:spLocks noGrp="1"/>
          </p:cNvSpPr>
          <p:nvPr>
            <p:ph idx="1"/>
          </p:nvPr>
        </p:nvSpPr>
        <p:spPr>
          <a:xfrm>
            <a:off x="405579" y="1224115"/>
            <a:ext cx="8310717" cy="4420727"/>
          </a:xfrm>
        </p:spPr>
        <p:txBody>
          <a:bodyPr/>
          <a:lstStyle/>
          <a:p>
            <a:r>
              <a:rPr lang="en-US" sz="3200" dirty="0" smtClean="0"/>
              <a:t>The SMTs are a standing team of subject matter experts that will be asked to </a:t>
            </a:r>
          </a:p>
          <a:p>
            <a:endParaRPr lang="en-US" sz="3200" dirty="0" smtClean="0"/>
          </a:p>
          <a:p>
            <a:pPr lvl="1"/>
            <a:r>
              <a:rPr lang="en-US" sz="2800" dirty="0" smtClean="0"/>
              <a:t> Identify capability needs for each mission identified in human exploration spaceflight studies </a:t>
            </a:r>
          </a:p>
          <a:p>
            <a:pPr lvl="1"/>
            <a:r>
              <a:rPr lang="en-US" sz="2800" dirty="0" smtClean="0"/>
              <a:t> Review ISS project proposals </a:t>
            </a:r>
          </a:p>
          <a:p>
            <a:pPr lvl="1"/>
            <a:r>
              <a:rPr lang="en-US" sz="2800" dirty="0" smtClean="0"/>
              <a:t> Make recommendations for integrated ISS, Cis-lunar space and ground testing development of identified capabilities </a:t>
            </a:r>
          </a:p>
          <a:p>
            <a:pPr lvl="1"/>
            <a:r>
              <a:rPr lang="en-US" sz="2800" dirty="0" smtClean="0"/>
              <a:t> Provide development status and budget input for their perspective areas  </a:t>
            </a:r>
          </a:p>
        </p:txBody>
      </p:sp>
    </p:spTree>
    <p:extLst>
      <p:ext uri="{BB962C8B-B14F-4D97-AF65-F5344CB8AC3E}">
        <p14:creationId xmlns:p14="http://schemas.microsoft.com/office/powerpoint/2010/main" val="17076119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7010400" y="6492875"/>
            <a:ext cx="2133600" cy="365125"/>
          </a:xfrm>
        </p:spPr>
        <p:txBody>
          <a:bodyPr/>
          <a:lstStyle/>
          <a:p>
            <a:pPr>
              <a:defRPr/>
            </a:pPr>
            <a:fld id="{BF95435C-B6D8-42D3-852F-306FD46C80D8}" type="slidenum">
              <a:rPr lang="en-US" smtClean="0"/>
              <a:pPr>
                <a:defRPr/>
              </a:pPr>
              <a:t>42</a:t>
            </a:fld>
            <a:endParaRPr lang="en-US" dirty="0"/>
          </a:p>
        </p:txBody>
      </p:sp>
      <p:sp>
        <p:nvSpPr>
          <p:cNvPr id="5" name="Title 1"/>
          <p:cNvSpPr>
            <a:spLocks noGrp="1"/>
          </p:cNvSpPr>
          <p:nvPr>
            <p:ph type="title"/>
          </p:nvPr>
        </p:nvSpPr>
        <p:spPr>
          <a:xfrm>
            <a:off x="457200" y="0"/>
            <a:ext cx="7464056" cy="922338"/>
          </a:xfrm>
        </p:spPr>
        <p:txBody>
          <a:bodyPr/>
          <a:lstStyle/>
          <a:p>
            <a:r>
              <a:rPr lang="en-US" dirty="0" smtClean="0">
                <a:latin typeface="Arial"/>
                <a:cs typeface="Arial"/>
              </a:rPr>
              <a:t>System Maturation Team Structure and Process</a:t>
            </a:r>
          </a:p>
        </p:txBody>
      </p:sp>
      <p:sp>
        <p:nvSpPr>
          <p:cNvPr id="6" name="Content Placeholder 5"/>
          <p:cNvSpPr>
            <a:spLocks noGrp="1"/>
          </p:cNvSpPr>
          <p:nvPr>
            <p:ph idx="1"/>
          </p:nvPr>
        </p:nvSpPr>
        <p:spPr>
          <a:xfrm>
            <a:off x="774290" y="1126921"/>
            <a:ext cx="7691284" cy="5161371"/>
          </a:xfrm>
        </p:spPr>
        <p:txBody>
          <a:bodyPr/>
          <a:lstStyle/>
          <a:p>
            <a:r>
              <a:rPr lang="en-US" dirty="0" smtClean="0"/>
              <a:t>Each SMT will be established as an expert forum with representation from technology, system, and program personnel </a:t>
            </a:r>
          </a:p>
          <a:p>
            <a:pPr lvl="1"/>
            <a:r>
              <a:rPr lang="en-US" dirty="0" smtClean="0"/>
              <a:t>SMT lead is responsible for determination of members needed to identify and recommend agency capability maturation activities</a:t>
            </a:r>
          </a:p>
          <a:p>
            <a:pPr lvl="1"/>
            <a:r>
              <a:rPr lang="en-US" dirty="0" smtClean="0"/>
              <a:t>SMT to include the key stakeholders in a single capability area</a:t>
            </a:r>
          </a:p>
          <a:p>
            <a:pPr lvl="1"/>
            <a:r>
              <a:rPr lang="en-US" dirty="0" smtClean="0"/>
              <a:t>Initial task will be to fully develop capability roadmaps for each area</a:t>
            </a:r>
          </a:p>
          <a:p>
            <a:r>
              <a:rPr lang="en-US" dirty="0" smtClean="0"/>
              <a:t>Integration across SMTs to be provided via a single technical forum, System Advancement Coordination Group (SACG)</a:t>
            </a:r>
          </a:p>
          <a:p>
            <a:pPr lvl="1"/>
            <a:r>
              <a:rPr lang="en-US" dirty="0" smtClean="0"/>
              <a:t>Membership to include each SMT lead, program representatives, and Mission Directorate representatives.</a:t>
            </a:r>
          </a:p>
          <a:p>
            <a:pPr lvl="1"/>
            <a:r>
              <a:rPr lang="en-US" dirty="0" smtClean="0"/>
              <a:t>The SACG to include the key stakeholders across all capability areas and programs</a:t>
            </a:r>
          </a:p>
          <a:p>
            <a:pPr lvl="1"/>
            <a:r>
              <a:rPr lang="en-US" dirty="0" smtClean="0"/>
              <a:t>Guidance from architecture teams to be provided to </a:t>
            </a:r>
            <a:r>
              <a:rPr lang="en-US" dirty="0" err="1" smtClean="0"/>
              <a:t>SMTs</a:t>
            </a:r>
            <a:r>
              <a:rPr lang="en-US" dirty="0" smtClean="0"/>
              <a:t> via SACG</a:t>
            </a:r>
          </a:p>
          <a:p>
            <a:pPr lvl="1"/>
            <a:r>
              <a:rPr lang="en-US" dirty="0" smtClean="0"/>
              <a:t>Actions and priorities of requests to </a:t>
            </a:r>
            <a:r>
              <a:rPr lang="en-US" dirty="0" err="1" smtClean="0"/>
              <a:t>SMTs</a:t>
            </a:r>
            <a:r>
              <a:rPr lang="en-US" dirty="0" smtClean="0"/>
              <a:t> to be provided via SACG</a:t>
            </a:r>
          </a:p>
          <a:p>
            <a:pPr lvl="1"/>
            <a:r>
              <a:rPr lang="en-US" dirty="0" smtClean="0"/>
              <a:t>Products of </a:t>
            </a:r>
            <a:r>
              <a:rPr lang="en-US" dirty="0" err="1" smtClean="0"/>
              <a:t>SMTs</a:t>
            </a:r>
            <a:r>
              <a:rPr lang="en-US" dirty="0" smtClean="0"/>
              <a:t>, such as capability roadmaps, to be delivered to SACG</a:t>
            </a:r>
          </a:p>
          <a:p>
            <a:r>
              <a:rPr lang="en-US" dirty="0" smtClean="0"/>
              <a:t>When successful the SMTs will have met the agency goal to establish forums of subject matter experts and a means to coordinate their recommendations across all directorates,  enabling steady progress toward exploration mission capabilities. </a:t>
            </a:r>
          </a:p>
        </p:txBody>
      </p:sp>
    </p:spTree>
    <p:extLst>
      <p:ext uri="{BB962C8B-B14F-4D97-AF65-F5344CB8AC3E}">
        <p14:creationId xmlns:p14="http://schemas.microsoft.com/office/powerpoint/2010/main" val="20567430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2778"/>
            <a:ext cx="8369752" cy="3460842"/>
          </a:xfrm>
        </p:spPr>
        <p:txBody>
          <a:bodyPr/>
          <a:lstStyle/>
          <a:p>
            <a:pPr>
              <a:lnSpc>
                <a:spcPct val="100000"/>
              </a:lnSpc>
              <a:spcBef>
                <a:spcPts val="0"/>
              </a:spcBef>
              <a:spcAft>
                <a:spcPts val="1000"/>
              </a:spcAft>
            </a:pPr>
            <a:r>
              <a:rPr lang="en-US" dirty="0" smtClean="0">
                <a:ea typeface="Calibri"/>
                <a:cs typeface="Times New Roman"/>
              </a:rPr>
              <a:t>Need to develop core group of subject matter experts for each capability area to guide the maturation of their respective systems </a:t>
            </a:r>
          </a:p>
          <a:p>
            <a:pPr lvl="1">
              <a:lnSpc>
                <a:spcPct val="100000"/>
              </a:lnSpc>
              <a:spcBef>
                <a:spcPts val="0"/>
              </a:spcBef>
              <a:spcAft>
                <a:spcPts val="1000"/>
              </a:spcAft>
            </a:pPr>
            <a:r>
              <a:rPr lang="en-US" sz="2000" dirty="0" smtClean="0">
                <a:ea typeface="Calibri"/>
                <a:cs typeface="Times New Roman"/>
              </a:rPr>
              <a:t>Develop system maturation roadmap with capability performance gaps identified for the different mission classes</a:t>
            </a:r>
          </a:p>
          <a:p>
            <a:pPr lvl="1">
              <a:lnSpc>
                <a:spcPct val="100000"/>
              </a:lnSpc>
              <a:spcBef>
                <a:spcPts val="0"/>
              </a:spcBef>
              <a:spcAft>
                <a:spcPts val="1000"/>
              </a:spcAft>
            </a:pPr>
            <a:r>
              <a:rPr lang="en-US" sz="2000" dirty="0" smtClean="0">
                <a:ea typeface="Calibri"/>
                <a:cs typeface="Times New Roman"/>
              </a:rPr>
              <a:t>Using the roadmaps as a baseline framework for system maturation </a:t>
            </a:r>
          </a:p>
          <a:p>
            <a:pPr lvl="1">
              <a:lnSpc>
                <a:spcPct val="100000"/>
              </a:lnSpc>
              <a:spcBef>
                <a:spcPts val="0"/>
              </a:spcBef>
              <a:spcAft>
                <a:spcPts val="1000"/>
              </a:spcAft>
            </a:pPr>
            <a:r>
              <a:rPr lang="en-US" sz="2000" dirty="0" smtClean="0">
                <a:ea typeface="Calibri"/>
                <a:cs typeface="Times New Roman"/>
              </a:rPr>
              <a:t>Aid in the development of budget submits  </a:t>
            </a:r>
          </a:p>
          <a:p>
            <a:pPr lvl="1">
              <a:lnSpc>
                <a:spcPct val="100000"/>
              </a:lnSpc>
              <a:spcBef>
                <a:spcPts val="0"/>
              </a:spcBef>
              <a:spcAft>
                <a:spcPts val="1000"/>
              </a:spcAft>
            </a:pPr>
            <a:r>
              <a:rPr lang="en-US" sz="2000" dirty="0" smtClean="0">
                <a:ea typeface="Calibri"/>
                <a:cs typeface="Times New Roman"/>
              </a:rPr>
              <a:t>Review of proposals for development and testing</a:t>
            </a:r>
          </a:p>
          <a:p>
            <a:pPr lvl="1">
              <a:lnSpc>
                <a:spcPct val="100000"/>
              </a:lnSpc>
              <a:spcBef>
                <a:spcPts val="0"/>
              </a:spcBef>
              <a:spcAft>
                <a:spcPts val="1000"/>
              </a:spcAft>
            </a:pPr>
            <a:r>
              <a:rPr lang="en-US" sz="2000" dirty="0" smtClean="0">
                <a:ea typeface="Calibri"/>
                <a:cs typeface="Times New Roman"/>
              </a:rPr>
              <a:t>Support the OCT roadmap updating activity</a:t>
            </a:r>
          </a:p>
          <a:p>
            <a:pPr marL="349250" marR="0">
              <a:lnSpc>
                <a:spcPct val="100000"/>
              </a:lnSpc>
              <a:spcBef>
                <a:spcPts val="0"/>
              </a:spcBef>
              <a:spcAft>
                <a:spcPts val="0"/>
              </a:spcAft>
              <a:buNone/>
            </a:pPr>
            <a:endParaRPr lang="en-US" dirty="0" smtClean="0"/>
          </a:p>
          <a:p>
            <a:pPr>
              <a:lnSpc>
                <a:spcPct val="100000"/>
              </a:lnSpc>
              <a:buFont typeface="Arial"/>
              <a:buChar char="•"/>
            </a:pPr>
            <a:endParaRPr lang="en-US" dirty="0" smtClean="0"/>
          </a:p>
          <a:p>
            <a:pPr algn="ctr">
              <a:lnSpc>
                <a:spcPct val="100000"/>
              </a:lnSpc>
              <a:buNone/>
            </a:pPr>
            <a:endParaRPr lang="en-US" dirty="0"/>
          </a:p>
        </p:txBody>
      </p:sp>
      <p:sp>
        <p:nvSpPr>
          <p:cNvPr id="4" name="Slide Number Placeholder 3"/>
          <p:cNvSpPr>
            <a:spLocks noGrp="1"/>
          </p:cNvSpPr>
          <p:nvPr>
            <p:ph type="sldNum" sz="quarter" idx="10"/>
          </p:nvPr>
        </p:nvSpPr>
        <p:spPr>
          <a:xfrm>
            <a:off x="7010400" y="6492875"/>
            <a:ext cx="2133600" cy="365125"/>
          </a:xfrm>
        </p:spPr>
        <p:txBody>
          <a:bodyPr/>
          <a:lstStyle/>
          <a:p>
            <a:pPr>
              <a:defRPr/>
            </a:pPr>
            <a:fld id="{BF95435C-B6D8-42D3-852F-306FD46C80D8}" type="slidenum">
              <a:rPr lang="en-US" smtClean="0"/>
              <a:pPr>
                <a:defRPr/>
              </a:pPr>
              <a:t>43</a:t>
            </a:fld>
            <a:endParaRPr lang="en-US" dirty="0"/>
          </a:p>
        </p:txBody>
      </p:sp>
      <p:sp>
        <p:nvSpPr>
          <p:cNvPr id="5" name="Title 1"/>
          <p:cNvSpPr>
            <a:spLocks noGrp="1"/>
          </p:cNvSpPr>
          <p:nvPr>
            <p:ph type="title"/>
          </p:nvPr>
        </p:nvSpPr>
        <p:spPr>
          <a:xfrm>
            <a:off x="457200" y="0"/>
            <a:ext cx="7464056" cy="922338"/>
          </a:xfrm>
        </p:spPr>
        <p:txBody>
          <a:bodyPr/>
          <a:lstStyle/>
          <a:p>
            <a:r>
              <a:rPr lang="en-US" dirty="0" smtClean="0">
                <a:latin typeface="Arial"/>
                <a:cs typeface="Arial"/>
              </a:rPr>
              <a:t>Objectives of System Maturation Team Activity</a:t>
            </a:r>
          </a:p>
        </p:txBody>
      </p:sp>
    </p:spTree>
    <p:extLst>
      <p:ext uri="{BB962C8B-B14F-4D97-AF65-F5344CB8AC3E}">
        <p14:creationId xmlns:p14="http://schemas.microsoft.com/office/powerpoint/2010/main" val="20301976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478" y="940398"/>
            <a:ext cx="8559281" cy="5558698"/>
          </a:xfrm>
        </p:spPr>
        <p:txBody>
          <a:bodyPr/>
          <a:lstStyle/>
          <a:p>
            <a:pPr>
              <a:lnSpc>
                <a:spcPct val="100000"/>
              </a:lnSpc>
              <a:spcBef>
                <a:spcPts val="0"/>
              </a:spcBef>
              <a:spcAft>
                <a:spcPts val="1000"/>
              </a:spcAft>
            </a:pPr>
            <a:r>
              <a:rPr lang="en-US" sz="1800" dirty="0" smtClean="0">
                <a:ea typeface="Calibri"/>
                <a:cs typeface="Times New Roman"/>
              </a:rPr>
              <a:t>The goal is to no longer treat roadmap activities as discrete actions, rather developing a structure and the bodies of experts (SMTs) to make this viable as an ongoing support to STMD, AES, ISS, etc. decisions and needs</a:t>
            </a:r>
          </a:p>
          <a:p>
            <a:pPr marL="568325" lvl="1" indent="-342900">
              <a:lnSpc>
                <a:spcPct val="100000"/>
              </a:lnSpc>
              <a:spcBef>
                <a:spcPts val="0"/>
              </a:spcBef>
              <a:spcAft>
                <a:spcPts val="0"/>
              </a:spcAft>
            </a:pPr>
            <a:r>
              <a:rPr lang="en-US" sz="1600" dirty="0" smtClean="0">
                <a:ea typeface="Calibri"/>
              </a:rPr>
              <a:t>Tactical</a:t>
            </a:r>
          </a:p>
          <a:p>
            <a:pPr marL="920750" lvl="2" indent="-342900">
              <a:lnSpc>
                <a:spcPct val="100000"/>
              </a:lnSpc>
              <a:spcBef>
                <a:spcPts val="0"/>
              </a:spcBef>
              <a:spcAft>
                <a:spcPts val="0"/>
              </a:spcAft>
            </a:pPr>
            <a:r>
              <a:rPr lang="en-US" sz="1600" dirty="0" smtClean="0">
                <a:ea typeface="Calibri"/>
              </a:rPr>
              <a:t>Develop a system maturation roadmap that enables human Mars exploration missions </a:t>
            </a:r>
          </a:p>
          <a:p>
            <a:pPr marL="920750" lvl="2" indent="-342900">
              <a:lnSpc>
                <a:spcPct val="100000"/>
              </a:lnSpc>
              <a:spcBef>
                <a:spcPts val="0"/>
              </a:spcBef>
              <a:spcAft>
                <a:spcPts val="0"/>
              </a:spcAft>
            </a:pPr>
            <a:r>
              <a:rPr lang="en-US" sz="1600" dirty="0" smtClean="0">
                <a:ea typeface="Calibri"/>
              </a:rPr>
              <a:t>Develop structure and process for a system maturation team  </a:t>
            </a:r>
          </a:p>
          <a:p>
            <a:pPr marL="920750" lvl="2" indent="-342900">
              <a:lnSpc>
                <a:spcPct val="100000"/>
              </a:lnSpc>
              <a:spcBef>
                <a:spcPts val="0"/>
              </a:spcBef>
              <a:spcAft>
                <a:spcPts val="0"/>
              </a:spcAft>
            </a:pPr>
            <a:r>
              <a:rPr lang="en-US" sz="1600" dirty="0" smtClean="0">
                <a:ea typeface="Calibri"/>
              </a:rPr>
              <a:t>Produce data products that determines capability performance gap identification and system maturation investment needs</a:t>
            </a:r>
          </a:p>
          <a:p>
            <a:pPr marL="568325" lvl="1" indent="-342900">
              <a:lnSpc>
                <a:spcPct val="100000"/>
              </a:lnSpc>
              <a:spcBef>
                <a:spcPts val="0"/>
              </a:spcBef>
              <a:spcAft>
                <a:spcPts val="0"/>
              </a:spcAft>
            </a:pPr>
            <a:r>
              <a:rPr lang="en-US" sz="1600" dirty="0" smtClean="0">
                <a:ea typeface="Calibri"/>
              </a:rPr>
              <a:t>Strategic – After each study cycle, update system maturation roadmap as human exploration studies  or design reference missions develop and use system maturation teams to assess testing opportunities</a:t>
            </a:r>
          </a:p>
          <a:p>
            <a:pPr marL="349250">
              <a:lnSpc>
                <a:spcPct val="100000"/>
              </a:lnSpc>
              <a:spcBef>
                <a:spcPts val="0"/>
              </a:spcBef>
              <a:spcAft>
                <a:spcPts val="1000"/>
              </a:spcAft>
            </a:pPr>
            <a:r>
              <a:rPr lang="en-US" sz="1800" dirty="0" smtClean="0">
                <a:ea typeface="Calibri"/>
                <a:cs typeface="Times New Roman"/>
              </a:rPr>
              <a:t>Develop a roadmap process that shows how a system or capability would mature, through testing and/or development effort, meeting exploration mission class capability needs</a:t>
            </a:r>
          </a:p>
          <a:p>
            <a:pPr marL="574675" lvl="1">
              <a:lnSpc>
                <a:spcPct val="100000"/>
              </a:lnSpc>
              <a:spcBef>
                <a:spcPts val="0"/>
              </a:spcBef>
              <a:spcAft>
                <a:spcPts val="0"/>
              </a:spcAft>
            </a:pPr>
            <a:r>
              <a:rPr lang="en-US" sz="1600" dirty="0" smtClean="0">
                <a:ea typeface="Calibri"/>
              </a:rPr>
              <a:t>Use exploration mission class needs to show how systems would mature to enable exploration missions </a:t>
            </a:r>
          </a:p>
          <a:p>
            <a:pPr marL="574675" lvl="1">
              <a:lnSpc>
                <a:spcPct val="100000"/>
              </a:lnSpc>
              <a:spcBef>
                <a:spcPts val="0"/>
              </a:spcBef>
              <a:spcAft>
                <a:spcPts val="0"/>
              </a:spcAft>
            </a:pPr>
            <a:r>
              <a:rPr lang="en-US" sz="1600" dirty="0" smtClean="0">
                <a:ea typeface="Calibri"/>
              </a:rPr>
              <a:t>Use design reference mission performance thresholds to identify capability SOA and development efforts need to enable missions</a:t>
            </a:r>
          </a:p>
          <a:p>
            <a:pPr marL="574675" lvl="1">
              <a:lnSpc>
                <a:spcPct val="100000"/>
              </a:lnSpc>
              <a:spcBef>
                <a:spcPts val="0"/>
              </a:spcBef>
              <a:spcAft>
                <a:spcPts val="0"/>
              </a:spcAft>
            </a:pPr>
            <a:r>
              <a:rPr lang="en-US" sz="1600" dirty="0" smtClean="0">
                <a:ea typeface="Calibri"/>
              </a:rPr>
              <a:t>Roadmaps would evolve and be updated as design reference missions are developed/evolved (e.g. HAT study cycle).</a:t>
            </a:r>
            <a:endParaRPr lang="en-US" sz="1600" dirty="0"/>
          </a:p>
        </p:txBody>
      </p:sp>
      <p:sp>
        <p:nvSpPr>
          <p:cNvPr id="4" name="Slide Number Placeholder 3"/>
          <p:cNvSpPr>
            <a:spLocks noGrp="1"/>
          </p:cNvSpPr>
          <p:nvPr>
            <p:ph type="sldNum" sz="quarter" idx="10"/>
          </p:nvPr>
        </p:nvSpPr>
        <p:spPr>
          <a:xfrm>
            <a:off x="7010400" y="6492875"/>
            <a:ext cx="2133600" cy="365125"/>
          </a:xfrm>
        </p:spPr>
        <p:txBody>
          <a:bodyPr/>
          <a:lstStyle/>
          <a:p>
            <a:pPr>
              <a:defRPr/>
            </a:pPr>
            <a:fld id="{BF95435C-B6D8-42D3-852F-306FD46C80D8}" type="slidenum">
              <a:rPr lang="en-US" smtClean="0"/>
              <a:pPr>
                <a:defRPr/>
              </a:pPr>
              <a:t>44</a:t>
            </a:fld>
            <a:endParaRPr lang="en-US" dirty="0"/>
          </a:p>
        </p:txBody>
      </p:sp>
      <p:sp>
        <p:nvSpPr>
          <p:cNvPr id="5" name="Title 1"/>
          <p:cNvSpPr>
            <a:spLocks noGrp="1"/>
          </p:cNvSpPr>
          <p:nvPr>
            <p:ph type="title"/>
          </p:nvPr>
        </p:nvSpPr>
        <p:spPr>
          <a:xfrm>
            <a:off x="457200" y="0"/>
            <a:ext cx="7464056" cy="922338"/>
          </a:xfrm>
        </p:spPr>
        <p:txBody>
          <a:bodyPr/>
          <a:lstStyle/>
          <a:p>
            <a:r>
              <a:rPr lang="en-US" dirty="0" smtClean="0">
                <a:latin typeface="Arial" pitchFamily="34" charset="0"/>
                <a:ea typeface="Calibri"/>
                <a:cs typeface="Arial" pitchFamily="34" charset="0"/>
              </a:rPr>
              <a:t>System Maturation Road-mapping Activity</a:t>
            </a: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23912015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491" y="1326062"/>
            <a:ext cx="7099004" cy="2679880"/>
          </a:xfrm>
        </p:spPr>
        <p:txBody>
          <a:bodyPr/>
          <a:lstStyle/>
          <a:p>
            <a:r>
              <a:rPr lang="en-US" dirty="0" smtClean="0"/>
              <a:t>Provide technical integration and how best to feed agency priority decisions </a:t>
            </a:r>
          </a:p>
          <a:p>
            <a:pPr lvl="1"/>
            <a:r>
              <a:rPr lang="en-US" sz="2000" dirty="0" smtClean="0"/>
              <a:t>Develop a system maturation team structure and process. Provide updates to process when needed </a:t>
            </a:r>
          </a:p>
          <a:p>
            <a:pPr lvl="1"/>
            <a:r>
              <a:rPr lang="en-US" sz="2000" dirty="0" smtClean="0"/>
              <a:t>Establish a process for technical coordination, and identify dependencies between technical areas</a:t>
            </a:r>
          </a:p>
          <a:p>
            <a:pPr lvl="1"/>
            <a:r>
              <a:rPr lang="en-US" sz="2000" dirty="0" smtClean="0"/>
              <a:t>Provide an opportunity to discuss the next iteration of DRM development </a:t>
            </a:r>
            <a:endParaRPr lang="en-US" dirty="0"/>
          </a:p>
        </p:txBody>
      </p:sp>
      <p:sp>
        <p:nvSpPr>
          <p:cNvPr id="4" name="Slide Number Placeholder 3"/>
          <p:cNvSpPr>
            <a:spLocks noGrp="1"/>
          </p:cNvSpPr>
          <p:nvPr>
            <p:ph type="sldNum" sz="quarter" idx="10"/>
          </p:nvPr>
        </p:nvSpPr>
        <p:spPr>
          <a:xfrm>
            <a:off x="7010400" y="6492875"/>
            <a:ext cx="2133600" cy="365125"/>
          </a:xfrm>
        </p:spPr>
        <p:txBody>
          <a:bodyPr/>
          <a:lstStyle/>
          <a:p>
            <a:pPr>
              <a:defRPr/>
            </a:pPr>
            <a:fld id="{BF95435C-B6D8-42D3-852F-306FD46C80D8}" type="slidenum">
              <a:rPr lang="en-US" smtClean="0"/>
              <a:pPr>
                <a:defRPr/>
              </a:pPr>
              <a:t>45</a:t>
            </a:fld>
            <a:endParaRPr lang="en-US" dirty="0"/>
          </a:p>
        </p:txBody>
      </p:sp>
      <p:sp>
        <p:nvSpPr>
          <p:cNvPr id="5" name="Title 1"/>
          <p:cNvSpPr>
            <a:spLocks noGrp="1"/>
          </p:cNvSpPr>
          <p:nvPr>
            <p:ph type="title"/>
          </p:nvPr>
        </p:nvSpPr>
        <p:spPr>
          <a:xfrm>
            <a:off x="457199" y="0"/>
            <a:ext cx="7608627" cy="922338"/>
          </a:xfrm>
        </p:spPr>
        <p:txBody>
          <a:bodyPr/>
          <a:lstStyle/>
          <a:p>
            <a:r>
              <a:rPr lang="en-US" dirty="0" smtClean="0">
                <a:latin typeface="Arial"/>
                <a:cs typeface="Arial"/>
              </a:rPr>
              <a:t>System Maturation Team Technical Integration</a:t>
            </a:r>
          </a:p>
        </p:txBody>
      </p:sp>
    </p:spTree>
    <p:extLst>
      <p:ext uri="{BB962C8B-B14F-4D97-AF65-F5344CB8AC3E}">
        <p14:creationId xmlns:p14="http://schemas.microsoft.com/office/powerpoint/2010/main" val="36996127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Structures</a:t>
            </a:r>
            <a:endParaRPr lang="en-US" dirty="0"/>
          </a:p>
        </p:txBody>
      </p:sp>
      <p:sp>
        <p:nvSpPr>
          <p:cNvPr id="3" name="Slide Number Placeholder 2"/>
          <p:cNvSpPr>
            <a:spLocks noGrp="1"/>
          </p:cNvSpPr>
          <p:nvPr>
            <p:ph type="sldNum" sz="quarter" idx="12"/>
          </p:nvPr>
        </p:nvSpPr>
        <p:spPr/>
        <p:txBody>
          <a:bodyPr/>
          <a:lstStyle/>
          <a:p>
            <a:pPr>
              <a:defRPr/>
            </a:pPr>
            <a:fld id="{C30E9D5D-D70B-DF4D-BE92-1E87454395AC}" type="slidenum">
              <a:rPr lang="en-US" smtClean="0">
                <a:solidFill>
                  <a:prstClr val="black"/>
                </a:solidFill>
              </a:rPr>
              <a:pPr>
                <a:defRPr/>
              </a:pPr>
              <a:t>46</a:t>
            </a:fld>
            <a:endParaRPr lang="en-US">
              <a:solidFill>
                <a:prstClr val="black"/>
              </a:solidFill>
            </a:endParaRPr>
          </a:p>
        </p:txBody>
      </p:sp>
      <p:sp>
        <p:nvSpPr>
          <p:cNvPr id="4" name="Content Placeholder 5"/>
          <p:cNvSpPr txBox="1">
            <a:spLocks/>
          </p:cNvSpPr>
          <p:nvPr/>
        </p:nvSpPr>
        <p:spPr>
          <a:xfrm>
            <a:off x="0" y="1003301"/>
            <a:ext cx="8962460" cy="571817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800" b="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[Power]: Structures for SPS:</a:t>
            </a:r>
            <a:r>
              <a:rPr lang="en-US" dirty="0" smtClean="0"/>
              <a:t> Design improvements in the stowed volume, strength, and deployed resonant frequency of solar power generation systems. Autonomous deployment of these structures is necessary for vehicle and surface systems. </a:t>
            </a:r>
          </a:p>
          <a:p>
            <a:r>
              <a:rPr lang="en-US" b="1" dirty="0" smtClean="0">
                <a:solidFill>
                  <a:schemeClr val="accent2"/>
                </a:solidFill>
              </a:rPr>
              <a:t>[EDL, </a:t>
            </a:r>
            <a:r>
              <a:rPr lang="en-US" sz="1200" dirty="0" smtClean="0">
                <a:solidFill>
                  <a:schemeClr val="accent2"/>
                </a:solidFill>
              </a:rPr>
              <a:t>MAT</a:t>
            </a:r>
            <a:r>
              <a:rPr lang="en-US" b="1" dirty="0" smtClean="0">
                <a:solidFill>
                  <a:schemeClr val="accent2"/>
                </a:solidFill>
              </a:rPr>
              <a:t>]: Structures for Entry Descent and Landing (EDL):</a:t>
            </a:r>
            <a:r>
              <a:rPr lang="en-US" dirty="0" smtClean="0">
                <a:solidFill>
                  <a:schemeClr val="accent2"/>
                </a:solidFill>
              </a:rPr>
              <a:t> development of thermal protection system (TPS) structures that enable missions to </a:t>
            </a:r>
            <a:r>
              <a:rPr lang="en-US" dirty="0" err="1" smtClean="0">
                <a:solidFill>
                  <a:schemeClr val="accent2"/>
                </a:solidFill>
              </a:rPr>
              <a:t>cis</a:t>
            </a:r>
            <a:r>
              <a:rPr lang="en-US" dirty="0" smtClean="0">
                <a:solidFill>
                  <a:schemeClr val="accent2"/>
                </a:solidFill>
              </a:rPr>
              <a:t>-lunar space and to Mars.  Increases are needed in the vehicle structure size for HIAD/rigid </a:t>
            </a:r>
            <a:r>
              <a:rPr lang="en-US" dirty="0" err="1" smtClean="0">
                <a:solidFill>
                  <a:schemeClr val="accent2"/>
                </a:solidFill>
              </a:rPr>
              <a:t>aeroshell</a:t>
            </a:r>
            <a:r>
              <a:rPr lang="en-US" dirty="0" smtClean="0">
                <a:solidFill>
                  <a:schemeClr val="accent2"/>
                </a:solidFill>
              </a:rPr>
              <a:t> concepts necessary to deliver 18t payloads to Mars.</a:t>
            </a:r>
          </a:p>
          <a:p>
            <a:endParaRPr lang="en-US" dirty="0" smtClean="0">
              <a:solidFill>
                <a:schemeClr val="accent2"/>
              </a:solidFill>
            </a:endParaRPr>
          </a:p>
          <a:p>
            <a:pPr>
              <a:spcBef>
                <a:spcPts val="0"/>
              </a:spcBef>
              <a:spcAft>
                <a:spcPts val="0"/>
              </a:spcAft>
            </a:pPr>
            <a:r>
              <a:rPr lang="en-US" b="1" dirty="0" smtClean="0">
                <a:solidFill>
                  <a:prstClr val="black"/>
                </a:solidFill>
              </a:rPr>
              <a:t>[EDL, </a:t>
            </a:r>
            <a:r>
              <a:rPr lang="en-US" sz="1200" dirty="0" smtClean="0">
                <a:solidFill>
                  <a:prstClr val="black"/>
                </a:solidFill>
              </a:rPr>
              <a:t>MAT</a:t>
            </a:r>
            <a:r>
              <a:rPr lang="en-US" b="1" dirty="0" smtClean="0">
                <a:solidFill>
                  <a:prstClr val="black"/>
                </a:solidFill>
              </a:rPr>
              <a:t>]: </a:t>
            </a:r>
            <a:r>
              <a:rPr lang="en-US" b="1" dirty="0" smtClean="0">
                <a:latin typeface="Helvetica" panose="020B0604020202020204" pitchFamily="34" charset="0"/>
                <a:ea typeface="MS Mincho" panose="02020609040205080304" pitchFamily="49" charset="-128"/>
                <a:cs typeface="Times New Roman" panose="02020603050405020304" pitchFamily="18" charset="0"/>
              </a:rPr>
              <a:t>Structures Modeling and Simulation for Thermal Protection System (TPS):</a:t>
            </a:r>
            <a:r>
              <a:rPr lang="en-US" dirty="0" smtClean="0">
                <a:latin typeface="Helvetica" panose="020B0604020202020204" pitchFamily="34" charset="0"/>
                <a:ea typeface="MS Mincho" panose="02020609040205080304" pitchFamily="49" charset="-128"/>
                <a:cs typeface="Times New Roman" panose="02020603050405020304" pitchFamily="18" charset="0"/>
              </a:rPr>
              <a:t> Improvements are needed in the modeling and simulation of the materials, thermal and structural response of ablative TPS.  In addition, validated concepts for thermal-structurally compatible joints/interfaces between sections of ablative TPS are critical. </a:t>
            </a:r>
          </a:p>
          <a:p>
            <a:pPr>
              <a:spcBef>
                <a:spcPts val="0"/>
              </a:spcBef>
              <a:spcAft>
                <a:spcPts val="0"/>
              </a:spcAft>
            </a:pPr>
            <a:endParaRPr lang="en-US" dirty="0" smtClean="0">
              <a:solidFill>
                <a:schemeClr val="accent2"/>
              </a:solidFill>
            </a:endParaRPr>
          </a:p>
          <a:p>
            <a:r>
              <a:rPr lang="en-US" b="1" dirty="0" smtClean="0"/>
              <a:t>[ISRU, </a:t>
            </a:r>
            <a:r>
              <a:rPr lang="en-US" sz="1200" dirty="0" smtClean="0"/>
              <a:t>MAT, PRO</a:t>
            </a:r>
            <a:r>
              <a:rPr lang="en-US" b="1" dirty="0" smtClean="0"/>
              <a:t>]: Structure Repair from In-Situ Resource Utilization (ISRU):</a:t>
            </a:r>
            <a:r>
              <a:rPr lang="en-US" dirty="0" smtClean="0"/>
              <a:t> Maintenance of spacecraft and habitat structures using ISRU derived materials and adapted manufacturing/repair processes. </a:t>
            </a:r>
          </a:p>
          <a:p>
            <a:pPr marL="0" indent="0">
              <a:buNone/>
            </a:pPr>
            <a:endParaRPr lang="en-US" dirty="0" smtClean="0"/>
          </a:p>
        </p:txBody>
      </p:sp>
    </p:spTree>
    <p:extLst>
      <p:ext uri="{BB962C8B-B14F-4D97-AF65-F5344CB8AC3E}">
        <p14:creationId xmlns:p14="http://schemas.microsoft.com/office/powerpoint/2010/main" val="36722448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Structures (2)</a:t>
            </a:r>
            <a:endParaRPr lang="en-US" dirty="0"/>
          </a:p>
        </p:txBody>
      </p:sp>
      <p:sp>
        <p:nvSpPr>
          <p:cNvPr id="3" name="Slide Number Placeholder 2"/>
          <p:cNvSpPr>
            <a:spLocks noGrp="1"/>
          </p:cNvSpPr>
          <p:nvPr>
            <p:ph type="sldNum" sz="quarter" idx="12"/>
          </p:nvPr>
        </p:nvSpPr>
        <p:spPr/>
        <p:txBody>
          <a:bodyPr/>
          <a:lstStyle/>
          <a:p>
            <a:pPr>
              <a:defRPr/>
            </a:pPr>
            <a:fld id="{C30E9D5D-D70B-DF4D-BE92-1E87454395AC}" type="slidenum">
              <a:rPr lang="en-US" smtClean="0">
                <a:solidFill>
                  <a:prstClr val="black"/>
                </a:solidFill>
              </a:rPr>
              <a:pPr>
                <a:defRPr/>
              </a:pPr>
              <a:t>47</a:t>
            </a:fld>
            <a:endParaRPr lang="en-US">
              <a:solidFill>
                <a:prstClr val="black"/>
              </a:solidFill>
            </a:endParaRPr>
          </a:p>
        </p:txBody>
      </p:sp>
      <p:sp>
        <p:nvSpPr>
          <p:cNvPr id="4" name="Content Placeholder 5"/>
          <p:cNvSpPr txBox="1">
            <a:spLocks/>
          </p:cNvSpPr>
          <p:nvPr/>
        </p:nvSpPr>
        <p:spPr>
          <a:xfrm>
            <a:off x="0" y="1003301"/>
            <a:ext cx="8962460" cy="571817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800" b="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[ISRU, </a:t>
            </a:r>
            <a:r>
              <a:rPr lang="en-US" sz="1200" dirty="0" smtClean="0"/>
              <a:t>MAT, PRO</a:t>
            </a:r>
            <a:r>
              <a:rPr lang="en-US" b="1" dirty="0" smtClean="0"/>
              <a:t>]: Radiation Protection Structures: </a:t>
            </a:r>
            <a:r>
              <a:rPr lang="en-US" dirty="0" smtClean="0"/>
              <a:t>Radiation protection for habitat and vehicle structures; includes the construction of radiation protection structures from ISRU resources on planetary surfaces. </a:t>
            </a:r>
          </a:p>
          <a:p>
            <a:endParaRPr lang="en-US" dirty="0" smtClean="0"/>
          </a:p>
          <a:p>
            <a:r>
              <a:rPr lang="en-US" b="1" dirty="0" smtClean="0"/>
              <a:t>[Propulsion, </a:t>
            </a:r>
            <a:r>
              <a:rPr lang="en-US" sz="1200" dirty="0" smtClean="0"/>
              <a:t>MAT</a:t>
            </a:r>
            <a:r>
              <a:rPr lang="en-US" b="1" dirty="0" smtClean="0"/>
              <a:t>]: Structures for Earth-to-Orbit Propulsion Systems for Mass Reduction:</a:t>
            </a:r>
            <a:r>
              <a:rPr lang="en-US" dirty="0" smtClean="0"/>
              <a:t> Ground testing and flight tests are necessary for certification of the structure and to gain engineering knowledge and confidence in the performance of the structures and loads environments for the propellant tanks and engine systems.</a:t>
            </a:r>
          </a:p>
          <a:p>
            <a:endParaRPr lang="en-US" dirty="0" smtClean="0"/>
          </a:p>
          <a:p>
            <a:r>
              <a:rPr lang="en-US" b="1" dirty="0" smtClean="0"/>
              <a:t>Propulsion, </a:t>
            </a:r>
            <a:r>
              <a:rPr lang="en-US" sz="1200" dirty="0" smtClean="0"/>
              <a:t>MAT</a:t>
            </a:r>
            <a:r>
              <a:rPr lang="en-US" b="1" dirty="0" smtClean="0"/>
              <a:t>]: Structures for Earth-to-Orbit Propulsion Systems for Increased Reliability:</a:t>
            </a:r>
            <a:r>
              <a:rPr lang="en-US" dirty="0" smtClean="0"/>
              <a:t> Ground testing and flight tests are necessary for certification of the structure and to gain engineering knowledge and confidence in the performance of the structures and loads environments for the propellant tanks and engine systems.</a:t>
            </a:r>
          </a:p>
          <a:p>
            <a:endParaRPr lang="en-US" dirty="0" smtClean="0"/>
          </a:p>
          <a:p>
            <a:r>
              <a:rPr lang="en-US" b="1" dirty="0" smtClean="0"/>
              <a:t>[Thermal]: Structures for Thermal Systems:</a:t>
            </a:r>
            <a:r>
              <a:rPr lang="en-US" dirty="0" smtClean="0"/>
              <a:t> Improve cryogenic storage system performance by reducing heat leaks through support structures. </a:t>
            </a:r>
          </a:p>
        </p:txBody>
      </p:sp>
    </p:spTree>
    <p:extLst>
      <p:ext uri="{BB962C8B-B14F-4D97-AF65-F5344CB8AC3E}">
        <p14:creationId xmlns:p14="http://schemas.microsoft.com/office/powerpoint/2010/main" val="12571425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Structures (3)</a:t>
            </a:r>
            <a:endParaRPr lang="en-US" dirty="0"/>
          </a:p>
        </p:txBody>
      </p:sp>
      <p:sp>
        <p:nvSpPr>
          <p:cNvPr id="3" name="Slide Number Placeholder 2"/>
          <p:cNvSpPr>
            <a:spLocks noGrp="1"/>
          </p:cNvSpPr>
          <p:nvPr>
            <p:ph type="sldNum" sz="quarter" idx="12"/>
          </p:nvPr>
        </p:nvSpPr>
        <p:spPr/>
        <p:txBody>
          <a:bodyPr/>
          <a:lstStyle/>
          <a:p>
            <a:pPr>
              <a:defRPr/>
            </a:pPr>
            <a:fld id="{C30E9D5D-D70B-DF4D-BE92-1E87454395AC}" type="slidenum">
              <a:rPr lang="en-US" smtClean="0">
                <a:solidFill>
                  <a:prstClr val="black"/>
                </a:solidFill>
              </a:rPr>
              <a:pPr>
                <a:defRPr/>
              </a:pPr>
              <a:t>48</a:t>
            </a:fld>
            <a:endParaRPr lang="en-US">
              <a:solidFill>
                <a:prstClr val="black"/>
              </a:solidFill>
            </a:endParaRPr>
          </a:p>
        </p:txBody>
      </p:sp>
      <p:sp>
        <p:nvSpPr>
          <p:cNvPr id="4" name="Content Placeholder 2"/>
          <p:cNvSpPr txBox="1">
            <a:spLocks/>
          </p:cNvSpPr>
          <p:nvPr/>
        </p:nvSpPr>
        <p:spPr>
          <a:xfrm>
            <a:off x="0" y="1003301"/>
            <a:ext cx="9144000" cy="512286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800" b="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solidFill>
                  <a:schemeClr val="accent2"/>
                </a:solidFill>
              </a:rPr>
              <a:t>[</a:t>
            </a:r>
            <a:r>
              <a:rPr lang="en-US" sz="1200" dirty="0" smtClean="0">
                <a:solidFill>
                  <a:schemeClr val="accent2"/>
                </a:solidFill>
              </a:rPr>
              <a:t>MAT</a:t>
            </a:r>
            <a:r>
              <a:rPr lang="en-US" b="1" dirty="0" smtClean="0">
                <a:solidFill>
                  <a:schemeClr val="accent2"/>
                </a:solidFill>
              </a:rPr>
              <a:t>]: Pressurized structures for habitats: </a:t>
            </a:r>
            <a:r>
              <a:rPr lang="en-US" dirty="0" smtClean="0">
                <a:solidFill>
                  <a:schemeClr val="accent2"/>
                </a:solidFill>
              </a:rPr>
              <a:t>Robust and lightweight structural designs for primary pressure shell structures as well as for launch/lander integration, docking/berthing, personnel transfer tunnels/airlocks, and secondary structure including walls and partitions.  Significantly lower mass than ISS heritage modules is required, failsafe/self-healing for prevention of atmosphere leakage. Improvements are needed to enable habitat mass reduction and to enable autonomous self-healing/failsafe while dormant, un-crewed or crewed. </a:t>
            </a:r>
          </a:p>
          <a:p>
            <a:endParaRPr lang="en-US" dirty="0" smtClean="0">
              <a:solidFill>
                <a:schemeClr val="accent2"/>
              </a:solidFill>
            </a:endParaRPr>
          </a:p>
          <a:p>
            <a:r>
              <a:rPr lang="en-US" b="1" dirty="0" smtClean="0"/>
              <a:t>[</a:t>
            </a:r>
            <a:r>
              <a:rPr lang="en-US" sz="1200" dirty="0" smtClean="0"/>
              <a:t>MAT</a:t>
            </a:r>
            <a:r>
              <a:rPr lang="en-US" b="1" dirty="0" smtClean="0"/>
              <a:t>]: Unpressurized structures for vehicles: </a:t>
            </a:r>
            <a:r>
              <a:rPr lang="en-US" dirty="0" smtClean="0"/>
              <a:t>Unpressurized structures found in transit vehicles, landers and other mission architectures. Need significantly lower mass than heritage structures, failsafe/self-healing for prevention of loss of mission. Improvements are needed to enable mass reduction and to enable autonomous self-healing/failsafe while dormant. </a:t>
            </a:r>
          </a:p>
        </p:txBody>
      </p:sp>
    </p:spTree>
    <p:extLst>
      <p:ext uri="{BB962C8B-B14F-4D97-AF65-F5344CB8AC3E}">
        <p14:creationId xmlns:p14="http://schemas.microsoft.com/office/powerpoint/2010/main" val="26333966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Structures (4)</a:t>
            </a:r>
            <a:endParaRPr lang="en-US" dirty="0"/>
          </a:p>
        </p:txBody>
      </p:sp>
      <p:sp>
        <p:nvSpPr>
          <p:cNvPr id="3" name="Slide Number Placeholder 2"/>
          <p:cNvSpPr>
            <a:spLocks noGrp="1"/>
          </p:cNvSpPr>
          <p:nvPr>
            <p:ph type="sldNum" sz="quarter" idx="12"/>
          </p:nvPr>
        </p:nvSpPr>
        <p:spPr/>
        <p:txBody>
          <a:bodyPr/>
          <a:lstStyle/>
          <a:p>
            <a:pPr>
              <a:defRPr/>
            </a:pPr>
            <a:fld id="{C30E9D5D-D70B-DF4D-BE92-1E87454395AC}" type="slidenum">
              <a:rPr lang="en-US" smtClean="0">
                <a:solidFill>
                  <a:prstClr val="black"/>
                </a:solidFill>
              </a:rPr>
              <a:pPr>
                <a:defRPr/>
              </a:pPr>
              <a:t>49</a:t>
            </a:fld>
            <a:endParaRPr lang="en-US">
              <a:solidFill>
                <a:prstClr val="black"/>
              </a:solidFill>
            </a:endParaRPr>
          </a:p>
        </p:txBody>
      </p:sp>
      <p:sp>
        <p:nvSpPr>
          <p:cNvPr id="4" name="Content Placeholder 2"/>
          <p:cNvSpPr txBox="1">
            <a:spLocks/>
          </p:cNvSpPr>
          <p:nvPr/>
        </p:nvSpPr>
        <p:spPr>
          <a:xfrm>
            <a:off x="0" y="1003301"/>
            <a:ext cx="9144000" cy="512286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1800" b="0" kern="1200">
                <a:solidFill>
                  <a:schemeClr val="tx1"/>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charset="0"/>
              <a:buChar char="»"/>
              <a:defRPr sz="1800"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solidFill>
                  <a:schemeClr val="accent2"/>
                </a:solidFill>
              </a:rPr>
              <a:t>[AMO, </a:t>
            </a:r>
            <a:r>
              <a:rPr lang="en-US" sz="1200" dirty="0" smtClean="0">
                <a:solidFill>
                  <a:schemeClr val="accent2"/>
                </a:solidFill>
              </a:rPr>
              <a:t>MAT</a:t>
            </a:r>
            <a:r>
              <a:rPr lang="en-US" b="1" dirty="0" smtClean="0">
                <a:solidFill>
                  <a:schemeClr val="accent2"/>
                </a:solidFill>
              </a:rPr>
              <a:t>]: Health Monitoring (Diagnosis &amp; Prognosis) of Critical Elements:</a:t>
            </a:r>
            <a:r>
              <a:rPr lang="en-US" dirty="0" smtClean="0">
                <a:solidFill>
                  <a:schemeClr val="accent2"/>
                </a:solidFill>
              </a:rPr>
              <a:t> Sustainment of structural systems during exploration missions require monitoring and/or evaluation of structural integrity, residual strength and life; and providing feedback to mission controllers to adapt mission parameters to ensure safety or to recommend repair and maintenance.</a:t>
            </a:r>
          </a:p>
          <a:p>
            <a:pPr marL="0" indent="0">
              <a:buNone/>
            </a:pPr>
            <a:r>
              <a:rPr lang="en-US" dirty="0" smtClean="0">
                <a:solidFill>
                  <a:schemeClr val="accent2"/>
                </a:solidFill>
              </a:rPr>
              <a:t> </a:t>
            </a:r>
          </a:p>
          <a:p>
            <a:r>
              <a:rPr lang="en-US" b="1" dirty="0" smtClean="0">
                <a:solidFill>
                  <a:schemeClr val="accent2"/>
                </a:solidFill>
              </a:rPr>
              <a:t>[</a:t>
            </a:r>
            <a:r>
              <a:rPr lang="en-US" sz="1200" dirty="0" smtClean="0">
                <a:solidFill>
                  <a:schemeClr val="accent2"/>
                </a:solidFill>
              </a:rPr>
              <a:t>MAT</a:t>
            </a:r>
            <a:r>
              <a:rPr lang="en-US" b="1" dirty="0" smtClean="0">
                <a:solidFill>
                  <a:schemeClr val="accent2"/>
                </a:solidFill>
              </a:rPr>
              <a:t>]: Improved Design, Analysis, and Certification (DAC) capability using physics-based models:  </a:t>
            </a:r>
            <a:r>
              <a:rPr lang="en-US" dirty="0" smtClean="0">
                <a:solidFill>
                  <a:schemeClr val="accent2"/>
                </a:solidFill>
              </a:rPr>
              <a:t>Validated, high-fidelity models with quantified uncertainty bounds for loads development, and predictions of structural response, failure, and life. Necessary to ensure a safe habitat environment for the crew, even during periods of extended dormancy. Also necessary to eliminate mass growth due to excessive conservatism in design loads, and structural margin determination. </a:t>
            </a:r>
            <a:endParaRPr lang="en-US" b="1" dirty="0" smtClean="0">
              <a:solidFill>
                <a:schemeClr val="accent2"/>
              </a:solidFill>
            </a:endParaRPr>
          </a:p>
        </p:txBody>
      </p:sp>
    </p:spTree>
    <p:extLst>
      <p:ext uri="{BB962C8B-B14F-4D97-AF65-F5344CB8AC3E}">
        <p14:creationId xmlns:p14="http://schemas.microsoft.com/office/powerpoint/2010/main" val="12053157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Strategic Guiding Principles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F95435C-B6D8-42D3-852F-306FD46C80D8}" type="slidenum">
              <a:rPr lang="en-US" smtClean="0"/>
              <a:pPr>
                <a:defRPr/>
              </a:pPr>
              <a:t>5</a:t>
            </a:fld>
            <a:endParaRPr lang="en-US"/>
          </a:p>
        </p:txBody>
      </p:sp>
      <p:sp>
        <p:nvSpPr>
          <p:cNvPr id="8" name="Content Placeholder 2"/>
          <p:cNvSpPr>
            <a:spLocks noGrp="1"/>
          </p:cNvSpPr>
          <p:nvPr>
            <p:ph idx="1"/>
          </p:nvPr>
        </p:nvSpPr>
        <p:spPr>
          <a:xfrm>
            <a:off x="340237" y="1003304"/>
            <a:ext cx="8229600" cy="5489571"/>
          </a:xfrm>
        </p:spPr>
        <p:txBody>
          <a:bodyPr>
            <a:noAutofit/>
          </a:bodyPr>
          <a:lstStyle/>
          <a:p>
            <a:r>
              <a:rPr lang="en-US" sz="1800" dirty="0" smtClean="0">
                <a:latin typeface="Arial" panose="020B0604020202020204" pitchFamily="34" charset="0"/>
                <a:cs typeface="Arial" panose="020B0604020202020204" pitchFamily="34" charset="0"/>
              </a:rPr>
              <a:t>FISCAL REALISM: </a:t>
            </a:r>
            <a:r>
              <a:rPr lang="en-US" sz="1800" b="0" dirty="0" smtClean="0">
                <a:latin typeface="Arial" panose="020B0604020202020204" pitchFamily="34" charset="0"/>
                <a:cs typeface="Arial" panose="020B0604020202020204" pitchFamily="34" charset="0"/>
              </a:rPr>
              <a:t>Implementable in near term with the buying power of current budgets</a:t>
            </a:r>
          </a:p>
          <a:p>
            <a:r>
              <a:rPr lang="en-US" sz="1800" dirty="0" smtClean="0">
                <a:latin typeface="Arial" panose="020B0604020202020204" pitchFamily="34" charset="0"/>
                <a:cs typeface="Arial" panose="020B0604020202020204" pitchFamily="34" charset="0"/>
              </a:rPr>
              <a:t>SCIENTIFIC EXPLORATION: </a:t>
            </a:r>
            <a:r>
              <a:rPr lang="en-US" sz="1800" b="0" dirty="0" smtClean="0">
                <a:latin typeface="Arial" panose="020B0604020202020204" pitchFamily="34" charset="0"/>
                <a:cs typeface="Arial" panose="020B0604020202020204" pitchFamily="34" charset="0"/>
              </a:rPr>
              <a:t>Exploration enables science, and science enables exploration</a:t>
            </a:r>
          </a:p>
          <a:p>
            <a:r>
              <a:rPr lang="en-US" sz="1800" dirty="0" smtClean="0">
                <a:latin typeface="Arial" panose="020B0604020202020204" pitchFamily="34" charset="0"/>
                <a:cs typeface="Arial" panose="020B0604020202020204" pitchFamily="34" charset="0"/>
              </a:rPr>
              <a:t>TECHNOLOGY PULL &amp; PULL: </a:t>
            </a:r>
            <a:r>
              <a:rPr lang="en-US" sz="1800" dirty="0">
                <a:latin typeface="Arial" panose="020B0604020202020204" pitchFamily="34" charset="0"/>
                <a:cs typeface="Arial" panose="020B0604020202020204" pitchFamily="34" charset="0"/>
              </a:rPr>
              <a:t> </a:t>
            </a:r>
            <a:r>
              <a:rPr lang="en-US" sz="1800" b="0" dirty="0" smtClean="0">
                <a:latin typeface="Arial" panose="020B0604020202020204" pitchFamily="34" charset="0"/>
                <a:cs typeface="Arial" panose="020B0604020202020204" pitchFamily="34" charset="0"/>
              </a:rPr>
              <a:t>Application of high Technology Readiness Level (TRL) technologies and capabilities</a:t>
            </a:r>
          </a:p>
          <a:p>
            <a:r>
              <a:rPr lang="en-US" sz="1800" dirty="0" smtClean="0">
                <a:latin typeface="Arial" panose="020B0604020202020204" pitchFamily="34" charset="0"/>
                <a:cs typeface="Arial" panose="020B0604020202020204" pitchFamily="34" charset="0"/>
              </a:rPr>
              <a:t>GRADUAL BUILD UP OF CAPABILITY:  </a:t>
            </a:r>
            <a:r>
              <a:rPr lang="en-US" sz="1800" b="0" dirty="0" smtClean="0">
                <a:latin typeface="Arial" panose="020B0604020202020204" pitchFamily="34" charset="0"/>
                <a:cs typeface="Arial" panose="020B0604020202020204" pitchFamily="34" charset="0"/>
              </a:rPr>
              <a:t>Near-term mission opportunities</a:t>
            </a:r>
          </a:p>
          <a:p>
            <a:r>
              <a:rPr lang="en-US" sz="1800" dirty="0" smtClean="0">
                <a:latin typeface="Arial" panose="020B0604020202020204" pitchFamily="34" charset="0"/>
                <a:cs typeface="Arial" panose="020B0604020202020204" pitchFamily="34" charset="0"/>
              </a:rPr>
              <a:t>ECONOMIC OPPORTUNITY: </a:t>
            </a:r>
            <a:r>
              <a:rPr lang="en-US" sz="1800" b="0" dirty="0" smtClean="0">
                <a:latin typeface="Arial" panose="020B0604020202020204" pitchFamily="34" charset="0"/>
                <a:cs typeface="Arial" panose="020B0604020202020204" pitchFamily="34" charset="0"/>
              </a:rPr>
              <a:t>Opportunities for U.S. commercial business</a:t>
            </a:r>
          </a:p>
          <a:p>
            <a:r>
              <a:rPr lang="en-US" sz="1800" cap="all" dirty="0" smtClean="0">
                <a:latin typeface="Arial" panose="020B0604020202020204" pitchFamily="34" charset="0"/>
                <a:cs typeface="Arial" panose="020B0604020202020204" pitchFamily="34" charset="0"/>
              </a:rPr>
              <a:t>Architecture Openness and Resilience</a:t>
            </a:r>
            <a:r>
              <a:rPr lang="en-US" sz="1800" dirty="0" smtClean="0">
                <a:latin typeface="Arial" panose="020B0604020202020204" pitchFamily="34" charset="0"/>
                <a:cs typeface="Arial" panose="020B0604020202020204" pitchFamily="34" charset="0"/>
              </a:rPr>
              <a:t>: </a:t>
            </a:r>
            <a:r>
              <a:rPr lang="en-US" sz="1800" b="0" dirty="0" smtClean="0">
                <a:latin typeface="Arial" panose="020B0604020202020204" pitchFamily="34" charset="0"/>
                <a:cs typeface="Arial" panose="020B0604020202020204" pitchFamily="34" charset="0"/>
              </a:rPr>
              <a:t>Resilient architecture featuring multi-use, evolvable space infrastructure</a:t>
            </a:r>
          </a:p>
          <a:p>
            <a:pPr lvl="1"/>
            <a:r>
              <a:rPr lang="en-US" dirty="0" smtClean="0">
                <a:latin typeface="Arial" panose="020B0604020202020204" pitchFamily="34" charset="0"/>
                <a:cs typeface="Arial" panose="020B0604020202020204" pitchFamily="34" charset="0"/>
              </a:rPr>
              <a:t>Logistics</a:t>
            </a:r>
          </a:p>
          <a:p>
            <a:pPr lvl="1"/>
            <a:r>
              <a:rPr lang="en-US" dirty="0" smtClean="0">
                <a:latin typeface="Arial" panose="020B0604020202020204" pitchFamily="34" charset="0"/>
                <a:cs typeface="Arial" panose="020B0604020202020204" pitchFamily="34" charset="0"/>
              </a:rPr>
              <a:t>Modularity</a:t>
            </a:r>
          </a:p>
          <a:p>
            <a:pPr lvl="1"/>
            <a:r>
              <a:rPr lang="en-US" dirty="0" smtClean="0">
                <a:latin typeface="Arial" panose="020B0604020202020204" pitchFamily="34" charset="0"/>
                <a:cs typeface="Arial" panose="020B0604020202020204" pitchFamily="34" charset="0"/>
              </a:rPr>
              <a:t>Commonality</a:t>
            </a:r>
          </a:p>
          <a:p>
            <a:pPr lvl="1"/>
            <a:r>
              <a:rPr lang="en-US" dirty="0" smtClean="0">
                <a:latin typeface="Arial" panose="020B0604020202020204" pitchFamily="34" charset="0"/>
                <a:cs typeface="Arial" panose="020B0604020202020204" pitchFamily="34" charset="0"/>
              </a:rPr>
              <a:t>Extensibility</a:t>
            </a:r>
          </a:p>
          <a:p>
            <a:pPr lvl="1"/>
            <a:r>
              <a:rPr lang="en-US" dirty="0" smtClean="0">
                <a:latin typeface="Arial" panose="020B0604020202020204" pitchFamily="34" charset="0"/>
                <a:cs typeface="Arial" panose="020B0604020202020204" pitchFamily="34" charset="0"/>
              </a:rPr>
              <a:t>Affordability</a:t>
            </a:r>
          </a:p>
          <a:p>
            <a:r>
              <a:rPr lang="en-US" sz="1800" dirty="0" smtClean="0">
                <a:latin typeface="Arial" panose="020B0604020202020204" pitchFamily="34" charset="0"/>
                <a:cs typeface="Arial" panose="020B0604020202020204" pitchFamily="34" charset="0"/>
              </a:rPr>
              <a:t>GLOBAL COLLABORATION &amp; LEADERSHIP: </a:t>
            </a:r>
            <a:r>
              <a:rPr lang="en-US" sz="1800" b="0" dirty="0" smtClean="0">
                <a:latin typeface="Arial" panose="020B0604020202020204" pitchFamily="34" charset="0"/>
                <a:cs typeface="Arial" panose="020B0604020202020204" pitchFamily="34" charset="0"/>
              </a:rPr>
              <a:t>New international and commercial partnerships</a:t>
            </a:r>
          </a:p>
          <a:p>
            <a:r>
              <a:rPr lang="en-US" sz="1800" dirty="0" smtClean="0">
                <a:latin typeface="Arial" panose="020B0604020202020204" pitchFamily="34" charset="0"/>
                <a:cs typeface="Arial" panose="020B0604020202020204" pitchFamily="34" charset="0"/>
              </a:rPr>
              <a:t>CONTINUITY OF HUMAN SPACEFLIGHT</a:t>
            </a:r>
            <a:r>
              <a:rPr lang="en-US" sz="1800" dirty="0">
                <a:latin typeface="Arial" panose="020B0604020202020204" pitchFamily="34" charset="0"/>
                <a:cs typeface="Arial" panose="020B0604020202020204" pitchFamily="34" charset="0"/>
              </a:rPr>
              <a:t>:</a:t>
            </a:r>
            <a:r>
              <a:rPr lang="en-US" sz="1800" b="0" dirty="0">
                <a:latin typeface="Arial" panose="020B0604020202020204" pitchFamily="34" charset="0"/>
                <a:cs typeface="Arial" panose="020B0604020202020204" pitchFamily="34" charset="0"/>
              </a:rPr>
              <a:t> Uninterrupted expansion of human presence into the solar system</a:t>
            </a:r>
            <a:endParaRPr lang="en-US" sz="1800" b="0" dirty="0" smtClean="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06985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 y="0"/>
            <a:ext cx="8761228" cy="922338"/>
          </a:xfrm>
        </p:spPr>
        <p:txBody>
          <a:bodyPr/>
          <a:lstStyle/>
          <a:p>
            <a:r>
              <a:rPr lang="en-US" dirty="0" smtClean="0">
                <a:latin typeface="Arial"/>
                <a:cs typeface="Arial"/>
              </a:rPr>
              <a:t>Structures </a:t>
            </a:r>
            <a:r>
              <a:rPr lang="en-US" dirty="0" err="1" smtClean="0">
                <a:latin typeface="Arial"/>
                <a:cs typeface="Arial"/>
              </a:rPr>
              <a:t>SCOREboard</a:t>
            </a:r>
            <a:endParaRPr lang="en-US" dirty="0">
              <a:latin typeface="Arial"/>
              <a:cs typeface="Arial"/>
            </a:endParaRPr>
          </a:p>
        </p:txBody>
      </p:sp>
      <p:sp>
        <p:nvSpPr>
          <p:cNvPr id="6" name="Slide Number Placeholder 3"/>
          <p:cNvSpPr txBox="1">
            <a:spLocks/>
          </p:cNvSpPr>
          <p:nvPr/>
        </p:nvSpPr>
        <p:spPr bwMode="auto">
          <a:xfrm>
            <a:off x="7011673" y="6507163"/>
            <a:ext cx="2130425" cy="366712"/>
          </a:xfrm>
          <a:prstGeom prst="rect">
            <a:avLst/>
          </a:prstGeom>
          <a:noFill/>
          <a:ln>
            <a:noFill/>
          </a:ln>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fld id="{C7B19158-269C-48E0-B496-97E394EE82F5}" type="slidenum">
              <a:rPr lang="en-US" sz="1200">
                <a:solidFill>
                  <a:srgbClr val="000000"/>
                </a:solidFill>
                <a:latin typeface="Calibri" charset="0"/>
              </a:rPr>
              <a:pPr algn="r" eaLnBrk="1" hangingPunct="1">
                <a:defRPr/>
              </a:pPr>
              <a:t>50</a:t>
            </a:fld>
            <a:endParaRPr lang="en-US" sz="1200" dirty="0">
              <a:solidFill>
                <a:srgbClr val="000000"/>
              </a:solidFill>
              <a:latin typeface="Calibri" charset="0"/>
            </a:endParaRPr>
          </a:p>
        </p:txBody>
      </p:sp>
      <p:sp>
        <p:nvSpPr>
          <p:cNvPr id="7" name="Slide Number Placeholder 3"/>
          <p:cNvSpPr txBox="1">
            <a:spLocks/>
          </p:cNvSpPr>
          <p:nvPr/>
        </p:nvSpPr>
        <p:spPr bwMode="auto">
          <a:xfrm>
            <a:off x="88155" y="6292265"/>
            <a:ext cx="1530438" cy="271076"/>
          </a:xfrm>
          <a:prstGeom prst="rect">
            <a:avLst/>
          </a:prstGeom>
          <a:ln/>
          <a:extLst/>
        </p:spPr>
        <p:style>
          <a:lnRef idx="2">
            <a:schemeClr val="accent4"/>
          </a:lnRef>
          <a:fillRef idx="1">
            <a:schemeClr val="lt1"/>
          </a:fillRef>
          <a:effectRef idx="0">
            <a:schemeClr val="accent4"/>
          </a:effectRef>
          <a:fontRef idx="minor">
            <a:schemeClr val="dk1"/>
          </a:fontRef>
        </p:style>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dirty="0" smtClean="0">
                <a:solidFill>
                  <a:srgbClr val="000000"/>
                </a:solidFill>
                <a:latin typeface="Calibri" charset="0"/>
              </a:rPr>
              <a:t>Updated 10/11/2015</a:t>
            </a:r>
            <a:endParaRPr lang="en-US" sz="1200" dirty="0">
              <a:solidFill>
                <a:srgbClr val="000000"/>
              </a:solidFill>
              <a:latin typeface="Calibri" charset="0"/>
            </a:endParaRPr>
          </a:p>
        </p:txBody>
      </p:sp>
      <p:sp>
        <p:nvSpPr>
          <p:cNvPr id="8" name="Slide Number Placeholder 3"/>
          <p:cNvSpPr txBox="1">
            <a:spLocks/>
          </p:cNvSpPr>
          <p:nvPr/>
        </p:nvSpPr>
        <p:spPr bwMode="auto">
          <a:xfrm>
            <a:off x="5734227" y="6275001"/>
            <a:ext cx="3271138" cy="271076"/>
          </a:xfrm>
          <a:prstGeom prst="rect">
            <a:avLst/>
          </a:prstGeom>
          <a:ln/>
          <a:extLst/>
        </p:spPr>
        <p:style>
          <a:lnRef idx="2">
            <a:schemeClr val="accent5"/>
          </a:lnRef>
          <a:fillRef idx="1">
            <a:schemeClr val="lt1"/>
          </a:fillRef>
          <a:effectRef idx="0">
            <a:schemeClr val="accent5"/>
          </a:effectRef>
          <a:fontRef idx="minor">
            <a:schemeClr val="dk1"/>
          </a:fontRef>
        </p:style>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dirty="0" smtClean="0">
                <a:solidFill>
                  <a:srgbClr val="000000"/>
                </a:solidFill>
                <a:latin typeface="Calibri" charset="0"/>
              </a:rPr>
              <a:t>First need date [mission</a:t>
            </a:r>
            <a:r>
              <a:rPr lang="en-US" sz="1200" dirty="0">
                <a:solidFill>
                  <a:srgbClr val="000000"/>
                </a:solidFill>
                <a:latin typeface="Calibri" charset="0"/>
              </a:rPr>
              <a:t>]</a:t>
            </a:r>
            <a:r>
              <a:rPr lang="en-US" sz="1200" dirty="0" smtClean="0">
                <a:solidFill>
                  <a:srgbClr val="000000"/>
                </a:solidFill>
                <a:latin typeface="Calibri" charset="0"/>
              </a:rPr>
              <a:t> specified in brackets</a:t>
            </a:r>
            <a:endParaRPr lang="en-US" sz="1200" dirty="0">
              <a:solidFill>
                <a:srgbClr val="000000"/>
              </a:solidFill>
              <a:latin typeface="Calibri"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0047837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Mechanisms</a:t>
            </a:r>
            <a:endParaRPr lang="en-US" dirty="0"/>
          </a:p>
        </p:txBody>
      </p:sp>
      <p:sp>
        <p:nvSpPr>
          <p:cNvPr id="3" name="Content Placeholder 2"/>
          <p:cNvSpPr>
            <a:spLocks noGrp="1"/>
          </p:cNvSpPr>
          <p:nvPr>
            <p:ph idx="1"/>
          </p:nvPr>
        </p:nvSpPr>
        <p:spPr>
          <a:xfrm>
            <a:off x="85344" y="963550"/>
            <a:ext cx="9144000" cy="4288631"/>
          </a:xfrm>
        </p:spPr>
        <p:txBody>
          <a:bodyPr/>
          <a:lstStyle/>
          <a:p>
            <a:pPr lvl="0"/>
            <a:r>
              <a:rPr lang="en-US" b="1" dirty="0" smtClean="0"/>
              <a:t>[AMO, Power]: Mechanical </a:t>
            </a:r>
            <a:r>
              <a:rPr lang="en-US" b="1" dirty="0"/>
              <a:t>systems for Autonomous Mission Operations (AMO):</a:t>
            </a:r>
            <a:r>
              <a:rPr lang="en-US" dirty="0"/>
              <a:t> design and analyze the mechanical systems suitable for human-rated vehicles to enable the desired AMO</a:t>
            </a:r>
            <a:r>
              <a:rPr lang="en-US" dirty="0" smtClean="0"/>
              <a:t>.</a:t>
            </a:r>
          </a:p>
          <a:p>
            <a:pPr lvl="0"/>
            <a:endParaRPr lang="en-US" dirty="0"/>
          </a:p>
          <a:p>
            <a:pPr lvl="0"/>
            <a:r>
              <a:rPr lang="en-US" b="1" dirty="0" smtClean="0"/>
              <a:t>[Power]: Electromechanical </a:t>
            </a:r>
            <a:r>
              <a:rPr lang="en-US" b="1" dirty="0"/>
              <a:t>and mechanical systems for Power and Energy Storage:</a:t>
            </a:r>
            <a:r>
              <a:rPr lang="en-US" dirty="0"/>
              <a:t> design and analyze the electromechanical and mechanical systems for the power generation and energy storage systems to ensure that spacecraft(s) have power when, where, and how it’s needed</a:t>
            </a:r>
            <a:r>
              <a:rPr lang="en-US" dirty="0" smtClean="0"/>
              <a:t>.</a:t>
            </a:r>
          </a:p>
          <a:p>
            <a:pPr lvl="0"/>
            <a:endParaRPr lang="en-US" dirty="0"/>
          </a:p>
          <a:p>
            <a:pPr lvl="0"/>
            <a:r>
              <a:rPr lang="en-US" b="1" dirty="0" smtClean="0"/>
              <a:t>[CHP]: Deployment </a:t>
            </a:r>
            <a:r>
              <a:rPr lang="en-US" b="1" dirty="0"/>
              <a:t>mechanisms for Crew Health and Performance (CHP):</a:t>
            </a:r>
            <a:r>
              <a:rPr lang="en-US" dirty="0"/>
              <a:t> Develop exercise equipment that can be rapidly deployed and stored</a:t>
            </a:r>
            <a:r>
              <a:rPr lang="en-US" dirty="0" smtClean="0"/>
              <a:t>.</a:t>
            </a:r>
          </a:p>
          <a:p>
            <a:pPr marL="0" lvl="0" indent="0">
              <a:buNone/>
            </a:pPr>
            <a:endParaRPr lang="en-US" dirty="0"/>
          </a:p>
          <a:p>
            <a:pPr lvl="0"/>
            <a:r>
              <a:rPr lang="en-US" b="1" dirty="0" smtClean="0">
                <a:solidFill>
                  <a:schemeClr val="accent2"/>
                </a:solidFill>
              </a:rPr>
              <a:t>[Power]: Deployment </a:t>
            </a:r>
            <a:r>
              <a:rPr lang="en-US" b="1" dirty="0">
                <a:solidFill>
                  <a:schemeClr val="accent2"/>
                </a:solidFill>
              </a:rPr>
              <a:t>mechanisms for solar power systems (SPS):</a:t>
            </a:r>
            <a:r>
              <a:rPr lang="en-US" dirty="0">
                <a:solidFill>
                  <a:schemeClr val="accent2"/>
                </a:solidFill>
              </a:rPr>
              <a:t> Design and development of deployment mechanisms for large solar array structures that can be autonomously deployed</a:t>
            </a:r>
            <a:r>
              <a:rPr lang="en-US" dirty="0" smtClean="0">
                <a:solidFill>
                  <a:schemeClr val="accent2"/>
                </a:solidFill>
              </a:rPr>
              <a:t>.</a:t>
            </a:r>
          </a:p>
          <a:p>
            <a:endParaRPr lang="en-US" b="1" dirty="0">
              <a:solidFill>
                <a:schemeClr val="accent2"/>
              </a:solidFill>
            </a:endParaRPr>
          </a:p>
        </p:txBody>
      </p:sp>
      <p:sp>
        <p:nvSpPr>
          <p:cNvPr id="4" name="Slide Number Placeholder 3"/>
          <p:cNvSpPr>
            <a:spLocks noGrp="1"/>
          </p:cNvSpPr>
          <p:nvPr>
            <p:ph type="sldNum" sz="quarter" idx="12"/>
          </p:nvPr>
        </p:nvSpPr>
        <p:spPr/>
        <p:txBody>
          <a:bodyPr/>
          <a:lstStyle/>
          <a:p>
            <a:pPr>
              <a:defRPr/>
            </a:pPr>
            <a:fld id="{6D1B0E9A-C4F3-4D46-924E-FDCE9F0342D8}" type="slidenum">
              <a:rPr lang="en-US" smtClean="0">
                <a:solidFill>
                  <a:prstClr val="black"/>
                </a:solidFill>
              </a:rPr>
              <a:pPr>
                <a:defRPr/>
              </a:pPr>
              <a:t>51</a:t>
            </a:fld>
            <a:endParaRPr lang="en-US" dirty="0">
              <a:solidFill>
                <a:prstClr val="black"/>
              </a:solidFill>
            </a:endParaRPr>
          </a:p>
        </p:txBody>
      </p:sp>
    </p:spTree>
    <p:extLst>
      <p:ext uri="{BB962C8B-B14F-4D97-AF65-F5344CB8AC3E}">
        <p14:creationId xmlns:p14="http://schemas.microsoft.com/office/powerpoint/2010/main" val="4219800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Mechanisms (2)</a:t>
            </a:r>
            <a:endParaRPr lang="en-US" dirty="0"/>
          </a:p>
        </p:txBody>
      </p:sp>
      <p:sp>
        <p:nvSpPr>
          <p:cNvPr id="3" name="Content Placeholder 2"/>
          <p:cNvSpPr>
            <a:spLocks noGrp="1"/>
          </p:cNvSpPr>
          <p:nvPr>
            <p:ph idx="1"/>
          </p:nvPr>
        </p:nvSpPr>
        <p:spPr>
          <a:xfrm>
            <a:off x="85344" y="1012318"/>
            <a:ext cx="9144000" cy="4961762"/>
          </a:xfrm>
        </p:spPr>
        <p:txBody>
          <a:bodyPr/>
          <a:lstStyle/>
          <a:p>
            <a:r>
              <a:rPr lang="en-US" b="1" dirty="0" smtClean="0"/>
              <a:t>[ </a:t>
            </a:r>
            <a:r>
              <a:rPr lang="en-US" b="1" dirty="0"/>
              <a:t>]: Power transfer technologies: </a:t>
            </a:r>
            <a:r>
              <a:rPr lang="en-US" dirty="0"/>
              <a:t>There is a need for ultra-reliable </a:t>
            </a:r>
            <a:r>
              <a:rPr lang="en-US" dirty="0" smtClean="0"/>
              <a:t>mission critical spacecraft mechanical systems </a:t>
            </a:r>
            <a:r>
              <a:rPr lang="en-US" dirty="0"/>
              <a:t>such as </a:t>
            </a:r>
            <a:r>
              <a:rPr lang="en-US" dirty="0" smtClean="0"/>
              <a:t>cabin blower motors and fans, thermal management pumps, etc.  Innovative </a:t>
            </a:r>
            <a:r>
              <a:rPr lang="en-US" dirty="0"/>
              <a:t>power transfer technologies such as magnetic gears are needed to ensure ultra-reliable </a:t>
            </a:r>
            <a:r>
              <a:rPr lang="en-US" dirty="0" smtClean="0"/>
              <a:t>spacecraft </a:t>
            </a:r>
            <a:r>
              <a:rPr lang="en-US" dirty="0"/>
              <a:t>systems. </a:t>
            </a:r>
            <a:endParaRPr lang="en-US" dirty="0" smtClean="0"/>
          </a:p>
          <a:p>
            <a:endParaRPr lang="en-US" b="1" dirty="0" smtClean="0"/>
          </a:p>
          <a:p>
            <a:pPr lvl="0"/>
            <a:r>
              <a:rPr lang="en-US" b="1" dirty="0" smtClean="0">
                <a:solidFill>
                  <a:schemeClr val="accent2"/>
                </a:solidFill>
              </a:rPr>
              <a:t>[</a:t>
            </a:r>
            <a:r>
              <a:rPr lang="en-US" sz="900" dirty="0">
                <a:solidFill>
                  <a:schemeClr val="accent2"/>
                </a:solidFill>
              </a:rPr>
              <a:t>MAT, PRO</a:t>
            </a:r>
            <a:r>
              <a:rPr lang="en-US" b="1" dirty="0" smtClean="0">
                <a:solidFill>
                  <a:schemeClr val="accent2"/>
                </a:solidFill>
              </a:rPr>
              <a:t>]: </a:t>
            </a:r>
            <a:r>
              <a:rPr lang="en-US" b="1" dirty="0">
                <a:solidFill>
                  <a:schemeClr val="accent2"/>
                </a:solidFill>
              </a:rPr>
              <a:t>Bearing and gear </a:t>
            </a:r>
            <a:r>
              <a:rPr lang="en-US" b="1" dirty="0" smtClean="0">
                <a:solidFill>
                  <a:schemeClr val="accent2"/>
                </a:solidFill>
              </a:rPr>
              <a:t>materials </a:t>
            </a:r>
            <a:r>
              <a:rPr lang="en-US" b="1" dirty="0">
                <a:solidFill>
                  <a:schemeClr val="accent2"/>
                </a:solidFill>
              </a:rPr>
              <a:t>and </a:t>
            </a:r>
            <a:r>
              <a:rPr lang="en-US" b="1" dirty="0" smtClean="0">
                <a:solidFill>
                  <a:schemeClr val="accent2"/>
                </a:solidFill>
              </a:rPr>
              <a:t>designs:</a:t>
            </a:r>
            <a:r>
              <a:rPr lang="en-US" dirty="0" smtClean="0">
                <a:solidFill>
                  <a:schemeClr val="accent2"/>
                </a:solidFill>
              </a:rPr>
              <a:t> For reliable, long-life, mission critical systems, new </a:t>
            </a:r>
            <a:r>
              <a:rPr lang="en-US" dirty="0">
                <a:solidFill>
                  <a:schemeClr val="accent2"/>
                </a:solidFill>
              </a:rPr>
              <a:t>bearing and gear materials and designs are needed to ensure mission success. </a:t>
            </a:r>
            <a:endParaRPr lang="en-US" dirty="0" smtClean="0">
              <a:solidFill>
                <a:schemeClr val="accent2"/>
              </a:solidFill>
            </a:endParaRPr>
          </a:p>
          <a:p>
            <a:pPr lvl="0"/>
            <a:endParaRPr lang="en-US" dirty="0" smtClean="0">
              <a:solidFill>
                <a:schemeClr val="accent2"/>
              </a:solidFill>
            </a:endParaRPr>
          </a:p>
          <a:p>
            <a:pPr lvl="0"/>
            <a:r>
              <a:rPr lang="en-US" b="1" dirty="0" smtClean="0"/>
              <a:t>[ ]: Lubricants: </a:t>
            </a:r>
            <a:r>
              <a:rPr lang="en-US" dirty="0" smtClean="0"/>
              <a:t>For reliable, long-life, mission critical systems, </a:t>
            </a:r>
            <a:r>
              <a:rPr lang="en-US" dirty="0"/>
              <a:t>n</a:t>
            </a:r>
            <a:r>
              <a:rPr lang="en-US" dirty="0" smtClean="0"/>
              <a:t>ew </a:t>
            </a:r>
            <a:r>
              <a:rPr lang="en-US" dirty="0"/>
              <a:t>lubricants are needed to ensure mission </a:t>
            </a:r>
            <a:r>
              <a:rPr lang="en-US" dirty="0" smtClean="0"/>
              <a:t>success. </a:t>
            </a:r>
          </a:p>
          <a:p>
            <a:pPr marL="0" lvl="0" indent="0">
              <a:buNone/>
            </a:pPr>
            <a:endParaRPr lang="en-US" dirty="0" smtClean="0"/>
          </a:p>
          <a:p>
            <a:pPr lvl="0"/>
            <a:r>
              <a:rPr lang="en-US" b="1" dirty="0" smtClean="0">
                <a:solidFill>
                  <a:schemeClr val="accent2"/>
                </a:solidFill>
              </a:rPr>
              <a:t>[ ]: Long-life </a:t>
            </a:r>
            <a:r>
              <a:rPr lang="en-US" b="1" dirty="0">
                <a:solidFill>
                  <a:schemeClr val="accent2"/>
                </a:solidFill>
              </a:rPr>
              <a:t>actuators for deep space </a:t>
            </a:r>
            <a:r>
              <a:rPr lang="en-US" b="1" dirty="0" smtClean="0">
                <a:solidFill>
                  <a:schemeClr val="accent2"/>
                </a:solidFill>
              </a:rPr>
              <a:t>environment: </a:t>
            </a:r>
            <a:r>
              <a:rPr lang="en-US" dirty="0" smtClean="0">
                <a:solidFill>
                  <a:schemeClr val="accent2"/>
                </a:solidFill>
              </a:rPr>
              <a:t>Need </a:t>
            </a:r>
            <a:r>
              <a:rPr lang="en-US" dirty="0">
                <a:solidFill>
                  <a:schemeClr val="accent2"/>
                </a:solidFill>
              </a:rPr>
              <a:t>to be capable of operating in dusty NEO, lunar, </a:t>
            </a:r>
            <a:r>
              <a:rPr lang="en-US" dirty="0" smtClean="0">
                <a:solidFill>
                  <a:schemeClr val="accent2"/>
                </a:solidFill>
              </a:rPr>
              <a:t>Martian </a:t>
            </a:r>
            <a:r>
              <a:rPr lang="en-US" dirty="0">
                <a:solidFill>
                  <a:schemeClr val="accent2"/>
                </a:solidFill>
              </a:rPr>
              <a:t>environments at temperatures between 400 and 40 K, for years, in order to meet </a:t>
            </a:r>
            <a:r>
              <a:rPr lang="en-US" dirty="0" smtClean="0">
                <a:solidFill>
                  <a:schemeClr val="accent2"/>
                </a:solidFill>
              </a:rPr>
              <a:t>reliability </a:t>
            </a:r>
            <a:r>
              <a:rPr lang="en-US" dirty="0">
                <a:solidFill>
                  <a:schemeClr val="accent2"/>
                </a:solidFill>
              </a:rPr>
              <a:t>demands. </a:t>
            </a:r>
            <a:endParaRPr lang="en-US" b="1" dirty="0">
              <a:solidFill>
                <a:schemeClr val="accent2"/>
              </a:solidFill>
            </a:endParaRPr>
          </a:p>
        </p:txBody>
      </p:sp>
      <p:sp>
        <p:nvSpPr>
          <p:cNvPr id="4" name="Slide Number Placeholder 3"/>
          <p:cNvSpPr>
            <a:spLocks noGrp="1"/>
          </p:cNvSpPr>
          <p:nvPr>
            <p:ph type="sldNum" sz="quarter" idx="12"/>
          </p:nvPr>
        </p:nvSpPr>
        <p:spPr/>
        <p:txBody>
          <a:bodyPr/>
          <a:lstStyle/>
          <a:p>
            <a:pPr>
              <a:defRPr/>
            </a:pPr>
            <a:fld id="{6D1B0E9A-C4F3-4D46-924E-FDCE9F0342D8}"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val="42845810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 y="0"/>
            <a:ext cx="8761228" cy="922338"/>
          </a:xfrm>
        </p:spPr>
        <p:txBody>
          <a:bodyPr/>
          <a:lstStyle/>
          <a:p>
            <a:r>
              <a:rPr lang="en-US" dirty="0" smtClean="0">
                <a:latin typeface="Arial"/>
                <a:cs typeface="Arial"/>
              </a:rPr>
              <a:t>Mechanisms </a:t>
            </a:r>
            <a:r>
              <a:rPr lang="en-US" dirty="0" err="1" smtClean="0">
                <a:latin typeface="Arial"/>
                <a:cs typeface="Arial"/>
              </a:rPr>
              <a:t>SCOREboard</a:t>
            </a:r>
            <a:endParaRPr lang="en-US" dirty="0">
              <a:latin typeface="Arial"/>
              <a:cs typeface="Arial"/>
            </a:endParaRPr>
          </a:p>
        </p:txBody>
      </p:sp>
      <p:sp>
        <p:nvSpPr>
          <p:cNvPr id="6" name="Slide Number Placeholder 3"/>
          <p:cNvSpPr txBox="1">
            <a:spLocks/>
          </p:cNvSpPr>
          <p:nvPr/>
        </p:nvSpPr>
        <p:spPr bwMode="auto">
          <a:xfrm>
            <a:off x="7011673" y="6507163"/>
            <a:ext cx="2130425" cy="366712"/>
          </a:xfrm>
          <a:prstGeom prst="rect">
            <a:avLst/>
          </a:prstGeom>
          <a:noFill/>
          <a:ln>
            <a:noFill/>
          </a:ln>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fld id="{C7B19158-269C-48E0-B496-97E394EE82F5}" type="slidenum">
              <a:rPr lang="en-US" sz="1200">
                <a:solidFill>
                  <a:srgbClr val="000000"/>
                </a:solidFill>
                <a:latin typeface="Calibri" charset="0"/>
              </a:rPr>
              <a:pPr algn="r" eaLnBrk="1" hangingPunct="1">
                <a:defRPr/>
              </a:pPr>
              <a:t>53</a:t>
            </a:fld>
            <a:endParaRPr lang="en-US" sz="1200" dirty="0">
              <a:solidFill>
                <a:srgbClr val="000000"/>
              </a:solidFill>
              <a:latin typeface="Calibri" charset="0"/>
            </a:endParaRPr>
          </a:p>
        </p:txBody>
      </p:sp>
      <p:sp>
        <p:nvSpPr>
          <p:cNvPr id="7" name="Slide Number Placeholder 3"/>
          <p:cNvSpPr txBox="1">
            <a:spLocks/>
          </p:cNvSpPr>
          <p:nvPr/>
        </p:nvSpPr>
        <p:spPr bwMode="auto">
          <a:xfrm>
            <a:off x="88155" y="6292265"/>
            <a:ext cx="1530438" cy="271076"/>
          </a:xfrm>
          <a:prstGeom prst="rect">
            <a:avLst/>
          </a:prstGeom>
          <a:ln/>
          <a:extLst/>
        </p:spPr>
        <p:style>
          <a:lnRef idx="2">
            <a:schemeClr val="accent4"/>
          </a:lnRef>
          <a:fillRef idx="1">
            <a:schemeClr val="lt1"/>
          </a:fillRef>
          <a:effectRef idx="0">
            <a:schemeClr val="accent4"/>
          </a:effectRef>
          <a:fontRef idx="minor">
            <a:schemeClr val="dk1"/>
          </a:fontRef>
        </p:style>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dirty="0" smtClean="0">
                <a:solidFill>
                  <a:srgbClr val="000000"/>
                </a:solidFill>
                <a:latin typeface="Calibri" charset="0"/>
              </a:rPr>
              <a:t>Updated 10/11/2015</a:t>
            </a:r>
            <a:endParaRPr lang="en-US" sz="1200" dirty="0">
              <a:solidFill>
                <a:srgbClr val="000000"/>
              </a:solidFill>
              <a:latin typeface="Calibri" charset="0"/>
            </a:endParaRPr>
          </a:p>
        </p:txBody>
      </p:sp>
      <p:sp>
        <p:nvSpPr>
          <p:cNvPr id="8" name="Slide Number Placeholder 3"/>
          <p:cNvSpPr txBox="1">
            <a:spLocks/>
          </p:cNvSpPr>
          <p:nvPr/>
        </p:nvSpPr>
        <p:spPr bwMode="auto">
          <a:xfrm>
            <a:off x="5734227" y="6275001"/>
            <a:ext cx="3271138" cy="271076"/>
          </a:xfrm>
          <a:prstGeom prst="rect">
            <a:avLst/>
          </a:prstGeom>
          <a:ln/>
          <a:extLst/>
        </p:spPr>
        <p:style>
          <a:lnRef idx="2">
            <a:schemeClr val="accent5"/>
          </a:lnRef>
          <a:fillRef idx="1">
            <a:schemeClr val="lt1"/>
          </a:fillRef>
          <a:effectRef idx="0">
            <a:schemeClr val="accent5"/>
          </a:effectRef>
          <a:fontRef idx="minor">
            <a:schemeClr val="dk1"/>
          </a:fontRef>
        </p:style>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dirty="0" smtClean="0">
                <a:solidFill>
                  <a:srgbClr val="000000"/>
                </a:solidFill>
                <a:latin typeface="Calibri" charset="0"/>
              </a:rPr>
              <a:t>First need date [mission</a:t>
            </a:r>
            <a:r>
              <a:rPr lang="en-US" sz="1200" dirty="0">
                <a:solidFill>
                  <a:srgbClr val="000000"/>
                </a:solidFill>
                <a:latin typeface="Calibri" charset="0"/>
              </a:rPr>
              <a:t>]</a:t>
            </a:r>
            <a:r>
              <a:rPr lang="en-US" sz="1200" dirty="0" smtClean="0">
                <a:solidFill>
                  <a:srgbClr val="000000"/>
                </a:solidFill>
                <a:latin typeface="Calibri" charset="0"/>
              </a:rPr>
              <a:t> specified in brackets</a:t>
            </a:r>
            <a:endParaRPr lang="en-US" sz="1200" dirty="0">
              <a:solidFill>
                <a:srgbClr val="000000"/>
              </a:solidFill>
              <a:latin typeface="Calibri"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6756067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Processes</a:t>
            </a:r>
            <a:endParaRPr lang="en-US" dirty="0"/>
          </a:p>
        </p:txBody>
      </p:sp>
      <p:sp>
        <p:nvSpPr>
          <p:cNvPr id="3" name="Content Placeholder 2"/>
          <p:cNvSpPr>
            <a:spLocks noGrp="1"/>
          </p:cNvSpPr>
          <p:nvPr>
            <p:ph idx="1"/>
          </p:nvPr>
        </p:nvSpPr>
        <p:spPr>
          <a:xfrm>
            <a:off x="0" y="963550"/>
            <a:ext cx="9144000" cy="4195082"/>
          </a:xfrm>
        </p:spPr>
        <p:txBody>
          <a:bodyPr/>
          <a:lstStyle/>
          <a:p>
            <a:r>
              <a:rPr lang="en-US" b="1" dirty="0" smtClean="0">
                <a:solidFill>
                  <a:schemeClr val="accent2"/>
                </a:solidFill>
              </a:rPr>
              <a:t>[Propulsion]: Sustainable </a:t>
            </a:r>
            <a:r>
              <a:rPr lang="en-US" b="1" dirty="0">
                <a:solidFill>
                  <a:schemeClr val="accent2"/>
                </a:solidFill>
              </a:rPr>
              <a:t>manufacturing of launch </a:t>
            </a:r>
            <a:r>
              <a:rPr lang="en-US" b="1" dirty="0" smtClean="0">
                <a:solidFill>
                  <a:schemeClr val="accent2"/>
                </a:solidFill>
              </a:rPr>
              <a:t>vehicles: </a:t>
            </a:r>
            <a:r>
              <a:rPr lang="en-US" dirty="0">
                <a:solidFill>
                  <a:schemeClr val="accent2"/>
                </a:solidFill>
              </a:rPr>
              <a:t>Advanced manufacturing to address cost-growth risk of launch and in-space propulsion vehicles</a:t>
            </a:r>
            <a:r>
              <a:rPr lang="en-US" dirty="0" smtClean="0">
                <a:solidFill>
                  <a:schemeClr val="accent2"/>
                </a:solidFill>
              </a:rPr>
              <a:t>.</a:t>
            </a:r>
          </a:p>
          <a:p>
            <a:endParaRPr lang="en-US" b="1" dirty="0" smtClean="0">
              <a:solidFill>
                <a:schemeClr val="accent2"/>
              </a:solidFill>
            </a:endParaRPr>
          </a:p>
          <a:p>
            <a:r>
              <a:rPr lang="en-US" b="1" dirty="0" smtClean="0">
                <a:solidFill>
                  <a:schemeClr val="accent2"/>
                </a:solidFill>
              </a:rPr>
              <a:t>[Propulsion, </a:t>
            </a:r>
            <a:r>
              <a:rPr lang="en-US" sz="900" dirty="0">
                <a:solidFill>
                  <a:schemeClr val="accent2"/>
                </a:solidFill>
              </a:rPr>
              <a:t>STR</a:t>
            </a:r>
            <a:r>
              <a:rPr lang="en-US" b="1" dirty="0" smtClean="0">
                <a:solidFill>
                  <a:schemeClr val="accent2"/>
                </a:solidFill>
              </a:rPr>
              <a:t>]: </a:t>
            </a:r>
            <a:r>
              <a:rPr lang="en-US" b="1" dirty="0">
                <a:solidFill>
                  <a:schemeClr val="accent2"/>
                </a:solidFill>
              </a:rPr>
              <a:t>Advanced manufacturing </a:t>
            </a:r>
            <a:r>
              <a:rPr lang="en-US" b="1" dirty="0" smtClean="0">
                <a:solidFill>
                  <a:schemeClr val="accent2"/>
                </a:solidFill>
              </a:rPr>
              <a:t>methods:</a:t>
            </a:r>
            <a:r>
              <a:rPr lang="en-US" dirty="0" smtClean="0">
                <a:solidFill>
                  <a:schemeClr val="accent2"/>
                </a:solidFill>
              </a:rPr>
              <a:t> </a:t>
            </a:r>
            <a:r>
              <a:rPr lang="en-US" dirty="0">
                <a:solidFill>
                  <a:schemeClr val="accent2"/>
                </a:solidFill>
              </a:rPr>
              <a:t>Advanced (digital) manufacturing methods that build confidence in the final </a:t>
            </a:r>
            <a:r>
              <a:rPr lang="en-US" dirty="0" smtClean="0">
                <a:solidFill>
                  <a:schemeClr val="accent2"/>
                </a:solidFill>
              </a:rPr>
              <a:t>structure </a:t>
            </a:r>
            <a:r>
              <a:rPr lang="en-US" dirty="0">
                <a:solidFill>
                  <a:schemeClr val="accent2"/>
                </a:solidFill>
              </a:rPr>
              <a:t>to reduce the structural margins</a:t>
            </a:r>
            <a:r>
              <a:rPr lang="en-US" dirty="0" smtClean="0">
                <a:solidFill>
                  <a:schemeClr val="accent2"/>
                </a:solidFill>
              </a:rPr>
              <a:t>.</a:t>
            </a:r>
          </a:p>
          <a:p>
            <a:r>
              <a:rPr lang="en-US" b="1" dirty="0" smtClean="0">
                <a:solidFill>
                  <a:schemeClr val="accent2"/>
                </a:solidFill>
              </a:rPr>
              <a:t> </a:t>
            </a:r>
          </a:p>
          <a:p>
            <a:r>
              <a:rPr lang="en-US" b="1" dirty="0" smtClean="0"/>
              <a:t>[ISRU, </a:t>
            </a:r>
            <a:r>
              <a:rPr lang="en-US" sz="900" dirty="0"/>
              <a:t>STR, MAT</a:t>
            </a:r>
            <a:r>
              <a:rPr lang="en-US" b="1" dirty="0" smtClean="0"/>
              <a:t>]: Manufacturing </a:t>
            </a:r>
            <a:r>
              <a:rPr lang="en-US" b="1" dirty="0"/>
              <a:t>of radiation protection structures with ISRU produced materials. </a:t>
            </a:r>
            <a:r>
              <a:rPr lang="en-US" dirty="0"/>
              <a:t>For manufacturing shielding structures in micro-g for spacecraft and habitats, construction of civil engineering structures on planetary surfaces: radiation shielding berms</a:t>
            </a:r>
            <a:r>
              <a:rPr lang="en-US" dirty="0" smtClean="0"/>
              <a:t>, landing pads, etc. </a:t>
            </a:r>
          </a:p>
          <a:p>
            <a:endParaRPr lang="en-US" dirty="0" smtClean="0">
              <a:solidFill>
                <a:schemeClr val="accent6">
                  <a:lumMod val="75000"/>
                </a:schemeClr>
              </a:solidFill>
            </a:endParaRPr>
          </a:p>
          <a:p>
            <a:pPr marL="0" indent="0">
              <a:buNone/>
            </a:pPr>
            <a:r>
              <a:rPr lang="en-US" dirty="0" smtClean="0">
                <a:solidFill>
                  <a:schemeClr val="accent6">
                    <a:lumMod val="75000"/>
                  </a:schemeClr>
                </a:solidFill>
              </a:rPr>
              <a:t> </a:t>
            </a:r>
            <a:endParaRPr lang="en-US" dirty="0">
              <a:solidFill>
                <a:schemeClr val="accent6">
                  <a:lumMod val="75000"/>
                </a:schemeClr>
              </a:solidFill>
            </a:endParaRPr>
          </a:p>
        </p:txBody>
      </p:sp>
      <p:sp>
        <p:nvSpPr>
          <p:cNvPr id="4" name="Slide Number Placeholder 3"/>
          <p:cNvSpPr>
            <a:spLocks noGrp="1"/>
          </p:cNvSpPr>
          <p:nvPr>
            <p:ph type="sldNum" sz="quarter" idx="12"/>
          </p:nvPr>
        </p:nvSpPr>
        <p:spPr/>
        <p:txBody>
          <a:bodyPr/>
          <a:lstStyle/>
          <a:p>
            <a:pPr>
              <a:defRPr/>
            </a:pPr>
            <a:fld id="{6D1B0E9A-C4F3-4D46-924E-FDCE9F0342D8}" type="slidenum">
              <a:rPr lang="en-US" smtClean="0">
                <a:solidFill>
                  <a:prstClr val="black"/>
                </a:solidFill>
              </a:rPr>
              <a:pPr>
                <a:defRPr/>
              </a:pPr>
              <a:t>54</a:t>
            </a:fld>
            <a:endParaRPr lang="en-US" dirty="0">
              <a:solidFill>
                <a:prstClr val="black"/>
              </a:solidFill>
            </a:endParaRPr>
          </a:p>
        </p:txBody>
      </p:sp>
    </p:spTree>
    <p:extLst>
      <p:ext uri="{BB962C8B-B14F-4D97-AF65-F5344CB8AC3E}">
        <p14:creationId xmlns:p14="http://schemas.microsoft.com/office/powerpoint/2010/main" val="32153356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Processes (2)</a:t>
            </a:r>
            <a:endParaRPr lang="en-US" dirty="0"/>
          </a:p>
        </p:txBody>
      </p:sp>
      <p:sp>
        <p:nvSpPr>
          <p:cNvPr id="3" name="Content Placeholder 2"/>
          <p:cNvSpPr>
            <a:spLocks noGrp="1"/>
          </p:cNvSpPr>
          <p:nvPr>
            <p:ph idx="1"/>
          </p:nvPr>
        </p:nvSpPr>
        <p:spPr>
          <a:xfrm>
            <a:off x="0" y="1061086"/>
            <a:ext cx="9144000" cy="4195082"/>
          </a:xfrm>
        </p:spPr>
        <p:txBody>
          <a:bodyPr/>
          <a:lstStyle/>
          <a:p>
            <a:r>
              <a:rPr lang="en-US" b="1" dirty="0" smtClean="0"/>
              <a:t>[</a:t>
            </a:r>
            <a:r>
              <a:rPr lang="en-US" sz="900" dirty="0"/>
              <a:t>MEC, MAT</a:t>
            </a:r>
            <a:r>
              <a:rPr lang="en-US" b="1" dirty="0" smtClean="0"/>
              <a:t>]: Manufacturing </a:t>
            </a:r>
            <a:r>
              <a:rPr lang="en-US" b="1" dirty="0"/>
              <a:t>of </a:t>
            </a:r>
            <a:r>
              <a:rPr lang="en-US" b="1" dirty="0" smtClean="0"/>
              <a:t>high-performance alloys: </a:t>
            </a:r>
            <a:r>
              <a:rPr lang="en-US" dirty="0" smtClean="0"/>
              <a:t>These advanced </a:t>
            </a:r>
            <a:r>
              <a:rPr lang="en-US" dirty="0"/>
              <a:t>high-performance alloys </a:t>
            </a:r>
            <a:r>
              <a:rPr lang="en-US" dirty="0" smtClean="0"/>
              <a:t>have </a:t>
            </a:r>
            <a:r>
              <a:rPr lang="en-US" dirty="0"/>
              <a:t>significant manufacturing challenges that need to be </a:t>
            </a:r>
            <a:r>
              <a:rPr lang="en-US" dirty="0" smtClean="0"/>
              <a:t>overcome </a:t>
            </a:r>
            <a:r>
              <a:rPr lang="en-US" dirty="0"/>
              <a:t>to enable new mechanical system designs</a:t>
            </a:r>
            <a:r>
              <a:rPr lang="en-US" dirty="0" smtClean="0"/>
              <a:t>.</a:t>
            </a:r>
          </a:p>
          <a:p>
            <a:endParaRPr lang="en-US" dirty="0" smtClean="0"/>
          </a:p>
          <a:p>
            <a:r>
              <a:rPr lang="en-US" b="1" dirty="0" smtClean="0">
                <a:solidFill>
                  <a:schemeClr val="accent2"/>
                </a:solidFill>
              </a:rPr>
              <a:t>[Power, </a:t>
            </a:r>
            <a:r>
              <a:rPr lang="en-US" sz="900" dirty="0">
                <a:solidFill>
                  <a:schemeClr val="accent2"/>
                </a:solidFill>
              </a:rPr>
              <a:t>MEC, STR, MAT</a:t>
            </a:r>
            <a:r>
              <a:rPr lang="en-US" b="1" dirty="0" smtClean="0">
                <a:solidFill>
                  <a:schemeClr val="accent2"/>
                </a:solidFill>
              </a:rPr>
              <a:t>]: In-space </a:t>
            </a:r>
            <a:r>
              <a:rPr lang="en-US" b="1" dirty="0">
                <a:solidFill>
                  <a:schemeClr val="accent2"/>
                </a:solidFill>
              </a:rPr>
              <a:t>manufacturing and </a:t>
            </a:r>
            <a:r>
              <a:rPr lang="en-US" b="1" dirty="0" smtClean="0">
                <a:solidFill>
                  <a:schemeClr val="accent2"/>
                </a:solidFill>
              </a:rPr>
              <a:t>assembly:</a:t>
            </a:r>
            <a:r>
              <a:rPr lang="en-US" dirty="0">
                <a:solidFill>
                  <a:schemeClr val="accent2"/>
                </a:solidFill>
              </a:rPr>
              <a:t> Development of technology advancements in techniques and processes that enable manufacturing of materials and parts and the assembly/construction of </a:t>
            </a:r>
            <a:r>
              <a:rPr lang="en-US" dirty="0" smtClean="0">
                <a:solidFill>
                  <a:schemeClr val="accent2"/>
                </a:solidFill>
              </a:rPr>
              <a:t>deployment mechanisms and large structures </a:t>
            </a:r>
            <a:r>
              <a:rPr lang="en-US" dirty="0">
                <a:solidFill>
                  <a:schemeClr val="accent2"/>
                </a:solidFill>
              </a:rPr>
              <a:t>in space.  These advancements will eliminate total reliance on launched materials and parts for resupply and repair and, for complex systems, will reduce the mass and reliability challenges associated with launching a completely integrated system for missions beyond LEO</a:t>
            </a:r>
            <a:r>
              <a:rPr lang="en-US" dirty="0" smtClean="0">
                <a:solidFill>
                  <a:schemeClr val="accent2"/>
                </a:solidFill>
              </a:rPr>
              <a:t>.</a:t>
            </a:r>
          </a:p>
          <a:p>
            <a:endParaRPr lang="en-US" dirty="0" smtClean="0">
              <a:solidFill>
                <a:schemeClr val="accent2"/>
              </a:solidFill>
            </a:endParaRPr>
          </a:p>
          <a:p>
            <a:r>
              <a:rPr lang="en-US" b="1" dirty="0" smtClean="0">
                <a:solidFill>
                  <a:schemeClr val="accent2"/>
                </a:solidFill>
              </a:rPr>
              <a:t>[</a:t>
            </a:r>
            <a:r>
              <a:rPr lang="en-US" sz="900" dirty="0">
                <a:solidFill>
                  <a:schemeClr val="accent2"/>
                </a:solidFill>
              </a:rPr>
              <a:t>MAT</a:t>
            </a:r>
            <a:r>
              <a:rPr lang="en-US" b="1" dirty="0" smtClean="0">
                <a:solidFill>
                  <a:schemeClr val="accent2"/>
                </a:solidFill>
              </a:rPr>
              <a:t>] Physics-based modeling of in-space/additive manufacturing processes: </a:t>
            </a:r>
            <a:r>
              <a:rPr lang="en-US" dirty="0" smtClean="0">
                <a:solidFill>
                  <a:schemeClr val="accent2"/>
                </a:solidFill>
              </a:rPr>
              <a:t>Continuation and integration of Materials Genome Initiative (MGI) into advanced in-space additive manufacturing processes.</a:t>
            </a:r>
            <a:endParaRPr lang="en-US" b="1" dirty="0" smtClean="0">
              <a:solidFill>
                <a:schemeClr val="accent2"/>
              </a:solidFill>
            </a:endParaRPr>
          </a:p>
          <a:p>
            <a:endParaRPr lang="en-US" dirty="0" smtClean="0">
              <a:solidFill>
                <a:schemeClr val="accent6">
                  <a:lumMod val="75000"/>
                </a:schemeClr>
              </a:solidFill>
            </a:endParaRPr>
          </a:p>
          <a:p>
            <a:pPr marL="0" indent="0">
              <a:buNone/>
            </a:pPr>
            <a:r>
              <a:rPr lang="en-US" dirty="0" smtClean="0">
                <a:solidFill>
                  <a:schemeClr val="accent6">
                    <a:lumMod val="75000"/>
                  </a:schemeClr>
                </a:solidFill>
              </a:rPr>
              <a:t> </a:t>
            </a:r>
            <a:endParaRPr lang="en-US" dirty="0">
              <a:solidFill>
                <a:schemeClr val="accent6">
                  <a:lumMod val="75000"/>
                </a:schemeClr>
              </a:solidFill>
            </a:endParaRPr>
          </a:p>
        </p:txBody>
      </p:sp>
      <p:sp>
        <p:nvSpPr>
          <p:cNvPr id="4" name="Slide Number Placeholder 3"/>
          <p:cNvSpPr>
            <a:spLocks noGrp="1"/>
          </p:cNvSpPr>
          <p:nvPr>
            <p:ph type="sldNum" sz="quarter" idx="12"/>
          </p:nvPr>
        </p:nvSpPr>
        <p:spPr/>
        <p:txBody>
          <a:bodyPr/>
          <a:lstStyle/>
          <a:p>
            <a:pPr>
              <a:defRPr/>
            </a:pPr>
            <a:fld id="{6D1B0E9A-C4F3-4D46-924E-FDCE9F0342D8}"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val="39594755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 y="0"/>
            <a:ext cx="8761228" cy="922338"/>
          </a:xfrm>
        </p:spPr>
        <p:txBody>
          <a:bodyPr/>
          <a:lstStyle/>
          <a:p>
            <a:r>
              <a:rPr lang="en-US" dirty="0" smtClean="0">
                <a:latin typeface="Arial"/>
                <a:cs typeface="Arial"/>
              </a:rPr>
              <a:t>Processes </a:t>
            </a:r>
            <a:r>
              <a:rPr lang="en-US" dirty="0" err="1" smtClean="0">
                <a:latin typeface="Arial"/>
                <a:cs typeface="Arial"/>
              </a:rPr>
              <a:t>SCOREboard</a:t>
            </a:r>
            <a:endParaRPr lang="en-US" dirty="0">
              <a:latin typeface="Arial"/>
              <a:cs typeface="Arial"/>
            </a:endParaRPr>
          </a:p>
        </p:txBody>
      </p:sp>
      <p:sp>
        <p:nvSpPr>
          <p:cNvPr id="6" name="Slide Number Placeholder 3"/>
          <p:cNvSpPr txBox="1">
            <a:spLocks/>
          </p:cNvSpPr>
          <p:nvPr/>
        </p:nvSpPr>
        <p:spPr bwMode="auto">
          <a:xfrm>
            <a:off x="7011673" y="6507163"/>
            <a:ext cx="2130425" cy="366712"/>
          </a:xfrm>
          <a:prstGeom prst="rect">
            <a:avLst/>
          </a:prstGeom>
          <a:noFill/>
          <a:ln>
            <a:noFill/>
          </a:ln>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fld id="{C7B19158-269C-48E0-B496-97E394EE82F5}" type="slidenum">
              <a:rPr lang="en-US" sz="1200">
                <a:solidFill>
                  <a:srgbClr val="000000"/>
                </a:solidFill>
                <a:latin typeface="Calibri" charset="0"/>
              </a:rPr>
              <a:pPr algn="r" eaLnBrk="1" hangingPunct="1">
                <a:defRPr/>
              </a:pPr>
              <a:t>56</a:t>
            </a:fld>
            <a:endParaRPr lang="en-US" sz="1200" dirty="0">
              <a:solidFill>
                <a:srgbClr val="000000"/>
              </a:solidFill>
              <a:latin typeface="Calibri" charset="0"/>
            </a:endParaRPr>
          </a:p>
        </p:txBody>
      </p:sp>
      <p:sp>
        <p:nvSpPr>
          <p:cNvPr id="7" name="Slide Number Placeholder 3"/>
          <p:cNvSpPr txBox="1">
            <a:spLocks/>
          </p:cNvSpPr>
          <p:nvPr/>
        </p:nvSpPr>
        <p:spPr bwMode="auto">
          <a:xfrm>
            <a:off x="88154" y="6292265"/>
            <a:ext cx="1509417" cy="271076"/>
          </a:xfrm>
          <a:prstGeom prst="rect">
            <a:avLst/>
          </a:prstGeom>
          <a:ln/>
          <a:extLst/>
        </p:spPr>
        <p:style>
          <a:lnRef idx="2">
            <a:schemeClr val="accent4"/>
          </a:lnRef>
          <a:fillRef idx="1">
            <a:schemeClr val="lt1"/>
          </a:fillRef>
          <a:effectRef idx="0">
            <a:schemeClr val="accent4"/>
          </a:effectRef>
          <a:fontRef idx="minor">
            <a:schemeClr val="dk1"/>
          </a:fontRef>
        </p:style>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dirty="0" smtClean="0">
                <a:solidFill>
                  <a:srgbClr val="000000"/>
                </a:solidFill>
                <a:latin typeface="Calibri" charset="0"/>
              </a:rPr>
              <a:t>Updated 10/11/2015</a:t>
            </a:r>
            <a:endParaRPr lang="en-US" sz="1200" dirty="0">
              <a:solidFill>
                <a:srgbClr val="000000"/>
              </a:solidFill>
              <a:latin typeface="Calibri" charset="0"/>
            </a:endParaRPr>
          </a:p>
        </p:txBody>
      </p:sp>
      <p:sp>
        <p:nvSpPr>
          <p:cNvPr id="8" name="Slide Number Placeholder 3"/>
          <p:cNvSpPr txBox="1">
            <a:spLocks/>
          </p:cNvSpPr>
          <p:nvPr/>
        </p:nvSpPr>
        <p:spPr bwMode="auto">
          <a:xfrm>
            <a:off x="5734227" y="6275001"/>
            <a:ext cx="3271138" cy="271076"/>
          </a:xfrm>
          <a:prstGeom prst="rect">
            <a:avLst/>
          </a:prstGeom>
          <a:ln/>
          <a:extLst/>
        </p:spPr>
        <p:style>
          <a:lnRef idx="2">
            <a:schemeClr val="accent5"/>
          </a:lnRef>
          <a:fillRef idx="1">
            <a:schemeClr val="lt1"/>
          </a:fillRef>
          <a:effectRef idx="0">
            <a:schemeClr val="accent5"/>
          </a:effectRef>
          <a:fontRef idx="minor">
            <a:schemeClr val="dk1"/>
          </a:fontRef>
        </p:style>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dirty="0" smtClean="0">
                <a:solidFill>
                  <a:srgbClr val="000000"/>
                </a:solidFill>
                <a:latin typeface="Calibri" charset="0"/>
              </a:rPr>
              <a:t>First need date [mission</a:t>
            </a:r>
            <a:r>
              <a:rPr lang="en-US" sz="1200" dirty="0">
                <a:solidFill>
                  <a:srgbClr val="000000"/>
                </a:solidFill>
                <a:latin typeface="Calibri" charset="0"/>
              </a:rPr>
              <a:t>]</a:t>
            </a:r>
            <a:r>
              <a:rPr lang="en-US" sz="1200" dirty="0" smtClean="0">
                <a:solidFill>
                  <a:srgbClr val="000000"/>
                </a:solidFill>
                <a:latin typeface="Calibri" charset="0"/>
              </a:rPr>
              <a:t> specified in brackets</a:t>
            </a:r>
            <a:endParaRPr lang="en-US" sz="1200" dirty="0">
              <a:solidFill>
                <a:srgbClr val="000000"/>
              </a:solidFill>
              <a:latin typeface="Calibri"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7552607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a:t>
            </a:r>
            <a:r>
              <a:rPr lang="en-US" strike="sngStrike" dirty="0" smtClean="0"/>
              <a:t>2</a:t>
            </a:r>
            <a:r>
              <a:rPr lang="en-US" dirty="0" smtClean="0"/>
              <a:t> </a:t>
            </a:r>
            <a:r>
              <a:rPr lang="en-US" dirty="0"/>
              <a:t>P</a:t>
            </a:r>
            <a:r>
              <a:rPr lang="en-US" dirty="0" smtClean="0"/>
              <a:t>riorities</a:t>
            </a:r>
            <a:endParaRPr lang="en-US" dirty="0"/>
          </a:p>
        </p:txBody>
      </p:sp>
      <p:sp>
        <p:nvSpPr>
          <p:cNvPr id="5" name="Content Placeholder 4"/>
          <p:cNvSpPr>
            <a:spLocks noGrp="1"/>
          </p:cNvSpPr>
          <p:nvPr>
            <p:ph sz="half" idx="1"/>
          </p:nvPr>
        </p:nvSpPr>
        <p:spPr>
          <a:xfrm>
            <a:off x="-1" y="2057401"/>
            <a:ext cx="4684145" cy="3943349"/>
          </a:xfrm>
        </p:spPr>
        <p:txBody>
          <a:bodyPr/>
          <a:lstStyle/>
          <a:p>
            <a:r>
              <a:rPr lang="en-US" sz="1200" b="1" dirty="0"/>
              <a:t>Structures: </a:t>
            </a:r>
          </a:p>
          <a:p>
            <a:pPr marL="348854" lvl="1"/>
            <a:r>
              <a:rPr lang="en-US" sz="1200" dirty="0">
                <a:solidFill>
                  <a:schemeClr val="accent1"/>
                </a:solidFill>
              </a:rPr>
              <a:t>Improvements are needed to enable habitat mass reduction and to enable autonomous self-healing/failsafe structures while dormant, un-crewed or crewed.</a:t>
            </a:r>
          </a:p>
          <a:p>
            <a:pPr marL="348854" lvl="1"/>
            <a:r>
              <a:rPr lang="en-US" sz="1200" dirty="0">
                <a:solidFill>
                  <a:schemeClr val="accent6"/>
                </a:solidFill>
              </a:rPr>
              <a:t>Sustainment of structural systems during exploration missions requires monitoring, evaluation and modeling of structural integrity, residual strength and life; and providing feedback to mission controllers to adapt mission parameters to ensure safety or to recommend repair and maintenance.</a:t>
            </a:r>
          </a:p>
          <a:p>
            <a:r>
              <a:rPr lang="en-US" sz="1200" b="1" dirty="0"/>
              <a:t>Mechanisms:</a:t>
            </a:r>
          </a:p>
          <a:p>
            <a:pPr marL="348854" lvl="1"/>
            <a:r>
              <a:rPr lang="en-US" sz="1200" dirty="0">
                <a:solidFill>
                  <a:schemeClr val="accent6"/>
                </a:solidFill>
              </a:rPr>
              <a:t>Design and development of reliable, autonomous-deployment of solar array structures and other ultra-large, mission-critical structures</a:t>
            </a:r>
            <a:r>
              <a:rPr lang="en-US" sz="1200" dirty="0"/>
              <a:t>.</a:t>
            </a:r>
          </a:p>
          <a:p>
            <a:pPr marL="348854" lvl="1"/>
            <a:r>
              <a:rPr lang="en-US" sz="1200" dirty="0">
                <a:solidFill>
                  <a:schemeClr val="accent1"/>
                </a:solidFill>
              </a:rPr>
              <a:t>New bearing and gear materials and designs are needed to enable ultra-reliable, long-life, mission critical systems</a:t>
            </a:r>
            <a:r>
              <a:rPr lang="en-US" sz="1200" dirty="0"/>
              <a:t>.</a:t>
            </a:r>
          </a:p>
          <a:p>
            <a:pPr marL="348854" lvl="1"/>
            <a:r>
              <a:rPr lang="en-US" sz="1200" dirty="0">
                <a:solidFill>
                  <a:schemeClr val="accent6"/>
                </a:solidFill>
              </a:rPr>
              <a:t>Long life, cryogenic actuators consisting of motors, gearboxes, position/speed sensors, and motor controller electronics will need to be capable of operating in dusty NEO, lunar, Martian environments at temperatures between 400 and 40 K, for years.</a:t>
            </a:r>
          </a:p>
        </p:txBody>
      </p:sp>
      <p:sp>
        <p:nvSpPr>
          <p:cNvPr id="6" name="Content Placeholder 5"/>
          <p:cNvSpPr>
            <a:spLocks noGrp="1"/>
          </p:cNvSpPr>
          <p:nvPr>
            <p:ph sz="half" idx="2"/>
          </p:nvPr>
        </p:nvSpPr>
        <p:spPr>
          <a:xfrm>
            <a:off x="4684144" y="2057401"/>
            <a:ext cx="4459856" cy="3943349"/>
          </a:xfrm>
        </p:spPr>
        <p:txBody>
          <a:bodyPr/>
          <a:lstStyle/>
          <a:p>
            <a:r>
              <a:rPr lang="en-US" sz="1200" b="1" dirty="0"/>
              <a:t>Materials:</a:t>
            </a:r>
          </a:p>
          <a:p>
            <a:pPr marL="348854" lvl="1"/>
            <a:r>
              <a:rPr lang="en-US" sz="1200" dirty="0">
                <a:solidFill>
                  <a:schemeClr val="accent1"/>
                </a:solidFill>
              </a:rPr>
              <a:t>Development, testing and modeling of super-lightweight, durable, damage-tolerant, long-life materials that allow for significant mass reduction for deep-space spacecraft, habitats, and surface systems </a:t>
            </a:r>
            <a:r>
              <a:rPr lang="en-US" sz="1200" dirty="0">
                <a:solidFill>
                  <a:schemeClr val="accent2"/>
                </a:solidFill>
              </a:rPr>
              <a:t>while providing structurally integrated radiation protection. </a:t>
            </a:r>
          </a:p>
          <a:p>
            <a:pPr marL="348854" lvl="1"/>
            <a:r>
              <a:rPr lang="en-US" sz="1200" dirty="0">
                <a:solidFill>
                  <a:schemeClr val="accent6"/>
                </a:solidFill>
              </a:rPr>
              <a:t>Advanced modeling and simulation of the thermal and structural response of the materials in thermal protection systems.</a:t>
            </a:r>
          </a:p>
          <a:p>
            <a:r>
              <a:rPr lang="en-US" sz="1200" b="1" dirty="0"/>
              <a:t>Processes:</a:t>
            </a:r>
          </a:p>
          <a:p>
            <a:pPr marL="348854" lvl="1"/>
            <a:r>
              <a:rPr lang="en-US" sz="1200" dirty="0">
                <a:solidFill>
                  <a:schemeClr val="accent6"/>
                </a:solidFill>
              </a:rPr>
              <a:t>Advanced manufacturing to address cost-growth risk of launch and in-space propulsion vehicles</a:t>
            </a:r>
          </a:p>
          <a:p>
            <a:pPr marL="348854" lvl="1"/>
            <a:r>
              <a:rPr lang="en-US" sz="1200" dirty="0">
                <a:solidFill>
                  <a:schemeClr val="accent1"/>
                </a:solidFill>
              </a:rPr>
              <a:t>Manufacturing from ISRU, in-space manufacturing and assembly.</a:t>
            </a:r>
            <a:r>
              <a:rPr lang="en-US" sz="1200" dirty="0"/>
              <a:t> </a:t>
            </a:r>
            <a:r>
              <a:rPr lang="en-US" sz="1200" dirty="0">
                <a:solidFill>
                  <a:schemeClr val="accent1"/>
                </a:solidFill>
              </a:rPr>
              <a:t>ISRU based manufacturing for: mission consumables</a:t>
            </a:r>
            <a:r>
              <a:rPr lang="en-US" sz="1200" dirty="0"/>
              <a:t>, </a:t>
            </a:r>
            <a:r>
              <a:rPr lang="en-US" sz="1200" dirty="0">
                <a:solidFill>
                  <a:schemeClr val="accent2"/>
                </a:solidFill>
              </a:rPr>
              <a:t>civil engineering structures (radiation shields, </a:t>
            </a:r>
            <a:r>
              <a:rPr lang="en-US" sz="1200" dirty="0">
                <a:solidFill>
                  <a:schemeClr val="accent1"/>
                </a:solidFill>
              </a:rPr>
              <a:t>landing pads), and other infrastructure.</a:t>
            </a:r>
            <a:r>
              <a:rPr lang="en-US" sz="1200" dirty="0"/>
              <a:t> </a:t>
            </a:r>
            <a:r>
              <a:rPr lang="en-US" sz="1200" dirty="0">
                <a:solidFill>
                  <a:schemeClr val="accent6"/>
                </a:solidFill>
              </a:rPr>
              <a:t>Other autonomous manufacturing and assembly in-space to enable the repair, refurbish, and repurpose structures and systems.</a:t>
            </a:r>
          </a:p>
          <a:p>
            <a:endParaRPr lang="en-US" sz="1200" dirty="0"/>
          </a:p>
          <a:p>
            <a:endParaRPr lang="en-US" sz="1200" dirty="0"/>
          </a:p>
        </p:txBody>
      </p:sp>
      <p:sp>
        <p:nvSpPr>
          <p:cNvPr id="4" name="Slide Number Placeholder 3"/>
          <p:cNvSpPr>
            <a:spLocks noGrp="1"/>
          </p:cNvSpPr>
          <p:nvPr>
            <p:ph type="sldNum" sz="quarter" idx="12"/>
          </p:nvPr>
        </p:nvSpPr>
        <p:spPr/>
        <p:txBody>
          <a:bodyPr/>
          <a:lstStyle/>
          <a:p>
            <a:pPr>
              <a:defRPr/>
            </a:pPr>
            <a:fld id="{6D1B0E9A-C4F3-4D46-924E-FDCE9F0342D8}" type="slidenum">
              <a:rPr lang="en-US" smtClean="0">
                <a:solidFill>
                  <a:prstClr val="black"/>
                </a:solidFill>
              </a:rPr>
              <a:pPr>
                <a:defRPr/>
              </a:pPr>
              <a:t>57</a:t>
            </a:fld>
            <a:endParaRPr lang="en-US" dirty="0">
              <a:solidFill>
                <a:prstClr val="black"/>
              </a:solidFill>
            </a:endParaRPr>
          </a:p>
        </p:txBody>
      </p:sp>
      <p:sp>
        <p:nvSpPr>
          <p:cNvPr id="7" name="Rectangle 6"/>
          <p:cNvSpPr/>
          <p:nvPr/>
        </p:nvSpPr>
        <p:spPr>
          <a:xfrm>
            <a:off x="0" y="1108868"/>
            <a:ext cx="9144000" cy="487569"/>
          </a:xfrm>
          <a:prstGeom prst="rect">
            <a:avLst/>
          </a:prstGeom>
        </p:spPr>
        <p:txBody>
          <a:bodyPr wrap="square">
            <a:spAutoFit/>
          </a:bodyPr>
          <a:lstStyle/>
          <a:p>
            <a:pPr>
              <a:lnSpc>
                <a:spcPct val="107000"/>
              </a:lnSpc>
              <a:spcAft>
                <a:spcPts val="600"/>
              </a:spcAft>
            </a:pPr>
            <a:r>
              <a:rPr lang="en-US" sz="1200" dirty="0">
                <a:latin typeface="Arial" panose="020B0604020202020204" pitchFamily="34" charset="0"/>
                <a:ea typeface="Calibri" panose="020F0502020204030204" pitchFamily="34" charset="0"/>
                <a:cs typeface="Arial" panose="020B0604020202020204" pitchFamily="34" charset="0"/>
              </a:rPr>
              <a:t>Overall, the chief technical challenges of the Structures, Mechanisms, Materials, and Processes Disciplines are </a:t>
            </a:r>
            <a:r>
              <a:rPr lang="en-US" sz="1200" u="sng" dirty="0">
                <a:solidFill>
                  <a:schemeClr val="accent2"/>
                </a:solidFill>
                <a:latin typeface="Arial" panose="020B0604020202020204" pitchFamily="34" charset="0"/>
                <a:ea typeface="Calibri" panose="020F0502020204030204" pitchFamily="34" charset="0"/>
                <a:cs typeface="Arial" panose="020B0604020202020204" pitchFamily="34" charset="0"/>
              </a:rPr>
              <a:t>radiation protection</a:t>
            </a:r>
            <a:r>
              <a:rPr lang="en-US" sz="1200" u="sng" dirty="0">
                <a:latin typeface="Arial" panose="020B0604020202020204" pitchFamily="34" charset="0"/>
                <a:ea typeface="Calibri" panose="020F0502020204030204" pitchFamily="34" charset="0"/>
                <a:cs typeface="Arial" panose="020B0604020202020204" pitchFamily="34" charset="0"/>
              </a:rPr>
              <a:t>, </a:t>
            </a:r>
            <a:r>
              <a:rPr lang="en-US" sz="1200" u="sng" dirty="0">
                <a:solidFill>
                  <a:schemeClr val="accent1"/>
                </a:solidFill>
                <a:latin typeface="Arial" panose="020B0604020202020204" pitchFamily="34" charset="0"/>
                <a:ea typeface="Calibri" panose="020F0502020204030204" pitchFamily="34" charset="0"/>
                <a:cs typeface="Arial" panose="020B0604020202020204" pitchFamily="34" charset="0"/>
              </a:rPr>
              <a:t>mass reduction</a:t>
            </a:r>
            <a:r>
              <a:rPr lang="en-US" sz="1200" u="sng" dirty="0">
                <a:latin typeface="Arial" panose="020B0604020202020204" pitchFamily="34" charset="0"/>
                <a:ea typeface="Calibri" panose="020F0502020204030204" pitchFamily="34" charset="0"/>
                <a:cs typeface="Arial" panose="020B0604020202020204" pitchFamily="34" charset="0"/>
              </a:rPr>
              <a:t>, and </a:t>
            </a:r>
            <a:r>
              <a:rPr lang="en-US" sz="1200" u="sng" dirty="0">
                <a:solidFill>
                  <a:schemeClr val="accent6"/>
                </a:solidFill>
                <a:latin typeface="Arial" panose="020B0604020202020204" pitchFamily="34" charset="0"/>
                <a:ea typeface="Calibri" panose="020F0502020204030204" pitchFamily="34" charset="0"/>
                <a:cs typeface="Arial" panose="020B0604020202020204" pitchFamily="34" charset="0"/>
              </a:rPr>
              <a:t>reliability</a:t>
            </a:r>
            <a:r>
              <a:rPr lang="en-US" sz="1200" dirty="0">
                <a:latin typeface="Arial" panose="020B0604020202020204" pitchFamily="34" charset="0"/>
                <a:ea typeface="Calibri" panose="020F0502020204030204" pitchFamily="34" charset="0"/>
                <a:cs typeface="Arial" panose="020B0604020202020204" pitchFamily="34" charset="0"/>
              </a:rPr>
              <a:t>. The top 2 challenges in each discipline are: </a:t>
            </a:r>
          </a:p>
        </p:txBody>
      </p:sp>
    </p:spTree>
    <p:extLst>
      <p:ext uri="{BB962C8B-B14F-4D97-AF65-F5344CB8AC3E}">
        <p14:creationId xmlns:p14="http://schemas.microsoft.com/office/powerpoint/2010/main" val="290899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99908" y="498722"/>
            <a:ext cx="8598719" cy="1799861"/>
          </a:xfrm>
          <a:prstGeom prst="roundRect">
            <a:avLst/>
          </a:prstGeom>
          <a:gradFill flip="none" rotWithShape="1">
            <a:gsLst>
              <a:gs pos="0">
                <a:srgbClr val="4D79C7"/>
              </a:gs>
              <a:gs pos="23000">
                <a:srgbClr val="002D86"/>
              </a:gs>
              <a:gs pos="69000">
                <a:srgbClr val="002060"/>
              </a:gs>
              <a:gs pos="97000">
                <a:schemeClr val="tx1"/>
              </a:gs>
            </a:gsLst>
            <a:path path="circle">
              <a:fillToRect t="100000" r="100000"/>
            </a:path>
            <a:tileRect l="-100000" b="-100000"/>
          </a:gradFill>
          <a:ln>
            <a:solidFill>
              <a:srgbClr val="002D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Double Brace 6"/>
          <p:cNvSpPr/>
          <p:nvPr/>
        </p:nvSpPr>
        <p:spPr>
          <a:xfrm rot="5400000">
            <a:off x="3116991" y="-1567034"/>
            <a:ext cx="2918080" cy="8686800"/>
          </a:xfrm>
          <a:prstGeom prst="bracePair">
            <a:avLst>
              <a:gd name="adj" fmla="val 17735"/>
            </a:avLst>
          </a:prstGeom>
          <a:gradFill flip="none" rotWithShape="1">
            <a:gsLst>
              <a:gs pos="0">
                <a:schemeClr val="accent6">
                  <a:lumMod val="0"/>
                  <a:lumOff val="100000"/>
                  <a:alpha val="90000"/>
                </a:schemeClr>
              </a:gs>
              <a:gs pos="35000">
                <a:schemeClr val="accent6">
                  <a:lumMod val="20000"/>
                  <a:lumOff val="80000"/>
                </a:schemeClr>
              </a:gs>
              <a:gs pos="100000">
                <a:schemeClr val="accent6">
                  <a:lumMod val="100000"/>
                </a:schemeClr>
              </a:gs>
            </a:gsLst>
            <a:lin ang="0" scaled="1"/>
            <a:tileRect/>
          </a:gra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solidFill>
                <a:prstClr val="black">
                  <a:lumMod val="65000"/>
                  <a:lumOff val="35000"/>
                </a:prstClr>
              </a:solidFill>
            </a:endParaRPr>
          </a:p>
        </p:txBody>
      </p:sp>
      <p:sp>
        <p:nvSpPr>
          <p:cNvPr id="6" name="Double Brace 5"/>
          <p:cNvSpPr/>
          <p:nvPr/>
        </p:nvSpPr>
        <p:spPr>
          <a:xfrm rot="5400000">
            <a:off x="3162074" y="-183327"/>
            <a:ext cx="2874385" cy="8686800"/>
          </a:xfrm>
          <a:prstGeom prst="bracePair">
            <a:avLst>
              <a:gd name="adj" fmla="val 19050"/>
            </a:avLst>
          </a:prstGeom>
          <a:gradFill>
            <a:gsLst>
              <a:gs pos="0">
                <a:schemeClr val="accent4">
                  <a:lumMod val="67000"/>
                  <a:alpha val="90000"/>
                </a:schemeClr>
              </a:gs>
              <a:gs pos="51000">
                <a:schemeClr val="accent4">
                  <a:lumMod val="97000"/>
                  <a:lumOff val="3000"/>
                </a:schemeClr>
              </a:gs>
              <a:gs pos="100000">
                <a:schemeClr val="accent4">
                  <a:lumMod val="20000"/>
                  <a:lumOff val="80000"/>
                </a:schemeClr>
              </a:gs>
            </a:gsLst>
            <a:lin ang="0" scaled="1"/>
          </a:gra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TextBox 10"/>
          <p:cNvSpPr txBox="1"/>
          <p:nvPr/>
        </p:nvSpPr>
        <p:spPr>
          <a:xfrm>
            <a:off x="2904130" y="3192520"/>
            <a:ext cx="3380926" cy="338554"/>
          </a:xfrm>
          <a:prstGeom prst="rect">
            <a:avLst/>
          </a:prstGeom>
          <a:noFill/>
        </p:spPr>
        <p:txBody>
          <a:bodyPr wrap="none" rtlCol="0">
            <a:spAutoFit/>
          </a:bodyPr>
          <a:lstStyle/>
          <a:p>
            <a:pPr algn="ctr"/>
            <a:r>
              <a:rPr lang="en-US" sz="1600" dirty="0" smtClean="0">
                <a:solidFill>
                  <a:prstClr val="black"/>
                </a:solidFill>
              </a:rPr>
              <a:t>Element Conceptualization and Design</a:t>
            </a:r>
            <a:endParaRPr lang="en-US" sz="1600" dirty="0">
              <a:solidFill>
                <a:prstClr val="black"/>
              </a:solidFill>
            </a:endParaRPr>
          </a:p>
        </p:txBody>
      </p:sp>
      <p:sp>
        <p:nvSpPr>
          <p:cNvPr id="12" name="TextBox 11"/>
          <p:cNvSpPr txBox="1"/>
          <p:nvPr/>
        </p:nvSpPr>
        <p:spPr>
          <a:xfrm>
            <a:off x="3087395" y="1814771"/>
            <a:ext cx="2969211" cy="246221"/>
          </a:xfrm>
          <a:prstGeom prst="rect">
            <a:avLst/>
          </a:prstGeom>
          <a:noFill/>
        </p:spPr>
        <p:txBody>
          <a:bodyPr wrap="none" tIns="0" bIns="0" rtlCol="0">
            <a:spAutoFit/>
          </a:bodyPr>
          <a:lstStyle/>
          <a:p>
            <a:pPr algn="ctr"/>
            <a:r>
              <a:rPr lang="en-US" sz="1600" dirty="0" smtClean="0">
                <a:solidFill>
                  <a:prstClr val="black"/>
                </a:solidFill>
              </a:rPr>
              <a:t>Mission Operations Development</a:t>
            </a:r>
            <a:endParaRPr lang="en-US" sz="1600" dirty="0">
              <a:solidFill>
                <a:prstClr val="black"/>
              </a:solidFill>
            </a:endParaRPr>
          </a:p>
        </p:txBody>
      </p:sp>
      <p:sp>
        <p:nvSpPr>
          <p:cNvPr id="184" name="TextBox 183"/>
          <p:cNvSpPr txBox="1"/>
          <p:nvPr/>
        </p:nvSpPr>
        <p:spPr>
          <a:xfrm>
            <a:off x="355911" y="3097660"/>
            <a:ext cx="1772211" cy="198974"/>
          </a:xfrm>
          <a:prstGeom prst="rect">
            <a:avLst/>
          </a:prstGeom>
          <a:noFill/>
        </p:spPr>
        <p:txBody>
          <a:bodyPr wrap="square" lIns="0" tIns="0" rIns="0" bIns="0" rtlCol="0" anchor="ctr">
            <a:noAutofit/>
          </a:bodyPr>
          <a:lstStyle/>
          <a:p>
            <a:pPr algn="ctr"/>
            <a:r>
              <a:rPr lang="en-US" sz="1050" dirty="0" smtClean="0">
                <a:solidFill>
                  <a:prstClr val="black"/>
                </a:solidFill>
              </a:rPr>
              <a:t>Trajectory and Orbit Analysis</a:t>
            </a:r>
            <a:endParaRPr lang="en-US" sz="1050" dirty="0">
              <a:solidFill>
                <a:prstClr val="black"/>
              </a:solidFill>
            </a:endParaRPr>
          </a:p>
        </p:txBody>
      </p:sp>
      <p:sp>
        <p:nvSpPr>
          <p:cNvPr id="185" name="TextBox 184"/>
          <p:cNvSpPr txBox="1"/>
          <p:nvPr/>
        </p:nvSpPr>
        <p:spPr>
          <a:xfrm>
            <a:off x="2319475" y="3097660"/>
            <a:ext cx="1463040" cy="198974"/>
          </a:xfrm>
          <a:prstGeom prst="rect">
            <a:avLst/>
          </a:prstGeom>
          <a:noFill/>
        </p:spPr>
        <p:txBody>
          <a:bodyPr wrap="square" lIns="0" tIns="0" rIns="0" bIns="0" rtlCol="0" anchor="ctr">
            <a:noAutofit/>
          </a:bodyPr>
          <a:lstStyle/>
          <a:p>
            <a:pPr algn="ctr"/>
            <a:r>
              <a:rPr lang="en-US" sz="1050" dirty="0" smtClean="0">
                <a:solidFill>
                  <a:prstClr val="black"/>
                </a:solidFill>
              </a:rPr>
              <a:t>Proving Ground Ops</a:t>
            </a:r>
            <a:endParaRPr lang="en-US" sz="1050" dirty="0">
              <a:solidFill>
                <a:prstClr val="black"/>
              </a:solidFill>
            </a:endParaRPr>
          </a:p>
        </p:txBody>
      </p:sp>
      <p:sp>
        <p:nvSpPr>
          <p:cNvPr id="186" name="TextBox 185"/>
          <p:cNvSpPr txBox="1"/>
          <p:nvPr/>
        </p:nvSpPr>
        <p:spPr>
          <a:xfrm>
            <a:off x="3888623" y="3077340"/>
            <a:ext cx="1867609" cy="198974"/>
          </a:xfrm>
          <a:prstGeom prst="rect">
            <a:avLst/>
          </a:prstGeom>
          <a:gradFill flip="none" rotWithShape="1">
            <a:gsLst>
              <a:gs pos="0">
                <a:srgbClr val="C8E0B7">
                  <a:alpha val="70000"/>
                </a:srgbClr>
              </a:gs>
              <a:gs pos="74000">
                <a:schemeClr val="accent6">
                  <a:lumMod val="45000"/>
                  <a:lumOff val="55000"/>
                  <a:alpha val="70000"/>
                </a:schemeClr>
              </a:gs>
              <a:gs pos="83000">
                <a:schemeClr val="accent6">
                  <a:lumMod val="45000"/>
                  <a:lumOff val="55000"/>
                  <a:alpha val="70000"/>
                </a:schemeClr>
              </a:gs>
              <a:gs pos="100000">
                <a:srgbClr val="AFD298">
                  <a:alpha val="70000"/>
                </a:srgbClr>
              </a:gs>
            </a:gsLst>
            <a:lin ang="5400000" scaled="1"/>
            <a:tileRect/>
          </a:gradFill>
        </p:spPr>
        <p:txBody>
          <a:bodyPr wrap="square" lIns="0" tIns="0" rIns="0" bIns="0" rtlCol="0" anchor="ctr">
            <a:noAutofit/>
          </a:bodyPr>
          <a:lstStyle/>
          <a:p>
            <a:pPr algn="ctr"/>
            <a:r>
              <a:rPr lang="en-US" sz="1050" dirty="0" smtClean="0">
                <a:solidFill>
                  <a:prstClr val="black"/>
                </a:solidFill>
              </a:rPr>
              <a:t>Landing Site Selection and Layout</a:t>
            </a:r>
            <a:endParaRPr lang="en-US" sz="1050" dirty="0">
              <a:solidFill>
                <a:prstClr val="black"/>
              </a:solidFill>
            </a:endParaRPr>
          </a:p>
        </p:txBody>
      </p:sp>
      <p:sp>
        <p:nvSpPr>
          <p:cNvPr id="187" name="TextBox 186"/>
          <p:cNvSpPr txBox="1"/>
          <p:nvPr/>
        </p:nvSpPr>
        <p:spPr>
          <a:xfrm>
            <a:off x="6522462" y="3097660"/>
            <a:ext cx="1463040" cy="198974"/>
          </a:xfrm>
          <a:prstGeom prst="rect">
            <a:avLst/>
          </a:prstGeom>
          <a:noFill/>
        </p:spPr>
        <p:txBody>
          <a:bodyPr wrap="square" lIns="0" tIns="0" rIns="0" bIns="0" rtlCol="0" anchor="ctr">
            <a:noAutofit/>
          </a:bodyPr>
          <a:lstStyle/>
          <a:p>
            <a:pPr algn="ctr"/>
            <a:r>
              <a:rPr lang="en-US" sz="1050" dirty="0" smtClean="0">
                <a:solidFill>
                  <a:prstClr val="black"/>
                </a:solidFill>
              </a:rPr>
              <a:t>Destination Operations</a:t>
            </a:r>
            <a:endParaRPr lang="en-US" sz="1050" dirty="0">
              <a:solidFill>
                <a:prstClr val="black"/>
              </a:solidFill>
            </a:endParaRPr>
          </a:p>
        </p:txBody>
      </p:sp>
      <p:sp>
        <p:nvSpPr>
          <p:cNvPr id="203" name="Rounded Rectangle 202"/>
          <p:cNvSpPr/>
          <p:nvPr/>
        </p:nvSpPr>
        <p:spPr>
          <a:xfrm>
            <a:off x="4054722" y="4847248"/>
            <a:ext cx="4934693" cy="2010752"/>
          </a:xfrm>
          <a:prstGeom prst="roundRect">
            <a:avLst>
              <a:gd name="adj" fmla="val 9509"/>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9" name="Rounded Rectangle 258"/>
          <p:cNvSpPr/>
          <p:nvPr/>
        </p:nvSpPr>
        <p:spPr>
          <a:xfrm>
            <a:off x="4929714" y="5080331"/>
            <a:ext cx="1757556" cy="15893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8" name="Right Arrow 257"/>
          <p:cNvSpPr/>
          <p:nvPr/>
        </p:nvSpPr>
        <p:spPr>
          <a:xfrm>
            <a:off x="4312907" y="5344223"/>
            <a:ext cx="3109990" cy="934021"/>
          </a:xfrm>
          <a:prstGeom prst="rightArrow">
            <a:avLst>
              <a:gd name="adj1" fmla="val 64145"/>
              <a:gd name="adj2" fmla="val 39860"/>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2" name="TextBox 201"/>
          <p:cNvSpPr txBox="1"/>
          <p:nvPr/>
        </p:nvSpPr>
        <p:spPr>
          <a:xfrm>
            <a:off x="6911412" y="6309896"/>
            <a:ext cx="1747980" cy="411480"/>
          </a:xfrm>
          <a:prstGeom prst="rect">
            <a:avLst/>
          </a:prstGeom>
          <a:noFill/>
        </p:spPr>
        <p:txBody>
          <a:bodyPr wrap="square" rtlCol="0" anchor="ctr">
            <a:noAutofit/>
          </a:bodyPr>
          <a:lstStyle/>
          <a:p>
            <a:pPr algn="ctr"/>
            <a:r>
              <a:rPr lang="en-US" sz="1050" dirty="0" smtClean="0">
                <a:solidFill>
                  <a:prstClr val="black"/>
                </a:solidFill>
              </a:rPr>
              <a:t>NASA Decision Processes, Technology Roadmaps &amp; Strategic Investment Plan</a:t>
            </a:r>
            <a:endParaRPr lang="en-US" sz="1050" dirty="0">
              <a:solidFill>
                <a:prstClr val="black"/>
              </a:solidFill>
            </a:endParaRPr>
          </a:p>
        </p:txBody>
      </p:sp>
      <p:sp>
        <p:nvSpPr>
          <p:cNvPr id="2" name="Rounded Rectangle 1"/>
          <p:cNvSpPr/>
          <p:nvPr/>
        </p:nvSpPr>
        <p:spPr>
          <a:xfrm>
            <a:off x="302617" y="4900244"/>
            <a:ext cx="4030147" cy="1928975"/>
          </a:xfrm>
          <a:prstGeom prst="round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0800000" scaled="1"/>
          </a:gra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ight Brace 175"/>
          <p:cNvSpPr/>
          <p:nvPr/>
        </p:nvSpPr>
        <p:spPr>
          <a:xfrm>
            <a:off x="3772897" y="4847248"/>
            <a:ext cx="1320791" cy="1981971"/>
          </a:xfrm>
          <a:prstGeom prst="rightBrace">
            <a:avLst>
              <a:gd name="adj1" fmla="val 50695"/>
              <a:gd name="adj2" fmla="val 50842"/>
            </a:avLst>
          </a:prstGeom>
          <a:gradFill flip="none" rotWithShape="1">
            <a:gsLst>
              <a:gs pos="0">
                <a:srgbClr val="FDF0E8"/>
              </a:gs>
              <a:gs pos="74000">
                <a:schemeClr val="accent2">
                  <a:lumMod val="45000"/>
                  <a:lumOff val="55000"/>
                </a:schemeClr>
              </a:gs>
              <a:gs pos="83000">
                <a:schemeClr val="accent2">
                  <a:lumMod val="45000"/>
                  <a:lumOff val="55000"/>
                </a:schemeClr>
              </a:gs>
              <a:gs pos="100000">
                <a:schemeClr val="accent2">
                  <a:lumMod val="30000"/>
                  <a:lumOff val="70000"/>
                </a:schemeClr>
              </a:gs>
            </a:gsLst>
            <a:lin ang="0" scaled="1"/>
            <a:tileRect/>
          </a:gra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3" name="Right Brace 212"/>
          <p:cNvSpPr/>
          <p:nvPr/>
        </p:nvSpPr>
        <p:spPr>
          <a:xfrm rot="5400000">
            <a:off x="4180485" y="625687"/>
            <a:ext cx="820543" cy="8683500"/>
          </a:xfrm>
          <a:prstGeom prst="rightBrace">
            <a:avLst>
              <a:gd name="adj1" fmla="val 53846"/>
              <a:gd name="adj2" fmla="val 87706"/>
            </a:avLst>
          </a:prstGeom>
          <a:gradFill flip="none" rotWithShape="1">
            <a:gsLst>
              <a:gs pos="0">
                <a:srgbClr val="FFCD36"/>
              </a:gs>
              <a:gs pos="100000">
                <a:schemeClr val="accent4">
                  <a:lumMod val="20000"/>
                  <a:lumOff val="80000"/>
                </a:schemeClr>
              </a:gs>
            </a:gsLst>
            <a:lin ang="0" scaled="1"/>
            <a:tileRect/>
          </a:gra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5" name="TextBox 194"/>
          <p:cNvSpPr txBox="1"/>
          <p:nvPr/>
        </p:nvSpPr>
        <p:spPr>
          <a:xfrm>
            <a:off x="2217498" y="4614103"/>
            <a:ext cx="1463040" cy="339107"/>
          </a:xfrm>
          <a:prstGeom prst="rect">
            <a:avLst/>
          </a:prstGeom>
          <a:noFill/>
        </p:spPr>
        <p:txBody>
          <a:bodyPr wrap="square" rtlCol="0" anchor="b">
            <a:noAutofit/>
          </a:bodyPr>
          <a:lstStyle/>
          <a:p>
            <a:pPr algn="ctr"/>
            <a:r>
              <a:rPr lang="en-US" sz="1050" dirty="0" smtClean="0">
                <a:solidFill>
                  <a:prstClr val="black"/>
                </a:solidFill>
              </a:rPr>
              <a:t>Habitat Sizing</a:t>
            </a:r>
            <a:endParaRPr lang="en-US" sz="1050" dirty="0">
              <a:solidFill>
                <a:prstClr val="black"/>
              </a:solidFill>
            </a:endParaRPr>
          </a:p>
        </p:txBody>
      </p:sp>
      <p:sp>
        <p:nvSpPr>
          <p:cNvPr id="196" name="TextBox 195"/>
          <p:cNvSpPr txBox="1"/>
          <p:nvPr/>
        </p:nvSpPr>
        <p:spPr>
          <a:xfrm>
            <a:off x="3906182" y="4614103"/>
            <a:ext cx="1463040" cy="339107"/>
          </a:xfrm>
          <a:prstGeom prst="rect">
            <a:avLst/>
          </a:prstGeom>
          <a:noFill/>
        </p:spPr>
        <p:txBody>
          <a:bodyPr wrap="square" rtlCol="0" anchor="b">
            <a:noAutofit/>
          </a:bodyPr>
          <a:lstStyle/>
          <a:p>
            <a:pPr algn="ctr"/>
            <a:r>
              <a:rPr lang="en-US" sz="1050" dirty="0" smtClean="0">
                <a:solidFill>
                  <a:prstClr val="black"/>
                </a:solidFill>
              </a:rPr>
              <a:t>Lander  </a:t>
            </a:r>
            <a:endParaRPr lang="en-US" sz="1050" dirty="0">
              <a:solidFill>
                <a:prstClr val="black"/>
              </a:solidFill>
            </a:endParaRPr>
          </a:p>
        </p:txBody>
      </p:sp>
      <p:sp>
        <p:nvSpPr>
          <p:cNvPr id="197" name="TextBox 196"/>
          <p:cNvSpPr txBox="1"/>
          <p:nvPr/>
        </p:nvSpPr>
        <p:spPr>
          <a:xfrm>
            <a:off x="5494889" y="4614103"/>
            <a:ext cx="1688684" cy="339107"/>
          </a:xfrm>
          <a:prstGeom prst="rect">
            <a:avLst/>
          </a:prstGeom>
          <a:noFill/>
        </p:spPr>
        <p:txBody>
          <a:bodyPr wrap="square" rtlCol="0" anchor="b">
            <a:noAutofit/>
          </a:bodyPr>
          <a:lstStyle/>
          <a:p>
            <a:pPr algn="ctr"/>
            <a:r>
              <a:rPr lang="en-US" sz="1050" dirty="0" smtClean="0">
                <a:solidFill>
                  <a:prstClr val="black"/>
                </a:solidFill>
              </a:rPr>
              <a:t>Mars Ascent Vehicle Design</a:t>
            </a:r>
            <a:endParaRPr lang="en-US" sz="1050" dirty="0">
              <a:solidFill>
                <a:prstClr val="black"/>
              </a:solidFill>
            </a:endParaRPr>
          </a:p>
        </p:txBody>
      </p:sp>
      <p:sp>
        <p:nvSpPr>
          <p:cNvPr id="198" name="TextBox 197"/>
          <p:cNvSpPr txBox="1"/>
          <p:nvPr/>
        </p:nvSpPr>
        <p:spPr>
          <a:xfrm>
            <a:off x="7283550" y="4563303"/>
            <a:ext cx="1463040" cy="339107"/>
          </a:xfrm>
          <a:prstGeom prst="rect">
            <a:avLst/>
          </a:prstGeom>
          <a:noFill/>
        </p:spPr>
        <p:txBody>
          <a:bodyPr wrap="square" rtlCol="0" anchor="b">
            <a:noAutofit/>
          </a:bodyPr>
          <a:lstStyle/>
          <a:p>
            <a:pPr algn="ctr"/>
            <a:r>
              <a:rPr lang="en-US" sz="1050" dirty="0" smtClean="0">
                <a:solidFill>
                  <a:prstClr val="black"/>
                </a:solidFill>
              </a:rPr>
              <a:t>Destination Systems</a:t>
            </a:r>
            <a:endParaRPr lang="en-US" sz="1050" dirty="0">
              <a:solidFill>
                <a:prstClr val="black"/>
              </a:solidFill>
            </a:endParaRPr>
          </a:p>
        </p:txBody>
      </p:sp>
      <p:sp>
        <p:nvSpPr>
          <p:cNvPr id="178" name="TextBox 177"/>
          <p:cNvSpPr txBox="1"/>
          <p:nvPr/>
        </p:nvSpPr>
        <p:spPr>
          <a:xfrm>
            <a:off x="580902" y="4934389"/>
            <a:ext cx="2107628" cy="246221"/>
          </a:xfrm>
          <a:prstGeom prst="rect">
            <a:avLst/>
          </a:prstGeom>
          <a:gradFill flip="none" rotWithShape="1">
            <a:gsLst>
              <a:gs pos="0">
                <a:srgbClr val="FCE7DA">
                  <a:alpha val="50000"/>
                </a:srgbClr>
              </a:gs>
              <a:gs pos="74000">
                <a:schemeClr val="accent2">
                  <a:lumMod val="45000"/>
                  <a:lumOff val="55000"/>
                  <a:alpha val="50000"/>
                </a:schemeClr>
              </a:gs>
              <a:gs pos="83000">
                <a:schemeClr val="accent2">
                  <a:lumMod val="45000"/>
                  <a:lumOff val="55000"/>
                  <a:alpha val="50000"/>
                </a:schemeClr>
              </a:gs>
              <a:gs pos="100000">
                <a:srgbClr val="F7C6A5">
                  <a:alpha val="50000"/>
                </a:srgbClr>
              </a:gs>
            </a:gsLst>
            <a:lin ang="10800000" scaled="1"/>
            <a:tileRect/>
          </a:gradFill>
        </p:spPr>
        <p:txBody>
          <a:bodyPr wrap="none" lIns="0" tIns="0" rIns="0" bIns="0" rtlCol="0">
            <a:spAutoFit/>
          </a:bodyPr>
          <a:lstStyle/>
          <a:p>
            <a:pPr algn="ctr"/>
            <a:r>
              <a:rPr lang="en-US" sz="1600" dirty="0" smtClean="0">
                <a:solidFill>
                  <a:prstClr val="black"/>
                </a:solidFill>
              </a:rPr>
              <a:t>Capability Needs Analysis</a:t>
            </a:r>
            <a:endParaRPr lang="en-US" sz="1600" dirty="0">
              <a:solidFill>
                <a:prstClr val="black"/>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303" y="2030984"/>
            <a:ext cx="1903426" cy="1146374"/>
          </a:xfrm>
          <a:prstGeom prst="roundRect">
            <a:avLst>
              <a:gd name="adj" fmla="val 17419"/>
            </a:avLst>
          </a:prstGeom>
          <a:effectLst>
            <a:softEdge rad="63500"/>
          </a:effectLst>
        </p:spPr>
      </p:pic>
      <p:sp>
        <p:nvSpPr>
          <p:cNvPr id="10" name="TextBox 9"/>
          <p:cNvSpPr txBox="1"/>
          <p:nvPr/>
        </p:nvSpPr>
        <p:spPr>
          <a:xfrm>
            <a:off x="280008" y="502631"/>
            <a:ext cx="4300857" cy="338554"/>
          </a:xfrm>
          <a:prstGeom prst="rect">
            <a:avLst/>
          </a:prstGeom>
          <a:noFill/>
        </p:spPr>
        <p:txBody>
          <a:bodyPr wrap="none" rtlCol="0">
            <a:spAutoFit/>
          </a:bodyPr>
          <a:lstStyle/>
          <a:p>
            <a:pPr algn="ctr"/>
            <a:r>
              <a:rPr lang="en-US" sz="1600" dirty="0" smtClean="0">
                <a:solidFill>
                  <a:prstClr val="white"/>
                </a:solidFill>
              </a:rPr>
              <a:t>Campaign Analysis, Timelines and Decision Needs</a:t>
            </a:r>
            <a:endParaRPr lang="en-US" sz="1600" dirty="0">
              <a:solidFill>
                <a:prstClr val="white"/>
              </a:solidFill>
            </a:endParaRPr>
          </a:p>
        </p:txBody>
      </p:sp>
      <p:pic>
        <p:nvPicPr>
          <p:cNvPr id="177" name="Picture 17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3457" y="2029481"/>
            <a:ext cx="1603937" cy="1149381"/>
          </a:xfrm>
          <a:prstGeom prst="roundRect">
            <a:avLst>
              <a:gd name="adj" fmla="val 27255"/>
            </a:avLst>
          </a:prstGeom>
          <a:effectLst>
            <a:softEdge rad="63500"/>
          </a:effectLst>
        </p:spPr>
      </p:pic>
      <p:pic>
        <p:nvPicPr>
          <p:cNvPr id="216" name="Picture 2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9613" y="2022421"/>
            <a:ext cx="1805629" cy="1163501"/>
          </a:xfrm>
          <a:prstGeom prst="rect">
            <a:avLst/>
          </a:prstGeom>
          <a:effectLst>
            <a:softEdge rad="63500"/>
          </a:effectLst>
        </p:spPr>
      </p:pic>
      <p:pic>
        <p:nvPicPr>
          <p:cNvPr id="222" name="Picture 22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7995" y="3416669"/>
            <a:ext cx="1641432" cy="1298731"/>
          </a:xfrm>
          <a:prstGeom prst="rect">
            <a:avLst/>
          </a:prstGeom>
          <a:effectLst>
            <a:softEdge rad="50800"/>
          </a:effectLst>
        </p:spPr>
      </p:pic>
      <p:sp>
        <p:nvSpPr>
          <p:cNvPr id="194" name="TextBox 193"/>
          <p:cNvSpPr txBox="1"/>
          <p:nvPr/>
        </p:nvSpPr>
        <p:spPr>
          <a:xfrm>
            <a:off x="464656" y="4604897"/>
            <a:ext cx="1463040" cy="342418"/>
          </a:xfrm>
          <a:prstGeom prst="rect">
            <a:avLst/>
          </a:prstGeom>
          <a:noFill/>
        </p:spPr>
        <p:txBody>
          <a:bodyPr wrap="square" rtlCol="0" anchor="b">
            <a:noAutofit/>
          </a:bodyPr>
          <a:lstStyle/>
          <a:p>
            <a:pPr algn="ctr">
              <a:lnSpc>
                <a:spcPts val="1000"/>
              </a:lnSpc>
            </a:pPr>
            <a:r>
              <a:rPr lang="en-US" sz="1050" dirty="0" smtClean="0">
                <a:solidFill>
                  <a:prstClr val="black"/>
                </a:solidFill>
              </a:rPr>
              <a:t>In-space Transportation Systems</a:t>
            </a:r>
            <a:endParaRPr lang="en-US" sz="1050" dirty="0">
              <a:solidFill>
                <a:prstClr val="black"/>
              </a:solidFill>
            </a:endParaRPr>
          </a:p>
        </p:txBody>
      </p:sp>
      <p:pic>
        <p:nvPicPr>
          <p:cNvPr id="223" name="Picture 2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95192" y="3410714"/>
            <a:ext cx="1835726" cy="1371600"/>
          </a:xfrm>
          <a:prstGeom prst="rect">
            <a:avLst/>
          </a:prstGeom>
          <a:effectLst>
            <a:softEdge rad="63500"/>
          </a:effectLst>
        </p:spPr>
      </p:pic>
      <p:pic>
        <p:nvPicPr>
          <p:cNvPr id="224" name="Picture 2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02210" y="3410714"/>
            <a:ext cx="1843589" cy="1371600"/>
          </a:xfrm>
          <a:prstGeom prst="roundRect">
            <a:avLst/>
          </a:prstGeom>
          <a:effectLst>
            <a:softEdge rad="63500"/>
          </a:effectLst>
        </p:spPr>
      </p:pic>
      <p:pic>
        <p:nvPicPr>
          <p:cNvPr id="225" name="Picture 2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83621" y="2031261"/>
            <a:ext cx="1676864" cy="1145820"/>
          </a:xfrm>
          <a:prstGeom prst="roundRect">
            <a:avLst>
              <a:gd name="adj" fmla="val 21688"/>
            </a:avLst>
          </a:prstGeom>
          <a:effectLst>
            <a:softEdge rad="63500"/>
          </a:effectLst>
        </p:spPr>
      </p:pic>
      <p:pic>
        <p:nvPicPr>
          <p:cNvPr id="226" name="Picture 22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080312" y="3380234"/>
            <a:ext cx="1785087" cy="1371600"/>
          </a:xfrm>
          <a:prstGeom prst="roundRect">
            <a:avLst>
              <a:gd name="adj" fmla="val 15087"/>
            </a:avLst>
          </a:prstGeom>
          <a:effectLst>
            <a:softEdge rad="63500"/>
          </a:effectLst>
        </p:spPr>
      </p:pic>
      <p:pic>
        <p:nvPicPr>
          <p:cNvPr id="199" name="Picture 198" descr="19.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00962" y="5234662"/>
            <a:ext cx="927654" cy="985305"/>
          </a:xfrm>
          <a:prstGeom prst="rect">
            <a:avLst/>
          </a:prstGeom>
        </p:spPr>
      </p:pic>
      <p:pic>
        <p:nvPicPr>
          <p:cNvPr id="246" name="Picture 24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90081" y="5175217"/>
            <a:ext cx="1480710" cy="886199"/>
          </a:xfrm>
          <a:prstGeom prst="rect">
            <a:avLst/>
          </a:prstGeom>
        </p:spPr>
      </p:pic>
      <p:pic>
        <p:nvPicPr>
          <p:cNvPr id="247" name="Picture 246"/>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72666" y="5185370"/>
            <a:ext cx="1564607" cy="848021"/>
          </a:xfrm>
          <a:prstGeom prst="rect">
            <a:avLst/>
          </a:prstGeom>
          <a:ln>
            <a:noFill/>
          </a:ln>
          <a:effectLst>
            <a:outerShdw blurRad="292100" dist="139700" dir="2700000" algn="tl" rotWithShape="0">
              <a:srgbClr val="333333">
                <a:alpha val="65000"/>
              </a:srgbClr>
            </a:outerShdw>
          </a:effectLst>
        </p:spPr>
      </p:pic>
      <p:pic>
        <p:nvPicPr>
          <p:cNvPr id="248" name="Picture 24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874374" y="5727315"/>
            <a:ext cx="1317323" cy="909016"/>
          </a:xfrm>
          <a:prstGeom prst="rect">
            <a:avLst/>
          </a:prstGeom>
        </p:spPr>
      </p:pic>
      <p:pic>
        <p:nvPicPr>
          <p:cNvPr id="249" name="Picture 248" descr="EDL SCOREboard.pptx - PowerPoint"/>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903651" y="5648063"/>
            <a:ext cx="1328608" cy="885291"/>
          </a:xfrm>
          <a:prstGeom prst="rect">
            <a:avLst/>
          </a:prstGeom>
        </p:spPr>
      </p:pic>
      <p:sp>
        <p:nvSpPr>
          <p:cNvPr id="209" name="TextBox 208"/>
          <p:cNvSpPr txBox="1"/>
          <p:nvPr/>
        </p:nvSpPr>
        <p:spPr>
          <a:xfrm>
            <a:off x="267096" y="6517058"/>
            <a:ext cx="1883786" cy="309906"/>
          </a:xfrm>
          <a:prstGeom prst="rect">
            <a:avLst/>
          </a:prstGeom>
          <a:noFill/>
        </p:spPr>
        <p:txBody>
          <a:bodyPr wrap="square" lIns="0" tIns="0" rIns="0" bIns="0" rtlCol="0" anchor="ctr">
            <a:noAutofit/>
          </a:bodyPr>
          <a:lstStyle/>
          <a:p>
            <a:pPr algn="ctr"/>
            <a:r>
              <a:rPr lang="en-US" sz="1050" dirty="0" smtClean="0">
                <a:solidFill>
                  <a:prstClr val="black"/>
                </a:solidFill>
              </a:rPr>
              <a:t>Capability Gap Analysis and Roadmap Development</a:t>
            </a:r>
            <a:endParaRPr lang="en-US" sz="1050" dirty="0">
              <a:solidFill>
                <a:prstClr val="black"/>
              </a:solidFill>
            </a:endParaRPr>
          </a:p>
        </p:txBody>
      </p:sp>
      <p:sp>
        <p:nvSpPr>
          <p:cNvPr id="252" name="TextBox 251"/>
          <p:cNvSpPr txBox="1"/>
          <p:nvPr/>
        </p:nvSpPr>
        <p:spPr>
          <a:xfrm>
            <a:off x="2643587" y="6621211"/>
            <a:ext cx="1599455" cy="195156"/>
          </a:xfrm>
          <a:prstGeom prst="rect">
            <a:avLst/>
          </a:prstGeom>
          <a:noFill/>
        </p:spPr>
        <p:txBody>
          <a:bodyPr wrap="square" lIns="0" tIns="0" rIns="0" bIns="0" rtlCol="0" anchor="ctr">
            <a:noAutofit/>
          </a:bodyPr>
          <a:lstStyle/>
          <a:p>
            <a:r>
              <a:rPr lang="en-US" sz="1050" dirty="0" smtClean="0">
                <a:solidFill>
                  <a:prstClr val="black"/>
                </a:solidFill>
              </a:rPr>
              <a:t>Pioneering Space Challenges</a:t>
            </a:r>
            <a:endParaRPr lang="en-US" sz="1050" dirty="0">
              <a:solidFill>
                <a:prstClr val="black"/>
              </a:solidFill>
            </a:endParaRPr>
          </a:p>
        </p:txBody>
      </p:sp>
      <p:sp>
        <p:nvSpPr>
          <p:cNvPr id="253" name="TextBox 252"/>
          <p:cNvSpPr txBox="1"/>
          <p:nvPr/>
        </p:nvSpPr>
        <p:spPr>
          <a:xfrm>
            <a:off x="2475185" y="5040711"/>
            <a:ext cx="1752114" cy="248779"/>
          </a:xfrm>
          <a:prstGeom prst="rect">
            <a:avLst/>
          </a:prstGeom>
          <a:noFill/>
        </p:spPr>
        <p:txBody>
          <a:bodyPr wrap="square" lIns="0" tIns="0" rIns="0" bIns="0" rtlCol="0" anchor="ctr">
            <a:noAutofit/>
          </a:bodyPr>
          <a:lstStyle/>
          <a:p>
            <a:pPr algn="r"/>
            <a:r>
              <a:rPr lang="en-US" sz="1050" dirty="0" smtClean="0">
                <a:solidFill>
                  <a:prstClr val="black"/>
                </a:solidFill>
              </a:rPr>
              <a:t>Performance Parameter Definition</a:t>
            </a:r>
            <a:endParaRPr lang="en-US" sz="1050" dirty="0">
              <a:solidFill>
                <a:prstClr val="black"/>
              </a:solidFill>
            </a:endParaRPr>
          </a:p>
        </p:txBody>
      </p:sp>
      <p:pic>
        <p:nvPicPr>
          <p:cNvPr id="200" name="Picture 199" descr="20.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21124514">
            <a:off x="8071926" y="5473413"/>
            <a:ext cx="903399" cy="986709"/>
          </a:xfrm>
          <a:prstGeom prst="rect">
            <a:avLst/>
          </a:prstGeom>
        </p:spPr>
      </p:pic>
      <p:sp>
        <p:nvSpPr>
          <p:cNvPr id="212" name="TextBox 211"/>
          <p:cNvSpPr txBox="1"/>
          <p:nvPr/>
        </p:nvSpPr>
        <p:spPr>
          <a:xfrm>
            <a:off x="7243949" y="4942770"/>
            <a:ext cx="1671933" cy="338554"/>
          </a:xfrm>
          <a:prstGeom prst="rect">
            <a:avLst/>
          </a:prstGeom>
          <a:noFill/>
        </p:spPr>
        <p:txBody>
          <a:bodyPr wrap="none" rtlCol="0">
            <a:spAutoFit/>
          </a:bodyPr>
          <a:lstStyle/>
          <a:p>
            <a:pPr algn="ctr"/>
            <a:r>
              <a:rPr lang="en-US" sz="1600" dirty="0" smtClean="0">
                <a:solidFill>
                  <a:prstClr val="black"/>
                </a:solidFill>
              </a:rPr>
              <a:t>Strategic Planning</a:t>
            </a:r>
            <a:endParaRPr lang="en-US" sz="1600" dirty="0">
              <a:solidFill>
                <a:prstClr val="black"/>
              </a:solidFill>
            </a:endParaRPr>
          </a:p>
        </p:txBody>
      </p:sp>
      <p:sp>
        <p:nvSpPr>
          <p:cNvPr id="257" name="Rounded Rectangle 256"/>
          <p:cNvSpPr/>
          <p:nvPr/>
        </p:nvSpPr>
        <p:spPr>
          <a:xfrm>
            <a:off x="4993265" y="5104545"/>
            <a:ext cx="869001" cy="550921"/>
          </a:xfrm>
          <a:prstGeom prst="roundRect">
            <a:avLst/>
          </a:prstGeom>
          <a:gradFill flip="none" rotWithShape="1">
            <a:gsLst>
              <a:gs pos="0">
                <a:schemeClr val="accent5">
                  <a:lumMod val="40000"/>
                  <a:lumOff val="60000"/>
                </a:schemeClr>
              </a:gs>
              <a:gs pos="26000">
                <a:schemeClr val="accent5">
                  <a:lumMod val="89000"/>
                </a:schemeClr>
              </a:gs>
              <a:gs pos="75000">
                <a:srgbClr val="002D86"/>
              </a:gs>
              <a:gs pos="97000">
                <a:srgbClr val="001A4E"/>
              </a:gs>
            </a:gsLst>
            <a:path path="circle">
              <a:fillToRect r="100000" b="100000"/>
            </a:path>
            <a:tileRect l="-100000" t="-100000"/>
          </a:gra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STMD</a:t>
            </a:r>
            <a:endParaRPr lang="en-US" dirty="0">
              <a:solidFill>
                <a:prstClr val="white"/>
              </a:solidFill>
            </a:endParaRPr>
          </a:p>
        </p:txBody>
      </p:sp>
      <p:sp>
        <p:nvSpPr>
          <p:cNvPr id="255" name="Rounded Rectangle 254"/>
          <p:cNvSpPr/>
          <p:nvPr/>
        </p:nvSpPr>
        <p:spPr>
          <a:xfrm>
            <a:off x="5244628" y="5422864"/>
            <a:ext cx="869001" cy="550921"/>
          </a:xfrm>
          <a:prstGeom prst="roundRect">
            <a:avLst/>
          </a:prstGeom>
          <a:gradFill flip="none" rotWithShape="1">
            <a:gsLst>
              <a:gs pos="0">
                <a:schemeClr val="accent5">
                  <a:lumMod val="40000"/>
                  <a:lumOff val="60000"/>
                </a:schemeClr>
              </a:gs>
              <a:gs pos="26000">
                <a:schemeClr val="accent5">
                  <a:lumMod val="89000"/>
                </a:schemeClr>
              </a:gs>
              <a:gs pos="75000">
                <a:srgbClr val="002D86"/>
              </a:gs>
              <a:gs pos="97000">
                <a:srgbClr val="001A4E"/>
              </a:gs>
            </a:gsLst>
            <a:path path="circle">
              <a:fillToRect r="100000" b="100000"/>
            </a:path>
            <a:tileRect l="-100000" t="-100000"/>
          </a:gra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ISS</a:t>
            </a:r>
            <a:endParaRPr lang="en-US" dirty="0">
              <a:solidFill>
                <a:prstClr val="white"/>
              </a:solidFill>
            </a:endParaRPr>
          </a:p>
        </p:txBody>
      </p:sp>
      <p:sp>
        <p:nvSpPr>
          <p:cNvPr id="256" name="Rounded Rectangle 255"/>
          <p:cNvSpPr/>
          <p:nvPr/>
        </p:nvSpPr>
        <p:spPr>
          <a:xfrm>
            <a:off x="5497581" y="5773910"/>
            <a:ext cx="869001" cy="550921"/>
          </a:xfrm>
          <a:prstGeom prst="roundRect">
            <a:avLst/>
          </a:prstGeom>
          <a:gradFill flip="none" rotWithShape="1">
            <a:gsLst>
              <a:gs pos="0">
                <a:schemeClr val="accent5">
                  <a:lumMod val="40000"/>
                  <a:lumOff val="60000"/>
                </a:schemeClr>
              </a:gs>
              <a:gs pos="26000">
                <a:schemeClr val="accent5">
                  <a:lumMod val="89000"/>
                </a:schemeClr>
              </a:gs>
              <a:gs pos="75000">
                <a:srgbClr val="002D86"/>
              </a:gs>
              <a:gs pos="97000">
                <a:srgbClr val="001A4E"/>
              </a:gs>
            </a:gsLst>
            <a:path path="circle">
              <a:fillToRect r="100000" b="100000"/>
            </a:path>
            <a:tileRect l="-100000" t="-100000"/>
          </a:gra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ESD</a:t>
            </a:r>
            <a:endParaRPr lang="en-US" dirty="0">
              <a:solidFill>
                <a:prstClr val="white"/>
              </a:solidFill>
            </a:endParaRPr>
          </a:p>
        </p:txBody>
      </p:sp>
      <p:sp>
        <p:nvSpPr>
          <p:cNvPr id="254" name="Rounded Rectangle 253"/>
          <p:cNvSpPr/>
          <p:nvPr/>
        </p:nvSpPr>
        <p:spPr>
          <a:xfrm>
            <a:off x="5730505" y="6081452"/>
            <a:ext cx="869001" cy="550921"/>
          </a:xfrm>
          <a:prstGeom prst="roundRect">
            <a:avLst/>
          </a:prstGeom>
          <a:gradFill flip="none" rotWithShape="1">
            <a:gsLst>
              <a:gs pos="0">
                <a:schemeClr val="accent5">
                  <a:lumMod val="40000"/>
                  <a:lumOff val="60000"/>
                </a:schemeClr>
              </a:gs>
              <a:gs pos="26000">
                <a:schemeClr val="accent5">
                  <a:lumMod val="89000"/>
                </a:schemeClr>
              </a:gs>
              <a:gs pos="75000">
                <a:srgbClr val="002D86"/>
              </a:gs>
              <a:gs pos="97000">
                <a:srgbClr val="001A4E"/>
              </a:gs>
            </a:gsLst>
            <a:path path="circle">
              <a:fillToRect r="100000" b="100000"/>
            </a:path>
            <a:tileRect l="-100000" t="-100000"/>
          </a:gra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AES</a:t>
            </a:r>
            <a:endParaRPr lang="en-US" dirty="0">
              <a:solidFill>
                <a:prstClr val="white"/>
              </a:solidFill>
            </a:endParaRPr>
          </a:p>
        </p:txBody>
      </p:sp>
      <p:sp>
        <p:nvSpPr>
          <p:cNvPr id="260" name="Bent-Up Arrow 259"/>
          <p:cNvSpPr/>
          <p:nvPr/>
        </p:nvSpPr>
        <p:spPr>
          <a:xfrm>
            <a:off x="6305792" y="1403441"/>
            <a:ext cx="1410628" cy="423816"/>
          </a:xfrm>
          <a:prstGeom prst="bentUpArrow">
            <a:avLst>
              <a:gd name="adj1" fmla="val 37802"/>
              <a:gd name="adj2" fmla="val 50000"/>
              <a:gd name="adj3" fmla="val 37812"/>
            </a:avLst>
          </a:prstGeom>
          <a:gradFill flip="none" rotWithShape="1">
            <a:gsLst>
              <a:gs pos="0">
                <a:schemeClr val="bg1">
                  <a:lumMod val="95000"/>
                </a:schemeClr>
              </a:gs>
              <a:gs pos="48000">
                <a:schemeClr val="bg1">
                  <a:lumMod val="75000"/>
                </a:schemeClr>
              </a:gs>
              <a:gs pos="75000">
                <a:schemeClr val="tx2">
                  <a:lumMod val="60000"/>
                  <a:lumOff val="40000"/>
                </a:schemeClr>
              </a:gs>
              <a:gs pos="100000">
                <a:srgbClr val="6D6F91"/>
              </a:gs>
            </a:gsLst>
            <a:path path="circle">
              <a:fillToRect l="100000" b="100000"/>
            </a:path>
            <a:tileRect t="-100000" r="-100000"/>
          </a:gradFill>
          <a:ln>
            <a:gradFill>
              <a:gsLst>
                <a:gs pos="0">
                  <a:schemeClr val="bg1"/>
                </a:gs>
                <a:gs pos="62000">
                  <a:schemeClr val="tx2">
                    <a:lumMod val="60000"/>
                    <a:lumOff val="40000"/>
                  </a:schemeClr>
                </a:gs>
                <a:gs pos="83000">
                  <a:schemeClr val="tx2">
                    <a:lumMod val="40000"/>
                    <a:lumOff val="6000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a:grpSpLocks noChangeAspect="1"/>
          </p:cNvGrpSpPr>
          <p:nvPr/>
        </p:nvGrpSpPr>
        <p:grpSpPr>
          <a:xfrm>
            <a:off x="393366" y="859091"/>
            <a:ext cx="6087017" cy="984372"/>
            <a:chOff x="889890" y="419524"/>
            <a:chExt cx="7689963" cy="1243595"/>
          </a:xfrm>
        </p:grpSpPr>
        <p:sp>
          <p:nvSpPr>
            <p:cNvPr id="175" name="Rounded Rectangle 174"/>
            <p:cNvSpPr/>
            <p:nvPr/>
          </p:nvSpPr>
          <p:spPr>
            <a:xfrm>
              <a:off x="889890" y="1002798"/>
              <a:ext cx="7689963" cy="660321"/>
            </a:xfrm>
            <a:prstGeom prst="roundRect">
              <a:avLst/>
            </a:prstGeom>
            <a:gradFill flip="none" rotWithShape="1">
              <a:gsLst>
                <a:gs pos="0">
                  <a:schemeClr val="bg1">
                    <a:lumMod val="95000"/>
                  </a:schemeClr>
                </a:gs>
                <a:gs pos="59000">
                  <a:schemeClr val="bg1">
                    <a:lumMod val="85000"/>
                    <a:alpha val="80000"/>
                  </a:schemeClr>
                </a:gs>
                <a:gs pos="83000">
                  <a:srgbClr val="6D6F91"/>
                </a:gs>
                <a:gs pos="100000">
                  <a:srgbClr val="6D6F9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lumMod val="75000"/>
                    <a:lumOff val="25000"/>
                  </a:prstClr>
                </a:solidFill>
              </a:endParaRPr>
            </a:p>
          </p:txBody>
        </p:sp>
        <p:grpSp>
          <p:nvGrpSpPr>
            <p:cNvPr id="14" name="Group 13"/>
            <p:cNvGrpSpPr/>
            <p:nvPr/>
          </p:nvGrpSpPr>
          <p:grpSpPr>
            <a:xfrm>
              <a:off x="889890" y="419524"/>
              <a:ext cx="7689963" cy="1220982"/>
              <a:chOff x="1170965" y="1302493"/>
              <a:chExt cx="6635692" cy="1053589"/>
            </a:xfrm>
          </p:grpSpPr>
          <p:grpSp>
            <p:nvGrpSpPr>
              <p:cNvPr id="15" name="Group 14"/>
              <p:cNvGrpSpPr/>
              <p:nvPr/>
            </p:nvGrpSpPr>
            <p:grpSpPr>
              <a:xfrm>
                <a:off x="1170965" y="1302493"/>
                <a:ext cx="6635692" cy="704675"/>
                <a:chOff x="1170965" y="790764"/>
                <a:chExt cx="6635692" cy="704675"/>
              </a:xfrm>
            </p:grpSpPr>
            <p:sp>
              <p:nvSpPr>
                <p:cNvPr id="141" name="Freeform 140"/>
                <p:cNvSpPr/>
                <p:nvPr/>
              </p:nvSpPr>
              <p:spPr>
                <a:xfrm>
                  <a:off x="1170965" y="790764"/>
                  <a:ext cx="6635692" cy="704675"/>
                </a:xfrm>
                <a:custGeom>
                  <a:avLst/>
                  <a:gdLst>
                    <a:gd name="connsiteX0" fmla="*/ 6526635 w 6635692"/>
                    <a:gd name="connsiteY0" fmla="*/ 75501 h 704675"/>
                    <a:gd name="connsiteX1" fmla="*/ 0 w 6635692"/>
                    <a:gd name="connsiteY1" fmla="*/ 0 h 704675"/>
                    <a:gd name="connsiteX2" fmla="*/ 0 w 6635692"/>
                    <a:gd name="connsiteY2" fmla="*/ 704675 h 704675"/>
                    <a:gd name="connsiteX3" fmla="*/ 6535024 w 6635692"/>
                    <a:gd name="connsiteY3" fmla="*/ 511729 h 704675"/>
                    <a:gd name="connsiteX4" fmla="*/ 6618914 w 6635692"/>
                    <a:gd name="connsiteY4" fmla="*/ 402672 h 704675"/>
                    <a:gd name="connsiteX5" fmla="*/ 6509857 w 6635692"/>
                    <a:gd name="connsiteY5" fmla="*/ 302004 h 704675"/>
                    <a:gd name="connsiteX6" fmla="*/ 6635692 w 6635692"/>
                    <a:gd name="connsiteY6" fmla="*/ 142613 h 704675"/>
                    <a:gd name="connsiteX7" fmla="*/ 6526635 w 6635692"/>
                    <a:gd name="connsiteY7" fmla="*/ 75501 h 70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5692" h="704675">
                      <a:moveTo>
                        <a:pt x="6526635" y="75501"/>
                      </a:moveTo>
                      <a:lnTo>
                        <a:pt x="0" y="0"/>
                      </a:lnTo>
                      <a:lnTo>
                        <a:pt x="0" y="704675"/>
                      </a:lnTo>
                      <a:lnTo>
                        <a:pt x="6535024" y="511729"/>
                      </a:lnTo>
                      <a:lnTo>
                        <a:pt x="6618914" y="402672"/>
                      </a:lnTo>
                      <a:lnTo>
                        <a:pt x="6509857" y="302004"/>
                      </a:lnTo>
                      <a:lnTo>
                        <a:pt x="6635692" y="142613"/>
                      </a:lnTo>
                      <a:lnTo>
                        <a:pt x="6526635" y="75501"/>
                      </a:lnTo>
                      <a:close/>
                    </a:path>
                  </a:pathLst>
                </a:custGeom>
                <a:gradFill flip="none" rotWithShape="1">
                  <a:gsLst>
                    <a:gs pos="0">
                      <a:schemeClr val="bg1">
                        <a:lumMod val="95000"/>
                      </a:schemeClr>
                    </a:gs>
                    <a:gs pos="59000">
                      <a:schemeClr val="accent3">
                        <a:lumMod val="45000"/>
                        <a:lumOff val="55000"/>
                      </a:schemeClr>
                    </a:gs>
                    <a:gs pos="83000">
                      <a:srgbClr val="8889A6"/>
                    </a:gs>
                    <a:gs pos="100000">
                      <a:srgbClr val="6D6F91"/>
                    </a:gs>
                  </a:gsLst>
                  <a:lin ang="0" scaled="1"/>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42" name="Straight Connector 141"/>
                <p:cNvCxnSpPr/>
                <p:nvPr/>
              </p:nvCxnSpPr>
              <p:spPr>
                <a:xfrm>
                  <a:off x="1694576" y="805343"/>
                  <a:ext cx="0" cy="67111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248251" y="796954"/>
                  <a:ext cx="6715" cy="677214"/>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759979" y="805343"/>
                  <a:ext cx="1786" cy="64145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3238150" y="822121"/>
                  <a:ext cx="1" cy="60400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3716323" y="822121"/>
                  <a:ext cx="8391" cy="60400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4194495" y="830510"/>
                  <a:ext cx="2" cy="562062"/>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4588778" y="838899"/>
                  <a:ext cx="1399" cy="545284"/>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5029899" y="838899"/>
                  <a:ext cx="6295" cy="53689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5455642" y="847287"/>
                  <a:ext cx="1" cy="51172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5800990" y="847288"/>
                  <a:ext cx="4192" cy="50333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6128165" y="855677"/>
                  <a:ext cx="1393" cy="47817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6434359" y="855677"/>
                  <a:ext cx="703" cy="47817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6702809" y="855677"/>
                  <a:ext cx="2094" cy="47817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6929306" y="848686"/>
                  <a:ext cx="1403" cy="47677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7136940" y="860076"/>
                  <a:ext cx="2091" cy="44860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7338976" y="855676"/>
                  <a:ext cx="2792" cy="46139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rot="21480000">
                  <a:off x="1304533" y="1369345"/>
                  <a:ext cx="209723" cy="117432"/>
                </a:xfrm>
                <a:prstGeom prst="rect">
                  <a:avLst/>
                </a:prstGeom>
                <a:noFill/>
              </p:spPr>
              <p:txBody>
                <a:bodyPr wrap="square" lIns="0" tIns="0" rIns="0" bIns="0" rtlCol="0">
                  <a:spAutoFit/>
                </a:bodyPr>
                <a:lstStyle/>
                <a:p>
                  <a:pPr algn="ctr"/>
                  <a:r>
                    <a:rPr lang="en-US" sz="700" dirty="0" smtClean="0">
                      <a:solidFill>
                        <a:prstClr val="black"/>
                      </a:solidFill>
                    </a:rPr>
                    <a:t>2020</a:t>
                  </a:r>
                  <a:endParaRPr lang="en-US" sz="700" dirty="0">
                    <a:solidFill>
                      <a:prstClr val="black"/>
                    </a:solidFill>
                  </a:endParaRPr>
                </a:p>
              </p:txBody>
            </p:sp>
            <p:sp>
              <p:nvSpPr>
                <p:cNvPr id="159" name="TextBox 158"/>
                <p:cNvSpPr txBox="1"/>
                <p:nvPr/>
              </p:nvSpPr>
              <p:spPr>
                <a:xfrm rot="21480000">
                  <a:off x="1850657" y="1350274"/>
                  <a:ext cx="209723" cy="117432"/>
                </a:xfrm>
                <a:prstGeom prst="rect">
                  <a:avLst/>
                </a:prstGeom>
                <a:noFill/>
              </p:spPr>
              <p:txBody>
                <a:bodyPr wrap="square" lIns="0" tIns="0" rIns="0" bIns="0" rtlCol="0">
                  <a:spAutoFit/>
                </a:bodyPr>
                <a:lstStyle/>
                <a:p>
                  <a:pPr algn="ctr"/>
                  <a:r>
                    <a:rPr lang="en-US" sz="700" dirty="0" smtClean="0">
                      <a:solidFill>
                        <a:prstClr val="black"/>
                      </a:solidFill>
                    </a:rPr>
                    <a:t>2021</a:t>
                  </a:r>
                  <a:endParaRPr lang="en-US" sz="700" dirty="0">
                    <a:solidFill>
                      <a:prstClr val="black"/>
                    </a:solidFill>
                  </a:endParaRPr>
                </a:p>
              </p:txBody>
            </p:sp>
            <p:sp>
              <p:nvSpPr>
                <p:cNvPr id="160" name="TextBox 159"/>
                <p:cNvSpPr txBox="1"/>
                <p:nvPr/>
              </p:nvSpPr>
              <p:spPr>
                <a:xfrm rot="21480000">
                  <a:off x="2374679" y="1340363"/>
                  <a:ext cx="209723" cy="117432"/>
                </a:xfrm>
                <a:prstGeom prst="rect">
                  <a:avLst/>
                </a:prstGeom>
                <a:noFill/>
              </p:spPr>
              <p:txBody>
                <a:bodyPr wrap="square" lIns="0" tIns="0" rIns="0" bIns="0" rtlCol="0">
                  <a:spAutoFit/>
                </a:bodyPr>
                <a:lstStyle/>
                <a:p>
                  <a:pPr algn="ctr"/>
                  <a:r>
                    <a:rPr lang="en-US" sz="700" dirty="0" smtClean="0">
                      <a:solidFill>
                        <a:prstClr val="black"/>
                      </a:solidFill>
                    </a:rPr>
                    <a:t>2022</a:t>
                  </a:r>
                  <a:endParaRPr lang="en-US" sz="700" dirty="0">
                    <a:solidFill>
                      <a:prstClr val="black"/>
                    </a:solidFill>
                  </a:endParaRPr>
                </a:p>
              </p:txBody>
            </p:sp>
            <p:sp>
              <p:nvSpPr>
                <p:cNvPr id="161" name="TextBox 160"/>
                <p:cNvSpPr txBox="1"/>
                <p:nvPr/>
              </p:nvSpPr>
              <p:spPr>
                <a:xfrm rot="21480000">
                  <a:off x="2874696" y="1331290"/>
                  <a:ext cx="209723" cy="117432"/>
                </a:xfrm>
                <a:prstGeom prst="rect">
                  <a:avLst/>
                </a:prstGeom>
                <a:noFill/>
              </p:spPr>
              <p:txBody>
                <a:bodyPr wrap="square" lIns="0" tIns="0" rIns="0" bIns="0" rtlCol="0">
                  <a:spAutoFit/>
                </a:bodyPr>
                <a:lstStyle/>
                <a:p>
                  <a:pPr algn="ctr"/>
                  <a:r>
                    <a:rPr lang="en-US" sz="700" dirty="0" smtClean="0">
                      <a:solidFill>
                        <a:prstClr val="black"/>
                      </a:solidFill>
                    </a:rPr>
                    <a:t>2023</a:t>
                  </a:r>
                  <a:endParaRPr lang="en-US" sz="700" dirty="0">
                    <a:solidFill>
                      <a:prstClr val="black"/>
                    </a:solidFill>
                  </a:endParaRPr>
                </a:p>
              </p:txBody>
            </p:sp>
            <p:sp>
              <p:nvSpPr>
                <p:cNvPr id="162" name="TextBox 161"/>
                <p:cNvSpPr txBox="1"/>
                <p:nvPr/>
              </p:nvSpPr>
              <p:spPr>
                <a:xfrm rot="21480000">
                  <a:off x="3358806" y="1314386"/>
                  <a:ext cx="209723" cy="117432"/>
                </a:xfrm>
                <a:prstGeom prst="rect">
                  <a:avLst/>
                </a:prstGeom>
                <a:noFill/>
              </p:spPr>
              <p:txBody>
                <a:bodyPr wrap="square" lIns="0" tIns="0" rIns="0" bIns="0" rtlCol="0">
                  <a:spAutoFit/>
                </a:bodyPr>
                <a:lstStyle/>
                <a:p>
                  <a:pPr algn="ctr"/>
                  <a:r>
                    <a:rPr lang="en-US" sz="700" dirty="0" smtClean="0">
                      <a:solidFill>
                        <a:prstClr val="black"/>
                      </a:solidFill>
                    </a:rPr>
                    <a:t>2024</a:t>
                  </a:r>
                  <a:endParaRPr lang="en-US" sz="700" dirty="0">
                    <a:solidFill>
                      <a:prstClr val="black"/>
                    </a:solidFill>
                  </a:endParaRPr>
                </a:p>
              </p:txBody>
            </p:sp>
            <p:sp>
              <p:nvSpPr>
                <p:cNvPr id="163" name="TextBox 162"/>
                <p:cNvSpPr txBox="1"/>
                <p:nvPr/>
              </p:nvSpPr>
              <p:spPr>
                <a:xfrm rot="21480000">
                  <a:off x="3842914" y="1297480"/>
                  <a:ext cx="209723" cy="117432"/>
                </a:xfrm>
                <a:prstGeom prst="rect">
                  <a:avLst/>
                </a:prstGeom>
                <a:noFill/>
              </p:spPr>
              <p:txBody>
                <a:bodyPr wrap="square" lIns="0" tIns="0" rIns="0" bIns="0" rtlCol="0">
                  <a:spAutoFit/>
                </a:bodyPr>
                <a:lstStyle/>
                <a:p>
                  <a:pPr algn="ctr"/>
                  <a:r>
                    <a:rPr lang="en-US" sz="700" dirty="0" smtClean="0">
                      <a:solidFill>
                        <a:prstClr val="black"/>
                      </a:solidFill>
                    </a:rPr>
                    <a:t>2025</a:t>
                  </a:r>
                  <a:endParaRPr lang="en-US" sz="700" dirty="0">
                    <a:solidFill>
                      <a:prstClr val="black"/>
                    </a:solidFill>
                  </a:endParaRPr>
                </a:p>
              </p:txBody>
            </p:sp>
            <p:sp>
              <p:nvSpPr>
                <p:cNvPr id="164" name="TextBox 163"/>
                <p:cNvSpPr txBox="1"/>
                <p:nvPr/>
              </p:nvSpPr>
              <p:spPr>
                <a:xfrm rot="21480000">
                  <a:off x="4275110" y="1290776"/>
                  <a:ext cx="209723" cy="117432"/>
                </a:xfrm>
                <a:prstGeom prst="rect">
                  <a:avLst/>
                </a:prstGeom>
                <a:noFill/>
              </p:spPr>
              <p:txBody>
                <a:bodyPr wrap="square" lIns="0" tIns="0" rIns="0" bIns="0" rtlCol="0">
                  <a:spAutoFit/>
                </a:bodyPr>
                <a:lstStyle/>
                <a:p>
                  <a:pPr algn="ctr"/>
                  <a:r>
                    <a:rPr lang="en-US" sz="700" dirty="0" smtClean="0">
                      <a:solidFill>
                        <a:prstClr val="black"/>
                      </a:solidFill>
                    </a:rPr>
                    <a:t>2026</a:t>
                  </a:r>
                  <a:endParaRPr lang="en-US" sz="700" dirty="0">
                    <a:solidFill>
                      <a:prstClr val="black"/>
                    </a:solidFill>
                  </a:endParaRPr>
                </a:p>
              </p:txBody>
            </p:sp>
            <p:sp>
              <p:nvSpPr>
                <p:cNvPr id="165" name="TextBox 164"/>
                <p:cNvSpPr txBox="1"/>
                <p:nvPr/>
              </p:nvSpPr>
              <p:spPr>
                <a:xfrm rot="21480000">
                  <a:off x="4716490" y="1280443"/>
                  <a:ext cx="209723" cy="117432"/>
                </a:xfrm>
                <a:prstGeom prst="rect">
                  <a:avLst/>
                </a:prstGeom>
                <a:noFill/>
              </p:spPr>
              <p:txBody>
                <a:bodyPr wrap="square" lIns="0" tIns="0" rIns="0" bIns="0" rtlCol="0">
                  <a:spAutoFit/>
                </a:bodyPr>
                <a:lstStyle/>
                <a:p>
                  <a:pPr algn="ctr"/>
                  <a:r>
                    <a:rPr lang="en-US" sz="700" dirty="0" smtClean="0">
                      <a:solidFill>
                        <a:prstClr val="black"/>
                      </a:solidFill>
                    </a:rPr>
                    <a:t>2027</a:t>
                  </a:r>
                  <a:endParaRPr lang="en-US" sz="700" dirty="0">
                    <a:solidFill>
                      <a:prstClr val="black"/>
                    </a:solidFill>
                  </a:endParaRPr>
                </a:p>
              </p:txBody>
            </p:sp>
            <p:sp>
              <p:nvSpPr>
                <p:cNvPr id="166" name="TextBox 165"/>
                <p:cNvSpPr txBox="1"/>
                <p:nvPr/>
              </p:nvSpPr>
              <p:spPr>
                <a:xfrm rot="21480000">
                  <a:off x="5157344" y="1270128"/>
                  <a:ext cx="209723" cy="117432"/>
                </a:xfrm>
                <a:prstGeom prst="rect">
                  <a:avLst/>
                </a:prstGeom>
                <a:noFill/>
              </p:spPr>
              <p:txBody>
                <a:bodyPr wrap="square" lIns="0" tIns="0" rIns="0" bIns="0" rtlCol="0">
                  <a:spAutoFit/>
                </a:bodyPr>
                <a:lstStyle/>
                <a:p>
                  <a:pPr algn="ctr"/>
                  <a:r>
                    <a:rPr lang="en-US" sz="700" dirty="0" smtClean="0">
                      <a:solidFill>
                        <a:prstClr val="black">
                          <a:lumMod val="75000"/>
                          <a:lumOff val="25000"/>
                        </a:prstClr>
                      </a:solidFill>
                    </a:rPr>
                    <a:t>2028</a:t>
                  </a:r>
                  <a:endParaRPr lang="en-US" sz="700" dirty="0">
                    <a:solidFill>
                      <a:prstClr val="black">
                        <a:lumMod val="75000"/>
                        <a:lumOff val="25000"/>
                      </a:prstClr>
                    </a:solidFill>
                  </a:endParaRPr>
                </a:p>
              </p:txBody>
            </p:sp>
            <p:sp>
              <p:nvSpPr>
                <p:cNvPr id="167" name="TextBox 166"/>
                <p:cNvSpPr txBox="1"/>
                <p:nvPr/>
              </p:nvSpPr>
              <p:spPr>
                <a:xfrm rot="21480000">
                  <a:off x="5535669" y="1256917"/>
                  <a:ext cx="209723" cy="117432"/>
                </a:xfrm>
                <a:prstGeom prst="rect">
                  <a:avLst/>
                </a:prstGeom>
                <a:noFill/>
              </p:spPr>
              <p:txBody>
                <a:bodyPr wrap="square" lIns="0" tIns="0" rIns="0" bIns="0" rtlCol="0">
                  <a:spAutoFit/>
                </a:bodyPr>
                <a:lstStyle/>
                <a:p>
                  <a:pPr algn="ctr"/>
                  <a:r>
                    <a:rPr lang="en-US" sz="700" dirty="0" smtClean="0">
                      <a:solidFill>
                        <a:prstClr val="black">
                          <a:lumMod val="75000"/>
                          <a:lumOff val="25000"/>
                        </a:prstClr>
                      </a:solidFill>
                    </a:rPr>
                    <a:t>2029</a:t>
                  </a:r>
                  <a:endParaRPr lang="en-US" sz="700" dirty="0">
                    <a:solidFill>
                      <a:prstClr val="black">
                        <a:lumMod val="75000"/>
                        <a:lumOff val="25000"/>
                      </a:prstClr>
                    </a:solidFill>
                  </a:endParaRPr>
                </a:p>
              </p:txBody>
            </p:sp>
            <p:sp>
              <p:nvSpPr>
                <p:cNvPr id="168" name="TextBox 167"/>
                <p:cNvSpPr txBox="1"/>
                <p:nvPr/>
              </p:nvSpPr>
              <p:spPr>
                <a:xfrm rot="21480000">
                  <a:off x="5891280" y="1242728"/>
                  <a:ext cx="209723" cy="117432"/>
                </a:xfrm>
                <a:prstGeom prst="rect">
                  <a:avLst/>
                </a:prstGeom>
                <a:noFill/>
              </p:spPr>
              <p:txBody>
                <a:bodyPr wrap="square" lIns="0" tIns="0" rIns="0" bIns="0" rtlCol="0">
                  <a:spAutoFit/>
                </a:bodyPr>
                <a:lstStyle/>
                <a:p>
                  <a:pPr algn="ctr"/>
                  <a:r>
                    <a:rPr lang="en-US" sz="700" dirty="0" smtClean="0">
                      <a:solidFill>
                        <a:prstClr val="black">
                          <a:lumMod val="75000"/>
                          <a:lumOff val="25000"/>
                        </a:prstClr>
                      </a:solidFill>
                    </a:rPr>
                    <a:t>2030</a:t>
                  </a:r>
                  <a:endParaRPr lang="en-US" sz="700" dirty="0">
                    <a:solidFill>
                      <a:prstClr val="black">
                        <a:lumMod val="75000"/>
                        <a:lumOff val="25000"/>
                      </a:prstClr>
                    </a:solidFill>
                  </a:endParaRPr>
                </a:p>
              </p:txBody>
            </p:sp>
            <p:sp>
              <p:nvSpPr>
                <p:cNvPr id="169" name="TextBox 168"/>
                <p:cNvSpPr txBox="1"/>
                <p:nvPr/>
              </p:nvSpPr>
              <p:spPr>
                <a:xfrm rot="21480000">
                  <a:off x="6187860" y="1232371"/>
                  <a:ext cx="209723" cy="117432"/>
                </a:xfrm>
                <a:prstGeom prst="rect">
                  <a:avLst/>
                </a:prstGeom>
                <a:noFill/>
              </p:spPr>
              <p:txBody>
                <a:bodyPr wrap="square" lIns="0" tIns="0" rIns="0" bIns="0" rtlCol="0">
                  <a:spAutoFit/>
                </a:bodyPr>
                <a:lstStyle/>
                <a:p>
                  <a:pPr algn="ctr"/>
                  <a:r>
                    <a:rPr lang="en-US" sz="700" dirty="0" smtClean="0">
                      <a:solidFill>
                        <a:prstClr val="black">
                          <a:lumMod val="75000"/>
                          <a:lumOff val="25000"/>
                        </a:prstClr>
                      </a:solidFill>
                    </a:rPr>
                    <a:t>2031</a:t>
                  </a:r>
                  <a:endParaRPr lang="en-US" sz="700" dirty="0">
                    <a:solidFill>
                      <a:prstClr val="black">
                        <a:lumMod val="75000"/>
                        <a:lumOff val="25000"/>
                      </a:prstClr>
                    </a:solidFill>
                  </a:endParaRPr>
                </a:p>
              </p:txBody>
            </p:sp>
            <p:sp>
              <p:nvSpPr>
                <p:cNvPr id="170" name="TextBox 169"/>
                <p:cNvSpPr txBox="1"/>
                <p:nvPr/>
              </p:nvSpPr>
              <p:spPr>
                <a:xfrm rot="21480000">
                  <a:off x="6460514" y="1222850"/>
                  <a:ext cx="209723" cy="117432"/>
                </a:xfrm>
                <a:prstGeom prst="rect">
                  <a:avLst/>
                </a:prstGeom>
                <a:noFill/>
              </p:spPr>
              <p:txBody>
                <a:bodyPr wrap="square" lIns="0" tIns="0" rIns="0" bIns="0" rtlCol="0">
                  <a:spAutoFit/>
                </a:bodyPr>
                <a:lstStyle/>
                <a:p>
                  <a:pPr algn="ctr"/>
                  <a:r>
                    <a:rPr lang="en-US" sz="700" dirty="0" smtClean="0">
                      <a:solidFill>
                        <a:prstClr val="black">
                          <a:lumMod val="65000"/>
                          <a:lumOff val="35000"/>
                        </a:prstClr>
                      </a:solidFill>
                    </a:rPr>
                    <a:t>2032</a:t>
                  </a:r>
                  <a:endParaRPr lang="en-US" sz="700" dirty="0">
                    <a:solidFill>
                      <a:prstClr val="black">
                        <a:lumMod val="65000"/>
                        <a:lumOff val="35000"/>
                      </a:prstClr>
                    </a:solidFill>
                  </a:endParaRPr>
                </a:p>
              </p:txBody>
            </p:sp>
            <p:sp>
              <p:nvSpPr>
                <p:cNvPr id="171" name="TextBox 170"/>
                <p:cNvSpPr txBox="1"/>
                <p:nvPr/>
              </p:nvSpPr>
              <p:spPr>
                <a:xfrm rot="21480000">
                  <a:off x="6710459" y="1211281"/>
                  <a:ext cx="209723" cy="123111"/>
                </a:xfrm>
                <a:prstGeom prst="rect">
                  <a:avLst/>
                </a:prstGeom>
                <a:noFill/>
              </p:spPr>
              <p:txBody>
                <a:bodyPr wrap="square" lIns="0" tIns="0" rIns="0" bIns="0" rtlCol="0">
                  <a:spAutoFit/>
                </a:bodyPr>
                <a:lstStyle/>
                <a:p>
                  <a:pPr algn="ctr"/>
                  <a:r>
                    <a:rPr lang="en-US" sz="800" dirty="0" smtClean="0">
                      <a:solidFill>
                        <a:prstClr val="black">
                          <a:lumMod val="65000"/>
                          <a:lumOff val="35000"/>
                        </a:prstClr>
                      </a:solidFill>
                    </a:rPr>
                    <a:t>‘33</a:t>
                  </a:r>
                  <a:endParaRPr lang="en-US" sz="800" dirty="0">
                    <a:solidFill>
                      <a:prstClr val="black">
                        <a:lumMod val="65000"/>
                        <a:lumOff val="35000"/>
                      </a:prstClr>
                    </a:solidFill>
                  </a:endParaRPr>
                </a:p>
              </p:txBody>
            </p:sp>
            <p:sp>
              <p:nvSpPr>
                <p:cNvPr id="172" name="TextBox 171"/>
                <p:cNvSpPr txBox="1"/>
                <p:nvPr/>
              </p:nvSpPr>
              <p:spPr>
                <a:xfrm rot="21480000">
                  <a:off x="6910275" y="1204304"/>
                  <a:ext cx="209723" cy="123111"/>
                </a:xfrm>
                <a:prstGeom prst="rect">
                  <a:avLst/>
                </a:prstGeom>
                <a:noFill/>
              </p:spPr>
              <p:txBody>
                <a:bodyPr wrap="square" lIns="0" tIns="0" rIns="0" bIns="0" rtlCol="0">
                  <a:spAutoFit/>
                </a:bodyPr>
                <a:lstStyle/>
                <a:p>
                  <a:pPr algn="ctr"/>
                  <a:r>
                    <a:rPr lang="en-US" sz="800" dirty="0" smtClean="0">
                      <a:solidFill>
                        <a:prstClr val="black">
                          <a:lumMod val="65000"/>
                          <a:lumOff val="35000"/>
                        </a:prstClr>
                      </a:solidFill>
                    </a:rPr>
                    <a:t>‘34</a:t>
                  </a:r>
                  <a:endParaRPr lang="en-US" sz="800" dirty="0">
                    <a:solidFill>
                      <a:prstClr val="black">
                        <a:lumMod val="65000"/>
                        <a:lumOff val="35000"/>
                      </a:prstClr>
                    </a:solidFill>
                  </a:endParaRPr>
                </a:p>
              </p:txBody>
            </p:sp>
            <p:sp>
              <p:nvSpPr>
                <p:cNvPr id="173" name="TextBox 172"/>
                <p:cNvSpPr txBox="1"/>
                <p:nvPr/>
              </p:nvSpPr>
              <p:spPr>
                <a:xfrm rot="21480000">
                  <a:off x="7133854" y="1196496"/>
                  <a:ext cx="209723" cy="123111"/>
                </a:xfrm>
                <a:prstGeom prst="rect">
                  <a:avLst/>
                </a:prstGeom>
                <a:noFill/>
              </p:spPr>
              <p:txBody>
                <a:bodyPr wrap="square" lIns="0" tIns="0" rIns="0" bIns="0" rtlCol="0">
                  <a:spAutoFit/>
                </a:bodyPr>
                <a:lstStyle/>
                <a:p>
                  <a:pPr algn="ctr"/>
                  <a:r>
                    <a:rPr lang="en-US" sz="800" dirty="0" smtClean="0">
                      <a:solidFill>
                        <a:prstClr val="black">
                          <a:lumMod val="65000"/>
                          <a:lumOff val="35000"/>
                        </a:prstClr>
                      </a:solidFill>
                    </a:rPr>
                    <a:t>‘35</a:t>
                  </a:r>
                  <a:endParaRPr lang="en-US" sz="800" dirty="0">
                    <a:solidFill>
                      <a:prstClr val="black">
                        <a:lumMod val="65000"/>
                        <a:lumOff val="35000"/>
                      </a:prstClr>
                    </a:solidFill>
                  </a:endParaRPr>
                </a:p>
              </p:txBody>
            </p:sp>
            <p:sp>
              <p:nvSpPr>
                <p:cNvPr id="174" name="TextBox 173"/>
                <p:cNvSpPr txBox="1"/>
                <p:nvPr/>
              </p:nvSpPr>
              <p:spPr>
                <a:xfrm rot="21480000">
                  <a:off x="7394237" y="1155237"/>
                  <a:ext cx="209723" cy="153888"/>
                </a:xfrm>
                <a:prstGeom prst="rect">
                  <a:avLst/>
                </a:prstGeom>
                <a:noFill/>
              </p:spPr>
              <p:txBody>
                <a:bodyPr wrap="square" lIns="0" tIns="0" rIns="0" bIns="0" rtlCol="0">
                  <a:spAutoFit/>
                </a:bodyPr>
                <a:lstStyle/>
                <a:p>
                  <a:pPr algn="ctr"/>
                  <a:r>
                    <a:rPr lang="en-US" sz="1000" dirty="0" smtClean="0">
                      <a:solidFill>
                        <a:prstClr val="black">
                          <a:lumMod val="75000"/>
                          <a:lumOff val="25000"/>
                        </a:prstClr>
                      </a:solidFill>
                    </a:rPr>
                    <a:t>...</a:t>
                  </a:r>
                  <a:endParaRPr lang="en-US" sz="1000" dirty="0">
                    <a:solidFill>
                      <a:prstClr val="black">
                        <a:lumMod val="75000"/>
                        <a:lumOff val="25000"/>
                      </a:prstClr>
                    </a:solidFill>
                  </a:endParaRPr>
                </a:p>
              </p:txBody>
            </p:sp>
          </p:grpSp>
          <p:grpSp>
            <p:nvGrpSpPr>
              <p:cNvPr id="16" name="Group 15"/>
              <p:cNvGrpSpPr/>
              <p:nvPr/>
            </p:nvGrpSpPr>
            <p:grpSpPr>
              <a:xfrm>
                <a:off x="5344160" y="1889336"/>
                <a:ext cx="2006981" cy="81704"/>
                <a:chOff x="5344160" y="1889336"/>
                <a:chExt cx="2006981" cy="81704"/>
              </a:xfrm>
            </p:grpSpPr>
            <p:cxnSp>
              <p:nvCxnSpPr>
                <p:cNvPr id="138" name="Straight Connector 137"/>
                <p:cNvCxnSpPr/>
                <p:nvPr/>
              </p:nvCxnSpPr>
              <p:spPr>
                <a:xfrm flipH="1">
                  <a:off x="5344160" y="1929929"/>
                  <a:ext cx="1286178" cy="41111"/>
                </a:xfrm>
                <a:prstGeom prst="line">
                  <a:avLst/>
                </a:prstGeom>
                <a:ln w="12700">
                  <a:solidFill>
                    <a:srgbClr val="4D79C7"/>
                  </a:solidFill>
                  <a:prstDash val="sysDash"/>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V="1">
                  <a:off x="6672322" y="1897455"/>
                  <a:ext cx="678819" cy="23186"/>
                </a:xfrm>
                <a:prstGeom prst="straightConnector1">
                  <a:avLst/>
                </a:prstGeom>
                <a:ln w="12700">
                  <a:solidFill>
                    <a:schemeClr val="accent5">
                      <a:lumMod val="60000"/>
                      <a:lumOff val="40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140" name="Oval 139"/>
                <p:cNvSpPr/>
                <p:nvPr/>
              </p:nvSpPr>
              <p:spPr>
                <a:xfrm>
                  <a:off x="6606882" y="1889336"/>
                  <a:ext cx="73152" cy="73152"/>
                </a:xfrm>
                <a:prstGeom prst="ellipse">
                  <a:avLst/>
                </a:prstGeom>
                <a:solidFill>
                  <a:srgbClr val="4D79C7"/>
                </a:solidFill>
                <a:ln>
                  <a:solidFill>
                    <a:srgbClr val="4D79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7" name="Group 16"/>
              <p:cNvGrpSpPr/>
              <p:nvPr/>
            </p:nvGrpSpPr>
            <p:grpSpPr>
              <a:xfrm>
                <a:off x="6185775" y="1966986"/>
                <a:ext cx="1461205" cy="73152"/>
                <a:chOff x="5262205" y="1954208"/>
                <a:chExt cx="1461205" cy="73152"/>
              </a:xfrm>
            </p:grpSpPr>
            <p:cxnSp>
              <p:nvCxnSpPr>
                <p:cNvPr id="135" name="Straight Connector 134"/>
                <p:cNvCxnSpPr/>
                <p:nvPr/>
              </p:nvCxnSpPr>
              <p:spPr>
                <a:xfrm flipH="1">
                  <a:off x="5262205" y="1988191"/>
                  <a:ext cx="733936" cy="25166"/>
                </a:xfrm>
                <a:prstGeom prst="line">
                  <a:avLst/>
                </a:prstGeom>
                <a:ln w="12700">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5986620" y="1960866"/>
                  <a:ext cx="736790" cy="22832"/>
                </a:xfrm>
                <a:prstGeom prst="straightConnector1">
                  <a:avLst/>
                </a:prstGeom>
                <a:ln w="12700">
                  <a:solidFill>
                    <a:schemeClr val="accent2">
                      <a:lumMod val="60000"/>
                      <a:lumOff val="40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5961505" y="1954208"/>
                  <a:ext cx="73152" cy="73152"/>
                </a:xfrm>
                <a:prstGeom prst="ellipse">
                  <a:avLst/>
                </a:prstGeom>
                <a:solidFill>
                  <a:schemeClr val="accent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18" name="Straight Connector 17"/>
              <p:cNvCxnSpPr/>
              <p:nvPr/>
            </p:nvCxnSpPr>
            <p:spPr>
              <a:xfrm flipH="1">
                <a:off x="7431088" y="2042096"/>
                <a:ext cx="363019" cy="11026"/>
              </a:xfrm>
              <a:prstGeom prst="line">
                <a:avLst/>
              </a:prstGeom>
              <a:ln w="12700">
                <a:solidFill>
                  <a:schemeClr val="accent6">
                    <a:lumMod val="40000"/>
                    <a:lumOff val="60000"/>
                  </a:schemeClr>
                </a:solidFill>
                <a:prstDash val="sysDash"/>
                <a:headEnd type="arrow" w="sm" len="med"/>
                <a:tailEnd type="none" w="sm"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318915" y="2012730"/>
                <a:ext cx="2160930" cy="81478"/>
              </a:xfrm>
              <a:prstGeom prst="line">
                <a:avLst/>
              </a:prstGeom>
              <a:ln w="12700">
                <a:solidFill>
                  <a:schemeClr val="tx1">
                    <a:lumMod val="75000"/>
                    <a:lumOff val="25000"/>
                  </a:schemeClr>
                </a:solidFill>
                <a:prstDash val="sysDash"/>
                <a:headEnd type="arrow"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973303" y="2129475"/>
                <a:ext cx="283658" cy="23264"/>
              </a:xfrm>
              <a:prstGeom prst="line">
                <a:avLst/>
              </a:prstGeom>
              <a:ln w="12700">
                <a:solidFill>
                  <a:srgbClr val="C00000"/>
                </a:solidFill>
                <a:prstDash val="solid"/>
                <a:headEnd type="arrow"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407120" y="2112697"/>
                <a:ext cx="271095" cy="13643"/>
              </a:xfrm>
              <a:prstGeom prst="line">
                <a:avLst/>
              </a:prstGeom>
              <a:ln w="12700">
                <a:solidFill>
                  <a:srgbClr val="C00000"/>
                </a:solidFill>
                <a:prstDash val="solid"/>
                <a:headEnd type="arrow"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872611" y="2104309"/>
                <a:ext cx="274320" cy="12583"/>
              </a:xfrm>
              <a:prstGeom prst="line">
                <a:avLst/>
              </a:prstGeom>
              <a:ln w="12700">
                <a:solidFill>
                  <a:srgbClr val="C00000"/>
                </a:solidFill>
                <a:prstDash val="solid"/>
                <a:headEnd type="arrow"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343076" y="2091726"/>
                <a:ext cx="287964" cy="10294"/>
              </a:xfrm>
              <a:prstGeom prst="line">
                <a:avLst/>
              </a:prstGeom>
              <a:ln w="12700">
                <a:solidFill>
                  <a:srgbClr val="F60000"/>
                </a:solidFill>
                <a:prstDash val="solid"/>
                <a:headEnd type="arrow"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829495" y="2072081"/>
                <a:ext cx="272722" cy="5127"/>
              </a:xfrm>
              <a:prstGeom prst="line">
                <a:avLst/>
              </a:prstGeom>
              <a:ln w="12700">
                <a:solidFill>
                  <a:srgbClr val="FF3737"/>
                </a:solidFill>
                <a:prstDash val="solid"/>
                <a:headEnd type="arrow" w="sm" len="med"/>
                <a:tailEnd type="none" w="sm"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21480000">
                <a:off x="5303070" y="1980763"/>
                <a:ext cx="352649" cy="107722"/>
              </a:xfrm>
              <a:prstGeom prst="rect">
                <a:avLst/>
              </a:prstGeom>
              <a:noFill/>
            </p:spPr>
            <p:txBody>
              <a:bodyPr wrap="square" lIns="0" tIns="0" rIns="0" bIns="0" rtlCol="0">
                <a:spAutoFit/>
              </a:bodyPr>
              <a:lstStyle/>
              <a:p>
                <a:pPr algn="ctr"/>
                <a:r>
                  <a:rPr lang="en-US" sz="700" dirty="0" smtClean="0">
                    <a:solidFill>
                      <a:prstClr val="black">
                        <a:lumMod val="65000"/>
                        <a:lumOff val="35000"/>
                      </a:prstClr>
                    </a:solidFill>
                  </a:rPr>
                  <a:t>Phobos</a:t>
                </a:r>
                <a:endParaRPr lang="en-US" sz="700" dirty="0">
                  <a:solidFill>
                    <a:prstClr val="black">
                      <a:lumMod val="65000"/>
                      <a:lumOff val="35000"/>
                    </a:prstClr>
                  </a:solidFill>
                </a:endParaRPr>
              </a:p>
            </p:txBody>
          </p:sp>
          <p:sp>
            <p:nvSpPr>
              <p:cNvPr id="26" name="TextBox 25"/>
              <p:cNvSpPr txBox="1"/>
              <p:nvPr/>
            </p:nvSpPr>
            <p:spPr>
              <a:xfrm rot="21480000">
                <a:off x="6180735" y="2020802"/>
                <a:ext cx="352649" cy="107722"/>
              </a:xfrm>
              <a:prstGeom prst="rect">
                <a:avLst/>
              </a:prstGeom>
              <a:noFill/>
            </p:spPr>
            <p:txBody>
              <a:bodyPr wrap="square" lIns="0" tIns="0" rIns="0" bIns="0" rtlCol="0">
                <a:spAutoFit/>
              </a:bodyPr>
              <a:lstStyle/>
              <a:p>
                <a:pPr algn="ctr"/>
                <a:r>
                  <a:rPr lang="en-US" sz="700" dirty="0" smtClean="0">
                    <a:solidFill>
                      <a:prstClr val="black">
                        <a:lumMod val="65000"/>
                        <a:lumOff val="35000"/>
                      </a:prstClr>
                    </a:solidFill>
                  </a:rPr>
                  <a:t>Mars 1</a:t>
                </a:r>
                <a:endParaRPr lang="en-US" sz="700" dirty="0">
                  <a:solidFill>
                    <a:prstClr val="black">
                      <a:lumMod val="65000"/>
                      <a:lumOff val="35000"/>
                    </a:prstClr>
                  </a:solidFill>
                </a:endParaRPr>
              </a:p>
            </p:txBody>
          </p:sp>
          <p:sp>
            <p:nvSpPr>
              <p:cNvPr id="27" name="TextBox 26"/>
              <p:cNvSpPr txBox="1"/>
              <p:nvPr/>
            </p:nvSpPr>
            <p:spPr>
              <a:xfrm rot="21480000">
                <a:off x="7351090" y="2046041"/>
                <a:ext cx="352649" cy="107722"/>
              </a:xfrm>
              <a:prstGeom prst="rect">
                <a:avLst/>
              </a:prstGeom>
              <a:noFill/>
            </p:spPr>
            <p:txBody>
              <a:bodyPr wrap="square" lIns="0" tIns="0" rIns="0" bIns="0" rtlCol="0">
                <a:spAutoFit/>
              </a:bodyPr>
              <a:lstStyle/>
              <a:p>
                <a:pPr algn="ctr"/>
                <a:r>
                  <a:rPr lang="en-US" sz="700" dirty="0" smtClean="0">
                    <a:solidFill>
                      <a:prstClr val="black">
                        <a:lumMod val="75000"/>
                        <a:lumOff val="25000"/>
                      </a:prstClr>
                    </a:solidFill>
                  </a:rPr>
                  <a:t>Mars 2</a:t>
                </a:r>
                <a:endParaRPr lang="en-US" sz="700" dirty="0">
                  <a:solidFill>
                    <a:prstClr val="black">
                      <a:lumMod val="75000"/>
                      <a:lumOff val="25000"/>
                    </a:prstClr>
                  </a:solidFill>
                </a:endParaRPr>
              </a:p>
            </p:txBody>
          </p:sp>
          <p:sp>
            <p:nvSpPr>
              <p:cNvPr id="30" name="TextBox 29"/>
              <p:cNvSpPr txBox="1"/>
              <p:nvPr/>
            </p:nvSpPr>
            <p:spPr>
              <a:xfrm rot="21480000">
                <a:off x="1938806" y="2158855"/>
                <a:ext cx="352649" cy="123111"/>
              </a:xfrm>
              <a:prstGeom prst="rect">
                <a:avLst/>
              </a:prstGeom>
              <a:noFill/>
            </p:spPr>
            <p:txBody>
              <a:bodyPr wrap="square" lIns="0" tIns="0" rIns="0" bIns="0" rtlCol="0">
                <a:spAutoFit/>
              </a:bodyPr>
              <a:lstStyle/>
              <a:p>
                <a:pPr algn="ctr"/>
                <a:r>
                  <a:rPr lang="en-US" sz="800" dirty="0" smtClean="0">
                    <a:solidFill>
                      <a:prstClr val="black"/>
                    </a:solidFill>
                  </a:rPr>
                  <a:t>EM-2</a:t>
                </a:r>
                <a:endParaRPr lang="en-US" sz="800" dirty="0">
                  <a:solidFill>
                    <a:prstClr val="black"/>
                  </a:solidFill>
                </a:endParaRPr>
              </a:p>
            </p:txBody>
          </p:sp>
          <p:sp>
            <p:nvSpPr>
              <p:cNvPr id="31" name="TextBox 30"/>
              <p:cNvSpPr txBox="1"/>
              <p:nvPr/>
            </p:nvSpPr>
            <p:spPr>
              <a:xfrm rot="21480000">
                <a:off x="2360517" y="2145195"/>
                <a:ext cx="352649" cy="123111"/>
              </a:xfrm>
              <a:prstGeom prst="rect">
                <a:avLst/>
              </a:prstGeom>
              <a:noFill/>
            </p:spPr>
            <p:txBody>
              <a:bodyPr wrap="square" lIns="0" tIns="0" rIns="0" bIns="0" rtlCol="0">
                <a:spAutoFit/>
              </a:bodyPr>
              <a:lstStyle/>
              <a:p>
                <a:pPr algn="ctr"/>
                <a:r>
                  <a:rPr lang="en-US" sz="800" dirty="0" smtClean="0">
                    <a:solidFill>
                      <a:prstClr val="black"/>
                    </a:solidFill>
                  </a:rPr>
                  <a:t>EM-3</a:t>
                </a:r>
                <a:endParaRPr lang="en-US" sz="800" dirty="0">
                  <a:solidFill>
                    <a:prstClr val="black"/>
                  </a:solidFill>
                </a:endParaRPr>
              </a:p>
            </p:txBody>
          </p:sp>
          <p:sp>
            <p:nvSpPr>
              <p:cNvPr id="32" name="TextBox 31"/>
              <p:cNvSpPr txBox="1"/>
              <p:nvPr/>
            </p:nvSpPr>
            <p:spPr>
              <a:xfrm rot="21480000">
                <a:off x="2830414" y="2125873"/>
                <a:ext cx="352649" cy="123111"/>
              </a:xfrm>
              <a:prstGeom prst="rect">
                <a:avLst/>
              </a:prstGeom>
              <a:noFill/>
            </p:spPr>
            <p:txBody>
              <a:bodyPr wrap="square" lIns="0" tIns="0" rIns="0" bIns="0" rtlCol="0">
                <a:spAutoFit/>
              </a:bodyPr>
              <a:lstStyle/>
              <a:p>
                <a:pPr algn="ctr"/>
                <a:r>
                  <a:rPr lang="en-US" sz="800" dirty="0" smtClean="0">
                    <a:solidFill>
                      <a:prstClr val="black"/>
                    </a:solidFill>
                  </a:rPr>
                  <a:t>EM-4</a:t>
                </a:r>
                <a:endParaRPr lang="en-US" sz="800" dirty="0">
                  <a:solidFill>
                    <a:prstClr val="black"/>
                  </a:solidFill>
                </a:endParaRPr>
              </a:p>
            </p:txBody>
          </p:sp>
          <p:sp>
            <p:nvSpPr>
              <p:cNvPr id="33" name="TextBox 32"/>
              <p:cNvSpPr txBox="1"/>
              <p:nvPr/>
            </p:nvSpPr>
            <p:spPr>
              <a:xfrm rot="21480000">
                <a:off x="3310733" y="2112682"/>
                <a:ext cx="352649" cy="123111"/>
              </a:xfrm>
              <a:prstGeom prst="rect">
                <a:avLst/>
              </a:prstGeom>
              <a:noFill/>
            </p:spPr>
            <p:txBody>
              <a:bodyPr wrap="square" lIns="0" tIns="0" rIns="0" bIns="0" rtlCol="0">
                <a:spAutoFit/>
              </a:bodyPr>
              <a:lstStyle/>
              <a:p>
                <a:pPr algn="ctr"/>
                <a:r>
                  <a:rPr lang="en-US" sz="800" dirty="0" smtClean="0">
                    <a:solidFill>
                      <a:prstClr val="black">
                        <a:lumMod val="75000"/>
                        <a:lumOff val="25000"/>
                      </a:prstClr>
                    </a:solidFill>
                  </a:rPr>
                  <a:t>EM-5</a:t>
                </a:r>
              </a:p>
            </p:txBody>
          </p:sp>
          <p:sp>
            <p:nvSpPr>
              <p:cNvPr id="34" name="TextBox 33"/>
              <p:cNvSpPr txBox="1"/>
              <p:nvPr/>
            </p:nvSpPr>
            <p:spPr>
              <a:xfrm rot="21480000">
                <a:off x="3789531" y="2096767"/>
                <a:ext cx="352649" cy="123111"/>
              </a:xfrm>
              <a:prstGeom prst="rect">
                <a:avLst/>
              </a:prstGeom>
              <a:noFill/>
            </p:spPr>
            <p:txBody>
              <a:bodyPr wrap="square" lIns="0" tIns="0" rIns="0" bIns="0" rtlCol="0">
                <a:spAutoFit/>
              </a:bodyPr>
              <a:lstStyle/>
              <a:p>
                <a:pPr algn="ctr"/>
                <a:r>
                  <a:rPr lang="en-US" sz="800" dirty="0" smtClean="0">
                    <a:solidFill>
                      <a:prstClr val="black">
                        <a:lumMod val="75000"/>
                        <a:lumOff val="25000"/>
                      </a:prstClr>
                    </a:solidFill>
                  </a:rPr>
                  <a:t>EM-6</a:t>
                </a:r>
                <a:endParaRPr lang="en-US" sz="800" dirty="0">
                  <a:solidFill>
                    <a:prstClr val="black">
                      <a:lumMod val="75000"/>
                      <a:lumOff val="25000"/>
                    </a:prstClr>
                  </a:solidFill>
                </a:endParaRPr>
              </a:p>
            </p:txBody>
          </p:sp>
          <p:sp>
            <p:nvSpPr>
              <p:cNvPr id="37" name="TextBox 36"/>
              <p:cNvSpPr txBox="1"/>
              <p:nvPr/>
            </p:nvSpPr>
            <p:spPr>
              <a:xfrm rot="21480000">
                <a:off x="1209165" y="2087667"/>
                <a:ext cx="488613" cy="268415"/>
              </a:xfrm>
              <a:prstGeom prst="rect">
                <a:avLst/>
              </a:prstGeom>
              <a:noFill/>
            </p:spPr>
            <p:txBody>
              <a:bodyPr wrap="square" lIns="0" tIns="0" rIns="0" bIns="0" rtlCol="0">
                <a:spAutoFit/>
              </a:bodyPr>
              <a:lstStyle/>
              <a:p>
                <a:pPr algn="ctr"/>
                <a:r>
                  <a:rPr lang="en-US" sz="800" dirty="0" smtClean="0">
                    <a:solidFill>
                      <a:prstClr val="black"/>
                    </a:solidFill>
                  </a:rPr>
                  <a:t>ARRM</a:t>
                </a:r>
              </a:p>
              <a:p>
                <a:pPr algn="ctr"/>
                <a:r>
                  <a:rPr lang="en-US" sz="800" dirty="0" smtClean="0">
                    <a:solidFill>
                      <a:prstClr val="black"/>
                    </a:solidFill>
                  </a:rPr>
                  <a:t>Mars 2020</a:t>
                </a:r>
                <a:endParaRPr lang="en-US" sz="800" dirty="0">
                  <a:solidFill>
                    <a:prstClr val="black"/>
                  </a:solidFill>
                </a:endParaRPr>
              </a:p>
            </p:txBody>
          </p:sp>
          <p:grpSp>
            <p:nvGrpSpPr>
              <p:cNvPr id="38" name="Group 37"/>
              <p:cNvGrpSpPr>
                <a:grpSpLocks noChangeAspect="1"/>
              </p:cNvGrpSpPr>
              <p:nvPr/>
            </p:nvGrpSpPr>
            <p:grpSpPr>
              <a:xfrm>
                <a:off x="1904059" y="1354822"/>
                <a:ext cx="82439" cy="499122"/>
                <a:chOff x="4820682" y="3728251"/>
                <a:chExt cx="141063" cy="854064"/>
              </a:xfrm>
            </p:grpSpPr>
            <p:pic>
              <p:nvPicPr>
                <p:cNvPr id="133" name="Picture 65" descr="sls crew"/>
                <p:cNvPicPr preferRelativeResize="0">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824585" y="3896515"/>
                  <a:ext cx="137160" cy="685800"/>
                </a:xfrm>
                <a:prstGeom prst="rect">
                  <a:avLst/>
                </a:prstGeom>
                <a:noFill/>
                <a:effectLst/>
              </p:spPr>
            </p:pic>
            <p:pic>
              <p:nvPicPr>
                <p:cNvPr id="134" name="Picture 36"/>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820682" y="3728251"/>
                  <a:ext cx="132639" cy="211395"/>
                </a:xfrm>
                <a:prstGeom prst="rect">
                  <a:avLst/>
                </a:prstGeom>
                <a:noFill/>
                <a:ln w="9525">
                  <a:noFill/>
                  <a:miter lim="800000"/>
                  <a:headEnd/>
                  <a:tailEnd/>
                </a:ln>
                <a:effectLst/>
              </p:spPr>
            </p:pic>
          </p:grpSp>
          <p:grpSp>
            <p:nvGrpSpPr>
              <p:cNvPr id="39" name="Group 38"/>
              <p:cNvGrpSpPr>
                <a:grpSpLocks noChangeAspect="1"/>
              </p:cNvGrpSpPr>
              <p:nvPr/>
            </p:nvGrpSpPr>
            <p:grpSpPr>
              <a:xfrm>
                <a:off x="2441819" y="1358943"/>
                <a:ext cx="78306" cy="474102"/>
                <a:chOff x="4820682" y="3728251"/>
                <a:chExt cx="141063" cy="854064"/>
              </a:xfrm>
            </p:grpSpPr>
            <p:pic>
              <p:nvPicPr>
                <p:cNvPr id="131" name="Picture 65" descr="sls crew"/>
                <p:cNvPicPr preferRelativeResize="0">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824585" y="3896515"/>
                  <a:ext cx="137160" cy="685800"/>
                </a:xfrm>
                <a:prstGeom prst="rect">
                  <a:avLst/>
                </a:prstGeom>
                <a:noFill/>
                <a:effectLst/>
              </p:spPr>
            </p:pic>
            <p:pic>
              <p:nvPicPr>
                <p:cNvPr id="132" name="Picture 36"/>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820682" y="3728251"/>
                  <a:ext cx="132639" cy="211395"/>
                </a:xfrm>
                <a:prstGeom prst="rect">
                  <a:avLst/>
                </a:prstGeom>
                <a:noFill/>
                <a:ln w="9525">
                  <a:noFill/>
                  <a:miter lim="800000"/>
                  <a:headEnd/>
                  <a:tailEnd/>
                </a:ln>
                <a:effectLst/>
              </p:spPr>
            </p:pic>
          </p:grpSp>
          <p:grpSp>
            <p:nvGrpSpPr>
              <p:cNvPr id="40" name="Group 39"/>
              <p:cNvGrpSpPr>
                <a:grpSpLocks noChangeAspect="1"/>
              </p:cNvGrpSpPr>
              <p:nvPr/>
            </p:nvGrpSpPr>
            <p:grpSpPr>
              <a:xfrm>
                <a:off x="2963543" y="1369677"/>
                <a:ext cx="74760" cy="452634"/>
                <a:chOff x="4820682" y="3728251"/>
                <a:chExt cx="141063" cy="854064"/>
              </a:xfrm>
            </p:grpSpPr>
            <p:pic>
              <p:nvPicPr>
                <p:cNvPr id="129" name="Picture 65" descr="sls crew"/>
                <p:cNvPicPr preferRelativeResize="0">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824585" y="3896515"/>
                  <a:ext cx="137160" cy="685800"/>
                </a:xfrm>
                <a:prstGeom prst="rect">
                  <a:avLst/>
                </a:prstGeom>
                <a:noFill/>
                <a:effectLst/>
              </p:spPr>
            </p:pic>
            <p:pic>
              <p:nvPicPr>
                <p:cNvPr id="130" name="Picture 36"/>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820682" y="3728251"/>
                  <a:ext cx="132639" cy="211395"/>
                </a:xfrm>
                <a:prstGeom prst="rect">
                  <a:avLst/>
                </a:prstGeom>
                <a:noFill/>
                <a:ln w="9525">
                  <a:noFill/>
                  <a:miter lim="800000"/>
                  <a:headEnd/>
                  <a:tailEnd/>
                </a:ln>
                <a:effectLst/>
              </p:spPr>
            </p:pic>
          </p:grpSp>
          <p:grpSp>
            <p:nvGrpSpPr>
              <p:cNvPr id="41" name="Group 40"/>
              <p:cNvGrpSpPr>
                <a:grpSpLocks noChangeAspect="1"/>
              </p:cNvGrpSpPr>
              <p:nvPr/>
            </p:nvGrpSpPr>
            <p:grpSpPr>
              <a:xfrm>
                <a:off x="3435577" y="1372604"/>
                <a:ext cx="71722" cy="434238"/>
                <a:chOff x="4820682" y="3728251"/>
                <a:chExt cx="141063" cy="854064"/>
              </a:xfrm>
            </p:grpSpPr>
            <p:pic>
              <p:nvPicPr>
                <p:cNvPr id="127" name="Picture 65" descr="sls crew"/>
                <p:cNvPicPr preferRelativeResize="0">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824585" y="3896515"/>
                  <a:ext cx="137160" cy="685800"/>
                </a:xfrm>
                <a:prstGeom prst="rect">
                  <a:avLst/>
                </a:prstGeom>
                <a:noFill/>
                <a:effectLst/>
              </p:spPr>
            </p:pic>
            <p:pic>
              <p:nvPicPr>
                <p:cNvPr id="128" name="Picture 36"/>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820682" y="3728251"/>
                  <a:ext cx="132639" cy="211395"/>
                </a:xfrm>
                <a:prstGeom prst="rect">
                  <a:avLst/>
                </a:prstGeom>
                <a:noFill/>
                <a:ln w="9525">
                  <a:noFill/>
                  <a:miter lim="800000"/>
                  <a:headEnd/>
                  <a:tailEnd/>
                </a:ln>
                <a:effectLst/>
              </p:spPr>
            </p:pic>
          </p:grpSp>
          <p:grpSp>
            <p:nvGrpSpPr>
              <p:cNvPr id="42" name="Group 41"/>
              <p:cNvGrpSpPr>
                <a:grpSpLocks noChangeAspect="1"/>
              </p:cNvGrpSpPr>
              <p:nvPr/>
            </p:nvGrpSpPr>
            <p:grpSpPr>
              <a:xfrm>
                <a:off x="3923736" y="1383354"/>
                <a:ext cx="68136" cy="412525"/>
                <a:chOff x="4820682" y="3728251"/>
                <a:chExt cx="141063" cy="854064"/>
              </a:xfrm>
            </p:grpSpPr>
            <p:pic>
              <p:nvPicPr>
                <p:cNvPr id="125" name="Picture 65" descr="sls crew"/>
                <p:cNvPicPr preferRelativeResize="0">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824585" y="3896515"/>
                  <a:ext cx="137160" cy="685800"/>
                </a:xfrm>
                <a:prstGeom prst="rect">
                  <a:avLst/>
                </a:prstGeom>
                <a:noFill/>
                <a:effectLst/>
              </p:spPr>
            </p:pic>
            <p:pic>
              <p:nvPicPr>
                <p:cNvPr id="126" name="Picture 36"/>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4820682" y="3728251"/>
                  <a:ext cx="132639" cy="211395"/>
                </a:xfrm>
                <a:prstGeom prst="rect">
                  <a:avLst/>
                </a:prstGeom>
                <a:noFill/>
                <a:ln w="9525">
                  <a:noFill/>
                  <a:miter lim="800000"/>
                  <a:headEnd/>
                  <a:tailEnd/>
                </a:ln>
                <a:effectLst/>
              </p:spPr>
            </p:pic>
          </p:grpSp>
          <p:grpSp>
            <p:nvGrpSpPr>
              <p:cNvPr id="43" name="Group 42"/>
              <p:cNvGrpSpPr>
                <a:grpSpLocks noChangeAspect="1"/>
              </p:cNvGrpSpPr>
              <p:nvPr/>
            </p:nvGrpSpPr>
            <p:grpSpPr>
              <a:xfrm>
                <a:off x="4358700" y="1399469"/>
                <a:ext cx="62760" cy="379977"/>
                <a:chOff x="4820682" y="3728251"/>
                <a:chExt cx="141063" cy="854064"/>
              </a:xfrm>
            </p:grpSpPr>
            <p:pic>
              <p:nvPicPr>
                <p:cNvPr id="123" name="Picture 65" descr="sls crew"/>
                <p:cNvPicPr preferRelativeResize="0">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824585" y="3896515"/>
                  <a:ext cx="137160" cy="685800"/>
                </a:xfrm>
                <a:prstGeom prst="rect">
                  <a:avLst/>
                </a:prstGeom>
                <a:noFill/>
                <a:effectLst/>
              </p:spPr>
            </p:pic>
            <p:pic>
              <p:nvPicPr>
                <p:cNvPr id="124" name="Picture 36"/>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4820682" y="3728251"/>
                  <a:ext cx="132639" cy="211395"/>
                </a:xfrm>
                <a:prstGeom prst="rect">
                  <a:avLst/>
                </a:prstGeom>
                <a:noFill/>
                <a:ln w="9525">
                  <a:noFill/>
                  <a:miter lim="800000"/>
                  <a:headEnd/>
                  <a:tailEnd/>
                </a:ln>
                <a:effectLst/>
              </p:spPr>
            </p:pic>
          </p:grpSp>
          <p:grpSp>
            <p:nvGrpSpPr>
              <p:cNvPr id="44" name="Group 43"/>
              <p:cNvGrpSpPr>
                <a:grpSpLocks noChangeAspect="1"/>
              </p:cNvGrpSpPr>
              <p:nvPr/>
            </p:nvGrpSpPr>
            <p:grpSpPr>
              <a:xfrm>
                <a:off x="4775034" y="1408878"/>
                <a:ext cx="59623" cy="360975"/>
                <a:chOff x="4820682" y="3728251"/>
                <a:chExt cx="141063" cy="854064"/>
              </a:xfrm>
            </p:grpSpPr>
            <p:pic>
              <p:nvPicPr>
                <p:cNvPr id="121" name="Picture 65" descr="sls crew"/>
                <p:cNvPicPr preferRelativeResize="0">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824585" y="3896515"/>
                  <a:ext cx="137160" cy="685800"/>
                </a:xfrm>
                <a:prstGeom prst="rect">
                  <a:avLst/>
                </a:prstGeom>
                <a:noFill/>
                <a:effectLst/>
              </p:spPr>
            </p:pic>
            <p:pic>
              <p:nvPicPr>
                <p:cNvPr id="122" name="Picture 36"/>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820682" y="3728251"/>
                  <a:ext cx="132639" cy="211395"/>
                </a:xfrm>
                <a:prstGeom prst="rect">
                  <a:avLst/>
                </a:prstGeom>
                <a:noFill/>
                <a:ln w="9525">
                  <a:noFill/>
                  <a:miter lim="800000"/>
                  <a:headEnd/>
                  <a:tailEnd/>
                </a:ln>
                <a:effectLst/>
              </p:spPr>
            </p:pic>
          </p:grpSp>
          <p:grpSp>
            <p:nvGrpSpPr>
              <p:cNvPr id="45" name="Group 44"/>
              <p:cNvGrpSpPr>
                <a:grpSpLocks noChangeAspect="1"/>
              </p:cNvGrpSpPr>
              <p:nvPr/>
            </p:nvGrpSpPr>
            <p:grpSpPr>
              <a:xfrm>
                <a:off x="1215663" y="1333444"/>
                <a:ext cx="451762" cy="540547"/>
                <a:chOff x="3875110" y="3565855"/>
                <a:chExt cx="859709" cy="1028668"/>
              </a:xfrm>
            </p:grpSpPr>
            <p:pic>
              <p:nvPicPr>
                <p:cNvPr id="117" name="Picture 131"/>
                <p:cNvPicPr>
                  <a:picLocks noChangeAspect="1" noChangeArrowheads="1"/>
                </p:cNvPicPr>
                <p:nvPr/>
              </p:nvPicPr>
              <p:blipFill>
                <a:blip r:embed="rId31"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977955" y="3908723"/>
                  <a:ext cx="176383" cy="685800"/>
                </a:xfrm>
                <a:prstGeom prst="rect">
                  <a:avLst/>
                </a:prstGeom>
                <a:noFill/>
                <a:ln w="9525">
                  <a:noFill/>
                  <a:miter lim="800000"/>
                  <a:headEnd/>
                  <a:tailEnd/>
                </a:ln>
                <a:effectLst/>
              </p:spPr>
            </p:pic>
            <p:pic>
              <p:nvPicPr>
                <p:cNvPr id="118" name="Picture 131"/>
                <p:cNvPicPr>
                  <a:picLocks noChangeAspect="1" noChangeArrowheads="1"/>
                </p:cNvPicPr>
                <p:nvPr/>
              </p:nvPicPr>
              <p:blipFill>
                <a:blip r:embed="rId31"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420147" y="3895691"/>
                  <a:ext cx="176383" cy="685800"/>
                </a:xfrm>
                <a:prstGeom prst="rect">
                  <a:avLst/>
                </a:prstGeom>
                <a:noFill/>
                <a:ln w="9525">
                  <a:noFill/>
                  <a:miter lim="800000"/>
                  <a:headEnd/>
                  <a:tailEnd/>
                </a:ln>
                <a:effectLst/>
              </p:spPr>
            </p:pic>
            <p:pic>
              <p:nvPicPr>
                <p:cNvPr id="119" name="Picture 118"/>
                <p:cNvPicPr>
                  <a:picLocks noChangeAspect="1"/>
                </p:cNvPicPr>
                <p:nvPr/>
              </p:nvPicPr>
              <p:blipFill>
                <a:blip r:embed="rId32" cstate="screen">
                  <a:clrChange>
                    <a:clrFrom>
                      <a:srgbClr val="FFFFFF">
                        <a:alpha val="0"/>
                      </a:srgbClr>
                    </a:clrFrom>
                    <a:clrTo>
                      <a:srgbClr val="FFFFFF">
                        <a:alpha val="0"/>
                      </a:srgbClr>
                    </a:clrTo>
                  </a:clrChange>
                  <a:extLst>
                    <a:ext uri="{28A0092B-C50C-407E-A947-70E740481C1C}">
                      <a14:useLocalDpi xmlns:a14="http://schemas.microsoft.com/office/drawing/2010/main"/>
                    </a:ext>
                  </a:extLst>
                </a:blip>
                <a:stretch>
                  <a:fillRect/>
                </a:stretch>
              </p:blipFill>
              <p:spPr>
                <a:xfrm>
                  <a:off x="3875110" y="3565855"/>
                  <a:ext cx="383524" cy="284439"/>
                </a:xfrm>
                <a:prstGeom prst="rect">
                  <a:avLst/>
                </a:prstGeom>
              </p:spPr>
            </p:pic>
            <p:pic>
              <p:nvPicPr>
                <p:cNvPr id="120" name="Picture 119"/>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4277618" y="3614536"/>
                  <a:ext cx="457201" cy="304800"/>
                </a:xfrm>
                <a:prstGeom prst="rect">
                  <a:avLst/>
                </a:prstGeom>
              </p:spPr>
            </p:pic>
          </p:grpSp>
          <p:grpSp>
            <p:nvGrpSpPr>
              <p:cNvPr id="46" name="Group 45"/>
              <p:cNvGrpSpPr>
                <a:grpSpLocks noChangeAspect="1"/>
              </p:cNvGrpSpPr>
              <p:nvPr/>
            </p:nvGrpSpPr>
            <p:grpSpPr>
              <a:xfrm>
                <a:off x="6178694" y="1406883"/>
                <a:ext cx="196332" cy="334014"/>
                <a:chOff x="4366190" y="3607210"/>
                <a:chExt cx="622194" cy="1058524"/>
              </a:xfrm>
            </p:grpSpPr>
            <p:pic>
              <p:nvPicPr>
                <p:cNvPr id="113" name="Picture 4"/>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rot="6718963">
                  <a:off x="4448120" y="3525280"/>
                  <a:ext cx="124603" cy="288463"/>
                </a:xfrm>
                <a:prstGeom prst="rect">
                  <a:avLst/>
                </a:prstGeom>
                <a:noFill/>
                <a:ln>
                  <a:noFill/>
                </a:ln>
                <a:effectLst/>
                <a:extLst>
                  <a:ext uri="{909E8E84-426E-40dd-AFC4-6F175D3DCCD1}">
                    <a14:hiddenFill xmlns="" xmlns:a14="http://schemas.microsoft.com/office/drawing/2010/main">
                      <a:solidFill>
                        <a:srgbClr val="4F81BD"/>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EEECE1"/>
                        </a:outerShdw>
                      </a:effectLst>
                    </a14:hiddenEffects>
                  </a:ext>
                </a:extLst>
              </p:spPr>
            </p:pic>
            <p:pic>
              <p:nvPicPr>
                <p:cNvPr id="114" name="Picture 2" descr="http://upload.wikimedia.org/wikipedia/commons/d/dc/SLS_configurations_-_style2.png"/>
                <p:cNvPicPr>
                  <a:picLocks noChangeAspect="1" noChangeArrowheads="1"/>
                </p:cNvPicPr>
                <p:nvPr/>
              </p:nvPicPr>
              <p:blipFill rotWithShape="1">
                <a:blip r:embed="rId35" cstate="screen">
                  <a:extLst>
                    <a:ext uri="{BEBA8EAE-BF5A-486C-A8C5-ECC9F3942E4B}">
                      <a14:imgProps xmlns:a14="http://schemas.microsoft.com/office/drawing/2010/main">
                        <a14:imgLayer r:embed="rId36">
                          <a14:imgEffect>
                            <a14:backgroundRemoval t="1914" b="100000" l="0" r="100000">
                              <a14:foregroundMark x1="15152" y1="55981" x2="15152" y2="55981"/>
                              <a14:foregroundMark x1="18182" y1="57895" x2="18182" y2="57895"/>
                              <a14:foregroundMark x1="48485" y1="41148" x2="48485" y2="41148"/>
                              <a14:foregroundMark x1="45455" y1="32536" x2="45455" y2="32536"/>
                              <a14:foregroundMark x1="69697" y1="32536" x2="69697" y2="32536"/>
                              <a14:foregroundMark x1="69697" y1="39713" x2="69697" y2="39713"/>
                              <a14:foregroundMark x1="51515" y1="10048" x2="51515" y2="10048"/>
                              <a14:foregroundMark x1="54545" y1="5263" x2="54545" y2="5263"/>
                              <a14:foregroundMark x1="66667" y1="18660" x2="66667" y2="18660"/>
                              <a14:foregroundMark x1="51515" y1="18660" x2="51515" y2="18660"/>
                              <a14:foregroundMark x1="45455" y1="15311" x2="45455" y2="15311"/>
                              <a14:foregroundMark x1="45455" y1="20096" x2="45455" y2="20096"/>
                              <a14:foregroundMark x1="48485" y1="3828" x2="48485" y2="3828"/>
                              <a14:foregroundMark x1="60606" y1="6220" x2="60606" y2="6220"/>
                              <a14:foregroundMark x1="69697" y1="34450" x2="69697" y2="34450"/>
                              <a14:foregroundMark x1="57576" y1="34450" x2="57576" y2="34450"/>
                              <a14:foregroundMark x1="33333" y1="38278" x2="33333" y2="38278"/>
                              <a14:foregroundMark x1="69697" y1="29665" x2="69697" y2="29665"/>
                              <a14:foregroundMark x1="51515" y1="4306" x2="51515" y2="4306"/>
                              <a14:foregroundMark x1="54545" y1="4306" x2="54545" y2="4306"/>
                              <a14:foregroundMark x1="51515" y1="3828" x2="51515" y2="3828"/>
                              <a14:foregroundMark x1="51515" y1="46411" x2="51515" y2="46411"/>
                              <a14:foregroundMark x1="42424" y1="46411" x2="42424" y2="46411"/>
                              <a14:foregroundMark x1="66667" y1="46411" x2="66667" y2="46411"/>
                              <a14:foregroundMark x1="69697" y1="46411" x2="69697" y2="46411"/>
                              <a14:foregroundMark x1="18182" y1="55024" x2="18182" y2="55024"/>
                              <a14:foregroundMark x1="66667" y1="56938" x2="66667" y2="56938"/>
                              <a14:foregroundMark x1="39394" y1="59330" x2="39394" y2="59330"/>
                              <a14:foregroundMark x1="69697" y1="59809" x2="69697" y2="59809"/>
                              <a14:foregroundMark x1="87879" y1="56459" x2="87879" y2="56459"/>
                              <a14:foregroundMark x1="81818" y1="57416" x2="81818" y2="57416"/>
                              <a14:foregroundMark x1="87879" y1="58852" x2="87879" y2="58852"/>
                              <a14:foregroundMark x1="87879" y1="60287" x2="87879" y2="60287"/>
                              <a14:foregroundMark x1="84848" y1="61244" x2="84848" y2="61244"/>
                              <a14:foregroundMark x1="84848" y1="63636" x2="84848" y2="63636"/>
                              <a14:foregroundMark x1="84848" y1="55502" x2="84848" y2="55502"/>
                              <a14:foregroundMark x1="84848" y1="55024" x2="84848" y2="55024"/>
                              <a14:foregroundMark x1="87879" y1="55024" x2="87879" y2="55024"/>
                              <a14:foregroundMark x1="84848" y1="66507" x2="84848" y2="66507"/>
                              <a14:foregroundMark x1="87879" y1="72727" x2="87879" y2="72727"/>
                              <a14:foregroundMark x1="87879" y1="80861" x2="87879" y2="80861"/>
                              <a14:foregroundMark x1="84848" y1="85646" x2="84848" y2="85646"/>
                              <a14:foregroundMark x1="87879" y1="89474" x2="87879" y2="89474"/>
                              <a14:foregroundMark x1="87879" y1="94258" x2="87879" y2="94258"/>
                              <a14:foregroundMark x1="81818" y1="91388" x2="81818" y2="91388"/>
                              <a14:foregroundMark x1="66667" y1="90431" x2="66667" y2="90431"/>
                              <a14:foregroundMark x1="36364" y1="88995" x2="36364" y2="88995"/>
                              <a14:foregroundMark x1="69697" y1="88038" x2="69697" y2="88038"/>
                              <a14:foregroundMark x1="21212" y1="56459" x2="21212" y2="56459"/>
                              <a14:foregroundMark x1="18182" y1="55024" x2="18182" y2="55024"/>
                              <a14:foregroundMark x1="18182" y1="54545" x2="18182" y2="54545"/>
                              <a14:foregroundMark x1="84848" y1="54545" x2="84848" y2="54545"/>
                              <a14:foregroundMark x1="51515" y1="99522" x2="51515" y2="99522"/>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54545" y1="3828" x2="54545" y2="3828"/>
                              <a14:foregroundMark x1="51515" y1="17703" x2="51515" y2="17703"/>
                              <a14:foregroundMark x1="39394" y1="49282" x2="39394" y2="49282"/>
                              <a14:foregroundMark x1="60606" y1="66986" x2="60606" y2="66986"/>
                              <a14:foregroundMark x1="51515" y1="90909" x2="51515" y2="90909"/>
                              <a14:foregroundMark x1="60606" y1="24402" x2="60606" y2="24402"/>
                              <a14:foregroundMark x1="27273" y1="28708" x2="27273" y2="28708"/>
                              <a14:foregroundMark x1="45455" y1="13397" x2="45455" y2="13397"/>
                              <a14:foregroundMark x1="66667" y1="8134" x2="66667" y2="8134"/>
                              <a14:foregroundMark x1="75758" y1="11005" x2="75758" y2="11005"/>
                              <a14:foregroundMark x1="60606" y1="5263" x2="60606" y2="5263"/>
                              <a14:backgroundMark x1="75758" y1="55024" x2="75758" y2="55024"/>
                              <a14:backgroundMark x1="78788" y1="55981" x2="78788" y2="55981"/>
                              <a14:backgroundMark x1="24242" y1="55981" x2="24242" y2="55981"/>
                              <a14:backgroundMark x1="27273" y1="56938" x2="27273" y2="56938"/>
                              <a14:backgroundMark x1="27273" y1="57416" x2="27273" y2="57416"/>
                            </a14:backgroundRemoval>
                          </a14:imgEffect>
                        </a14:imgLayer>
                      </a14:imgProps>
                    </a:ext>
                    <a:ext uri="{28A0092B-C50C-407E-A947-70E740481C1C}">
                      <a14:useLocalDpi xmlns:a14="http://schemas.microsoft.com/office/drawing/2010/main"/>
                    </a:ext>
                  </a:extLst>
                </a:blip>
                <a:srcRect/>
                <a:stretch/>
              </p:blipFill>
              <p:spPr bwMode="auto">
                <a:xfrm>
                  <a:off x="4441303" y="3793813"/>
                  <a:ext cx="137160" cy="871921"/>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115" name="Picture 4"/>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rot="6718963">
                  <a:off x="4781851" y="3525281"/>
                  <a:ext cx="124603" cy="288463"/>
                </a:xfrm>
                <a:prstGeom prst="rect">
                  <a:avLst/>
                </a:prstGeom>
                <a:noFill/>
                <a:ln>
                  <a:noFill/>
                </a:ln>
                <a:effectLst/>
                <a:extLst>
                  <a:ext uri="{909E8E84-426E-40dd-AFC4-6F175D3DCCD1}">
                    <a14:hiddenFill xmlns="" xmlns:a14="http://schemas.microsoft.com/office/drawing/2010/main">
                      <a:solidFill>
                        <a:srgbClr val="4F81BD"/>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EEECE1"/>
                        </a:outerShdw>
                      </a:effectLst>
                    </a14:hiddenEffects>
                  </a:ext>
                </a:extLst>
              </p:spPr>
            </p:pic>
            <p:pic>
              <p:nvPicPr>
                <p:cNvPr id="116" name="Picture 2" descr="http://upload.wikimedia.org/wikipedia/commons/d/dc/SLS_configurations_-_style2.png"/>
                <p:cNvPicPr>
                  <a:picLocks noChangeAspect="1" noChangeArrowheads="1"/>
                </p:cNvPicPr>
                <p:nvPr/>
              </p:nvPicPr>
              <p:blipFill rotWithShape="1">
                <a:blip r:embed="rId35" cstate="screen">
                  <a:extLst>
                    <a:ext uri="{BEBA8EAE-BF5A-486C-A8C5-ECC9F3942E4B}">
                      <a14:imgProps xmlns:a14="http://schemas.microsoft.com/office/drawing/2010/main">
                        <a14:imgLayer r:embed="rId36">
                          <a14:imgEffect>
                            <a14:backgroundRemoval t="1914" b="100000" l="0" r="100000">
                              <a14:foregroundMark x1="15152" y1="55981" x2="15152" y2="55981"/>
                              <a14:foregroundMark x1="18182" y1="57895" x2="18182" y2="57895"/>
                              <a14:foregroundMark x1="48485" y1="41148" x2="48485" y2="41148"/>
                              <a14:foregroundMark x1="45455" y1="32536" x2="45455" y2="32536"/>
                              <a14:foregroundMark x1="69697" y1="32536" x2="69697" y2="32536"/>
                              <a14:foregroundMark x1="69697" y1="39713" x2="69697" y2="39713"/>
                              <a14:foregroundMark x1="51515" y1="10048" x2="51515" y2="10048"/>
                              <a14:foregroundMark x1="54545" y1="5263" x2="54545" y2="5263"/>
                              <a14:foregroundMark x1="66667" y1="18660" x2="66667" y2="18660"/>
                              <a14:foregroundMark x1="51515" y1="18660" x2="51515" y2="18660"/>
                              <a14:foregroundMark x1="45455" y1="15311" x2="45455" y2="15311"/>
                              <a14:foregroundMark x1="45455" y1="20096" x2="45455" y2="20096"/>
                              <a14:foregroundMark x1="48485" y1="3828" x2="48485" y2="3828"/>
                              <a14:foregroundMark x1="60606" y1="6220" x2="60606" y2="6220"/>
                              <a14:foregroundMark x1="69697" y1="34450" x2="69697" y2="34450"/>
                              <a14:foregroundMark x1="57576" y1="34450" x2="57576" y2="34450"/>
                              <a14:foregroundMark x1="33333" y1="38278" x2="33333" y2="38278"/>
                              <a14:foregroundMark x1="69697" y1="29665" x2="69697" y2="29665"/>
                              <a14:foregroundMark x1="51515" y1="4306" x2="51515" y2="4306"/>
                              <a14:foregroundMark x1="54545" y1="4306" x2="54545" y2="4306"/>
                              <a14:foregroundMark x1="51515" y1="3828" x2="51515" y2="3828"/>
                              <a14:foregroundMark x1="51515" y1="46411" x2="51515" y2="46411"/>
                              <a14:foregroundMark x1="42424" y1="46411" x2="42424" y2="46411"/>
                              <a14:foregroundMark x1="66667" y1="46411" x2="66667" y2="46411"/>
                              <a14:foregroundMark x1="69697" y1="46411" x2="69697" y2="46411"/>
                              <a14:foregroundMark x1="18182" y1="55024" x2="18182" y2="55024"/>
                              <a14:foregroundMark x1="66667" y1="56938" x2="66667" y2="56938"/>
                              <a14:foregroundMark x1="39394" y1="59330" x2="39394" y2="59330"/>
                              <a14:foregroundMark x1="69697" y1="59809" x2="69697" y2="59809"/>
                              <a14:foregroundMark x1="87879" y1="56459" x2="87879" y2="56459"/>
                              <a14:foregroundMark x1="81818" y1="57416" x2="81818" y2="57416"/>
                              <a14:foregroundMark x1="87879" y1="58852" x2="87879" y2="58852"/>
                              <a14:foregroundMark x1="87879" y1="60287" x2="87879" y2="60287"/>
                              <a14:foregroundMark x1="84848" y1="61244" x2="84848" y2="61244"/>
                              <a14:foregroundMark x1="84848" y1="63636" x2="84848" y2="63636"/>
                              <a14:foregroundMark x1="84848" y1="55502" x2="84848" y2="55502"/>
                              <a14:foregroundMark x1="84848" y1="55024" x2="84848" y2="55024"/>
                              <a14:foregroundMark x1="87879" y1="55024" x2="87879" y2="55024"/>
                              <a14:foregroundMark x1="84848" y1="66507" x2="84848" y2="66507"/>
                              <a14:foregroundMark x1="87879" y1="72727" x2="87879" y2="72727"/>
                              <a14:foregroundMark x1="87879" y1="80861" x2="87879" y2="80861"/>
                              <a14:foregroundMark x1="84848" y1="85646" x2="84848" y2="85646"/>
                              <a14:foregroundMark x1="87879" y1="89474" x2="87879" y2="89474"/>
                              <a14:foregroundMark x1="87879" y1="94258" x2="87879" y2="94258"/>
                              <a14:foregroundMark x1="81818" y1="91388" x2="81818" y2="91388"/>
                              <a14:foregroundMark x1="66667" y1="90431" x2="66667" y2="90431"/>
                              <a14:foregroundMark x1="36364" y1="88995" x2="36364" y2="88995"/>
                              <a14:foregroundMark x1="69697" y1="88038" x2="69697" y2="88038"/>
                              <a14:foregroundMark x1="21212" y1="56459" x2="21212" y2="56459"/>
                              <a14:foregroundMark x1="18182" y1="55024" x2="18182" y2="55024"/>
                              <a14:foregroundMark x1="18182" y1="54545" x2="18182" y2="54545"/>
                              <a14:foregroundMark x1="84848" y1="54545" x2="84848" y2="54545"/>
                              <a14:foregroundMark x1="51515" y1="99522" x2="51515" y2="99522"/>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54545" y1="3828" x2="54545" y2="3828"/>
                              <a14:foregroundMark x1="51515" y1="17703" x2="51515" y2="17703"/>
                              <a14:foregroundMark x1="39394" y1="49282" x2="39394" y2="49282"/>
                              <a14:foregroundMark x1="60606" y1="66986" x2="60606" y2="66986"/>
                              <a14:foregroundMark x1="51515" y1="90909" x2="51515" y2="90909"/>
                              <a14:foregroundMark x1="60606" y1="24402" x2="60606" y2="24402"/>
                              <a14:foregroundMark x1="27273" y1="28708" x2="27273" y2="28708"/>
                              <a14:foregroundMark x1="45455" y1="13397" x2="45455" y2="13397"/>
                              <a14:foregroundMark x1="66667" y1="8134" x2="66667" y2="8134"/>
                              <a14:foregroundMark x1="75758" y1="11005" x2="75758" y2="11005"/>
                              <a14:foregroundMark x1="60606" y1="5263" x2="60606" y2="5263"/>
                              <a14:backgroundMark x1="75758" y1="55024" x2="75758" y2="55024"/>
                              <a14:backgroundMark x1="78788" y1="55981" x2="78788" y2="55981"/>
                              <a14:backgroundMark x1="24242" y1="55981" x2="24242" y2="55981"/>
                              <a14:backgroundMark x1="27273" y1="56938" x2="27273" y2="56938"/>
                              <a14:backgroundMark x1="27273" y1="57416" x2="27273" y2="57416"/>
                            </a14:backgroundRemoval>
                          </a14:imgEffect>
                        </a14:imgLayer>
                      </a14:imgProps>
                    </a:ext>
                    <a:ext uri="{28A0092B-C50C-407E-A947-70E740481C1C}">
                      <a14:useLocalDpi xmlns:a14="http://schemas.microsoft.com/office/drawing/2010/main"/>
                    </a:ext>
                  </a:extLst>
                </a:blip>
                <a:srcRect/>
                <a:stretch/>
              </p:blipFill>
              <p:spPr bwMode="auto">
                <a:xfrm>
                  <a:off x="4775034" y="3793813"/>
                  <a:ext cx="137160" cy="871921"/>
                </a:xfrm>
                <a:prstGeom prst="rect">
                  <a:avLst/>
                </a:prstGeom>
                <a:noFill/>
                <a:effectLst/>
                <a:extLst>
                  <a:ext uri="{909E8E84-426E-40dd-AFC4-6F175D3DCCD1}">
                    <a14:hiddenFill xmlns="" xmlns:a14="http://schemas.microsoft.com/office/drawing/2010/main">
                      <a:solidFill>
                        <a:srgbClr val="FFFFFF"/>
                      </a:solidFill>
                    </a14:hiddenFill>
                  </a:ext>
                </a:extLst>
              </p:spPr>
            </p:pic>
          </p:grpSp>
          <p:grpSp>
            <p:nvGrpSpPr>
              <p:cNvPr id="47" name="Group 46"/>
              <p:cNvGrpSpPr>
                <a:grpSpLocks noChangeAspect="1"/>
              </p:cNvGrpSpPr>
              <p:nvPr/>
            </p:nvGrpSpPr>
            <p:grpSpPr>
              <a:xfrm>
                <a:off x="6493378" y="1376651"/>
                <a:ext cx="140237" cy="364252"/>
                <a:chOff x="5209506" y="3214391"/>
                <a:chExt cx="560951" cy="1457010"/>
              </a:xfrm>
            </p:grpSpPr>
            <p:pic>
              <p:nvPicPr>
                <p:cNvPr id="103" name="Picture 36"/>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5595129" y="3504347"/>
                  <a:ext cx="172148" cy="274320"/>
                </a:xfrm>
                <a:prstGeom prst="rect">
                  <a:avLst/>
                </a:prstGeom>
                <a:noFill/>
                <a:ln w="9525">
                  <a:noFill/>
                  <a:miter lim="800000"/>
                  <a:headEnd/>
                  <a:tailEnd/>
                </a:ln>
                <a:effectLst/>
              </p:spPr>
            </p:pic>
            <p:grpSp>
              <p:nvGrpSpPr>
                <p:cNvPr id="104" name="Group 103"/>
                <p:cNvGrpSpPr/>
                <p:nvPr/>
              </p:nvGrpSpPr>
              <p:grpSpPr>
                <a:xfrm>
                  <a:off x="5629387" y="3776680"/>
                  <a:ext cx="141070" cy="894721"/>
                  <a:chOff x="223605" y="5029318"/>
                  <a:chExt cx="141070" cy="894721"/>
                </a:xfrm>
              </p:grpSpPr>
              <p:pic>
                <p:nvPicPr>
                  <p:cNvPr id="111" name="Picture 65" descr="sls crew"/>
                  <p:cNvPicPr preferRelativeResize="0">
                    <a:picLocks noChangeAspect="1" noChangeArrowheads="1"/>
                  </p:cNvPicPr>
                  <p:nvPr/>
                </p:nvPicPr>
                <p:blipFill rotWithShape="1">
                  <a:blip r:embed="rId38" cstate="screen">
                    <a:extLst>
                      <a:ext uri="{28A0092B-C50C-407E-A947-70E740481C1C}">
                        <a14:useLocalDpi xmlns:a14="http://schemas.microsoft.com/office/drawing/2010/main"/>
                      </a:ext>
                    </a:extLst>
                  </a:blip>
                  <a:srcRect/>
                  <a:stretch/>
                </p:blipFill>
                <p:spPr bwMode="auto">
                  <a:xfrm>
                    <a:off x="227515" y="5029318"/>
                    <a:ext cx="137160" cy="249839"/>
                  </a:xfrm>
                  <a:prstGeom prst="rect">
                    <a:avLst/>
                  </a:prstGeom>
                  <a:noFill/>
                  <a:effectLst/>
                </p:spPr>
              </p:pic>
              <p:pic>
                <p:nvPicPr>
                  <p:cNvPr id="112" name="Picture 2" descr="http://upload.wikimedia.org/wikipedia/commons/d/dc/SLS_configurations_-_style2.png"/>
                  <p:cNvPicPr>
                    <a:picLocks noChangeAspect="1" noChangeArrowheads="1"/>
                  </p:cNvPicPr>
                  <p:nvPr/>
                </p:nvPicPr>
                <p:blipFill rotWithShape="1">
                  <a:blip r:embed="rId39" cstate="screen">
                    <a:extLst>
                      <a:ext uri="{BEBA8EAE-BF5A-486C-A8C5-ECC9F3942E4B}">
                        <a14:imgProps xmlns:a14="http://schemas.microsoft.com/office/drawing/2010/main">
                          <a14:imgLayer r:embed="rId36">
                            <a14:imgEffect>
                              <a14:backgroundRemoval t="0" b="100000" l="0" r="100000">
                                <a14:foregroundMark x1="15152" y1="40645" x2="15152" y2="40645"/>
                                <a14:foregroundMark x1="18182" y1="43226" x2="18182" y2="43226"/>
                                <a14:foregroundMark x1="48485" y1="20645" x2="48485" y2="20645"/>
                                <a14:foregroundMark x1="45455" y1="9032" x2="45455" y2="9032"/>
                                <a14:foregroundMark x1="69697" y1="9032" x2="69697" y2="9032"/>
                                <a14:foregroundMark x1="69697" y1="18710" x2="69697" y2="18710"/>
                                <a14:foregroundMark x1="69697" y1="11613" x2="69697" y2="11613"/>
                                <a14:foregroundMark x1="57576" y1="11613" x2="57576" y2="11613"/>
                                <a14:foregroundMark x1="33333" y1="16774" x2="33333" y2="16774"/>
                                <a14:foregroundMark x1="69697" y1="5161" x2="69697" y2="5161"/>
                                <a14:foregroundMark x1="51515" y1="27742" x2="51515" y2="27742"/>
                                <a14:foregroundMark x1="42424" y1="27742" x2="42424" y2="27742"/>
                                <a14:foregroundMark x1="66667" y1="27742" x2="66667" y2="27742"/>
                                <a14:foregroundMark x1="69697" y1="27742" x2="69697" y2="27742"/>
                                <a14:foregroundMark x1="18182" y1="39355" x2="18182" y2="39355"/>
                                <a14:foregroundMark x1="66667" y1="41935" x2="66667" y2="41935"/>
                                <a14:foregroundMark x1="39394" y1="45161" x2="39394" y2="45161"/>
                                <a14:foregroundMark x1="69697" y1="45806" x2="69697" y2="45806"/>
                                <a14:foregroundMark x1="87879" y1="41290" x2="87879" y2="41290"/>
                                <a14:foregroundMark x1="81818" y1="42581" x2="81818" y2="42581"/>
                                <a14:foregroundMark x1="87879" y1="44516" x2="87879" y2="44516"/>
                                <a14:foregroundMark x1="87879" y1="46452" x2="87879" y2="46452"/>
                                <a14:foregroundMark x1="84848" y1="47742" x2="84848" y2="47742"/>
                                <a14:foregroundMark x1="84848" y1="50968" x2="84848" y2="50968"/>
                                <a14:foregroundMark x1="84848" y1="40000" x2="84848" y2="40000"/>
                                <a14:foregroundMark x1="84848" y1="39355" x2="84848" y2="39355"/>
                                <a14:foregroundMark x1="87879" y1="39355" x2="87879" y2="39355"/>
                                <a14:foregroundMark x1="84848" y1="54839" x2="84848" y2="54839"/>
                                <a14:foregroundMark x1="87879" y1="63226" x2="87879" y2="63226"/>
                                <a14:foregroundMark x1="87879" y1="74194" x2="87879" y2="74194"/>
                                <a14:foregroundMark x1="84848" y1="80645" x2="84848" y2="80645"/>
                                <a14:foregroundMark x1="87879" y1="85806" x2="87879" y2="85806"/>
                                <a14:foregroundMark x1="87879" y1="92258" x2="87879" y2="92258"/>
                                <a14:foregroundMark x1="81818" y1="88387" x2="81818" y2="88387"/>
                                <a14:foregroundMark x1="66667" y1="87097" x2="66667" y2="87097"/>
                                <a14:foregroundMark x1="36364" y1="85161" x2="36364" y2="85161"/>
                                <a14:foregroundMark x1="69697" y1="83871" x2="69697" y2="83871"/>
                                <a14:foregroundMark x1="21212" y1="41290" x2="21212" y2="41290"/>
                                <a14:foregroundMark x1="18182" y1="39355" x2="18182" y2="39355"/>
                                <a14:foregroundMark x1="18182" y1="38710" x2="18182" y2="38710"/>
                                <a14:foregroundMark x1="84848" y1="38710" x2="84848" y2="38710"/>
                                <a14:foregroundMark x1="51515" y1="99355" x2="51515" y2="99355"/>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39394" y1="31613" x2="39394" y2="31613"/>
                                <a14:foregroundMark x1="60606" y1="55484" x2="60606" y2="55484"/>
                                <a14:foregroundMark x1="51515" y1="87742" x2="51515" y2="87742"/>
                                <a14:foregroundMark x1="27273" y1="3871" x2="27273" y2="3871"/>
                                <a14:backgroundMark x1="75758" y1="39355" x2="75758" y2="39355"/>
                                <a14:backgroundMark x1="78788" y1="40645" x2="78788" y2="40645"/>
                                <a14:backgroundMark x1="24242" y1="40645" x2="24242" y2="40645"/>
                                <a14:backgroundMark x1="27273" y1="41935" x2="27273" y2="41935"/>
                                <a14:backgroundMark x1="27273" y1="42581" x2="27273" y2="42581"/>
                              </a14:backgroundRemoval>
                            </a14:imgEffect>
                          </a14:imgLayer>
                        </a14:imgProps>
                      </a:ext>
                      <a:ext uri="{28A0092B-C50C-407E-A947-70E740481C1C}">
                        <a14:useLocalDpi xmlns:a14="http://schemas.microsoft.com/office/drawing/2010/main"/>
                      </a:ext>
                    </a:extLst>
                  </a:blip>
                  <a:srcRect/>
                  <a:stretch/>
                </p:blipFill>
                <p:spPr bwMode="auto">
                  <a:xfrm>
                    <a:off x="223605" y="5279157"/>
                    <a:ext cx="137160" cy="644882"/>
                  </a:xfrm>
                  <a:prstGeom prst="rect">
                    <a:avLst/>
                  </a:prstGeom>
                  <a:noFill/>
                  <a:effectLst/>
                  <a:extLst>
                    <a:ext uri="{909E8E84-426E-40dd-AFC4-6F175D3DCCD1}">
                      <a14:hiddenFill xmlns="" xmlns:a14="http://schemas.microsoft.com/office/drawing/2010/main">
                        <a:solidFill>
                          <a:srgbClr val="FFFFFF"/>
                        </a:solidFill>
                      </a14:hiddenFill>
                    </a:ext>
                  </a:extLst>
                </p:spPr>
              </p:pic>
            </p:grpSp>
            <p:grpSp>
              <p:nvGrpSpPr>
                <p:cNvPr id="105" name="Group 104"/>
                <p:cNvGrpSpPr/>
                <p:nvPr/>
              </p:nvGrpSpPr>
              <p:grpSpPr>
                <a:xfrm>
                  <a:off x="5619191" y="3214391"/>
                  <a:ext cx="141449" cy="269404"/>
                  <a:chOff x="2462231" y="1397184"/>
                  <a:chExt cx="160591" cy="305861"/>
                </a:xfrm>
              </p:grpSpPr>
              <p:pic>
                <p:nvPicPr>
                  <p:cNvPr id="108" name="Picture 78" descr="Habitable_airlock_top"/>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rot="5400000">
                    <a:off x="2496070" y="1437893"/>
                    <a:ext cx="92679" cy="160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 name="Picture 77" descr="Habitable_airlock_top"/>
                  <p:cNvPicPr>
                    <a:picLocks noChangeAspect="1" noChangeArrowheads="1"/>
                  </p:cNvPicPr>
                  <p:nvPr/>
                </p:nvPicPr>
                <p:blipFill rotWithShape="1">
                  <a:blip r:embed="rId41" cstate="screen">
                    <a:extLst>
                      <a:ext uri="{28A0092B-C50C-407E-A947-70E740481C1C}">
                        <a14:useLocalDpi xmlns:a14="http://schemas.microsoft.com/office/drawing/2010/main"/>
                      </a:ext>
                    </a:extLst>
                  </a:blip>
                  <a:srcRect/>
                  <a:stretch/>
                </p:blipFill>
                <p:spPr bwMode="auto">
                  <a:xfrm rot="5400000">
                    <a:off x="2465357" y="1549322"/>
                    <a:ext cx="155526" cy="151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 name="Picture 78" descr="Habitable_airlock_top"/>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rot="5400000">
                    <a:off x="2496306" y="1363342"/>
                    <a:ext cx="92674" cy="160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6" name="Picture 4"/>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rot="6718963">
                  <a:off x="5291439" y="3507463"/>
                  <a:ext cx="124600" cy="288466"/>
                </a:xfrm>
                <a:prstGeom prst="rect">
                  <a:avLst/>
                </a:prstGeom>
                <a:noFill/>
                <a:ln>
                  <a:noFill/>
                </a:ln>
                <a:effectLst/>
                <a:extLst>
                  <a:ext uri="{909E8E84-426E-40dd-AFC4-6F175D3DCCD1}">
                    <a14:hiddenFill xmlns="" xmlns:a14="http://schemas.microsoft.com/office/drawing/2010/main">
                      <a:solidFill>
                        <a:srgbClr val="4F81BD"/>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EEECE1"/>
                        </a:outerShdw>
                      </a:effectLst>
                    </a14:hiddenEffects>
                  </a:ext>
                </a:extLst>
              </p:spPr>
            </p:pic>
            <p:pic>
              <p:nvPicPr>
                <p:cNvPr id="107" name="Picture 2" descr="http://upload.wikimedia.org/wikipedia/commons/d/dc/SLS_configurations_-_style2.png"/>
                <p:cNvPicPr>
                  <a:picLocks noChangeAspect="1" noChangeArrowheads="1"/>
                </p:cNvPicPr>
                <p:nvPr/>
              </p:nvPicPr>
              <p:blipFill rotWithShape="1">
                <a:blip r:embed="rId43" cstate="screen">
                  <a:extLst>
                    <a:ext uri="{BEBA8EAE-BF5A-486C-A8C5-ECC9F3942E4B}">
                      <a14:imgProps xmlns:a14="http://schemas.microsoft.com/office/drawing/2010/main">
                        <a14:imgLayer r:embed="rId36">
                          <a14:imgEffect>
                            <a14:backgroundRemoval t="1914" b="100000" l="0" r="100000">
                              <a14:foregroundMark x1="15152" y1="55981" x2="15152" y2="55981"/>
                              <a14:foregroundMark x1="18182" y1="57895" x2="18182" y2="57895"/>
                              <a14:foregroundMark x1="48485" y1="41148" x2="48485" y2="41148"/>
                              <a14:foregroundMark x1="45455" y1="32536" x2="45455" y2="32536"/>
                              <a14:foregroundMark x1="69697" y1="32536" x2="69697" y2="32536"/>
                              <a14:foregroundMark x1="69697" y1="39713" x2="69697" y2="39713"/>
                              <a14:foregroundMark x1="51515" y1="10048" x2="51515" y2="10048"/>
                              <a14:foregroundMark x1="54545" y1="5263" x2="54545" y2="5263"/>
                              <a14:foregroundMark x1="66667" y1="18660" x2="66667" y2="18660"/>
                              <a14:foregroundMark x1="51515" y1="18660" x2="51515" y2="18660"/>
                              <a14:foregroundMark x1="45455" y1="15311" x2="45455" y2="15311"/>
                              <a14:foregroundMark x1="45455" y1="20096" x2="45455" y2="20096"/>
                              <a14:foregroundMark x1="48485" y1="3828" x2="48485" y2="3828"/>
                              <a14:foregroundMark x1="60606" y1="6220" x2="60606" y2="6220"/>
                              <a14:foregroundMark x1="69697" y1="34450" x2="69697" y2="34450"/>
                              <a14:foregroundMark x1="57576" y1="34450" x2="57576" y2="34450"/>
                              <a14:foregroundMark x1="33333" y1="38278" x2="33333" y2="38278"/>
                              <a14:foregroundMark x1="69697" y1="29665" x2="69697" y2="29665"/>
                              <a14:foregroundMark x1="51515" y1="4306" x2="51515" y2="4306"/>
                              <a14:foregroundMark x1="54545" y1="4306" x2="54545" y2="4306"/>
                              <a14:foregroundMark x1="51515" y1="3828" x2="51515" y2="3828"/>
                              <a14:foregroundMark x1="51515" y1="46411" x2="51515" y2="46411"/>
                              <a14:foregroundMark x1="42424" y1="46411" x2="42424" y2="46411"/>
                              <a14:foregroundMark x1="66667" y1="46411" x2="66667" y2="46411"/>
                              <a14:foregroundMark x1="69697" y1="46411" x2="69697" y2="46411"/>
                              <a14:foregroundMark x1="18182" y1="55024" x2="18182" y2="55024"/>
                              <a14:foregroundMark x1="66667" y1="56938" x2="66667" y2="56938"/>
                              <a14:foregroundMark x1="39394" y1="59330" x2="39394" y2="59330"/>
                              <a14:foregroundMark x1="69697" y1="59809" x2="69697" y2="59809"/>
                              <a14:foregroundMark x1="87879" y1="56459" x2="87879" y2="56459"/>
                              <a14:foregroundMark x1="81818" y1="57416" x2="81818" y2="57416"/>
                              <a14:foregroundMark x1="87879" y1="58852" x2="87879" y2="58852"/>
                              <a14:foregroundMark x1="87879" y1="60287" x2="87879" y2="60287"/>
                              <a14:foregroundMark x1="84848" y1="61244" x2="84848" y2="61244"/>
                              <a14:foregroundMark x1="84848" y1="63636" x2="84848" y2="63636"/>
                              <a14:foregroundMark x1="84848" y1="55502" x2="84848" y2="55502"/>
                              <a14:foregroundMark x1="84848" y1="55024" x2="84848" y2="55024"/>
                              <a14:foregroundMark x1="87879" y1="55024" x2="87879" y2="55024"/>
                              <a14:foregroundMark x1="84848" y1="66507" x2="84848" y2="66507"/>
                              <a14:foregroundMark x1="87879" y1="72727" x2="87879" y2="72727"/>
                              <a14:foregroundMark x1="87879" y1="80861" x2="87879" y2="80861"/>
                              <a14:foregroundMark x1="84848" y1="85646" x2="84848" y2="85646"/>
                              <a14:foregroundMark x1="87879" y1="89474" x2="87879" y2="89474"/>
                              <a14:foregroundMark x1="87879" y1="94258" x2="87879" y2="94258"/>
                              <a14:foregroundMark x1="81818" y1="91388" x2="81818" y2="91388"/>
                              <a14:foregroundMark x1="66667" y1="90431" x2="66667" y2="90431"/>
                              <a14:foregroundMark x1="36364" y1="88995" x2="36364" y2="88995"/>
                              <a14:foregroundMark x1="69697" y1="88038" x2="69697" y2="88038"/>
                              <a14:foregroundMark x1="21212" y1="56459" x2="21212" y2="56459"/>
                              <a14:foregroundMark x1="18182" y1="55024" x2="18182" y2="55024"/>
                              <a14:foregroundMark x1="18182" y1="54545" x2="18182" y2="54545"/>
                              <a14:foregroundMark x1="84848" y1="54545" x2="84848" y2="54545"/>
                              <a14:foregroundMark x1="51515" y1="99522" x2="51515" y2="99522"/>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54545" y1="3828" x2="54545" y2="3828"/>
                              <a14:foregroundMark x1="51515" y1="17703" x2="51515" y2="17703"/>
                              <a14:foregroundMark x1="39394" y1="49282" x2="39394" y2="49282"/>
                              <a14:foregroundMark x1="60606" y1="66986" x2="60606" y2="66986"/>
                              <a14:foregroundMark x1="51515" y1="90909" x2="51515" y2="90909"/>
                              <a14:foregroundMark x1="60606" y1="24402" x2="60606" y2="24402"/>
                              <a14:foregroundMark x1="27273" y1="28708" x2="27273" y2="28708"/>
                              <a14:foregroundMark x1="45455" y1="13397" x2="45455" y2="13397"/>
                              <a14:foregroundMark x1="66667" y1="8134" x2="66667" y2="8134"/>
                              <a14:foregroundMark x1="75758" y1="11005" x2="75758" y2="11005"/>
                              <a14:foregroundMark x1="60606" y1="5263" x2="60606" y2="5263"/>
                              <a14:backgroundMark x1="75758" y1="55024" x2="75758" y2="55024"/>
                              <a14:backgroundMark x1="78788" y1="55981" x2="78788" y2="55981"/>
                              <a14:backgroundMark x1="24242" y1="55981" x2="24242" y2="55981"/>
                              <a14:backgroundMark x1="27273" y1="56938" x2="27273" y2="56938"/>
                              <a14:backgroundMark x1="27273" y1="57416" x2="27273" y2="57416"/>
                            </a14:backgroundRemoval>
                          </a14:imgEffect>
                        </a14:imgLayer>
                      </a14:imgProps>
                    </a:ext>
                    <a:ext uri="{28A0092B-C50C-407E-A947-70E740481C1C}">
                      <a14:useLocalDpi xmlns:a14="http://schemas.microsoft.com/office/drawing/2010/main"/>
                    </a:ext>
                  </a:extLst>
                </a:blip>
                <a:srcRect/>
                <a:stretch/>
              </p:blipFill>
              <p:spPr bwMode="auto">
                <a:xfrm>
                  <a:off x="5284621" y="3793813"/>
                  <a:ext cx="137160" cy="871921"/>
                </a:xfrm>
                <a:prstGeom prst="rect">
                  <a:avLst/>
                </a:prstGeom>
                <a:noFill/>
                <a:effectLst/>
                <a:extLst>
                  <a:ext uri="{909E8E84-426E-40dd-AFC4-6F175D3DCCD1}">
                    <a14:hiddenFill xmlns="" xmlns:a14="http://schemas.microsoft.com/office/drawing/2010/main">
                      <a:solidFill>
                        <a:srgbClr val="FFFFFF"/>
                      </a:solidFill>
                    </a14:hiddenFill>
                  </a:ext>
                </a:extLst>
              </p:spPr>
            </p:pic>
          </p:grpSp>
          <p:grpSp>
            <p:nvGrpSpPr>
              <p:cNvPr id="48" name="Group 47"/>
              <p:cNvGrpSpPr>
                <a:grpSpLocks noChangeAspect="1"/>
              </p:cNvGrpSpPr>
              <p:nvPr/>
            </p:nvGrpSpPr>
            <p:grpSpPr>
              <a:xfrm>
                <a:off x="5551076" y="1367405"/>
                <a:ext cx="166038" cy="412041"/>
                <a:chOff x="2852472" y="3282207"/>
                <a:chExt cx="563273" cy="1397820"/>
              </a:xfrm>
            </p:grpSpPr>
            <p:pic>
              <p:nvPicPr>
                <p:cNvPr id="92" name="Picture 36"/>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3243595" y="3538133"/>
                  <a:ext cx="172150" cy="274320"/>
                </a:xfrm>
                <a:prstGeom prst="rect">
                  <a:avLst/>
                </a:prstGeom>
                <a:noFill/>
                <a:ln w="9525">
                  <a:noFill/>
                  <a:miter lim="800000"/>
                  <a:headEnd/>
                  <a:tailEnd/>
                </a:ln>
                <a:effectLst/>
              </p:spPr>
            </p:pic>
            <p:grpSp>
              <p:nvGrpSpPr>
                <p:cNvPr id="93" name="Group 92"/>
                <p:cNvGrpSpPr/>
                <p:nvPr/>
              </p:nvGrpSpPr>
              <p:grpSpPr>
                <a:xfrm>
                  <a:off x="3259135" y="3785306"/>
                  <a:ext cx="141070" cy="894721"/>
                  <a:chOff x="223605" y="5029318"/>
                  <a:chExt cx="141070" cy="894721"/>
                </a:xfrm>
              </p:grpSpPr>
              <p:pic>
                <p:nvPicPr>
                  <p:cNvPr id="101" name="Picture 65" descr="sls crew"/>
                  <p:cNvPicPr preferRelativeResize="0">
                    <a:picLocks noChangeAspect="1" noChangeArrowheads="1"/>
                  </p:cNvPicPr>
                  <p:nvPr/>
                </p:nvPicPr>
                <p:blipFill rotWithShape="1">
                  <a:blip r:embed="rId45" cstate="screen">
                    <a:extLst>
                      <a:ext uri="{28A0092B-C50C-407E-A947-70E740481C1C}">
                        <a14:useLocalDpi xmlns:a14="http://schemas.microsoft.com/office/drawing/2010/main"/>
                      </a:ext>
                    </a:extLst>
                  </a:blip>
                  <a:srcRect/>
                  <a:stretch/>
                </p:blipFill>
                <p:spPr bwMode="auto">
                  <a:xfrm>
                    <a:off x="227515" y="5029318"/>
                    <a:ext cx="137160" cy="249839"/>
                  </a:xfrm>
                  <a:prstGeom prst="rect">
                    <a:avLst/>
                  </a:prstGeom>
                  <a:noFill/>
                  <a:effectLst/>
                </p:spPr>
              </p:pic>
              <p:pic>
                <p:nvPicPr>
                  <p:cNvPr id="102" name="Picture 2" descr="http://upload.wikimedia.org/wikipedia/commons/d/dc/SLS_configurations_-_style2.png"/>
                  <p:cNvPicPr>
                    <a:picLocks noChangeAspect="1" noChangeArrowheads="1"/>
                  </p:cNvPicPr>
                  <p:nvPr/>
                </p:nvPicPr>
                <p:blipFill rotWithShape="1">
                  <a:blip r:embed="rId46" cstate="screen">
                    <a:extLst>
                      <a:ext uri="{BEBA8EAE-BF5A-486C-A8C5-ECC9F3942E4B}">
                        <a14:imgProps xmlns:a14="http://schemas.microsoft.com/office/drawing/2010/main">
                          <a14:imgLayer r:embed="rId36">
                            <a14:imgEffect>
                              <a14:backgroundRemoval t="0" b="100000" l="0" r="100000">
                                <a14:foregroundMark x1="15152" y1="40645" x2="15152" y2="40645"/>
                                <a14:foregroundMark x1="18182" y1="43226" x2="18182" y2="43226"/>
                                <a14:foregroundMark x1="48485" y1="20645" x2="48485" y2="20645"/>
                                <a14:foregroundMark x1="45455" y1="9032" x2="45455" y2="9032"/>
                                <a14:foregroundMark x1="69697" y1="9032" x2="69697" y2="9032"/>
                                <a14:foregroundMark x1="69697" y1="18710" x2="69697" y2="18710"/>
                                <a14:foregroundMark x1="69697" y1="11613" x2="69697" y2="11613"/>
                                <a14:foregroundMark x1="57576" y1="11613" x2="57576" y2="11613"/>
                                <a14:foregroundMark x1="33333" y1="16774" x2="33333" y2="16774"/>
                                <a14:foregroundMark x1="69697" y1="5161" x2="69697" y2="5161"/>
                                <a14:foregroundMark x1="51515" y1="27742" x2="51515" y2="27742"/>
                                <a14:foregroundMark x1="42424" y1="27742" x2="42424" y2="27742"/>
                                <a14:foregroundMark x1="66667" y1="27742" x2="66667" y2="27742"/>
                                <a14:foregroundMark x1="69697" y1="27742" x2="69697" y2="27742"/>
                                <a14:foregroundMark x1="18182" y1="39355" x2="18182" y2="39355"/>
                                <a14:foregroundMark x1="66667" y1="41935" x2="66667" y2="41935"/>
                                <a14:foregroundMark x1="39394" y1="45161" x2="39394" y2="45161"/>
                                <a14:foregroundMark x1="69697" y1="45806" x2="69697" y2="45806"/>
                                <a14:foregroundMark x1="87879" y1="41290" x2="87879" y2="41290"/>
                                <a14:foregroundMark x1="81818" y1="42581" x2="81818" y2="42581"/>
                                <a14:foregroundMark x1="87879" y1="44516" x2="87879" y2="44516"/>
                                <a14:foregroundMark x1="87879" y1="46452" x2="87879" y2="46452"/>
                                <a14:foregroundMark x1="84848" y1="47742" x2="84848" y2="47742"/>
                                <a14:foregroundMark x1="84848" y1="50968" x2="84848" y2="50968"/>
                                <a14:foregroundMark x1="84848" y1="40000" x2="84848" y2="40000"/>
                                <a14:foregroundMark x1="84848" y1="39355" x2="84848" y2="39355"/>
                                <a14:foregroundMark x1="87879" y1="39355" x2="87879" y2="39355"/>
                                <a14:foregroundMark x1="84848" y1="54839" x2="84848" y2="54839"/>
                                <a14:foregroundMark x1="87879" y1="63226" x2="87879" y2="63226"/>
                                <a14:foregroundMark x1="87879" y1="74194" x2="87879" y2="74194"/>
                                <a14:foregroundMark x1="84848" y1="80645" x2="84848" y2="80645"/>
                                <a14:foregroundMark x1="87879" y1="85806" x2="87879" y2="85806"/>
                                <a14:foregroundMark x1="87879" y1="92258" x2="87879" y2="92258"/>
                                <a14:foregroundMark x1="81818" y1="88387" x2="81818" y2="88387"/>
                                <a14:foregroundMark x1="66667" y1="87097" x2="66667" y2="87097"/>
                                <a14:foregroundMark x1="36364" y1="85161" x2="36364" y2="85161"/>
                                <a14:foregroundMark x1="69697" y1="83871" x2="69697" y2="83871"/>
                                <a14:foregroundMark x1="21212" y1="41290" x2="21212" y2="41290"/>
                                <a14:foregroundMark x1="18182" y1="39355" x2="18182" y2="39355"/>
                                <a14:foregroundMark x1="18182" y1="38710" x2="18182" y2="38710"/>
                                <a14:foregroundMark x1="84848" y1="38710" x2="84848" y2="38710"/>
                                <a14:foregroundMark x1="51515" y1="99355" x2="51515" y2="99355"/>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39394" y1="31613" x2="39394" y2="31613"/>
                                <a14:foregroundMark x1="60606" y1="55484" x2="60606" y2="55484"/>
                                <a14:foregroundMark x1="51515" y1="87742" x2="51515" y2="87742"/>
                                <a14:foregroundMark x1="27273" y1="3871" x2="27273" y2="3871"/>
                                <a14:backgroundMark x1="75758" y1="39355" x2="75758" y2="39355"/>
                                <a14:backgroundMark x1="78788" y1="40645" x2="78788" y2="40645"/>
                                <a14:backgroundMark x1="24242" y1="40645" x2="24242" y2="40645"/>
                                <a14:backgroundMark x1="27273" y1="41935" x2="27273" y2="41935"/>
                                <a14:backgroundMark x1="27273" y1="42581" x2="27273" y2="42581"/>
                              </a14:backgroundRemoval>
                            </a14:imgEffect>
                          </a14:imgLayer>
                        </a14:imgProps>
                      </a:ext>
                      <a:ext uri="{28A0092B-C50C-407E-A947-70E740481C1C}">
                        <a14:useLocalDpi xmlns:a14="http://schemas.microsoft.com/office/drawing/2010/main"/>
                      </a:ext>
                    </a:extLst>
                  </a:blip>
                  <a:srcRect/>
                  <a:stretch/>
                </p:blipFill>
                <p:spPr bwMode="auto">
                  <a:xfrm>
                    <a:off x="223605" y="5279157"/>
                    <a:ext cx="137160" cy="644882"/>
                  </a:xfrm>
                  <a:prstGeom prst="rect">
                    <a:avLst/>
                  </a:prstGeom>
                  <a:noFill/>
                  <a:effectLst/>
                  <a:extLst>
                    <a:ext uri="{909E8E84-426E-40dd-AFC4-6F175D3DCCD1}">
                      <a14:hiddenFill xmlns="" xmlns:a14="http://schemas.microsoft.com/office/drawing/2010/main">
                        <a:solidFill>
                          <a:srgbClr val="FFFFFF"/>
                        </a:solidFill>
                      </a14:hiddenFill>
                    </a:ext>
                  </a:extLst>
                </p:spPr>
              </p:pic>
            </p:grpSp>
            <p:grpSp>
              <p:nvGrpSpPr>
                <p:cNvPr id="94" name="Group 93"/>
                <p:cNvGrpSpPr/>
                <p:nvPr/>
              </p:nvGrpSpPr>
              <p:grpSpPr>
                <a:xfrm>
                  <a:off x="3258519" y="3282207"/>
                  <a:ext cx="141452" cy="237688"/>
                  <a:chOff x="2462228" y="1464383"/>
                  <a:chExt cx="160594" cy="269853"/>
                </a:xfrm>
              </p:grpSpPr>
              <p:pic>
                <p:nvPicPr>
                  <p:cNvPr id="98" name="Picture 78" descr="Habitable_airlock_top"/>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rot="5400000">
                    <a:off x="2496069" y="1430542"/>
                    <a:ext cx="92678" cy="160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 name="Picture 77" descr="Habitable_airlock_top"/>
                  <p:cNvPicPr>
                    <a:picLocks noChangeAspect="1" noChangeArrowheads="1"/>
                  </p:cNvPicPr>
                  <p:nvPr/>
                </p:nvPicPr>
                <p:blipFill rotWithShape="1">
                  <a:blip r:embed="rId48" cstate="screen">
                    <a:extLst>
                      <a:ext uri="{28A0092B-C50C-407E-A947-70E740481C1C}">
                        <a14:useLocalDpi xmlns:a14="http://schemas.microsoft.com/office/drawing/2010/main"/>
                      </a:ext>
                    </a:extLst>
                  </a:blip>
                  <a:srcRect/>
                  <a:stretch/>
                </p:blipFill>
                <p:spPr bwMode="auto">
                  <a:xfrm rot="5400000">
                    <a:off x="2465358" y="1580513"/>
                    <a:ext cx="155527" cy="151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 name="Picture 78" descr="Habitable_airlock_top"/>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rot="5400000">
                    <a:off x="2496307" y="1487560"/>
                    <a:ext cx="92678" cy="160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95" name="Picture 2" descr="http://upload.wikimedia.org/wikipedia/commons/d/dc/SLS_configurations_-_style2.png"/>
                <p:cNvPicPr>
                  <a:picLocks noChangeAspect="1" noChangeArrowheads="1"/>
                </p:cNvPicPr>
                <p:nvPr/>
              </p:nvPicPr>
              <p:blipFill rotWithShape="1">
                <a:blip r:embed="rId49" cstate="screen">
                  <a:extLst>
                    <a:ext uri="{BEBA8EAE-BF5A-486C-A8C5-ECC9F3942E4B}">
                      <a14:imgProps xmlns:a14="http://schemas.microsoft.com/office/drawing/2010/main">
                        <a14:imgLayer r:embed="rId36">
                          <a14:imgEffect>
                            <a14:backgroundRemoval t="1914" b="100000" l="0" r="100000">
                              <a14:foregroundMark x1="15152" y1="55981" x2="15152" y2="55981"/>
                              <a14:foregroundMark x1="18182" y1="57895" x2="18182" y2="57895"/>
                              <a14:foregroundMark x1="48485" y1="41148" x2="48485" y2="41148"/>
                              <a14:foregroundMark x1="45455" y1="32536" x2="45455" y2="32536"/>
                              <a14:foregroundMark x1="69697" y1="32536" x2="69697" y2="32536"/>
                              <a14:foregroundMark x1="69697" y1="39713" x2="69697" y2="39713"/>
                              <a14:foregroundMark x1="51515" y1="10048" x2="51515" y2="10048"/>
                              <a14:foregroundMark x1="54545" y1="5263" x2="54545" y2="5263"/>
                              <a14:foregroundMark x1="66667" y1="18660" x2="66667" y2="18660"/>
                              <a14:foregroundMark x1="51515" y1="18660" x2="51515" y2="18660"/>
                              <a14:foregroundMark x1="45455" y1="15311" x2="45455" y2="15311"/>
                              <a14:foregroundMark x1="45455" y1="20096" x2="45455" y2="20096"/>
                              <a14:foregroundMark x1="48485" y1="3828" x2="48485" y2="3828"/>
                              <a14:foregroundMark x1="60606" y1="6220" x2="60606" y2="6220"/>
                              <a14:foregroundMark x1="69697" y1="34450" x2="69697" y2="34450"/>
                              <a14:foregroundMark x1="57576" y1="34450" x2="57576" y2="34450"/>
                              <a14:foregroundMark x1="33333" y1="38278" x2="33333" y2="38278"/>
                              <a14:foregroundMark x1="69697" y1="29665" x2="69697" y2="29665"/>
                              <a14:foregroundMark x1="51515" y1="4306" x2="51515" y2="4306"/>
                              <a14:foregroundMark x1="54545" y1="4306" x2="54545" y2="4306"/>
                              <a14:foregroundMark x1="51515" y1="3828" x2="51515" y2="3828"/>
                              <a14:foregroundMark x1="51515" y1="46411" x2="51515" y2="46411"/>
                              <a14:foregroundMark x1="42424" y1="46411" x2="42424" y2="46411"/>
                              <a14:foregroundMark x1="66667" y1="46411" x2="66667" y2="46411"/>
                              <a14:foregroundMark x1="69697" y1="46411" x2="69697" y2="46411"/>
                              <a14:foregroundMark x1="18182" y1="55024" x2="18182" y2="55024"/>
                              <a14:foregroundMark x1="66667" y1="56938" x2="66667" y2="56938"/>
                              <a14:foregroundMark x1="39394" y1="59330" x2="39394" y2="59330"/>
                              <a14:foregroundMark x1="69697" y1="59809" x2="69697" y2="59809"/>
                              <a14:foregroundMark x1="87879" y1="56459" x2="87879" y2="56459"/>
                              <a14:foregroundMark x1="81818" y1="57416" x2="81818" y2="57416"/>
                              <a14:foregroundMark x1="87879" y1="58852" x2="87879" y2="58852"/>
                              <a14:foregroundMark x1="87879" y1="60287" x2="87879" y2="60287"/>
                              <a14:foregroundMark x1="84848" y1="61244" x2="84848" y2="61244"/>
                              <a14:foregroundMark x1="84848" y1="63636" x2="84848" y2="63636"/>
                              <a14:foregroundMark x1="84848" y1="55502" x2="84848" y2="55502"/>
                              <a14:foregroundMark x1="84848" y1="55024" x2="84848" y2="55024"/>
                              <a14:foregroundMark x1="87879" y1="55024" x2="87879" y2="55024"/>
                              <a14:foregroundMark x1="84848" y1="66507" x2="84848" y2="66507"/>
                              <a14:foregroundMark x1="87879" y1="72727" x2="87879" y2="72727"/>
                              <a14:foregroundMark x1="87879" y1="80861" x2="87879" y2="80861"/>
                              <a14:foregroundMark x1="84848" y1="85646" x2="84848" y2="85646"/>
                              <a14:foregroundMark x1="87879" y1="89474" x2="87879" y2="89474"/>
                              <a14:foregroundMark x1="87879" y1="94258" x2="87879" y2="94258"/>
                              <a14:foregroundMark x1="81818" y1="91388" x2="81818" y2="91388"/>
                              <a14:foregroundMark x1="66667" y1="90431" x2="66667" y2="90431"/>
                              <a14:foregroundMark x1="36364" y1="88995" x2="36364" y2="88995"/>
                              <a14:foregroundMark x1="69697" y1="88038" x2="69697" y2="88038"/>
                              <a14:foregroundMark x1="21212" y1="56459" x2="21212" y2="56459"/>
                              <a14:foregroundMark x1="18182" y1="55024" x2="18182" y2="55024"/>
                              <a14:foregroundMark x1="18182" y1="54545" x2="18182" y2="54545"/>
                              <a14:foregroundMark x1="84848" y1="54545" x2="84848" y2="54545"/>
                              <a14:foregroundMark x1="51515" y1="99522" x2="51515" y2="99522"/>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54545" y1="3828" x2="54545" y2="3828"/>
                              <a14:foregroundMark x1="51515" y1="17703" x2="51515" y2="17703"/>
                              <a14:foregroundMark x1="39394" y1="49282" x2="39394" y2="49282"/>
                              <a14:foregroundMark x1="60606" y1="66986" x2="60606" y2="66986"/>
                              <a14:foregroundMark x1="51515" y1="90909" x2="51515" y2="90909"/>
                              <a14:foregroundMark x1="60606" y1="24402" x2="60606" y2="24402"/>
                              <a14:foregroundMark x1="27273" y1="28708" x2="27273" y2="28708"/>
                              <a14:foregroundMark x1="45455" y1="13397" x2="45455" y2="13397"/>
                              <a14:foregroundMark x1="66667" y1="8134" x2="66667" y2="8134"/>
                              <a14:foregroundMark x1="75758" y1="11005" x2="75758" y2="11005"/>
                              <a14:foregroundMark x1="60606" y1="5263" x2="60606" y2="5263"/>
                              <a14:backgroundMark x1="75758" y1="55024" x2="75758" y2="55024"/>
                              <a14:backgroundMark x1="78788" y1="55981" x2="78788" y2="55981"/>
                              <a14:backgroundMark x1="24242" y1="55981" x2="24242" y2="55981"/>
                              <a14:backgroundMark x1="27273" y1="56938" x2="27273" y2="56938"/>
                              <a14:backgroundMark x1="27273" y1="57416" x2="27273" y2="57416"/>
                            </a14:backgroundRemoval>
                          </a14:imgEffect>
                        </a14:imgLayer>
                      </a14:imgProps>
                    </a:ext>
                    <a:ext uri="{28A0092B-C50C-407E-A947-70E740481C1C}">
                      <a14:useLocalDpi xmlns:a14="http://schemas.microsoft.com/office/drawing/2010/main"/>
                    </a:ext>
                  </a:extLst>
                </a:blip>
                <a:srcRect/>
                <a:stretch/>
              </p:blipFill>
              <p:spPr bwMode="auto">
                <a:xfrm>
                  <a:off x="2923367" y="3799480"/>
                  <a:ext cx="137160" cy="871921"/>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96" name="Picture 95"/>
                <p:cNvPicPr>
                  <a:picLocks noChangeAspect="1"/>
                </p:cNvPicPr>
                <p:nvPr/>
              </p:nvPicPr>
              <p:blipFill>
                <a:blip r:embed="rId5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60392" y="3308642"/>
                  <a:ext cx="274320" cy="250892"/>
                </a:xfrm>
                <a:prstGeom prst="rect">
                  <a:avLst/>
                </a:prstGeom>
              </p:spPr>
            </p:pic>
            <p:pic>
              <p:nvPicPr>
                <p:cNvPr id="97" name="Picture 1"/>
                <p:cNvPicPr>
                  <a:picLocks noChangeAspect="1"/>
                </p:cNvPicPr>
                <p:nvPr/>
              </p:nvPicPr>
              <p:blipFill>
                <a:blip r:embed="rId5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52472" y="3599498"/>
                  <a:ext cx="275573" cy="194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9" name="Group 48"/>
              <p:cNvGrpSpPr>
                <a:grpSpLocks noChangeAspect="1"/>
              </p:cNvGrpSpPr>
              <p:nvPr/>
            </p:nvGrpSpPr>
            <p:grpSpPr>
              <a:xfrm>
                <a:off x="5888510" y="1369254"/>
                <a:ext cx="173658" cy="397745"/>
                <a:chOff x="3615718" y="3260942"/>
                <a:chExt cx="615811" cy="1410459"/>
              </a:xfrm>
            </p:grpSpPr>
            <p:pic>
              <p:nvPicPr>
                <p:cNvPr id="83" name="Picture 6" descr="image012"/>
                <p:cNvPicPr>
                  <a:picLocks noChangeAspect="1" noChangeArrowheads="1"/>
                </p:cNvPicPr>
                <p:nvPr/>
              </p:nvPicPr>
              <p:blipFill>
                <a:blip r:embed="rId52" cstate="screen">
                  <a:extLst>
                    <a:ext uri="{BEBA8EAE-BF5A-486C-A8C5-ECC9F3942E4B}">
                      <a14:imgProps xmlns:a14="http://schemas.microsoft.com/office/drawing/2010/main">
                        <a14:imgLayer r:embed="rId53">
                          <a14:imgEffect>
                            <a14:backgroundRemoval t="962" b="100000" l="0" r="97727"/>
                          </a14:imgEffect>
                        </a14:imgLayer>
                      </a14:imgProps>
                    </a:ext>
                    <a:ext uri="{28A0092B-C50C-407E-A947-70E740481C1C}">
                      <a14:useLocalDpi xmlns:a14="http://schemas.microsoft.com/office/drawing/2010/main"/>
                    </a:ext>
                  </a:extLst>
                </a:blip>
                <a:srcRect/>
                <a:stretch>
                  <a:fillRect/>
                </a:stretch>
              </p:blipFill>
              <p:spPr bwMode="auto">
                <a:xfrm>
                  <a:off x="3703783" y="3388787"/>
                  <a:ext cx="154744" cy="1828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2" descr="http://upload.wikimedia.org/wikipedia/commons/d/dc/SLS_configurations_-_style2.png"/>
                <p:cNvPicPr>
                  <a:picLocks noChangeAspect="1" noChangeArrowheads="1"/>
                </p:cNvPicPr>
                <p:nvPr/>
              </p:nvPicPr>
              <p:blipFill rotWithShape="1">
                <a:blip r:embed="rId54" cstate="screen">
                  <a:extLst>
                    <a:ext uri="{BEBA8EAE-BF5A-486C-A8C5-ECC9F3942E4B}">
                      <a14:imgProps xmlns:a14="http://schemas.microsoft.com/office/drawing/2010/main">
                        <a14:imgLayer r:embed="rId36">
                          <a14:imgEffect>
                            <a14:backgroundRemoval t="1914" b="100000" l="0" r="100000">
                              <a14:foregroundMark x1="15152" y1="55981" x2="15152" y2="55981"/>
                              <a14:foregroundMark x1="18182" y1="57895" x2="18182" y2="57895"/>
                              <a14:foregroundMark x1="48485" y1="41148" x2="48485" y2="41148"/>
                              <a14:foregroundMark x1="45455" y1="32536" x2="45455" y2="32536"/>
                              <a14:foregroundMark x1="69697" y1="32536" x2="69697" y2="32536"/>
                              <a14:foregroundMark x1="69697" y1="39713" x2="69697" y2="39713"/>
                              <a14:foregroundMark x1="51515" y1="10048" x2="51515" y2="10048"/>
                              <a14:foregroundMark x1="54545" y1="5263" x2="54545" y2="5263"/>
                              <a14:foregroundMark x1="66667" y1="18660" x2="66667" y2="18660"/>
                              <a14:foregroundMark x1="51515" y1="18660" x2="51515" y2="18660"/>
                              <a14:foregroundMark x1="45455" y1="15311" x2="45455" y2="15311"/>
                              <a14:foregroundMark x1="45455" y1="20096" x2="45455" y2="20096"/>
                              <a14:foregroundMark x1="48485" y1="3828" x2="48485" y2="3828"/>
                              <a14:foregroundMark x1="60606" y1="6220" x2="60606" y2="6220"/>
                              <a14:foregroundMark x1="69697" y1="34450" x2="69697" y2="34450"/>
                              <a14:foregroundMark x1="57576" y1="34450" x2="57576" y2="34450"/>
                              <a14:foregroundMark x1="33333" y1="38278" x2="33333" y2="38278"/>
                              <a14:foregroundMark x1="69697" y1="29665" x2="69697" y2="29665"/>
                              <a14:foregroundMark x1="51515" y1="4306" x2="51515" y2="4306"/>
                              <a14:foregroundMark x1="54545" y1="4306" x2="54545" y2="4306"/>
                              <a14:foregroundMark x1="51515" y1="3828" x2="51515" y2="3828"/>
                              <a14:foregroundMark x1="51515" y1="46411" x2="51515" y2="46411"/>
                              <a14:foregroundMark x1="42424" y1="46411" x2="42424" y2="46411"/>
                              <a14:foregroundMark x1="66667" y1="46411" x2="66667" y2="46411"/>
                              <a14:foregroundMark x1="69697" y1="46411" x2="69697" y2="46411"/>
                              <a14:foregroundMark x1="18182" y1="55024" x2="18182" y2="55024"/>
                              <a14:foregroundMark x1="66667" y1="56938" x2="66667" y2="56938"/>
                              <a14:foregroundMark x1="39394" y1="59330" x2="39394" y2="59330"/>
                              <a14:foregroundMark x1="69697" y1="59809" x2="69697" y2="59809"/>
                              <a14:foregroundMark x1="87879" y1="56459" x2="87879" y2="56459"/>
                              <a14:foregroundMark x1="81818" y1="57416" x2="81818" y2="57416"/>
                              <a14:foregroundMark x1="87879" y1="58852" x2="87879" y2="58852"/>
                              <a14:foregroundMark x1="87879" y1="60287" x2="87879" y2="60287"/>
                              <a14:foregroundMark x1="84848" y1="61244" x2="84848" y2="61244"/>
                              <a14:foregroundMark x1="84848" y1="63636" x2="84848" y2="63636"/>
                              <a14:foregroundMark x1="84848" y1="55502" x2="84848" y2="55502"/>
                              <a14:foregroundMark x1="84848" y1="55024" x2="84848" y2="55024"/>
                              <a14:foregroundMark x1="87879" y1="55024" x2="87879" y2="55024"/>
                              <a14:foregroundMark x1="84848" y1="66507" x2="84848" y2="66507"/>
                              <a14:foregroundMark x1="87879" y1="72727" x2="87879" y2="72727"/>
                              <a14:foregroundMark x1="87879" y1="80861" x2="87879" y2="80861"/>
                              <a14:foregroundMark x1="84848" y1="85646" x2="84848" y2="85646"/>
                              <a14:foregroundMark x1="87879" y1="89474" x2="87879" y2="89474"/>
                              <a14:foregroundMark x1="87879" y1="94258" x2="87879" y2="94258"/>
                              <a14:foregroundMark x1="81818" y1="91388" x2="81818" y2="91388"/>
                              <a14:foregroundMark x1="66667" y1="90431" x2="66667" y2="90431"/>
                              <a14:foregroundMark x1="36364" y1="88995" x2="36364" y2="88995"/>
                              <a14:foregroundMark x1="69697" y1="88038" x2="69697" y2="88038"/>
                              <a14:foregroundMark x1="21212" y1="56459" x2="21212" y2="56459"/>
                              <a14:foregroundMark x1="18182" y1="55024" x2="18182" y2="55024"/>
                              <a14:foregroundMark x1="18182" y1="54545" x2="18182" y2="54545"/>
                              <a14:foregroundMark x1="84848" y1="54545" x2="84848" y2="54545"/>
                              <a14:foregroundMark x1="51515" y1="99522" x2="51515" y2="99522"/>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54545" y1="3828" x2="54545" y2="3828"/>
                              <a14:foregroundMark x1="51515" y1="17703" x2="51515" y2="17703"/>
                              <a14:foregroundMark x1="39394" y1="49282" x2="39394" y2="49282"/>
                              <a14:foregroundMark x1="60606" y1="66986" x2="60606" y2="66986"/>
                              <a14:foregroundMark x1="51515" y1="90909" x2="51515" y2="90909"/>
                              <a14:foregroundMark x1="60606" y1="24402" x2="60606" y2="24402"/>
                              <a14:foregroundMark x1="27273" y1="28708" x2="27273" y2="28708"/>
                              <a14:foregroundMark x1="45455" y1="13397" x2="45455" y2="13397"/>
                              <a14:foregroundMark x1="66667" y1="8134" x2="66667" y2="8134"/>
                              <a14:foregroundMark x1="75758" y1="11005" x2="75758" y2="11005"/>
                              <a14:foregroundMark x1="60606" y1="5263" x2="60606" y2="5263"/>
                              <a14:backgroundMark x1="75758" y1="55024" x2="75758" y2="55024"/>
                              <a14:backgroundMark x1="78788" y1="55981" x2="78788" y2="55981"/>
                              <a14:backgroundMark x1="24242" y1="55981" x2="24242" y2="55981"/>
                              <a14:backgroundMark x1="27273" y1="56938" x2="27273" y2="56938"/>
                              <a14:backgroundMark x1="27273" y1="57416" x2="27273" y2="57416"/>
                            </a14:backgroundRemoval>
                          </a14:imgEffect>
                        </a14:imgLayer>
                      </a14:imgProps>
                    </a:ext>
                    <a:ext uri="{28A0092B-C50C-407E-A947-70E740481C1C}">
                      <a14:useLocalDpi xmlns:a14="http://schemas.microsoft.com/office/drawing/2010/main"/>
                    </a:ext>
                  </a:extLst>
                </a:blip>
                <a:srcRect/>
                <a:stretch/>
              </p:blipFill>
              <p:spPr bwMode="auto">
                <a:xfrm>
                  <a:off x="3689206" y="3799480"/>
                  <a:ext cx="137160" cy="871921"/>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85" name="Picture 4"/>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rot="6718963">
                  <a:off x="3697649" y="3543487"/>
                  <a:ext cx="124602" cy="288463"/>
                </a:xfrm>
                <a:prstGeom prst="rect">
                  <a:avLst/>
                </a:prstGeom>
                <a:noFill/>
                <a:ln>
                  <a:noFill/>
                </a:ln>
                <a:effectLst/>
                <a:extLst>
                  <a:ext uri="{909E8E84-426E-40dd-AFC4-6F175D3DCCD1}">
                    <a14:hiddenFill xmlns="" xmlns:a14="http://schemas.microsoft.com/office/drawing/2010/main">
                      <a:solidFill>
                        <a:srgbClr val="4F81BD"/>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EEECE1"/>
                        </a:outerShdw>
                      </a:effectLst>
                    </a14:hiddenEffects>
                  </a:ext>
                </a:extLst>
              </p:spPr>
            </p:pic>
            <p:pic>
              <p:nvPicPr>
                <p:cNvPr id="86" name="Picture 2" descr="http://upload.wikimedia.org/wikipedia/commons/d/dc/SLS_configurations_-_style2.png"/>
                <p:cNvPicPr>
                  <a:picLocks noChangeAspect="1" noChangeArrowheads="1"/>
                </p:cNvPicPr>
                <p:nvPr/>
              </p:nvPicPr>
              <p:blipFill rotWithShape="1">
                <a:blip r:embed="rId54" cstate="screen">
                  <a:extLst>
                    <a:ext uri="{BEBA8EAE-BF5A-486C-A8C5-ECC9F3942E4B}">
                      <a14:imgProps xmlns:a14="http://schemas.microsoft.com/office/drawing/2010/main">
                        <a14:imgLayer r:embed="rId36">
                          <a14:imgEffect>
                            <a14:backgroundRemoval t="1914" b="100000" l="0" r="100000">
                              <a14:foregroundMark x1="15152" y1="55981" x2="15152" y2="55981"/>
                              <a14:foregroundMark x1="18182" y1="57895" x2="18182" y2="57895"/>
                              <a14:foregroundMark x1="48485" y1="41148" x2="48485" y2="41148"/>
                              <a14:foregroundMark x1="45455" y1="32536" x2="45455" y2="32536"/>
                              <a14:foregroundMark x1="69697" y1="32536" x2="69697" y2="32536"/>
                              <a14:foregroundMark x1="69697" y1="39713" x2="69697" y2="39713"/>
                              <a14:foregroundMark x1="51515" y1="10048" x2="51515" y2="10048"/>
                              <a14:foregroundMark x1="54545" y1="5263" x2="54545" y2="5263"/>
                              <a14:foregroundMark x1="66667" y1="18660" x2="66667" y2="18660"/>
                              <a14:foregroundMark x1="51515" y1="18660" x2="51515" y2="18660"/>
                              <a14:foregroundMark x1="45455" y1="15311" x2="45455" y2="15311"/>
                              <a14:foregroundMark x1="45455" y1="20096" x2="45455" y2="20096"/>
                              <a14:foregroundMark x1="48485" y1="3828" x2="48485" y2="3828"/>
                              <a14:foregroundMark x1="60606" y1="6220" x2="60606" y2="6220"/>
                              <a14:foregroundMark x1="69697" y1="34450" x2="69697" y2="34450"/>
                              <a14:foregroundMark x1="57576" y1="34450" x2="57576" y2="34450"/>
                              <a14:foregroundMark x1="33333" y1="38278" x2="33333" y2="38278"/>
                              <a14:foregroundMark x1="69697" y1="29665" x2="69697" y2="29665"/>
                              <a14:foregroundMark x1="51515" y1="4306" x2="51515" y2="4306"/>
                              <a14:foregroundMark x1="54545" y1="4306" x2="54545" y2="4306"/>
                              <a14:foregroundMark x1="51515" y1="3828" x2="51515" y2="3828"/>
                              <a14:foregroundMark x1="51515" y1="46411" x2="51515" y2="46411"/>
                              <a14:foregroundMark x1="42424" y1="46411" x2="42424" y2="46411"/>
                              <a14:foregroundMark x1="66667" y1="46411" x2="66667" y2="46411"/>
                              <a14:foregroundMark x1="69697" y1="46411" x2="69697" y2="46411"/>
                              <a14:foregroundMark x1="18182" y1="55024" x2="18182" y2="55024"/>
                              <a14:foregroundMark x1="66667" y1="56938" x2="66667" y2="56938"/>
                              <a14:foregroundMark x1="39394" y1="59330" x2="39394" y2="59330"/>
                              <a14:foregroundMark x1="69697" y1="59809" x2="69697" y2="59809"/>
                              <a14:foregroundMark x1="87879" y1="56459" x2="87879" y2="56459"/>
                              <a14:foregroundMark x1="81818" y1="57416" x2="81818" y2="57416"/>
                              <a14:foregroundMark x1="87879" y1="58852" x2="87879" y2="58852"/>
                              <a14:foregroundMark x1="87879" y1="60287" x2="87879" y2="60287"/>
                              <a14:foregroundMark x1="84848" y1="61244" x2="84848" y2="61244"/>
                              <a14:foregroundMark x1="84848" y1="63636" x2="84848" y2="63636"/>
                              <a14:foregroundMark x1="84848" y1="55502" x2="84848" y2="55502"/>
                              <a14:foregroundMark x1="84848" y1="55024" x2="84848" y2="55024"/>
                              <a14:foregroundMark x1="87879" y1="55024" x2="87879" y2="55024"/>
                              <a14:foregroundMark x1="84848" y1="66507" x2="84848" y2="66507"/>
                              <a14:foregroundMark x1="87879" y1="72727" x2="87879" y2="72727"/>
                              <a14:foregroundMark x1="87879" y1="80861" x2="87879" y2="80861"/>
                              <a14:foregroundMark x1="84848" y1="85646" x2="84848" y2="85646"/>
                              <a14:foregroundMark x1="87879" y1="89474" x2="87879" y2="89474"/>
                              <a14:foregroundMark x1="87879" y1="94258" x2="87879" y2="94258"/>
                              <a14:foregroundMark x1="81818" y1="91388" x2="81818" y2="91388"/>
                              <a14:foregroundMark x1="66667" y1="90431" x2="66667" y2="90431"/>
                              <a14:foregroundMark x1="36364" y1="88995" x2="36364" y2="88995"/>
                              <a14:foregroundMark x1="69697" y1="88038" x2="69697" y2="88038"/>
                              <a14:foregroundMark x1="21212" y1="56459" x2="21212" y2="56459"/>
                              <a14:foregroundMark x1="18182" y1="55024" x2="18182" y2="55024"/>
                              <a14:foregroundMark x1="18182" y1="54545" x2="18182" y2="54545"/>
                              <a14:foregroundMark x1="84848" y1="54545" x2="84848" y2="54545"/>
                              <a14:foregroundMark x1="51515" y1="99522" x2="51515" y2="99522"/>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54545" y1="3828" x2="54545" y2="3828"/>
                              <a14:foregroundMark x1="51515" y1="17703" x2="51515" y2="17703"/>
                              <a14:foregroundMark x1="39394" y1="49282" x2="39394" y2="49282"/>
                              <a14:foregroundMark x1="60606" y1="66986" x2="60606" y2="66986"/>
                              <a14:foregroundMark x1="51515" y1="90909" x2="51515" y2="90909"/>
                              <a14:foregroundMark x1="60606" y1="24402" x2="60606" y2="24402"/>
                              <a14:foregroundMark x1="27273" y1="28708" x2="27273" y2="28708"/>
                              <a14:foregroundMark x1="45455" y1="13397" x2="45455" y2="13397"/>
                              <a14:foregroundMark x1="66667" y1="8134" x2="66667" y2="8134"/>
                              <a14:foregroundMark x1="75758" y1="11005" x2="75758" y2="11005"/>
                              <a14:foregroundMark x1="60606" y1="5263" x2="60606" y2="5263"/>
                              <a14:backgroundMark x1="75758" y1="55024" x2="75758" y2="55024"/>
                              <a14:backgroundMark x1="78788" y1="55981" x2="78788" y2="55981"/>
                              <a14:backgroundMark x1="24242" y1="55981" x2="24242" y2="55981"/>
                              <a14:backgroundMark x1="27273" y1="56938" x2="27273" y2="56938"/>
                              <a14:backgroundMark x1="27273" y1="57416" x2="27273" y2="57416"/>
                            </a14:backgroundRemoval>
                          </a14:imgEffect>
                        </a14:imgLayer>
                      </a14:imgProps>
                    </a:ext>
                    <a:ext uri="{28A0092B-C50C-407E-A947-70E740481C1C}">
                      <a14:useLocalDpi xmlns:a14="http://schemas.microsoft.com/office/drawing/2010/main"/>
                    </a:ext>
                  </a:extLst>
                </a:blip>
                <a:srcRect/>
                <a:stretch/>
              </p:blipFill>
              <p:spPr bwMode="auto">
                <a:xfrm>
                  <a:off x="4033880" y="3799480"/>
                  <a:ext cx="137160" cy="871921"/>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87" name="Picture 1"/>
                <p:cNvPicPr>
                  <a:picLocks noChangeAspect="1"/>
                </p:cNvPicPr>
                <p:nvPr/>
              </p:nvPicPr>
              <p:blipFill>
                <a:blip r:embed="rId5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5957" y="3571062"/>
                  <a:ext cx="275572" cy="194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8" name="Group 87"/>
                <p:cNvGrpSpPr/>
                <p:nvPr/>
              </p:nvGrpSpPr>
              <p:grpSpPr>
                <a:xfrm>
                  <a:off x="4029588" y="3260942"/>
                  <a:ext cx="141452" cy="251865"/>
                  <a:chOff x="2462228" y="1440253"/>
                  <a:chExt cx="160594" cy="285950"/>
                </a:xfrm>
              </p:grpSpPr>
              <p:pic>
                <p:nvPicPr>
                  <p:cNvPr id="89" name="Picture 78" descr="Habitable_airlock_top"/>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rot="5400000">
                    <a:off x="2496067" y="1479484"/>
                    <a:ext cx="92678" cy="160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 name="Picture 77" descr="Habitable_airlock_top"/>
                  <p:cNvPicPr>
                    <a:picLocks noChangeAspect="1" noChangeArrowheads="1"/>
                  </p:cNvPicPr>
                  <p:nvPr/>
                </p:nvPicPr>
                <p:blipFill rotWithShape="1">
                  <a:blip r:embed="rId48" cstate="screen">
                    <a:extLst>
                      <a:ext uri="{28A0092B-C50C-407E-A947-70E740481C1C}">
                        <a14:useLocalDpi xmlns:a14="http://schemas.microsoft.com/office/drawing/2010/main"/>
                      </a:ext>
                    </a:extLst>
                  </a:blip>
                  <a:srcRect/>
                  <a:stretch/>
                </p:blipFill>
                <p:spPr bwMode="auto">
                  <a:xfrm rot="5400000">
                    <a:off x="2465356" y="1572480"/>
                    <a:ext cx="155525" cy="151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 name="Picture 78" descr="Habitable_airlock_top"/>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rot="5400000">
                    <a:off x="2496304" y="1406415"/>
                    <a:ext cx="92680" cy="160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50" name="Group 49"/>
              <p:cNvGrpSpPr>
                <a:grpSpLocks noChangeAspect="1"/>
              </p:cNvGrpSpPr>
              <p:nvPr/>
            </p:nvGrpSpPr>
            <p:grpSpPr>
              <a:xfrm>
                <a:off x="5098844" y="1359449"/>
                <a:ext cx="304167" cy="449941"/>
                <a:chOff x="1890460" y="3434993"/>
                <a:chExt cx="839548" cy="1241903"/>
              </a:xfrm>
            </p:grpSpPr>
            <p:pic>
              <p:nvPicPr>
                <p:cNvPr id="75" name="Picture 4"/>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rot="6718963">
                  <a:off x="2250035" y="3594838"/>
                  <a:ext cx="124602" cy="288463"/>
                </a:xfrm>
                <a:prstGeom prst="rect">
                  <a:avLst/>
                </a:prstGeom>
                <a:noFill/>
                <a:ln>
                  <a:noFill/>
                </a:ln>
                <a:effectLst/>
                <a:extLst>
                  <a:ext uri="{909E8E84-426E-40dd-AFC4-6F175D3DCCD1}">
                    <a14:hiddenFill xmlns="" xmlns:a14="http://schemas.microsoft.com/office/drawing/2010/main">
                      <a:solidFill>
                        <a:srgbClr val="4F81BD"/>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EEECE1"/>
                        </a:outerShdw>
                      </a:effectLst>
                    </a14:hiddenEffects>
                  </a:ext>
                </a:extLst>
              </p:spPr>
            </p:pic>
            <p:pic>
              <p:nvPicPr>
                <p:cNvPr id="76" name="Picture 6" descr="image012"/>
                <p:cNvPicPr>
                  <a:picLocks noChangeAspect="1" noChangeArrowheads="1"/>
                </p:cNvPicPr>
                <p:nvPr/>
              </p:nvPicPr>
              <p:blipFill>
                <a:blip r:embed="rId59" cstate="screen">
                  <a:extLst>
                    <a:ext uri="{BEBA8EAE-BF5A-486C-A8C5-ECC9F3942E4B}">
                      <a14:imgProps xmlns:a14="http://schemas.microsoft.com/office/drawing/2010/main">
                        <a14:imgLayer r:embed="rId53">
                          <a14:imgEffect>
                            <a14:backgroundRemoval t="962" b="100000" l="0" r="97727"/>
                          </a14:imgEffect>
                        </a14:imgLayer>
                      </a14:imgProps>
                    </a:ext>
                    <a:ext uri="{28A0092B-C50C-407E-A947-70E740481C1C}">
                      <a14:useLocalDpi xmlns:a14="http://schemas.microsoft.com/office/drawing/2010/main"/>
                    </a:ext>
                  </a:extLst>
                </a:blip>
                <a:srcRect/>
                <a:stretch>
                  <a:fillRect/>
                </a:stretch>
              </p:blipFill>
              <p:spPr bwMode="auto">
                <a:xfrm>
                  <a:off x="2250891" y="3477932"/>
                  <a:ext cx="154744" cy="1828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 name="Picture 2" descr="http://upload.wikimedia.org/wikipedia/commons/d/dc/SLS_configurations_-_style2.png"/>
                <p:cNvPicPr>
                  <a:picLocks noChangeAspect="1" noChangeArrowheads="1"/>
                </p:cNvPicPr>
                <p:nvPr/>
              </p:nvPicPr>
              <p:blipFill rotWithShape="1">
                <a:blip r:embed="rId60" cstate="screen">
                  <a:extLst>
                    <a:ext uri="{BEBA8EAE-BF5A-486C-A8C5-ECC9F3942E4B}">
                      <a14:imgProps xmlns:a14="http://schemas.microsoft.com/office/drawing/2010/main">
                        <a14:imgLayer r:embed="rId36">
                          <a14:imgEffect>
                            <a14:backgroundRemoval t="1914" b="100000" l="0" r="100000">
                              <a14:foregroundMark x1="15152" y1="55981" x2="15152" y2="55981"/>
                              <a14:foregroundMark x1="18182" y1="57895" x2="18182" y2="57895"/>
                              <a14:foregroundMark x1="48485" y1="41148" x2="48485" y2="41148"/>
                              <a14:foregroundMark x1="45455" y1="32536" x2="45455" y2="32536"/>
                              <a14:foregroundMark x1="69697" y1="32536" x2="69697" y2="32536"/>
                              <a14:foregroundMark x1="69697" y1="39713" x2="69697" y2="39713"/>
                              <a14:foregroundMark x1="51515" y1="10048" x2="51515" y2="10048"/>
                              <a14:foregroundMark x1="54545" y1="5263" x2="54545" y2="5263"/>
                              <a14:foregroundMark x1="66667" y1="18660" x2="66667" y2="18660"/>
                              <a14:foregroundMark x1="51515" y1="18660" x2="51515" y2="18660"/>
                              <a14:foregroundMark x1="45455" y1="15311" x2="45455" y2="15311"/>
                              <a14:foregroundMark x1="45455" y1="20096" x2="45455" y2="20096"/>
                              <a14:foregroundMark x1="48485" y1="3828" x2="48485" y2="3828"/>
                              <a14:foregroundMark x1="60606" y1="6220" x2="60606" y2="6220"/>
                              <a14:foregroundMark x1="69697" y1="34450" x2="69697" y2="34450"/>
                              <a14:foregroundMark x1="57576" y1="34450" x2="57576" y2="34450"/>
                              <a14:foregroundMark x1="33333" y1="38278" x2="33333" y2="38278"/>
                              <a14:foregroundMark x1="69697" y1="29665" x2="69697" y2="29665"/>
                              <a14:foregroundMark x1="51515" y1="4306" x2="51515" y2="4306"/>
                              <a14:foregroundMark x1="54545" y1="4306" x2="54545" y2="4306"/>
                              <a14:foregroundMark x1="51515" y1="3828" x2="51515" y2="3828"/>
                              <a14:foregroundMark x1="51515" y1="46411" x2="51515" y2="46411"/>
                              <a14:foregroundMark x1="42424" y1="46411" x2="42424" y2="46411"/>
                              <a14:foregroundMark x1="66667" y1="46411" x2="66667" y2="46411"/>
                              <a14:foregroundMark x1="69697" y1="46411" x2="69697" y2="46411"/>
                              <a14:foregroundMark x1="18182" y1="55024" x2="18182" y2="55024"/>
                              <a14:foregroundMark x1="66667" y1="56938" x2="66667" y2="56938"/>
                              <a14:foregroundMark x1="39394" y1="59330" x2="39394" y2="59330"/>
                              <a14:foregroundMark x1="69697" y1="59809" x2="69697" y2="59809"/>
                              <a14:foregroundMark x1="87879" y1="56459" x2="87879" y2="56459"/>
                              <a14:foregroundMark x1="81818" y1="57416" x2="81818" y2="57416"/>
                              <a14:foregroundMark x1="87879" y1="58852" x2="87879" y2="58852"/>
                              <a14:foregroundMark x1="87879" y1="60287" x2="87879" y2="60287"/>
                              <a14:foregroundMark x1="84848" y1="61244" x2="84848" y2="61244"/>
                              <a14:foregroundMark x1="84848" y1="63636" x2="84848" y2="63636"/>
                              <a14:foregroundMark x1="84848" y1="55502" x2="84848" y2="55502"/>
                              <a14:foregroundMark x1="84848" y1="55024" x2="84848" y2="55024"/>
                              <a14:foregroundMark x1="87879" y1="55024" x2="87879" y2="55024"/>
                              <a14:foregroundMark x1="84848" y1="66507" x2="84848" y2="66507"/>
                              <a14:foregroundMark x1="87879" y1="72727" x2="87879" y2="72727"/>
                              <a14:foregroundMark x1="87879" y1="80861" x2="87879" y2="80861"/>
                              <a14:foregroundMark x1="84848" y1="85646" x2="84848" y2="85646"/>
                              <a14:foregroundMark x1="87879" y1="89474" x2="87879" y2="89474"/>
                              <a14:foregroundMark x1="87879" y1="94258" x2="87879" y2="94258"/>
                              <a14:foregroundMark x1="81818" y1="91388" x2="81818" y2="91388"/>
                              <a14:foregroundMark x1="66667" y1="90431" x2="66667" y2="90431"/>
                              <a14:foregroundMark x1="36364" y1="88995" x2="36364" y2="88995"/>
                              <a14:foregroundMark x1="69697" y1="88038" x2="69697" y2="88038"/>
                              <a14:foregroundMark x1="21212" y1="56459" x2="21212" y2="56459"/>
                              <a14:foregroundMark x1="18182" y1="55024" x2="18182" y2="55024"/>
                              <a14:foregroundMark x1="18182" y1="54545" x2="18182" y2="54545"/>
                              <a14:foregroundMark x1="84848" y1="54545" x2="84848" y2="54545"/>
                              <a14:foregroundMark x1="51515" y1="99522" x2="51515" y2="99522"/>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54545" y1="3828" x2="54545" y2="3828"/>
                              <a14:foregroundMark x1="51515" y1="17703" x2="51515" y2="17703"/>
                              <a14:foregroundMark x1="39394" y1="49282" x2="39394" y2="49282"/>
                              <a14:foregroundMark x1="60606" y1="66986" x2="60606" y2="66986"/>
                              <a14:foregroundMark x1="51515" y1="90909" x2="51515" y2="90909"/>
                              <a14:foregroundMark x1="60606" y1="24402" x2="60606" y2="24402"/>
                              <a14:foregroundMark x1="27273" y1="28708" x2="27273" y2="28708"/>
                              <a14:foregroundMark x1="45455" y1="13397" x2="45455" y2="13397"/>
                              <a14:foregroundMark x1="66667" y1="8134" x2="66667" y2="8134"/>
                              <a14:foregroundMark x1="75758" y1="11005" x2="75758" y2="11005"/>
                              <a14:foregroundMark x1="60606" y1="5263" x2="60606" y2="5263"/>
                              <a14:backgroundMark x1="75758" y1="55024" x2="75758" y2="55024"/>
                              <a14:backgroundMark x1="78788" y1="55981" x2="78788" y2="55981"/>
                              <a14:backgroundMark x1="24242" y1="55981" x2="24242" y2="55981"/>
                              <a14:backgroundMark x1="27273" y1="56938" x2="27273" y2="56938"/>
                              <a14:backgroundMark x1="27273" y1="57416" x2="27273" y2="57416"/>
                            </a14:backgroundRemoval>
                          </a14:imgEffect>
                        </a14:imgLayer>
                      </a14:imgProps>
                    </a:ext>
                    <a:ext uri="{28A0092B-C50C-407E-A947-70E740481C1C}">
                      <a14:useLocalDpi xmlns:a14="http://schemas.microsoft.com/office/drawing/2010/main"/>
                    </a:ext>
                  </a:extLst>
                </a:blip>
                <a:srcRect/>
                <a:stretch/>
              </p:blipFill>
              <p:spPr bwMode="auto">
                <a:xfrm>
                  <a:off x="2255883" y="3804975"/>
                  <a:ext cx="137160" cy="871921"/>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78" name="Picture 2" descr="C:\Documents and Settings\sjefferi\My Documents\_LSS\FRED space vehicle\images\FredSled_100ms_deployed.png"/>
                <p:cNvPicPr>
                  <a:picLocks noChangeAspect="1" noChangeArrowheads="1"/>
                </p:cNvPicPr>
                <p:nvPr/>
              </p:nvPicPr>
              <p:blipFill>
                <a:blip r:embed="rId61" cstate="screen">
                  <a:clrChange>
                    <a:clrFrom>
                      <a:srgbClr val="FFFFFF">
                        <a:alpha val="0"/>
                      </a:srgbClr>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2522657" y="3434993"/>
                  <a:ext cx="151911" cy="182881"/>
                </a:xfrm>
                <a:prstGeom prst="rect">
                  <a:avLst/>
                </a:prstGeom>
                <a:noFill/>
                <a:ln w="9525">
                  <a:noFill/>
                  <a:miter lim="800000"/>
                  <a:headEnd/>
                  <a:tailEnd/>
                </a:ln>
                <a:effectLst/>
              </p:spPr>
            </p:pic>
            <p:pic>
              <p:nvPicPr>
                <p:cNvPr id="79" name="Picture 2" descr="http://upload.wikimedia.org/wikipedia/commons/d/dc/SLS_configurations_-_style2.png"/>
                <p:cNvPicPr>
                  <a:picLocks noChangeAspect="1" noChangeArrowheads="1"/>
                </p:cNvPicPr>
                <p:nvPr/>
              </p:nvPicPr>
              <p:blipFill rotWithShape="1">
                <a:blip r:embed="rId60" cstate="screen">
                  <a:extLst>
                    <a:ext uri="{BEBA8EAE-BF5A-486C-A8C5-ECC9F3942E4B}">
                      <a14:imgProps xmlns:a14="http://schemas.microsoft.com/office/drawing/2010/main">
                        <a14:imgLayer r:embed="rId36">
                          <a14:imgEffect>
                            <a14:backgroundRemoval t="1914" b="100000" l="0" r="100000">
                              <a14:foregroundMark x1="15152" y1="55981" x2="15152" y2="55981"/>
                              <a14:foregroundMark x1="18182" y1="57895" x2="18182" y2="57895"/>
                              <a14:foregroundMark x1="48485" y1="41148" x2="48485" y2="41148"/>
                              <a14:foregroundMark x1="45455" y1="32536" x2="45455" y2="32536"/>
                              <a14:foregroundMark x1="69697" y1="32536" x2="69697" y2="32536"/>
                              <a14:foregroundMark x1="69697" y1="39713" x2="69697" y2="39713"/>
                              <a14:foregroundMark x1="51515" y1="10048" x2="51515" y2="10048"/>
                              <a14:foregroundMark x1="54545" y1="5263" x2="54545" y2="5263"/>
                              <a14:foregroundMark x1="66667" y1="18660" x2="66667" y2="18660"/>
                              <a14:foregroundMark x1="51515" y1="18660" x2="51515" y2="18660"/>
                              <a14:foregroundMark x1="45455" y1="15311" x2="45455" y2="15311"/>
                              <a14:foregroundMark x1="45455" y1="20096" x2="45455" y2="20096"/>
                              <a14:foregroundMark x1="48485" y1="3828" x2="48485" y2="3828"/>
                              <a14:foregroundMark x1="60606" y1="6220" x2="60606" y2="6220"/>
                              <a14:foregroundMark x1="69697" y1="34450" x2="69697" y2="34450"/>
                              <a14:foregroundMark x1="57576" y1="34450" x2="57576" y2="34450"/>
                              <a14:foregroundMark x1="33333" y1="38278" x2="33333" y2="38278"/>
                              <a14:foregroundMark x1="69697" y1="29665" x2="69697" y2="29665"/>
                              <a14:foregroundMark x1="51515" y1="4306" x2="51515" y2="4306"/>
                              <a14:foregroundMark x1="54545" y1="4306" x2="54545" y2="4306"/>
                              <a14:foregroundMark x1="51515" y1="3828" x2="51515" y2="3828"/>
                              <a14:foregroundMark x1="51515" y1="46411" x2="51515" y2="46411"/>
                              <a14:foregroundMark x1="42424" y1="46411" x2="42424" y2="46411"/>
                              <a14:foregroundMark x1="66667" y1="46411" x2="66667" y2="46411"/>
                              <a14:foregroundMark x1="69697" y1="46411" x2="69697" y2="46411"/>
                              <a14:foregroundMark x1="18182" y1="55024" x2="18182" y2="55024"/>
                              <a14:foregroundMark x1="66667" y1="56938" x2="66667" y2="56938"/>
                              <a14:foregroundMark x1="39394" y1="59330" x2="39394" y2="59330"/>
                              <a14:foregroundMark x1="69697" y1="59809" x2="69697" y2="59809"/>
                              <a14:foregroundMark x1="87879" y1="56459" x2="87879" y2="56459"/>
                              <a14:foregroundMark x1="81818" y1="57416" x2="81818" y2="57416"/>
                              <a14:foregroundMark x1="87879" y1="58852" x2="87879" y2="58852"/>
                              <a14:foregroundMark x1="87879" y1="60287" x2="87879" y2="60287"/>
                              <a14:foregroundMark x1="84848" y1="61244" x2="84848" y2="61244"/>
                              <a14:foregroundMark x1="84848" y1="63636" x2="84848" y2="63636"/>
                              <a14:foregroundMark x1="84848" y1="55502" x2="84848" y2="55502"/>
                              <a14:foregroundMark x1="84848" y1="55024" x2="84848" y2="55024"/>
                              <a14:foregroundMark x1="87879" y1="55024" x2="87879" y2="55024"/>
                              <a14:foregroundMark x1="84848" y1="66507" x2="84848" y2="66507"/>
                              <a14:foregroundMark x1="87879" y1="72727" x2="87879" y2="72727"/>
                              <a14:foregroundMark x1="87879" y1="80861" x2="87879" y2="80861"/>
                              <a14:foregroundMark x1="84848" y1="85646" x2="84848" y2="85646"/>
                              <a14:foregroundMark x1="87879" y1="89474" x2="87879" y2="89474"/>
                              <a14:foregroundMark x1="87879" y1="94258" x2="87879" y2="94258"/>
                              <a14:foregroundMark x1="81818" y1="91388" x2="81818" y2="91388"/>
                              <a14:foregroundMark x1="66667" y1="90431" x2="66667" y2="90431"/>
                              <a14:foregroundMark x1="36364" y1="88995" x2="36364" y2="88995"/>
                              <a14:foregroundMark x1="69697" y1="88038" x2="69697" y2="88038"/>
                              <a14:foregroundMark x1="21212" y1="56459" x2="21212" y2="56459"/>
                              <a14:foregroundMark x1="18182" y1="55024" x2="18182" y2="55024"/>
                              <a14:foregroundMark x1="18182" y1="54545" x2="18182" y2="54545"/>
                              <a14:foregroundMark x1="84848" y1="54545" x2="84848" y2="54545"/>
                              <a14:foregroundMark x1="51515" y1="99522" x2="51515" y2="99522"/>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54545" y1="3828" x2="54545" y2="3828"/>
                              <a14:foregroundMark x1="51515" y1="17703" x2="51515" y2="17703"/>
                              <a14:foregroundMark x1="39394" y1="49282" x2="39394" y2="49282"/>
                              <a14:foregroundMark x1="60606" y1="66986" x2="60606" y2="66986"/>
                              <a14:foregroundMark x1="51515" y1="90909" x2="51515" y2="90909"/>
                              <a14:foregroundMark x1="60606" y1="24402" x2="60606" y2="24402"/>
                              <a14:foregroundMark x1="27273" y1="28708" x2="27273" y2="28708"/>
                              <a14:foregroundMark x1="45455" y1="13397" x2="45455" y2="13397"/>
                              <a14:foregroundMark x1="66667" y1="8134" x2="66667" y2="8134"/>
                              <a14:foregroundMark x1="75758" y1="11005" x2="75758" y2="11005"/>
                              <a14:foregroundMark x1="60606" y1="5263" x2="60606" y2="5263"/>
                              <a14:backgroundMark x1="75758" y1="55024" x2="75758" y2="55024"/>
                              <a14:backgroundMark x1="78788" y1="55981" x2="78788" y2="55981"/>
                              <a14:backgroundMark x1="24242" y1="55981" x2="24242" y2="55981"/>
                              <a14:backgroundMark x1="27273" y1="56938" x2="27273" y2="56938"/>
                              <a14:backgroundMark x1="27273" y1="57416" x2="27273" y2="57416"/>
                            </a14:backgroundRemoval>
                          </a14:imgEffect>
                        </a14:imgLayer>
                      </a14:imgProps>
                    </a:ext>
                    <a:ext uri="{28A0092B-C50C-407E-A947-70E740481C1C}">
                      <a14:useLocalDpi xmlns:a14="http://schemas.microsoft.com/office/drawing/2010/main"/>
                    </a:ext>
                  </a:extLst>
                </a:blip>
                <a:srcRect/>
                <a:stretch/>
              </p:blipFill>
              <p:spPr bwMode="auto">
                <a:xfrm>
                  <a:off x="2528230" y="3799480"/>
                  <a:ext cx="137160" cy="871921"/>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80" name="Picture 1"/>
                <p:cNvPicPr>
                  <a:picLocks noChangeAspect="1"/>
                </p:cNvPicPr>
                <p:nvPr/>
              </p:nvPicPr>
              <p:blipFill>
                <a:blip r:embed="rId6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54435" y="3638610"/>
                  <a:ext cx="275573" cy="194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 name="Picture 80"/>
                <p:cNvPicPr>
                  <a:picLocks noChangeAspect="1"/>
                </p:cNvPicPr>
                <p:nvPr/>
              </p:nvPicPr>
              <p:blipFill>
                <a:blip r:embed="rId63" cstate="screen">
                  <a:clrChange>
                    <a:clrFrom>
                      <a:srgbClr val="FFFFFF">
                        <a:alpha val="0"/>
                      </a:srgbClr>
                    </a:clrFrom>
                    <a:clrTo>
                      <a:srgbClr val="FFFFFF">
                        <a:alpha val="0"/>
                      </a:srgbClr>
                    </a:clrTo>
                  </a:clrChange>
                  <a:extLst>
                    <a:ext uri="{28A0092B-C50C-407E-A947-70E740481C1C}">
                      <a14:useLocalDpi xmlns:a14="http://schemas.microsoft.com/office/drawing/2010/main"/>
                    </a:ext>
                  </a:extLst>
                </a:blip>
                <a:stretch>
                  <a:fillRect/>
                </a:stretch>
              </p:blipFill>
              <p:spPr>
                <a:xfrm>
                  <a:off x="1890460" y="3600564"/>
                  <a:ext cx="338328" cy="204535"/>
                </a:xfrm>
                <a:prstGeom prst="rect">
                  <a:avLst/>
                </a:prstGeom>
              </p:spPr>
            </p:pic>
            <p:pic>
              <p:nvPicPr>
                <p:cNvPr id="82" name="Picture 2" descr="http://upload.wikimedia.org/wikipedia/commons/d/dc/SLS_configurations_-_style2.png"/>
                <p:cNvPicPr>
                  <a:picLocks noChangeAspect="1" noChangeArrowheads="1"/>
                </p:cNvPicPr>
                <p:nvPr/>
              </p:nvPicPr>
              <p:blipFill rotWithShape="1">
                <a:blip r:embed="rId60" cstate="screen">
                  <a:extLst>
                    <a:ext uri="{BEBA8EAE-BF5A-486C-A8C5-ECC9F3942E4B}">
                      <a14:imgProps xmlns:a14="http://schemas.microsoft.com/office/drawing/2010/main">
                        <a14:imgLayer r:embed="rId36">
                          <a14:imgEffect>
                            <a14:backgroundRemoval t="1914" b="100000" l="0" r="100000">
                              <a14:foregroundMark x1="15152" y1="55981" x2="15152" y2="55981"/>
                              <a14:foregroundMark x1="18182" y1="57895" x2="18182" y2="57895"/>
                              <a14:foregroundMark x1="48485" y1="41148" x2="48485" y2="41148"/>
                              <a14:foregroundMark x1="45455" y1="32536" x2="45455" y2="32536"/>
                              <a14:foregroundMark x1="69697" y1="32536" x2="69697" y2="32536"/>
                              <a14:foregroundMark x1="69697" y1="39713" x2="69697" y2="39713"/>
                              <a14:foregroundMark x1="51515" y1="10048" x2="51515" y2="10048"/>
                              <a14:foregroundMark x1="54545" y1="5263" x2="54545" y2="5263"/>
                              <a14:foregroundMark x1="66667" y1="18660" x2="66667" y2="18660"/>
                              <a14:foregroundMark x1="51515" y1="18660" x2="51515" y2="18660"/>
                              <a14:foregroundMark x1="45455" y1="15311" x2="45455" y2="15311"/>
                              <a14:foregroundMark x1="45455" y1="20096" x2="45455" y2="20096"/>
                              <a14:foregroundMark x1="48485" y1="3828" x2="48485" y2="3828"/>
                              <a14:foregroundMark x1="60606" y1="6220" x2="60606" y2="6220"/>
                              <a14:foregroundMark x1="69697" y1="34450" x2="69697" y2="34450"/>
                              <a14:foregroundMark x1="57576" y1="34450" x2="57576" y2="34450"/>
                              <a14:foregroundMark x1="33333" y1="38278" x2="33333" y2="38278"/>
                              <a14:foregroundMark x1="69697" y1="29665" x2="69697" y2="29665"/>
                              <a14:foregroundMark x1="51515" y1="4306" x2="51515" y2="4306"/>
                              <a14:foregroundMark x1="54545" y1="4306" x2="54545" y2="4306"/>
                              <a14:foregroundMark x1="51515" y1="3828" x2="51515" y2="3828"/>
                              <a14:foregroundMark x1="51515" y1="46411" x2="51515" y2="46411"/>
                              <a14:foregroundMark x1="42424" y1="46411" x2="42424" y2="46411"/>
                              <a14:foregroundMark x1="66667" y1="46411" x2="66667" y2="46411"/>
                              <a14:foregroundMark x1="69697" y1="46411" x2="69697" y2="46411"/>
                              <a14:foregroundMark x1="18182" y1="55024" x2="18182" y2="55024"/>
                              <a14:foregroundMark x1="66667" y1="56938" x2="66667" y2="56938"/>
                              <a14:foregroundMark x1="39394" y1="59330" x2="39394" y2="59330"/>
                              <a14:foregroundMark x1="69697" y1="59809" x2="69697" y2="59809"/>
                              <a14:foregroundMark x1="87879" y1="56459" x2="87879" y2="56459"/>
                              <a14:foregroundMark x1="81818" y1="57416" x2="81818" y2="57416"/>
                              <a14:foregroundMark x1="87879" y1="58852" x2="87879" y2="58852"/>
                              <a14:foregroundMark x1="87879" y1="60287" x2="87879" y2="60287"/>
                              <a14:foregroundMark x1="84848" y1="61244" x2="84848" y2="61244"/>
                              <a14:foregroundMark x1="84848" y1="63636" x2="84848" y2="63636"/>
                              <a14:foregroundMark x1="84848" y1="55502" x2="84848" y2="55502"/>
                              <a14:foregroundMark x1="84848" y1="55024" x2="84848" y2="55024"/>
                              <a14:foregroundMark x1="87879" y1="55024" x2="87879" y2="55024"/>
                              <a14:foregroundMark x1="84848" y1="66507" x2="84848" y2="66507"/>
                              <a14:foregroundMark x1="87879" y1="72727" x2="87879" y2="72727"/>
                              <a14:foregroundMark x1="87879" y1="80861" x2="87879" y2="80861"/>
                              <a14:foregroundMark x1="84848" y1="85646" x2="84848" y2="85646"/>
                              <a14:foregroundMark x1="87879" y1="89474" x2="87879" y2="89474"/>
                              <a14:foregroundMark x1="87879" y1="94258" x2="87879" y2="94258"/>
                              <a14:foregroundMark x1="81818" y1="91388" x2="81818" y2="91388"/>
                              <a14:foregroundMark x1="66667" y1="90431" x2="66667" y2="90431"/>
                              <a14:foregroundMark x1="36364" y1="88995" x2="36364" y2="88995"/>
                              <a14:foregroundMark x1="69697" y1="88038" x2="69697" y2="88038"/>
                              <a14:foregroundMark x1="21212" y1="56459" x2="21212" y2="56459"/>
                              <a14:foregroundMark x1="18182" y1="55024" x2="18182" y2="55024"/>
                              <a14:foregroundMark x1="18182" y1="54545" x2="18182" y2="54545"/>
                              <a14:foregroundMark x1="84848" y1="54545" x2="84848" y2="54545"/>
                              <a14:foregroundMark x1="51515" y1="99522" x2="51515" y2="99522"/>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54545" y1="3828" x2="54545" y2="3828"/>
                              <a14:foregroundMark x1="51515" y1="17703" x2="51515" y2="17703"/>
                              <a14:foregroundMark x1="39394" y1="49282" x2="39394" y2="49282"/>
                              <a14:foregroundMark x1="60606" y1="66986" x2="60606" y2="66986"/>
                              <a14:foregroundMark x1="51515" y1="90909" x2="51515" y2="90909"/>
                              <a14:foregroundMark x1="60606" y1="24402" x2="60606" y2="24402"/>
                              <a14:foregroundMark x1="27273" y1="28708" x2="27273" y2="28708"/>
                              <a14:foregroundMark x1="45455" y1="13397" x2="45455" y2="13397"/>
                              <a14:foregroundMark x1="66667" y1="8134" x2="66667" y2="8134"/>
                              <a14:foregroundMark x1="75758" y1="11005" x2="75758" y2="11005"/>
                              <a14:foregroundMark x1="60606" y1="5263" x2="60606" y2="5263"/>
                              <a14:backgroundMark x1="75758" y1="55024" x2="75758" y2="55024"/>
                              <a14:backgroundMark x1="78788" y1="55981" x2="78788" y2="55981"/>
                              <a14:backgroundMark x1="24242" y1="55981" x2="24242" y2="55981"/>
                              <a14:backgroundMark x1="27273" y1="56938" x2="27273" y2="56938"/>
                              <a14:backgroundMark x1="27273" y1="57416" x2="27273" y2="57416"/>
                            </a14:backgroundRemoval>
                          </a14:imgEffect>
                        </a14:imgLayer>
                      </a14:imgProps>
                    </a:ext>
                    <a:ext uri="{28A0092B-C50C-407E-A947-70E740481C1C}">
                      <a14:useLocalDpi xmlns:a14="http://schemas.microsoft.com/office/drawing/2010/main"/>
                    </a:ext>
                  </a:extLst>
                </a:blip>
                <a:srcRect/>
                <a:stretch/>
              </p:blipFill>
              <p:spPr bwMode="auto">
                <a:xfrm>
                  <a:off x="2004255" y="3804975"/>
                  <a:ext cx="137160" cy="871921"/>
                </a:xfrm>
                <a:prstGeom prst="rect">
                  <a:avLst/>
                </a:prstGeom>
                <a:noFill/>
                <a:effectLst/>
                <a:extLst>
                  <a:ext uri="{909E8E84-426E-40dd-AFC4-6F175D3DCCD1}">
                    <a14:hiddenFill xmlns="" xmlns:a14="http://schemas.microsoft.com/office/drawing/2010/main">
                      <a:solidFill>
                        <a:srgbClr val="FFFFFF"/>
                      </a:solidFill>
                    </a14:hiddenFill>
                  </a:ext>
                </a:extLst>
              </p:spPr>
            </p:pic>
          </p:grpSp>
          <p:grpSp>
            <p:nvGrpSpPr>
              <p:cNvPr id="51" name="Group 50"/>
              <p:cNvGrpSpPr>
                <a:grpSpLocks noChangeAspect="1"/>
              </p:cNvGrpSpPr>
              <p:nvPr/>
            </p:nvGrpSpPr>
            <p:grpSpPr>
              <a:xfrm>
                <a:off x="6745548" y="1398529"/>
                <a:ext cx="158172" cy="342524"/>
                <a:chOff x="3931948" y="2700673"/>
                <a:chExt cx="574067" cy="1243155"/>
              </a:xfrm>
            </p:grpSpPr>
            <p:pic>
              <p:nvPicPr>
                <p:cNvPr id="70" name="Picture 7" descr="C:\Documents and Settings\jsamareh\My Documents\Jamshid\MarsEDL_SA\Workshop&amp;Meeting Charts\Workshop-2010-Last\EFF\JAS\hiad2.png"/>
                <p:cNvPicPr>
                  <a:picLocks noChangeAspect="1" noChangeArrowheads="1"/>
                </p:cNvPicPr>
                <p:nvPr/>
              </p:nvPicPr>
              <p:blipFill rotWithShape="1">
                <a:blip r:embed="rId64" cstate="screen">
                  <a:extLst>
                    <a:ext uri="{28A0092B-C50C-407E-A947-70E740481C1C}">
                      <a14:useLocalDpi xmlns:a14="http://schemas.microsoft.com/office/drawing/2010/main"/>
                    </a:ext>
                  </a:extLst>
                </a:blip>
                <a:srcRect/>
                <a:stretch/>
              </p:blipFill>
              <p:spPr bwMode="auto">
                <a:xfrm rot="10800000" flipV="1">
                  <a:off x="4255558" y="2979830"/>
                  <a:ext cx="250457" cy="1046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 name="Picture 2" descr="http://upload.wikimedia.org/wikipedia/commons/d/dc/SLS_configurations_-_style2.png"/>
                <p:cNvPicPr>
                  <a:picLocks noChangeAspect="1" noChangeArrowheads="1"/>
                </p:cNvPicPr>
                <p:nvPr/>
              </p:nvPicPr>
              <p:blipFill rotWithShape="1">
                <a:blip r:embed="rId65" cstate="screen">
                  <a:extLst>
                    <a:ext uri="{BEBA8EAE-BF5A-486C-A8C5-ECC9F3942E4B}">
                      <a14:imgProps xmlns:a14="http://schemas.microsoft.com/office/drawing/2010/main">
                        <a14:imgLayer r:embed="rId36">
                          <a14:imgEffect>
                            <a14:backgroundRemoval t="1914" b="100000" l="0" r="100000">
                              <a14:foregroundMark x1="15152" y1="55981" x2="15152" y2="55981"/>
                              <a14:foregroundMark x1="18182" y1="57895" x2="18182" y2="57895"/>
                              <a14:foregroundMark x1="48485" y1="41148" x2="48485" y2="41148"/>
                              <a14:foregroundMark x1="45455" y1="32536" x2="45455" y2="32536"/>
                              <a14:foregroundMark x1="69697" y1="32536" x2="69697" y2="32536"/>
                              <a14:foregroundMark x1="69697" y1="39713" x2="69697" y2="39713"/>
                              <a14:foregroundMark x1="51515" y1="10048" x2="51515" y2="10048"/>
                              <a14:foregroundMark x1="54545" y1="5263" x2="54545" y2="5263"/>
                              <a14:foregroundMark x1="66667" y1="18660" x2="66667" y2="18660"/>
                              <a14:foregroundMark x1="51515" y1="18660" x2="51515" y2="18660"/>
                              <a14:foregroundMark x1="45455" y1="15311" x2="45455" y2="15311"/>
                              <a14:foregroundMark x1="45455" y1="20096" x2="45455" y2="20096"/>
                              <a14:foregroundMark x1="48485" y1="3828" x2="48485" y2="3828"/>
                              <a14:foregroundMark x1="60606" y1="6220" x2="60606" y2="6220"/>
                              <a14:foregroundMark x1="69697" y1="34450" x2="69697" y2="34450"/>
                              <a14:foregroundMark x1="57576" y1="34450" x2="57576" y2="34450"/>
                              <a14:foregroundMark x1="33333" y1="38278" x2="33333" y2="38278"/>
                              <a14:foregroundMark x1="69697" y1="29665" x2="69697" y2="29665"/>
                              <a14:foregroundMark x1="51515" y1="4306" x2="51515" y2="4306"/>
                              <a14:foregroundMark x1="54545" y1="4306" x2="54545" y2="4306"/>
                              <a14:foregroundMark x1="51515" y1="3828" x2="51515" y2="3828"/>
                              <a14:foregroundMark x1="51515" y1="46411" x2="51515" y2="46411"/>
                              <a14:foregroundMark x1="42424" y1="46411" x2="42424" y2="46411"/>
                              <a14:foregroundMark x1="66667" y1="46411" x2="66667" y2="46411"/>
                              <a14:foregroundMark x1="69697" y1="46411" x2="69697" y2="46411"/>
                              <a14:foregroundMark x1="18182" y1="55024" x2="18182" y2="55024"/>
                              <a14:foregroundMark x1="66667" y1="56938" x2="66667" y2="56938"/>
                              <a14:foregroundMark x1="39394" y1="59330" x2="39394" y2="59330"/>
                              <a14:foregroundMark x1="69697" y1="59809" x2="69697" y2="59809"/>
                              <a14:foregroundMark x1="87879" y1="56459" x2="87879" y2="56459"/>
                              <a14:foregroundMark x1="81818" y1="57416" x2="81818" y2="57416"/>
                              <a14:foregroundMark x1="87879" y1="58852" x2="87879" y2="58852"/>
                              <a14:foregroundMark x1="87879" y1="60287" x2="87879" y2="60287"/>
                              <a14:foregroundMark x1="84848" y1="61244" x2="84848" y2="61244"/>
                              <a14:foregroundMark x1="84848" y1="63636" x2="84848" y2="63636"/>
                              <a14:foregroundMark x1="84848" y1="55502" x2="84848" y2="55502"/>
                              <a14:foregroundMark x1="84848" y1="55024" x2="84848" y2="55024"/>
                              <a14:foregroundMark x1="87879" y1="55024" x2="87879" y2="55024"/>
                              <a14:foregroundMark x1="84848" y1="66507" x2="84848" y2="66507"/>
                              <a14:foregroundMark x1="87879" y1="72727" x2="87879" y2="72727"/>
                              <a14:foregroundMark x1="87879" y1="80861" x2="87879" y2="80861"/>
                              <a14:foregroundMark x1="84848" y1="85646" x2="84848" y2="85646"/>
                              <a14:foregroundMark x1="87879" y1="89474" x2="87879" y2="89474"/>
                              <a14:foregroundMark x1="87879" y1="94258" x2="87879" y2="94258"/>
                              <a14:foregroundMark x1="81818" y1="91388" x2="81818" y2="91388"/>
                              <a14:foregroundMark x1="66667" y1="90431" x2="66667" y2="90431"/>
                              <a14:foregroundMark x1="36364" y1="88995" x2="36364" y2="88995"/>
                              <a14:foregroundMark x1="69697" y1="88038" x2="69697" y2="88038"/>
                              <a14:foregroundMark x1="21212" y1="56459" x2="21212" y2="56459"/>
                              <a14:foregroundMark x1="18182" y1="55024" x2="18182" y2="55024"/>
                              <a14:foregroundMark x1="18182" y1="54545" x2="18182" y2="54545"/>
                              <a14:foregroundMark x1="84848" y1="54545" x2="84848" y2="54545"/>
                              <a14:foregroundMark x1="51515" y1="99522" x2="51515" y2="99522"/>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54545" y1="3828" x2="54545" y2="3828"/>
                              <a14:foregroundMark x1="51515" y1="17703" x2="51515" y2="17703"/>
                              <a14:foregroundMark x1="39394" y1="49282" x2="39394" y2="49282"/>
                              <a14:foregroundMark x1="60606" y1="66986" x2="60606" y2="66986"/>
                              <a14:foregroundMark x1="51515" y1="90909" x2="51515" y2="90909"/>
                              <a14:foregroundMark x1="60606" y1="24402" x2="60606" y2="24402"/>
                              <a14:foregroundMark x1="27273" y1="28708" x2="27273" y2="28708"/>
                              <a14:foregroundMark x1="45455" y1="13397" x2="45455" y2="13397"/>
                              <a14:foregroundMark x1="66667" y1="8134" x2="66667" y2="8134"/>
                              <a14:foregroundMark x1="75758" y1="11005" x2="75758" y2="11005"/>
                              <a14:foregroundMark x1="60606" y1="5263" x2="60606" y2="5263"/>
                              <a14:backgroundMark x1="75758" y1="55024" x2="75758" y2="55024"/>
                              <a14:backgroundMark x1="78788" y1="55981" x2="78788" y2="55981"/>
                              <a14:backgroundMark x1="24242" y1="55981" x2="24242" y2="55981"/>
                              <a14:backgroundMark x1="27273" y1="56938" x2="27273" y2="56938"/>
                              <a14:backgroundMark x1="27273" y1="57416" x2="27273" y2="57416"/>
                            </a14:backgroundRemoval>
                          </a14:imgEffect>
                        </a14:imgLayer>
                      </a14:imgProps>
                    </a:ext>
                    <a:ext uri="{28A0092B-C50C-407E-A947-70E740481C1C}">
                      <a14:useLocalDpi xmlns:a14="http://schemas.microsoft.com/office/drawing/2010/main"/>
                    </a:ext>
                  </a:extLst>
                </a:blip>
                <a:srcRect/>
                <a:stretch/>
              </p:blipFill>
              <p:spPr bwMode="auto">
                <a:xfrm>
                  <a:off x="4306129" y="3071907"/>
                  <a:ext cx="137160" cy="871921"/>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72" name="Picture 4" descr="D:\Baysinger\Mars 2014\lander RH cases\pics\18t l1 iso.png"/>
                <p:cNvPicPr>
                  <a:picLocks noChangeAspect="1" noChangeArrowheads="1"/>
                </p:cNvPicPr>
                <p:nvPr/>
              </p:nvPicPr>
              <p:blipFill>
                <a:blip r:embed="rId6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26628" y="2700673"/>
                  <a:ext cx="279160" cy="274320"/>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73" name="Picture 4"/>
                <p:cNvPicPr>
                  <a:picLocks noChangeAspect="1" noChangeArrowheads="1"/>
                </p:cNvPicPr>
                <p:nvPr/>
              </p:nvPicPr>
              <p:blipFill>
                <a:blip r:embed="rId67" cstate="screen">
                  <a:extLst>
                    <a:ext uri="{28A0092B-C50C-407E-A947-70E740481C1C}">
                      <a14:useLocalDpi xmlns:a14="http://schemas.microsoft.com/office/drawing/2010/main"/>
                    </a:ext>
                  </a:extLst>
                </a:blip>
                <a:srcRect/>
                <a:stretch>
                  <a:fillRect/>
                </a:stretch>
              </p:blipFill>
              <p:spPr bwMode="auto">
                <a:xfrm rot="6718963">
                  <a:off x="4013879" y="2821118"/>
                  <a:ext cx="124602" cy="288463"/>
                </a:xfrm>
                <a:prstGeom prst="rect">
                  <a:avLst/>
                </a:prstGeom>
                <a:noFill/>
                <a:ln>
                  <a:noFill/>
                </a:ln>
                <a:effectLst/>
                <a:extLst>
                  <a:ext uri="{909E8E84-426E-40dd-AFC4-6F175D3DCCD1}">
                    <a14:hiddenFill xmlns="" xmlns:a14="http://schemas.microsoft.com/office/drawing/2010/main">
                      <a:solidFill>
                        <a:srgbClr val="4F81BD"/>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EEECE1"/>
                        </a:outerShdw>
                      </a:effectLst>
                    </a14:hiddenEffects>
                  </a:ext>
                </a:extLst>
              </p:spPr>
            </p:pic>
            <p:pic>
              <p:nvPicPr>
                <p:cNvPr id="74" name="Picture 2" descr="http://upload.wikimedia.org/wikipedia/commons/d/dc/SLS_configurations_-_style2.png"/>
                <p:cNvPicPr>
                  <a:picLocks noChangeAspect="1" noChangeArrowheads="1"/>
                </p:cNvPicPr>
                <p:nvPr/>
              </p:nvPicPr>
              <p:blipFill rotWithShape="1">
                <a:blip r:embed="rId65" cstate="screen">
                  <a:extLst>
                    <a:ext uri="{BEBA8EAE-BF5A-486C-A8C5-ECC9F3942E4B}">
                      <a14:imgProps xmlns:a14="http://schemas.microsoft.com/office/drawing/2010/main">
                        <a14:imgLayer r:embed="rId36">
                          <a14:imgEffect>
                            <a14:backgroundRemoval t="1914" b="100000" l="0" r="100000">
                              <a14:foregroundMark x1="15152" y1="55981" x2="15152" y2="55981"/>
                              <a14:foregroundMark x1="18182" y1="57895" x2="18182" y2="57895"/>
                              <a14:foregroundMark x1="48485" y1="41148" x2="48485" y2="41148"/>
                              <a14:foregroundMark x1="45455" y1="32536" x2="45455" y2="32536"/>
                              <a14:foregroundMark x1="69697" y1="32536" x2="69697" y2="32536"/>
                              <a14:foregroundMark x1="69697" y1="39713" x2="69697" y2="39713"/>
                              <a14:foregroundMark x1="51515" y1="10048" x2="51515" y2="10048"/>
                              <a14:foregroundMark x1="54545" y1="5263" x2="54545" y2="5263"/>
                              <a14:foregroundMark x1="66667" y1="18660" x2="66667" y2="18660"/>
                              <a14:foregroundMark x1="51515" y1="18660" x2="51515" y2="18660"/>
                              <a14:foregroundMark x1="45455" y1="15311" x2="45455" y2="15311"/>
                              <a14:foregroundMark x1="45455" y1="20096" x2="45455" y2="20096"/>
                              <a14:foregroundMark x1="48485" y1="3828" x2="48485" y2="3828"/>
                              <a14:foregroundMark x1="60606" y1="6220" x2="60606" y2="6220"/>
                              <a14:foregroundMark x1="69697" y1="34450" x2="69697" y2="34450"/>
                              <a14:foregroundMark x1="57576" y1="34450" x2="57576" y2="34450"/>
                              <a14:foregroundMark x1="33333" y1="38278" x2="33333" y2="38278"/>
                              <a14:foregroundMark x1="69697" y1="29665" x2="69697" y2="29665"/>
                              <a14:foregroundMark x1="51515" y1="4306" x2="51515" y2="4306"/>
                              <a14:foregroundMark x1="54545" y1="4306" x2="54545" y2="4306"/>
                              <a14:foregroundMark x1="51515" y1="3828" x2="51515" y2="3828"/>
                              <a14:foregroundMark x1="51515" y1="46411" x2="51515" y2="46411"/>
                              <a14:foregroundMark x1="42424" y1="46411" x2="42424" y2="46411"/>
                              <a14:foregroundMark x1="66667" y1="46411" x2="66667" y2="46411"/>
                              <a14:foregroundMark x1="69697" y1="46411" x2="69697" y2="46411"/>
                              <a14:foregroundMark x1="18182" y1="55024" x2="18182" y2="55024"/>
                              <a14:foregroundMark x1="66667" y1="56938" x2="66667" y2="56938"/>
                              <a14:foregroundMark x1="39394" y1="59330" x2="39394" y2="59330"/>
                              <a14:foregroundMark x1="69697" y1="59809" x2="69697" y2="59809"/>
                              <a14:foregroundMark x1="87879" y1="56459" x2="87879" y2="56459"/>
                              <a14:foregroundMark x1="81818" y1="57416" x2="81818" y2="57416"/>
                              <a14:foregroundMark x1="87879" y1="58852" x2="87879" y2="58852"/>
                              <a14:foregroundMark x1="87879" y1="60287" x2="87879" y2="60287"/>
                              <a14:foregroundMark x1="84848" y1="61244" x2="84848" y2="61244"/>
                              <a14:foregroundMark x1="84848" y1="63636" x2="84848" y2="63636"/>
                              <a14:foregroundMark x1="84848" y1="55502" x2="84848" y2="55502"/>
                              <a14:foregroundMark x1="84848" y1="55024" x2="84848" y2="55024"/>
                              <a14:foregroundMark x1="87879" y1="55024" x2="87879" y2="55024"/>
                              <a14:foregroundMark x1="84848" y1="66507" x2="84848" y2="66507"/>
                              <a14:foregroundMark x1="87879" y1="72727" x2="87879" y2="72727"/>
                              <a14:foregroundMark x1="87879" y1="80861" x2="87879" y2="80861"/>
                              <a14:foregroundMark x1="84848" y1="85646" x2="84848" y2="85646"/>
                              <a14:foregroundMark x1="87879" y1="89474" x2="87879" y2="89474"/>
                              <a14:foregroundMark x1="87879" y1="94258" x2="87879" y2="94258"/>
                              <a14:foregroundMark x1="81818" y1="91388" x2="81818" y2="91388"/>
                              <a14:foregroundMark x1="66667" y1="90431" x2="66667" y2="90431"/>
                              <a14:foregroundMark x1="36364" y1="88995" x2="36364" y2="88995"/>
                              <a14:foregroundMark x1="69697" y1="88038" x2="69697" y2="88038"/>
                              <a14:foregroundMark x1="21212" y1="56459" x2="21212" y2="56459"/>
                              <a14:foregroundMark x1="18182" y1="55024" x2="18182" y2="55024"/>
                              <a14:foregroundMark x1="18182" y1="54545" x2="18182" y2="54545"/>
                              <a14:foregroundMark x1="84848" y1="54545" x2="84848" y2="54545"/>
                              <a14:foregroundMark x1="51515" y1="99522" x2="51515" y2="99522"/>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54545" y1="3828" x2="54545" y2="3828"/>
                              <a14:foregroundMark x1="51515" y1="17703" x2="51515" y2="17703"/>
                              <a14:foregroundMark x1="39394" y1="49282" x2="39394" y2="49282"/>
                              <a14:foregroundMark x1="60606" y1="66986" x2="60606" y2="66986"/>
                              <a14:foregroundMark x1="51515" y1="90909" x2="51515" y2="90909"/>
                              <a14:foregroundMark x1="60606" y1="24402" x2="60606" y2="24402"/>
                              <a14:foregroundMark x1="27273" y1="28708" x2="27273" y2="28708"/>
                              <a14:foregroundMark x1="45455" y1="13397" x2="45455" y2="13397"/>
                              <a14:foregroundMark x1="66667" y1="8134" x2="66667" y2="8134"/>
                              <a14:foregroundMark x1="75758" y1="11005" x2="75758" y2="11005"/>
                              <a14:foregroundMark x1="60606" y1="5263" x2="60606" y2="5263"/>
                              <a14:backgroundMark x1="75758" y1="55024" x2="75758" y2="55024"/>
                              <a14:backgroundMark x1="78788" y1="55981" x2="78788" y2="55981"/>
                              <a14:backgroundMark x1="24242" y1="55981" x2="24242" y2="55981"/>
                              <a14:backgroundMark x1="27273" y1="56938" x2="27273" y2="56938"/>
                              <a14:backgroundMark x1="27273" y1="57416" x2="27273" y2="57416"/>
                            </a14:backgroundRemoval>
                          </a14:imgEffect>
                        </a14:imgLayer>
                      </a14:imgProps>
                    </a:ext>
                    <a:ext uri="{28A0092B-C50C-407E-A947-70E740481C1C}">
                      <a14:useLocalDpi xmlns:a14="http://schemas.microsoft.com/office/drawing/2010/main"/>
                    </a:ext>
                  </a:extLst>
                </a:blip>
                <a:srcRect/>
                <a:stretch/>
              </p:blipFill>
              <p:spPr bwMode="auto">
                <a:xfrm>
                  <a:off x="4007061" y="3071907"/>
                  <a:ext cx="137160" cy="871921"/>
                </a:xfrm>
                <a:prstGeom prst="rect">
                  <a:avLst/>
                </a:prstGeom>
                <a:noFill/>
                <a:effectLst/>
                <a:extLst>
                  <a:ext uri="{909E8E84-426E-40dd-AFC4-6F175D3DCCD1}">
                    <a14:hiddenFill xmlns="" xmlns:a14="http://schemas.microsoft.com/office/drawing/2010/main">
                      <a:solidFill>
                        <a:srgbClr val="FFFFFF"/>
                      </a:solidFill>
                    </a14:hiddenFill>
                  </a:ext>
                </a:extLst>
              </p:spPr>
            </p:pic>
          </p:grpSp>
          <p:grpSp>
            <p:nvGrpSpPr>
              <p:cNvPr id="52" name="Group 51"/>
              <p:cNvGrpSpPr>
                <a:grpSpLocks noChangeAspect="1"/>
              </p:cNvGrpSpPr>
              <p:nvPr/>
            </p:nvGrpSpPr>
            <p:grpSpPr>
              <a:xfrm>
                <a:off x="7184158" y="1393602"/>
                <a:ext cx="129039" cy="323933"/>
                <a:chOff x="5523895" y="2566145"/>
                <a:chExt cx="551060" cy="1383350"/>
              </a:xfrm>
            </p:grpSpPr>
            <p:pic>
              <p:nvPicPr>
                <p:cNvPr id="59" name="Picture 36"/>
                <p:cNvPicPr>
                  <a:picLocks noChangeAspect="1" noChangeArrowheads="1"/>
                </p:cNvPicPr>
                <p:nvPr/>
              </p:nvPicPr>
              <p:blipFill>
                <a:blip r:embed="rId68" cstate="screen">
                  <a:grayscl/>
                  <a:extLst>
                    <a:ext uri="{28A0092B-C50C-407E-A947-70E740481C1C}">
                      <a14:useLocalDpi xmlns:a14="http://schemas.microsoft.com/office/drawing/2010/main"/>
                    </a:ext>
                  </a:extLst>
                </a:blip>
                <a:srcRect/>
                <a:stretch>
                  <a:fillRect/>
                </a:stretch>
              </p:blipFill>
              <p:spPr bwMode="auto">
                <a:xfrm>
                  <a:off x="5902805" y="2831696"/>
                  <a:ext cx="172150" cy="274320"/>
                </a:xfrm>
                <a:prstGeom prst="rect">
                  <a:avLst/>
                </a:prstGeom>
                <a:noFill/>
                <a:ln w="9525">
                  <a:noFill/>
                  <a:miter lim="800000"/>
                  <a:headEnd/>
                  <a:tailEnd/>
                </a:ln>
                <a:effectLst/>
              </p:spPr>
            </p:pic>
            <p:grpSp>
              <p:nvGrpSpPr>
                <p:cNvPr id="60" name="Group 59"/>
                <p:cNvGrpSpPr/>
                <p:nvPr/>
              </p:nvGrpSpPr>
              <p:grpSpPr>
                <a:xfrm>
                  <a:off x="5932734" y="3054774"/>
                  <a:ext cx="141070" cy="894721"/>
                  <a:chOff x="223605" y="5029318"/>
                  <a:chExt cx="141070" cy="894721"/>
                </a:xfrm>
              </p:grpSpPr>
              <p:pic>
                <p:nvPicPr>
                  <p:cNvPr id="68" name="Picture 65" descr="sls crew"/>
                  <p:cNvPicPr preferRelativeResize="0">
                    <a:picLocks noChangeAspect="1" noChangeArrowheads="1"/>
                  </p:cNvPicPr>
                  <p:nvPr/>
                </p:nvPicPr>
                <p:blipFill rotWithShape="1">
                  <a:blip r:embed="rId69" cstate="screen">
                    <a:grayscl/>
                    <a:extLst>
                      <a:ext uri="{28A0092B-C50C-407E-A947-70E740481C1C}">
                        <a14:useLocalDpi xmlns:a14="http://schemas.microsoft.com/office/drawing/2010/main"/>
                      </a:ext>
                    </a:extLst>
                  </a:blip>
                  <a:srcRect/>
                  <a:stretch/>
                </p:blipFill>
                <p:spPr bwMode="auto">
                  <a:xfrm>
                    <a:off x="227515" y="5029318"/>
                    <a:ext cx="137160" cy="249839"/>
                  </a:xfrm>
                  <a:prstGeom prst="rect">
                    <a:avLst/>
                  </a:prstGeom>
                  <a:noFill/>
                  <a:effectLst/>
                </p:spPr>
              </p:pic>
              <p:pic>
                <p:nvPicPr>
                  <p:cNvPr id="69" name="Picture 2" descr="http://upload.wikimedia.org/wikipedia/commons/d/dc/SLS_configurations_-_style2.png"/>
                  <p:cNvPicPr>
                    <a:picLocks noChangeAspect="1" noChangeArrowheads="1"/>
                  </p:cNvPicPr>
                  <p:nvPr/>
                </p:nvPicPr>
                <p:blipFill rotWithShape="1">
                  <a:blip r:embed="rId70" cstate="screen">
                    <a:grayscl/>
                    <a:extLst>
                      <a:ext uri="{BEBA8EAE-BF5A-486C-A8C5-ECC9F3942E4B}">
                        <a14:imgProps xmlns:a14="http://schemas.microsoft.com/office/drawing/2010/main">
                          <a14:imgLayer r:embed="rId36">
                            <a14:imgEffect>
                              <a14:backgroundRemoval t="0" b="100000" l="0" r="100000">
                                <a14:foregroundMark x1="15152" y1="40645" x2="15152" y2="40645"/>
                                <a14:foregroundMark x1="18182" y1="43226" x2="18182" y2="43226"/>
                                <a14:foregroundMark x1="48485" y1="20645" x2="48485" y2="20645"/>
                                <a14:foregroundMark x1="45455" y1="9032" x2="45455" y2="9032"/>
                                <a14:foregroundMark x1="69697" y1="9032" x2="69697" y2="9032"/>
                                <a14:foregroundMark x1="69697" y1="18710" x2="69697" y2="18710"/>
                                <a14:foregroundMark x1="69697" y1="11613" x2="69697" y2="11613"/>
                                <a14:foregroundMark x1="57576" y1="11613" x2="57576" y2="11613"/>
                                <a14:foregroundMark x1="33333" y1="16774" x2="33333" y2="16774"/>
                                <a14:foregroundMark x1="69697" y1="5161" x2="69697" y2="5161"/>
                                <a14:foregroundMark x1="51515" y1="27742" x2="51515" y2="27742"/>
                                <a14:foregroundMark x1="42424" y1="27742" x2="42424" y2="27742"/>
                                <a14:foregroundMark x1="66667" y1="27742" x2="66667" y2="27742"/>
                                <a14:foregroundMark x1="69697" y1="27742" x2="69697" y2="27742"/>
                                <a14:foregroundMark x1="18182" y1="39355" x2="18182" y2="39355"/>
                                <a14:foregroundMark x1="66667" y1="41935" x2="66667" y2="41935"/>
                                <a14:foregroundMark x1="39394" y1="45161" x2="39394" y2="45161"/>
                                <a14:foregroundMark x1="69697" y1="45806" x2="69697" y2="45806"/>
                                <a14:foregroundMark x1="87879" y1="41290" x2="87879" y2="41290"/>
                                <a14:foregroundMark x1="81818" y1="42581" x2="81818" y2="42581"/>
                                <a14:foregroundMark x1="87879" y1="44516" x2="87879" y2="44516"/>
                                <a14:foregroundMark x1="87879" y1="46452" x2="87879" y2="46452"/>
                                <a14:foregroundMark x1="84848" y1="47742" x2="84848" y2="47742"/>
                                <a14:foregroundMark x1="84848" y1="50968" x2="84848" y2="50968"/>
                                <a14:foregroundMark x1="84848" y1="40000" x2="84848" y2="40000"/>
                                <a14:foregroundMark x1="84848" y1="39355" x2="84848" y2="39355"/>
                                <a14:foregroundMark x1="87879" y1="39355" x2="87879" y2="39355"/>
                                <a14:foregroundMark x1="84848" y1="54839" x2="84848" y2="54839"/>
                                <a14:foregroundMark x1="87879" y1="63226" x2="87879" y2="63226"/>
                                <a14:foregroundMark x1="87879" y1="74194" x2="87879" y2="74194"/>
                                <a14:foregroundMark x1="84848" y1="80645" x2="84848" y2="80645"/>
                                <a14:foregroundMark x1="87879" y1="85806" x2="87879" y2="85806"/>
                                <a14:foregroundMark x1="87879" y1="92258" x2="87879" y2="92258"/>
                                <a14:foregroundMark x1="81818" y1="88387" x2="81818" y2="88387"/>
                                <a14:foregroundMark x1="66667" y1="87097" x2="66667" y2="87097"/>
                                <a14:foregroundMark x1="36364" y1="85161" x2="36364" y2="85161"/>
                                <a14:foregroundMark x1="69697" y1="83871" x2="69697" y2="83871"/>
                                <a14:foregroundMark x1="21212" y1="41290" x2="21212" y2="41290"/>
                                <a14:foregroundMark x1="18182" y1="39355" x2="18182" y2="39355"/>
                                <a14:foregroundMark x1="18182" y1="38710" x2="18182" y2="38710"/>
                                <a14:foregroundMark x1="84848" y1="38710" x2="84848" y2="38710"/>
                                <a14:foregroundMark x1="51515" y1="99355" x2="51515" y2="99355"/>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39394" y1="31613" x2="39394" y2="31613"/>
                                <a14:foregroundMark x1="60606" y1="55484" x2="60606" y2="55484"/>
                                <a14:foregroundMark x1="51515" y1="87742" x2="51515" y2="87742"/>
                                <a14:foregroundMark x1="27273" y1="3871" x2="27273" y2="3871"/>
                                <a14:backgroundMark x1="75758" y1="39355" x2="75758" y2="39355"/>
                                <a14:backgroundMark x1="78788" y1="40645" x2="78788" y2="40645"/>
                                <a14:backgroundMark x1="24242" y1="40645" x2="24242" y2="40645"/>
                                <a14:backgroundMark x1="27273" y1="41935" x2="27273" y2="41935"/>
                                <a14:backgroundMark x1="27273" y1="42581" x2="27273" y2="42581"/>
                              </a14:backgroundRemoval>
                            </a14:imgEffect>
                          </a14:imgLayer>
                        </a14:imgProps>
                      </a:ext>
                      <a:ext uri="{28A0092B-C50C-407E-A947-70E740481C1C}">
                        <a14:useLocalDpi xmlns:a14="http://schemas.microsoft.com/office/drawing/2010/main"/>
                      </a:ext>
                    </a:extLst>
                  </a:blip>
                  <a:srcRect/>
                  <a:stretch/>
                </p:blipFill>
                <p:spPr bwMode="auto">
                  <a:xfrm>
                    <a:off x="223605" y="5279157"/>
                    <a:ext cx="137160" cy="644882"/>
                  </a:xfrm>
                  <a:prstGeom prst="rect">
                    <a:avLst/>
                  </a:prstGeom>
                  <a:noFill/>
                  <a:effectLst/>
                  <a:extLst>
                    <a:ext uri="{909E8E84-426E-40dd-AFC4-6F175D3DCCD1}">
                      <a14:hiddenFill xmlns="" xmlns:a14="http://schemas.microsoft.com/office/drawing/2010/main">
                        <a:solidFill>
                          <a:srgbClr val="FFFFFF"/>
                        </a:solidFill>
                      </a14:hiddenFill>
                    </a:ext>
                  </a:extLst>
                </p:spPr>
              </p:pic>
            </p:grpSp>
            <p:pic>
              <p:nvPicPr>
                <p:cNvPr id="61" name="Picture 2" descr="http://upload.wikimedia.org/wikipedia/commons/d/dc/SLS_configurations_-_style2.png"/>
                <p:cNvPicPr>
                  <a:picLocks noChangeAspect="1" noChangeArrowheads="1"/>
                </p:cNvPicPr>
                <p:nvPr/>
              </p:nvPicPr>
              <p:blipFill rotWithShape="1">
                <a:blip r:embed="rId71" cstate="screen">
                  <a:grayscl/>
                  <a:extLst>
                    <a:ext uri="{BEBA8EAE-BF5A-486C-A8C5-ECC9F3942E4B}">
                      <a14:imgProps xmlns:a14="http://schemas.microsoft.com/office/drawing/2010/main">
                        <a14:imgLayer r:embed="rId36">
                          <a14:imgEffect>
                            <a14:backgroundRemoval t="1914" b="100000" l="0" r="100000">
                              <a14:foregroundMark x1="15152" y1="55981" x2="15152" y2="55981"/>
                              <a14:foregroundMark x1="18182" y1="57895" x2="18182" y2="57895"/>
                              <a14:foregroundMark x1="48485" y1="41148" x2="48485" y2="41148"/>
                              <a14:foregroundMark x1="45455" y1="32536" x2="45455" y2="32536"/>
                              <a14:foregroundMark x1="69697" y1="32536" x2="69697" y2="32536"/>
                              <a14:foregroundMark x1="69697" y1="39713" x2="69697" y2="39713"/>
                              <a14:foregroundMark x1="51515" y1="10048" x2="51515" y2="10048"/>
                              <a14:foregroundMark x1="54545" y1="5263" x2="54545" y2="5263"/>
                              <a14:foregroundMark x1="66667" y1="18660" x2="66667" y2="18660"/>
                              <a14:foregroundMark x1="51515" y1="18660" x2="51515" y2="18660"/>
                              <a14:foregroundMark x1="45455" y1="15311" x2="45455" y2="15311"/>
                              <a14:foregroundMark x1="45455" y1="20096" x2="45455" y2="20096"/>
                              <a14:foregroundMark x1="48485" y1="3828" x2="48485" y2="3828"/>
                              <a14:foregroundMark x1="60606" y1="6220" x2="60606" y2="6220"/>
                              <a14:foregroundMark x1="69697" y1="34450" x2="69697" y2="34450"/>
                              <a14:foregroundMark x1="57576" y1="34450" x2="57576" y2="34450"/>
                              <a14:foregroundMark x1="33333" y1="38278" x2="33333" y2="38278"/>
                              <a14:foregroundMark x1="69697" y1="29665" x2="69697" y2="29665"/>
                              <a14:foregroundMark x1="51515" y1="4306" x2="51515" y2="4306"/>
                              <a14:foregroundMark x1="54545" y1="4306" x2="54545" y2="4306"/>
                              <a14:foregroundMark x1="51515" y1="3828" x2="51515" y2="3828"/>
                              <a14:foregroundMark x1="51515" y1="46411" x2="51515" y2="46411"/>
                              <a14:foregroundMark x1="42424" y1="46411" x2="42424" y2="46411"/>
                              <a14:foregroundMark x1="66667" y1="46411" x2="66667" y2="46411"/>
                              <a14:foregroundMark x1="69697" y1="46411" x2="69697" y2="46411"/>
                              <a14:foregroundMark x1="18182" y1="55024" x2="18182" y2="55024"/>
                              <a14:foregroundMark x1="66667" y1="56938" x2="66667" y2="56938"/>
                              <a14:foregroundMark x1="39394" y1="59330" x2="39394" y2="59330"/>
                              <a14:foregroundMark x1="69697" y1="59809" x2="69697" y2="59809"/>
                              <a14:foregroundMark x1="87879" y1="56459" x2="87879" y2="56459"/>
                              <a14:foregroundMark x1="81818" y1="57416" x2="81818" y2="57416"/>
                              <a14:foregroundMark x1="87879" y1="58852" x2="87879" y2="58852"/>
                              <a14:foregroundMark x1="87879" y1="60287" x2="87879" y2="60287"/>
                              <a14:foregroundMark x1="84848" y1="61244" x2="84848" y2="61244"/>
                              <a14:foregroundMark x1="84848" y1="63636" x2="84848" y2="63636"/>
                              <a14:foregroundMark x1="84848" y1="55502" x2="84848" y2="55502"/>
                              <a14:foregroundMark x1="84848" y1="55024" x2="84848" y2="55024"/>
                              <a14:foregroundMark x1="87879" y1="55024" x2="87879" y2="55024"/>
                              <a14:foregroundMark x1="84848" y1="66507" x2="84848" y2="66507"/>
                              <a14:foregroundMark x1="87879" y1="72727" x2="87879" y2="72727"/>
                              <a14:foregroundMark x1="87879" y1="80861" x2="87879" y2="80861"/>
                              <a14:foregroundMark x1="84848" y1="85646" x2="84848" y2="85646"/>
                              <a14:foregroundMark x1="87879" y1="89474" x2="87879" y2="89474"/>
                              <a14:foregroundMark x1="87879" y1="94258" x2="87879" y2="94258"/>
                              <a14:foregroundMark x1="81818" y1="91388" x2="81818" y2="91388"/>
                              <a14:foregroundMark x1="66667" y1="90431" x2="66667" y2="90431"/>
                              <a14:foregroundMark x1="36364" y1="88995" x2="36364" y2="88995"/>
                              <a14:foregroundMark x1="69697" y1="88038" x2="69697" y2="88038"/>
                              <a14:foregroundMark x1="21212" y1="56459" x2="21212" y2="56459"/>
                              <a14:foregroundMark x1="18182" y1="55024" x2="18182" y2="55024"/>
                              <a14:foregroundMark x1="18182" y1="54545" x2="18182" y2="54545"/>
                              <a14:foregroundMark x1="84848" y1="54545" x2="84848" y2="54545"/>
                              <a14:foregroundMark x1="51515" y1="99522" x2="51515" y2="99522"/>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54545" y1="3828" x2="54545" y2="3828"/>
                              <a14:foregroundMark x1="51515" y1="17703" x2="51515" y2="17703"/>
                              <a14:foregroundMark x1="39394" y1="49282" x2="39394" y2="49282"/>
                              <a14:foregroundMark x1="60606" y1="66986" x2="60606" y2="66986"/>
                              <a14:foregroundMark x1="51515" y1="90909" x2="51515" y2="90909"/>
                              <a14:foregroundMark x1="60606" y1="24402" x2="60606" y2="24402"/>
                              <a14:foregroundMark x1="27273" y1="28708" x2="27273" y2="28708"/>
                              <a14:foregroundMark x1="45455" y1="13397" x2="45455" y2="13397"/>
                              <a14:foregroundMark x1="66667" y1="8134" x2="66667" y2="8134"/>
                              <a14:foregroundMark x1="75758" y1="11005" x2="75758" y2="11005"/>
                              <a14:foregroundMark x1="60606" y1="5263" x2="60606" y2="5263"/>
                              <a14:backgroundMark x1="75758" y1="55024" x2="75758" y2="55024"/>
                              <a14:backgroundMark x1="78788" y1="55981" x2="78788" y2="55981"/>
                              <a14:backgroundMark x1="24242" y1="55981" x2="24242" y2="55981"/>
                              <a14:backgroundMark x1="27273" y1="56938" x2="27273" y2="56938"/>
                              <a14:backgroundMark x1="27273" y1="57416" x2="27273" y2="57416"/>
                            </a14:backgroundRemoval>
                          </a14:imgEffect>
                        </a14:imgLayer>
                      </a14:imgProps>
                    </a:ext>
                    <a:ext uri="{28A0092B-C50C-407E-A947-70E740481C1C}">
                      <a14:useLocalDpi xmlns:a14="http://schemas.microsoft.com/office/drawing/2010/main"/>
                    </a:ext>
                  </a:extLst>
                </a:blip>
                <a:srcRect/>
                <a:stretch/>
              </p:blipFill>
              <p:spPr bwMode="auto">
                <a:xfrm>
                  <a:off x="5578743" y="3077574"/>
                  <a:ext cx="137160" cy="871921"/>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62" name="Picture 7" descr="C:\Documents and Settings\jsamareh\My Documents\Jamshid\MarsEDL_SA\Workshop&amp;Meeting Charts\Workshop-2010-Last\EFF\JAS\hiad2.png"/>
                <p:cNvPicPr>
                  <a:picLocks noChangeAspect="1" noChangeArrowheads="1"/>
                </p:cNvPicPr>
                <p:nvPr/>
              </p:nvPicPr>
              <p:blipFill rotWithShape="1">
                <a:blip r:embed="rId72" cstate="screen">
                  <a:grayscl/>
                  <a:extLst>
                    <a:ext uri="{28A0092B-C50C-407E-A947-70E740481C1C}">
                      <a14:useLocalDpi xmlns:a14="http://schemas.microsoft.com/office/drawing/2010/main"/>
                    </a:ext>
                  </a:extLst>
                </a:blip>
                <a:srcRect/>
                <a:stretch/>
              </p:blipFill>
              <p:spPr bwMode="auto">
                <a:xfrm rot="10800000" flipV="1">
                  <a:off x="5523895" y="2979831"/>
                  <a:ext cx="250457" cy="1046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 name="Picture 4" descr="D:\Baysinger\Mars 2014\lander RH cases\pics\18t l1 iso.png"/>
                <p:cNvPicPr>
                  <a:picLocks noChangeAspect="1" noChangeArrowheads="1"/>
                </p:cNvPicPr>
                <p:nvPr/>
              </p:nvPicPr>
              <p:blipFill>
                <a:blip r:embed="rId73"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540615" y="2700673"/>
                  <a:ext cx="279160" cy="274320"/>
                </a:xfrm>
                <a:prstGeom prst="rect">
                  <a:avLst/>
                </a:prstGeom>
                <a:noFill/>
                <a:ln>
                  <a:noFill/>
                </a:ln>
                <a:extLst>
                  <a:ext uri="{909E8E84-426E-40dd-AFC4-6F175D3DCCD1}">
                    <a14:hiddenFill xmlns="" xmlns:a14="http://schemas.microsoft.com/office/drawing/2010/main">
                      <a:solidFill>
                        <a:srgbClr val="FFFFFF"/>
                      </a:solidFill>
                    </a14:hiddenFill>
                  </a:ext>
                </a:extLst>
              </p:spPr>
            </p:pic>
            <p:grpSp>
              <p:nvGrpSpPr>
                <p:cNvPr id="64" name="Group 63"/>
                <p:cNvGrpSpPr/>
                <p:nvPr/>
              </p:nvGrpSpPr>
              <p:grpSpPr>
                <a:xfrm>
                  <a:off x="5919781" y="2566145"/>
                  <a:ext cx="141452" cy="269404"/>
                  <a:chOff x="2462228" y="1371231"/>
                  <a:chExt cx="160594" cy="305861"/>
                </a:xfrm>
              </p:grpSpPr>
              <p:pic>
                <p:nvPicPr>
                  <p:cNvPr id="65" name="Picture 78" descr="Habitable_airlock_top"/>
                  <p:cNvPicPr>
                    <a:picLocks noChangeAspect="1" noChangeArrowheads="1"/>
                  </p:cNvPicPr>
                  <p:nvPr/>
                </p:nvPicPr>
                <p:blipFill>
                  <a:blip r:embed="rId74" cstate="screen">
                    <a:grayscl/>
                    <a:extLst>
                      <a:ext uri="{28A0092B-C50C-407E-A947-70E740481C1C}">
                        <a14:useLocalDpi xmlns:a14="http://schemas.microsoft.com/office/drawing/2010/main"/>
                      </a:ext>
                    </a:extLst>
                  </a:blip>
                  <a:srcRect/>
                  <a:stretch>
                    <a:fillRect/>
                  </a:stretch>
                </p:blipFill>
                <p:spPr bwMode="auto">
                  <a:xfrm rot="5400000">
                    <a:off x="2496068" y="1411938"/>
                    <a:ext cx="92677" cy="160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 name="Picture 77" descr="Habitable_airlock_top"/>
                  <p:cNvPicPr>
                    <a:picLocks noChangeAspect="1" noChangeArrowheads="1"/>
                  </p:cNvPicPr>
                  <p:nvPr/>
                </p:nvPicPr>
                <p:blipFill rotWithShape="1">
                  <a:blip r:embed="rId75" cstate="screen">
                    <a:grayscl/>
                    <a:extLst>
                      <a:ext uri="{28A0092B-C50C-407E-A947-70E740481C1C}">
                        <a14:useLocalDpi xmlns:a14="http://schemas.microsoft.com/office/drawing/2010/main"/>
                      </a:ext>
                    </a:extLst>
                  </a:blip>
                  <a:srcRect/>
                  <a:stretch/>
                </p:blipFill>
                <p:spPr bwMode="auto">
                  <a:xfrm rot="5400000">
                    <a:off x="2465358" y="1523369"/>
                    <a:ext cx="155527" cy="151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 name="Picture 78" descr="Habitable_airlock_top"/>
                  <p:cNvPicPr>
                    <a:picLocks noChangeAspect="1" noChangeArrowheads="1"/>
                  </p:cNvPicPr>
                  <p:nvPr/>
                </p:nvPicPr>
                <p:blipFill>
                  <a:blip r:embed="rId74" cstate="screen">
                    <a:grayscl/>
                    <a:extLst>
                      <a:ext uri="{28A0092B-C50C-407E-A947-70E740481C1C}">
                        <a14:useLocalDpi xmlns:a14="http://schemas.microsoft.com/office/drawing/2010/main"/>
                      </a:ext>
                    </a:extLst>
                  </a:blip>
                  <a:srcRect/>
                  <a:stretch>
                    <a:fillRect/>
                  </a:stretch>
                </p:blipFill>
                <p:spPr bwMode="auto">
                  <a:xfrm rot="5400000">
                    <a:off x="2496305" y="1337390"/>
                    <a:ext cx="92676" cy="160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53" name="Group 52"/>
              <p:cNvGrpSpPr>
                <a:grpSpLocks noChangeAspect="1"/>
              </p:cNvGrpSpPr>
              <p:nvPr/>
            </p:nvGrpSpPr>
            <p:grpSpPr>
              <a:xfrm>
                <a:off x="6958225" y="1385875"/>
                <a:ext cx="157891" cy="337828"/>
                <a:chOff x="4713343" y="2686605"/>
                <a:chExt cx="587590" cy="1257223"/>
              </a:xfrm>
            </p:grpSpPr>
            <p:pic>
              <p:nvPicPr>
                <p:cNvPr id="54" name="Picture 7" descr="C:\Documents and Settings\jsamareh\My Documents\Jamshid\MarsEDL_SA\Workshop&amp;Meeting Charts\Workshop-2010-Last\EFF\JAS\hiad2.png"/>
                <p:cNvPicPr>
                  <a:picLocks noChangeAspect="1" noChangeArrowheads="1"/>
                </p:cNvPicPr>
                <p:nvPr/>
              </p:nvPicPr>
              <p:blipFill rotWithShape="1">
                <a:blip r:embed="rId64" cstate="screen">
                  <a:extLst>
                    <a:ext uri="{28A0092B-C50C-407E-A947-70E740481C1C}">
                      <a14:useLocalDpi xmlns:a14="http://schemas.microsoft.com/office/drawing/2010/main"/>
                    </a:ext>
                  </a:extLst>
                </a:blip>
                <a:srcRect/>
                <a:stretch/>
              </p:blipFill>
              <p:spPr bwMode="auto">
                <a:xfrm rot="10800000" flipV="1">
                  <a:off x="4735936" y="2979830"/>
                  <a:ext cx="250457" cy="1046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2" descr="http://upload.wikimedia.org/wikipedia/commons/d/dc/SLS_configurations_-_style2.png"/>
                <p:cNvPicPr>
                  <a:picLocks noChangeAspect="1" noChangeArrowheads="1"/>
                </p:cNvPicPr>
                <p:nvPr/>
              </p:nvPicPr>
              <p:blipFill rotWithShape="1">
                <a:blip r:embed="rId76" cstate="screen">
                  <a:extLst>
                    <a:ext uri="{BEBA8EAE-BF5A-486C-A8C5-ECC9F3942E4B}">
                      <a14:imgProps xmlns:a14="http://schemas.microsoft.com/office/drawing/2010/main">
                        <a14:imgLayer r:embed="rId36">
                          <a14:imgEffect>
                            <a14:backgroundRemoval t="1914" b="100000" l="0" r="100000">
                              <a14:foregroundMark x1="15152" y1="55981" x2="15152" y2="55981"/>
                              <a14:foregroundMark x1="18182" y1="57895" x2="18182" y2="57895"/>
                              <a14:foregroundMark x1="48485" y1="41148" x2="48485" y2="41148"/>
                              <a14:foregroundMark x1="45455" y1="32536" x2="45455" y2="32536"/>
                              <a14:foregroundMark x1="69697" y1="32536" x2="69697" y2="32536"/>
                              <a14:foregroundMark x1="69697" y1="39713" x2="69697" y2="39713"/>
                              <a14:foregroundMark x1="51515" y1="10048" x2="51515" y2="10048"/>
                              <a14:foregroundMark x1="54545" y1="5263" x2="54545" y2="5263"/>
                              <a14:foregroundMark x1="66667" y1="18660" x2="66667" y2="18660"/>
                              <a14:foregroundMark x1="51515" y1="18660" x2="51515" y2="18660"/>
                              <a14:foregroundMark x1="45455" y1="15311" x2="45455" y2="15311"/>
                              <a14:foregroundMark x1="45455" y1="20096" x2="45455" y2="20096"/>
                              <a14:foregroundMark x1="48485" y1="3828" x2="48485" y2="3828"/>
                              <a14:foregroundMark x1="60606" y1="6220" x2="60606" y2="6220"/>
                              <a14:foregroundMark x1="69697" y1="34450" x2="69697" y2="34450"/>
                              <a14:foregroundMark x1="57576" y1="34450" x2="57576" y2="34450"/>
                              <a14:foregroundMark x1="33333" y1="38278" x2="33333" y2="38278"/>
                              <a14:foregroundMark x1="69697" y1="29665" x2="69697" y2="29665"/>
                              <a14:foregroundMark x1="51515" y1="4306" x2="51515" y2="4306"/>
                              <a14:foregroundMark x1="54545" y1="4306" x2="54545" y2="4306"/>
                              <a14:foregroundMark x1="51515" y1="3828" x2="51515" y2="3828"/>
                              <a14:foregroundMark x1="51515" y1="46411" x2="51515" y2="46411"/>
                              <a14:foregroundMark x1="42424" y1="46411" x2="42424" y2="46411"/>
                              <a14:foregroundMark x1="66667" y1="46411" x2="66667" y2="46411"/>
                              <a14:foregroundMark x1="69697" y1="46411" x2="69697" y2="46411"/>
                              <a14:foregroundMark x1="18182" y1="55024" x2="18182" y2="55024"/>
                              <a14:foregroundMark x1="66667" y1="56938" x2="66667" y2="56938"/>
                              <a14:foregroundMark x1="39394" y1="59330" x2="39394" y2="59330"/>
                              <a14:foregroundMark x1="69697" y1="59809" x2="69697" y2="59809"/>
                              <a14:foregroundMark x1="87879" y1="56459" x2="87879" y2="56459"/>
                              <a14:foregroundMark x1="81818" y1="57416" x2="81818" y2="57416"/>
                              <a14:foregroundMark x1="87879" y1="58852" x2="87879" y2="58852"/>
                              <a14:foregroundMark x1="87879" y1="60287" x2="87879" y2="60287"/>
                              <a14:foregroundMark x1="84848" y1="61244" x2="84848" y2="61244"/>
                              <a14:foregroundMark x1="84848" y1="63636" x2="84848" y2="63636"/>
                              <a14:foregroundMark x1="84848" y1="55502" x2="84848" y2="55502"/>
                              <a14:foregroundMark x1="84848" y1="55024" x2="84848" y2="55024"/>
                              <a14:foregroundMark x1="87879" y1="55024" x2="87879" y2="55024"/>
                              <a14:foregroundMark x1="84848" y1="66507" x2="84848" y2="66507"/>
                              <a14:foregroundMark x1="87879" y1="72727" x2="87879" y2="72727"/>
                              <a14:foregroundMark x1="87879" y1="80861" x2="87879" y2="80861"/>
                              <a14:foregroundMark x1="84848" y1="85646" x2="84848" y2="85646"/>
                              <a14:foregroundMark x1="87879" y1="89474" x2="87879" y2="89474"/>
                              <a14:foregroundMark x1="87879" y1="94258" x2="87879" y2="94258"/>
                              <a14:foregroundMark x1="81818" y1="91388" x2="81818" y2="91388"/>
                              <a14:foregroundMark x1="66667" y1="90431" x2="66667" y2="90431"/>
                              <a14:foregroundMark x1="36364" y1="88995" x2="36364" y2="88995"/>
                              <a14:foregroundMark x1="69697" y1="88038" x2="69697" y2="88038"/>
                              <a14:foregroundMark x1="21212" y1="56459" x2="21212" y2="56459"/>
                              <a14:foregroundMark x1="18182" y1="55024" x2="18182" y2="55024"/>
                              <a14:foregroundMark x1="18182" y1="54545" x2="18182" y2="54545"/>
                              <a14:foregroundMark x1="84848" y1="54545" x2="84848" y2="54545"/>
                              <a14:foregroundMark x1="51515" y1="99522" x2="51515" y2="99522"/>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54545" y1="3828" x2="54545" y2="3828"/>
                              <a14:foregroundMark x1="51515" y1="17703" x2="51515" y2="17703"/>
                              <a14:foregroundMark x1="39394" y1="49282" x2="39394" y2="49282"/>
                              <a14:foregroundMark x1="60606" y1="66986" x2="60606" y2="66986"/>
                              <a14:foregroundMark x1="51515" y1="90909" x2="51515" y2="90909"/>
                              <a14:foregroundMark x1="60606" y1="24402" x2="60606" y2="24402"/>
                              <a14:foregroundMark x1="27273" y1="28708" x2="27273" y2="28708"/>
                              <a14:foregroundMark x1="45455" y1="13397" x2="45455" y2="13397"/>
                              <a14:foregroundMark x1="66667" y1="8134" x2="66667" y2="8134"/>
                              <a14:foregroundMark x1="75758" y1="11005" x2="75758" y2="11005"/>
                              <a14:foregroundMark x1="60606" y1="5263" x2="60606" y2="5263"/>
                              <a14:backgroundMark x1="75758" y1="55024" x2="75758" y2="55024"/>
                              <a14:backgroundMark x1="78788" y1="55981" x2="78788" y2="55981"/>
                              <a14:backgroundMark x1="24242" y1="55981" x2="24242" y2="55981"/>
                              <a14:backgroundMark x1="27273" y1="56938" x2="27273" y2="56938"/>
                              <a14:backgroundMark x1="27273" y1="57416" x2="27273" y2="57416"/>
                            </a14:backgroundRemoval>
                          </a14:imgEffect>
                        </a14:imgLayer>
                      </a14:imgProps>
                    </a:ext>
                    <a:ext uri="{28A0092B-C50C-407E-A947-70E740481C1C}">
                      <a14:useLocalDpi xmlns:a14="http://schemas.microsoft.com/office/drawing/2010/main"/>
                    </a:ext>
                  </a:extLst>
                </a:blip>
                <a:srcRect/>
                <a:stretch/>
              </p:blipFill>
              <p:spPr bwMode="auto">
                <a:xfrm>
                  <a:off x="4786507" y="3071907"/>
                  <a:ext cx="137160" cy="871921"/>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56" name="Picture 55"/>
                <p:cNvPicPr>
                  <a:picLocks noChangeAspect="1"/>
                </p:cNvPicPr>
                <p:nvPr/>
              </p:nvPicPr>
              <p:blipFill>
                <a:blip r:embed="rId7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3343" y="2686605"/>
                  <a:ext cx="274320" cy="276245"/>
                </a:xfrm>
                <a:prstGeom prst="rect">
                  <a:avLst/>
                </a:prstGeom>
                <a:ln>
                  <a:noFill/>
                </a:ln>
              </p:spPr>
            </p:pic>
            <p:pic>
              <p:nvPicPr>
                <p:cNvPr id="57" name="Picture 2" descr="http://upload.wikimedia.org/wikipedia/commons/d/dc/SLS_configurations_-_style2.png"/>
                <p:cNvPicPr>
                  <a:picLocks noChangeAspect="1" noChangeArrowheads="1"/>
                </p:cNvPicPr>
                <p:nvPr/>
              </p:nvPicPr>
              <p:blipFill rotWithShape="1">
                <a:blip r:embed="rId76" cstate="screen">
                  <a:extLst>
                    <a:ext uri="{BEBA8EAE-BF5A-486C-A8C5-ECC9F3942E4B}">
                      <a14:imgProps xmlns:a14="http://schemas.microsoft.com/office/drawing/2010/main">
                        <a14:imgLayer r:embed="rId36">
                          <a14:imgEffect>
                            <a14:backgroundRemoval t="1914" b="100000" l="0" r="100000">
                              <a14:foregroundMark x1="15152" y1="55981" x2="15152" y2="55981"/>
                              <a14:foregroundMark x1="18182" y1="57895" x2="18182" y2="57895"/>
                              <a14:foregroundMark x1="48485" y1="41148" x2="48485" y2="41148"/>
                              <a14:foregroundMark x1="45455" y1="32536" x2="45455" y2="32536"/>
                              <a14:foregroundMark x1="69697" y1="32536" x2="69697" y2="32536"/>
                              <a14:foregroundMark x1="69697" y1="39713" x2="69697" y2="39713"/>
                              <a14:foregroundMark x1="51515" y1="10048" x2="51515" y2="10048"/>
                              <a14:foregroundMark x1="54545" y1="5263" x2="54545" y2="5263"/>
                              <a14:foregroundMark x1="66667" y1="18660" x2="66667" y2="18660"/>
                              <a14:foregroundMark x1="51515" y1="18660" x2="51515" y2="18660"/>
                              <a14:foregroundMark x1="45455" y1="15311" x2="45455" y2="15311"/>
                              <a14:foregroundMark x1="45455" y1="20096" x2="45455" y2="20096"/>
                              <a14:foregroundMark x1="48485" y1="3828" x2="48485" y2="3828"/>
                              <a14:foregroundMark x1="60606" y1="6220" x2="60606" y2="6220"/>
                              <a14:foregroundMark x1="69697" y1="34450" x2="69697" y2="34450"/>
                              <a14:foregroundMark x1="57576" y1="34450" x2="57576" y2="34450"/>
                              <a14:foregroundMark x1="33333" y1="38278" x2="33333" y2="38278"/>
                              <a14:foregroundMark x1="69697" y1="29665" x2="69697" y2="29665"/>
                              <a14:foregroundMark x1="51515" y1="4306" x2="51515" y2="4306"/>
                              <a14:foregroundMark x1="54545" y1="4306" x2="54545" y2="4306"/>
                              <a14:foregroundMark x1="51515" y1="3828" x2="51515" y2="3828"/>
                              <a14:foregroundMark x1="51515" y1="46411" x2="51515" y2="46411"/>
                              <a14:foregroundMark x1="42424" y1="46411" x2="42424" y2="46411"/>
                              <a14:foregroundMark x1="66667" y1="46411" x2="66667" y2="46411"/>
                              <a14:foregroundMark x1="69697" y1="46411" x2="69697" y2="46411"/>
                              <a14:foregroundMark x1="18182" y1="55024" x2="18182" y2="55024"/>
                              <a14:foregroundMark x1="66667" y1="56938" x2="66667" y2="56938"/>
                              <a14:foregroundMark x1="39394" y1="59330" x2="39394" y2="59330"/>
                              <a14:foregroundMark x1="69697" y1="59809" x2="69697" y2="59809"/>
                              <a14:foregroundMark x1="87879" y1="56459" x2="87879" y2="56459"/>
                              <a14:foregroundMark x1="81818" y1="57416" x2="81818" y2="57416"/>
                              <a14:foregroundMark x1="87879" y1="58852" x2="87879" y2="58852"/>
                              <a14:foregroundMark x1="87879" y1="60287" x2="87879" y2="60287"/>
                              <a14:foregroundMark x1="84848" y1="61244" x2="84848" y2="61244"/>
                              <a14:foregroundMark x1="84848" y1="63636" x2="84848" y2="63636"/>
                              <a14:foregroundMark x1="84848" y1="55502" x2="84848" y2="55502"/>
                              <a14:foregroundMark x1="84848" y1="55024" x2="84848" y2="55024"/>
                              <a14:foregroundMark x1="87879" y1="55024" x2="87879" y2="55024"/>
                              <a14:foregroundMark x1="84848" y1="66507" x2="84848" y2="66507"/>
                              <a14:foregroundMark x1="87879" y1="72727" x2="87879" y2="72727"/>
                              <a14:foregroundMark x1="87879" y1="80861" x2="87879" y2="80861"/>
                              <a14:foregroundMark x1="84848" y1="85646" x2="84848" y2="85646"/>
                              <a14:foregroundMark x1="87879" y1="89474" x2="87879" y2="89474"/>
                              <a14:foregroundMark x1="87879" y1="94258" x2="87879" y2="94258"/>
                              <a14:foregroundMark x1="81818" y1="91388" x2="81818" y2="91388"/>
                              <a14:foregroundMark x1="66667" y1="90431" x2="66667" y2="90431"/>
                              <a14:foregroundMark x1="36364" y1="88995" x2="36364" y2="88995"/>
                              <a14:foregroundMark x1="69697" y1="88038" x2="69697" y2="88038"/>
                              <a14:foregroundMark x1="21212" y1="56459" x2="21212" y2="56459"/>
                              <a14:foregroundMark x1="18182" y1="55024" x2="18182" y2="55024"/>
                              <a14:foregroundMark x1="18182" y1="54545" x2="18182" y2="54545"/>
                              <a14:foregroundMark x1="84848" y1="54545" x2="84848" y2="54545"/>
                              <a14:foregroundMark x1="51515" y1="99522" x2="51515" y2="99522"/>
                              <a14:foregroundMark x1="48485" y1="100000" x2="48485" y2="100000"/>
                              <a14:foregroundMark x1="81818" y1="100000" x2="81818" y2="100000"/>
                              <a14:foregroundMark x1="87879" y1="100000" x2="87879" y2="100000"/>
                              <a14:foregroundMark x1="18182" y1="100000" x2="18182" y2="100000"/>
                              <a14:foregroundMark x1="12121" y1="100000" x2="12121" y2="100000"/>
                              <a14:foregroundMark x1="24242" y1="100000" x2="24242" y2="100000"/>
                              <a14:foregroundMark x1="54545" y1="3828" x2="54545" y2="3828"/>
                              <a14:foregroundMark x1="51515" y1="17703" x2="51515" y2="17703"/>
                              <a14:foregroundMark x1="39394" y1="49282" x2="39394" y2="49282"/>
                              <a14:foregroundMark x1="60606" y1="66986" x2="60606" y2="66986"/>
                              <a14:foregroundMark x1="51515" y1="90909" x2="51515" y2="90909"/>
                              <a14:foregroundMark x1="60606" y1="24402" x2="60606" y2="24402"/>
                              <a14:foregroundMark x1="27273" y1="28708" x2="27273" y2="28708"/>
                              <a14:foregroundMark x1="45455" y1="13397" x2="45455" y2="13397"/>
                              <a14:foregroundMark x1="66667" y1="8134" x2="66667" y2="8134"/>
                              <a14:foregroundMark x1="75758" y1="11005" x2="75758" y2="11005"/>
                              <a14:foregroundMark x1="60606" y1="5263" x2="60606" y2="5263"/>
                              <a14:backgroundMark x1="75758" y1="55024" x2="75758" y2="55024"/>
                              <a14:backgroundMark x1="78788" y1="55981" x2="78788" y2="55981"/>
                              <a14:backgroundMark x1="24242" y1="55981" x2="24242" y2="55981"/>
                              <a14:backgroundMark x1="27273" y1="56938" x2="27273" y2="56938"/>
                              <a14:backgroundMark x1="27273" y1="57416" x2="27273" y2="57416"/>
                            </a14:backgroundRemoval>
                          </a14:imgEffect>
                        </a14:imgLayer>
                      </a14:imgProps>
                    </a:ext>
                    <a:ext uri="{28A0092B-C50C-407E-A947-70E740481C1C}">
                      <a14:useLocalDpi xmlns:a14="http://schemas.microsoft.com/office/drawing/2010/main"/>
                    </a:ext>
                  </a:extLst>
                </a:blip>
                <a:srcRect/>
                <a:stretch/>
              </p:blipFill>
              <p:spPr bwMode="auto">
                <a:xfrm>
                  <a:off x="5107879" y="3070623"/>
                  <a:ext cx="137160" cy="871921"/>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58" name="Picture 1"/>
                <p:cNvPicPr>
                  <a:picLocks noChangeAspect="1"/>
                </p:cNvPicPr>
                <p:nvPr/>
              </p:nvPicPr>
              <p:blipFill>
                <a:blip r:embed="rId7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25360" y="2901687"/>
                  <a:ext cx="275573" cy="194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 name="TextBox 34"/>
              <p:cNvSpPr txBox="1"/>
              <p:nvPr/>
            </p:nvSpPr>
            <p:spPr>
              <a:xfrm rot="21480000">
                <a:off x="4249900" y="2074964"/>
                <a:ext cx="352649" cy="123111"/>
              </a:xfrm>
              <a:prstGeom prst="rect">
                <a:avLst/>
              </a:prstGeom>
              <a:solidFill>
                <a:srgbClr val="DEDEDE"/>
              </a:solidFill>
            </p:spPr>
            <p:txBody>
              <a:bodyPr wrap="square" lIns="0" tIns="0" rIns="0" bIns="0" rtlCol="0">
                <a:spAutoFit/>
              </a:bodyPr>
              <a:lstStyle/>
              <a:p>
                <a:pPr algn="ctr"/>
                <a:r>
                  <a:rPr lang="en-US" sz="800" dirty="0" smtClean="0">
                    <a:solidFill>
                      <a:prstClr val="black">
                        <a:lumMod val="75000"/>
                        <a:lumOff val="25000"/>
                      </a:prstClr>
                    </a:solidFill>
                  </a:rPr>
                  <a:t>EM-7</a:t>
                </a:r>
                <a:endParaRPr lang="en-US" sz="800" dirty="0">
                  <a:solidFill>
                    <a:prstClr val="black">
                      <a:lumMod val="75000"/>
                      <a:lumOff val="25000"/>
                    </a:prstClr>
                  </a:solidFill>
                </a:endParaRPr>
              </a:p>
            </p:txBody>
          </p:sp>
          <p:sp>
            <p:nvSpPr>
              <p:cNvPr id="36" name="TextBox 35"/>
              <p:cNvSpPr txBox="1"/>
              <p:nvPr/>
            </p:nvSpPr>
            <p:spPr>
              <a:xfrm rot="21480000">
                <a:off x="4641652" y="2064785"/>
                <a:ext cx="352649" cy="123111"/>
              </a:xfrm>
              <a:prstGeom prst="rect">
                <a:avLst/>
              </a:prstGeom>
              <a:solidFill>
                <a:srgbClr val="DADADA"/>
              </a:solidFill>
            </p:spPr>
            <p:txBody>
              <a:bodyPr wrap="square" lIns="0" tIns="0" rIns="0" bIns="0" rtlCol="0">
                <a:spAutoFit/>
              </a:bodyPr>
              <a:lstStyle/>
              <a:p>
                <a:pPr algn="ctr"/>
                <a:r>
                  <a:rPr lang="en-US" sz="800" dirty="0" smtClean="0">
                    <a:solidFill>
                      <a:prstClr val="black">
                        <a:lumMod val="65000"/>
                        <a:lumOff val="35000"/>
                      </a:prstClr>
                    </a:solidFill>
                  </a:rPr>
                  <a:t>EM-8</a:t>
                </a:r>
                <a:endParaRPr lang="en-US" sz="800" dirty="0">
                  <a:solidFill>
                    <a:prstClr val="black">
                      <a:lumMod val="65000"/>
                      <a:lumOff val="35000"/>
                    </a:prstClr>
                  </a:solidFill>
                </a:endParaRPr>
              </a:p>
            </p:txBody>
          </p:sp>
          <p:cxnSp>
            <p:nvCxnSpPr>
              <p:cNvPr id="28" name="Straight Connector 27"/>
              <p:cNvCxnSpPr/>
              <p:nvPr/>
            </p:nvCxnSpPr>
            <p:spPr>
              <a:xfrm flipH="1">
                <a:off x="4301710" y="2056615"/>
                <a:ext cx="274320" cy="14003"/>
              </a:xfrm>
              <a:prstGeom prst="line">
                <a:avLst/>
              </a:prstGeom>
              <a:ln w="12700">
                <a:solidFill>
                  <a:srgbClr val="FF7D7D"/>
                </a:solidFill>
                <a:prstDash val="solid"/>
                <a:headEnd type="arrow"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695364" y="2043358"/>
                <a:ext cx="256032" cy="2847"/>
              </a:xfrm>
              <a:prstGeom prst="line">
                <a:avLst/>
              </a:prstGeom>
              <a:ln w="12700">
                <a:solidFill>
                  <a:srgbClr val="FFA7A7"/>
                </a:solidFill>
                <a:prstDash val="solid"/>
                <a:headEnd type="arrow" w="sm" len="med"/>
                <a:tailEnd type="none" w="sm" len="med"/>
              </a:ln>
            </p:spPr>
            <p:style>
              <a:lnRef idx="1">
                <a:schemeClr val="accent1"/>
              </a:lnRef>
              <a:fillRef idx="0">
                <a:schemeClr val="accent1"/>
              </a:fillRef>
              <a:effectRef idx="0">
                <a:schemeClr val="accent1"/>
              </a:effectRef>
              <a:fontRef idx="minor">
                <a:schemeClr val="tx1"/>
              </a:fontRef>
            </p:style>
          </p:cxnSp>
        </p:grpSp>
      </p:grpSp>
      <p:sp>
        <p:nvSpPr>
          <p:cNvPr id="264" name="Oval 263"/>
          <p:cNvSpPr/>
          <p:nvPr/>
        </p:nvSpPr>
        <p:spPr>
          <a:xfrm>
            <a:off x="7717893" y="1242069"/>
            <a:ext cx="1025487" cy="440153"/>
          </a:xfrm>
          <a:prstGeom prst="ellipse">
            <a:avLst/>
          </a:prstGeom>
          <a:gradFill>
            <a:gsLst>
              <a:gs pos="0">
                <a:schemeClr val="bg1"/>
              </a:gs>
              <a:gs pos="62000">
                <a:schemeClr val="tx2">
                  <a:lumMod val="60000"/>
                  <a:lumOff val="40000"/>
                </a:schemeClr>
              </a:gs>
              <a:gs pos="83000">
                <a:schemeClr val="tx2">
                  <a:lumMod val="40000"/>
                  <a:lumOff val="60000"/>
                </a:schemeClr>
              </a:gs>
              <a:gs pos="100000">
                <a:schemeClr val="bg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prstClr val="black"/>
                </a:solidFill>
              </a:rPr>
              <a:t>Public</a:t>
            </a:r>
            <a:endParaRPr lang="en-US" sz="1200" dirty="0">
              <a:solidFill>
                <a:prstClr val="black"/>
              </a:solidFill>
            </a:endParaRPr>
          </a:p>
        </p:txBody>
      </p:sp>
      <p:sp>
        <p:nvSpPr>
          <p:cNvPr id="265" name="Oval 264"/>
          <p:cNvSpPr/>
          <p:nvPr/>
        </p:nvSpPr>
        <p:spPr>
          <a:xfrm>
            <a:off x="7525491" y="925607"/>
            <a:ext cx="1025487" cy="440153"/>
          </a:xfrm>
          <a:prstGeom prst="ellipse">
            <a:avLst/>
          </a:prstGeom>
          <a:gradFill>
            <a:gsLst>
              <a:gs pos="0">
                <a:schemeClr val="bg1"/>
              </a:gs>
              <a:gs pos="62000">
                <a:schemeClr val="tx2">
                  <a:lumMod val="60000"/>
                  <a:lumOff val="40000"/>
                </a:schemeClr>
              </a:gs>
              <a:gs pos="83000">
                <a:schemeClr val="tx2">
                  <a:lumMod val="40000"/>
                  <a:lumOff val="60000"/>
                </a:schemeClr>
              </a:gs>
              <a:gs pos="100000">
                <a:schemeClr val="bg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prstClr val="black"/>
                </a:solidFill>
              </a:rPr>
              <a:t>Industry</a:t>
            </a:r>
            <a:endParaRPr lang="en-US" sz="1200" dirty="0">
              <a:solidFill>
                <a:prstClr val="black"/>
              </a:solidFill>
            </a:endParaRPr>
          </a:p>
        </p:txBody>
      </p:sp>
      <p:sp>
        <p:nvSpPr>
          <p:cNvPr id="261" name="Oval 260"/>
          <p:cNvSpPr/>
          <p:nvPr/>
        </p:nvSpPr>
        <p:spPr>
          <a:xfrm>
            <a:off x="7360206" y="539023"/>
            <a:ext cx="1025487" cy="440153"/>
          </a:xfrm>
          <a:prstGeom prst="ellipse">
            <a:avLst/>
          </a:prstGeom>
          <a:gradFill>
            <a:gsLst>
              <a:gs pos="0">
                <a:schemeClr val="bg1"/>
              </a:gs>
              <a:gs pos="62000">
                <a:schemeClr val="tx2">
                  <a:lumMod val="60000"/>
                  <a:lumOff val="40000"/>
                </a:schemeClr>
              </a:gs>
              <a:gs pos="83000">
                <a:schemeClr val="tx2">
                  <a:lumMod val="40000"/>
                  <a:lumOff val="60000"/>
                </a:schemeClr>
              </a:gs>
              <a:gs pos="100000">
                <a:schemeClr val="bg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prstClr val="black"/>
                </a:solidFill>
              </a:rPr>
              <a:t>NAC</a:t>
            </a:r>
            <a:endParaRPr lang="en-US" sz="1200" dirty="0">
              <a:solidFill>
                <a:prstClr val="black"/>
              </a:solidFill>
            </a:endParaRPr>
          </a:p>
        </p:txBody>
      </p:sp>
      <p:sp>
        <p:nvSpPr>
          <p:cNvPr id="263" name="Oval 262"/>
          <p:cNvSpPr/>
          <p:nvPr/>
        </p:nvSpPr>
        <p:spPr>
          <a:xfrm>
            <a:off x="6670829" y="866842"/>
            <a:ext cx="1025487" cy="440153"/>
          </a:xfrm>
          <a:prstGeom prst="ellipse">
            <a:avLst/>
          </a:prstGeom>
          <a:gradFill>
            <a:gsLst>
              <a:gs pos="0">
                <a:schemeClr val="bg1"/>
              </a:gs>
              <a:gs pos="62000">
                <a:schemeClr val="tx2">
                  <a:lumMod val="60000"/>
                  <a:lumOff val="40000"/>
                </a:schemeClr>
              </a:gs>
              <a:gs pos="83000">
                <a:schemeClr val="tx2">
                  <a:lumMod val="40000"/>
                  <a:lumOff val="60000"/>
                </a:schemeClr>
              </a:gs>
              <a:gs pos="100000">
                <a:schemeClr val="bg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prstClr val="black"/>
                </a:solidFill>
              </a:rPr>
              <a:t>Int’l Partners</a:t>
            </a:r>
            <a:endParaRPr lang="en-US" sz="1200" dirty="0">
              <a:solidFill>
                <a:prstClr val="black"/>
              </a:solidFill>
            </a:endParaRPr>
          </a:p>
        </p:txBody>
      </p:sp>
      <p:sp>
        <p:nvSpPr>
          <p:cNvPr id="262" name="Oval 261"/>
          <p:cNvSpPr/>
          <p:nvPr/>
        </p:nvSpPr>
        <p:spPr>
          <a:xfrm>
            <a:off x="6460614" y="482526"/>
            <a:ext cx="1025487" cy="440153"/>
          </a:xfrm>
          <a:prstGeom prst="ellipse">
            <a:avLst/>
          </a:prstGeom>
          <a:gradFill>
            <a:gsLst>
              <a:gs pos="0">
                <a:schemeClr val="bg1"/>
              </a:gs>
              <a:gs pos="62000">
                <a:schemeClr val="tx2">
                  <a:lumMod val="60000"/>
                  <a:lumOff val="40000"/>
                </a:schemeClr>
              </a:gs>
              <a:gs pos="83000">
                <a:schemeClr val="tx2">
                  <a:lumMod val="40000"/>
                  <a:lumOff val="60000"/>
                </a:schemeClr>
              </a:gs>
              <a:gs pos="100000">
                <a:schemeClr val="bg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prstClr val="black"/>
                </a:solidFill>
              </a:rPr>
              <a:t>Congress</a:t>
            </a:r>
            <a:endParaRPr lang="en-US" sz="1200" dirty="0">
              <a:solidFill>
                <a:prstClr val="black"/>
              </a:solidFill>
            </a:endParaRPr>
          </a:p>
        </p:txBody>
      </p:sp>
      <p:pic>
        <p:nvPicPr>
          <p:cNvPr id="269" name="Picture 268"/>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1848820" y="3410714"/>
            <a:ext cx="2003997" cy="1371600"/>
          </a:xfrm>
          <a:prstGeom prst="roundRect">
            <a:avLst>
              <a:gd name="adj" fmla="val 9837"/>
            </a:avLst>
          </a:prstGeom>
          <a:effectLst>
            <a:softEdge rad="63500"/>
          </a:effectLst>
        </p:spPr>
      </p:pic>
      <p:pic>
        <p:nvPicPr>
          <p:cNvPr id="270" name="Picture 269"/>
          <p:cNvPicPr>
            <a:picLocks noChangeAspect="1"/>
          </p:cNvPicPr>
          <p:nvPr/>
        </p:nvPicPr>
        <p:blipFill rotWithShape="1">
          <a:blip r:embed="rId80" cstate="screen">
            <a:extLst>
              <a:ext uri="{28A0092B-C50C-407E-A947-70E740481C1C}">
                <a14:useLocalDpi xmlns:a14="http://schemas.microsoft.com/office/drawing/2010/main"/>
              </a:ext>
            </a:extLst>
          </a:blip>
          <a:srcRect/>
          <a:stretch/>
        </p:blipFill>
        <p:spPr>
          <a:xfrm>
            <a:off x="2145676" y="2032739"/>
            <a:ext cx="1810638" cy="1142865"/>
          </a:xfrm>
          <a:prstGeom prst="roundRect">
            <a:avLst/>
          </a:prstGeom>
          <a:effectLst>
            <a:softEdge rad="63500"/>
          </a:effectLst>
        </p:spPr>
      </p:pic>
      <p:sp>
        <p:nvSpPr>
          <p:cNvPr id="3" name="TextBox 2"/>
          <p:cNvSpPr txBox="1"/>
          <p:nvPr/>
        </p:nvSpPr>
        <p:spPr>
          <a:xfrm>
            <a:off x="280008" y="65982"/>
            <a:ext cx="8175251" cy="369332"/>
          </a:xfrm>
          <a:prstGeom prst="rect">
            <a:avLst/>
          </a:prstGeom>
          <a:noFill/>
        </p:spPr>
        <p:txBody>
          <a:bodyPr wrap="none" rtlCol="0">
            <a:spAutoFit/>
          </a:bodyPr>
          <a:lstStyle/>
          <a:p>
            <a:r>
              <a:rPr lang="en-US" dirty="0" smtClean="0">
                <a:solidFill>
                  <a:prstClr val="white"/>
                </a:solidFill>
              </a:rPr>
              <a:t>EMC Assessment Capability Requires Breadth and Depth…………………………………………….</a:t>
            </a:r>
            <a:endParaRPr lang="en-US" dirty="0">
              <a:solidFill>
                <a:prstClr val="white"/>
              </a:solidFill>
            </a:endParaRPr>
          </a:p>
        </p:txBody>
      </p:sp>
      <p:sp>
        <p:nvSpPr>
          <p:cNvPr id="219" name="Slide Number Placeholder 3"/>
          <p:cNvSpPr>
            <a:spLocks noGrp="1"/>
          </p:cNvSpPr>
          <p:nvPr>
            <p:ph type="sldNum" sz="quarter" idx="4294967295"/>
          </p:nvPr>
        </p:nvSpPr>
        <p:spPr>
          <a:xfrm>
            <a:off x="7047869" y="6627526"/>
            <a:ext cx="2133600" cy="228600"/>
          </a:xfrm>
          <a:prstGeom prst="rect">
            <a:avLst/>
          </a:prstGeom>
        </p:spPr>
        <p:txBody>
          <a:bodyPr/>
          <a:lstStyle/>
          <a:p>
            <a:r>
              <a:rPr lang="en-US" dirty="0" smtClean="0">
                <a:solidFill>
                  <a:prstClr val="black"/>
                </a:solidFill>
                <a:latin typeface="Calibri"/>
              </a:rPr>
              <a:t>9</a:t>
            </a:r>
            <a:endParaRPr lang="en-US" dirty="0">
              <a:solidFill>
                <a:prstClr val="black"/>
              </a:solidFill>
              <a:latin typeface="Calibri"/>
            </a:endParaRPr>
          </a:p>
        </p:txBody>
      </p:sp>
    </p:spTree>
    <p:extLst>
      <p:ext uri="{BB962C8B-B14F-4D97-AF65-F5344CB8AC3E}">
        <p14:creationId xmlns:p14="http://schemas.microsoft.com/office/powerpoint/2010/main" val="4505395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Number Placeholder 1"/>
          <p:cNvSpPr>
            <a:spLocks noGrp="1"/>
          </p:cNvSpPr>
          <p:nvPr>
            <p:ph type="sldNum" sz="quarter" idx="12"/>
          </p:nvPr>
        </p:nvSpPr>
        <p:spPr>
          <a:xfrm>
            <a:off x="6553200" y="6492875"/>
            <a:ext cx="2133600"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l" eaLnBrk="1" hangingPunct="1"/>
            <a:fld id="{C94E044E-E189-C94B-A3AA-05594F8377A9}" type="slidenum">
              <a:rPr lang="en-US" sz="1000">
                <a:solidFill>
                  <a:srgbClr val="000000"/>
                </a:solidFill>
                <a:latin typeface="Arial" charset="0"/>
                <a:cs typeface="Arial" charset="0"/>
              </a:rPr>
              <a:pPr algn="l" eaLnBrk="1" hangingPunct="1"/>
              <a:t>7</a:t>
            </a:fld>
            <a:endParaRPr lang="en-US" sz="1000">
              <a:solidFill>
                <a:srgbClr val="000000"/>
              </a:solidFill>
              <a:latin typeface="Arial" charset="0"/>
              <a:cs typeface="Arial" charset="0"/>
            </a:endParaRPr>
          </a:p>
        </p:txBody>
      </p:sp>
      <p:pic>
        <p:nvPicPr>
          <p:cNvPr id="2" name="Picture 1" descr="EMC-Pathways-Asteroidpng-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643349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326" y="200594"/>
            <a:ext cx="8746305" cy="461665"/>
          </a:xfrm>
          <a:prstGeom prst="rect">
            <a:avLst/>
          </a:prstGeom>
          <a:noFill/>
        </p:spPr>
        <p:txBody>
          <a:bodyPr wrap="none" rtlCol="0">
            <a:spAutoFit/>
          </a:bodyPr>
          <a:lstStyle/>
          <a:p>
            <a:r>
              <a:rPr lang="en-US" sz="2400" b="1" cap="small" dirty="0" smtClean="0">
                <a:ln w="635">
                  <a:solidFill>
                    <a:prstClr val="white">
                      <a:lumMod val="50000"/>
                      <a:alpha val="50000"/>
                    </a:prstClr>
                  </a:solidFill>
                </a:ln>
                <a:solidFill>
                  <a:prstClr val="white"/>
                </a:solidFill>
                <a:effectLst>
                  <a:outerShdw blurRad="101600" dist="76200" dir="2700000" algn="tl" rotWithShape="0">
                    <a:prstClr val="black">
                      <a:alpha val="50000"/>
                    </a:prstClr>
                  </a:outerShdw>
                </a:effectLst>
                <a:latin typeface="Book Antiqua" panose="02040602050305030304" pitchFamily="18" charset="0"/>
                <a:cs typeface="Times New Roman" panose="02020603050405020304" pitchFamily="18" charset="0"/>
              </a:rPr>
              <a:t>Transportation of Crew and Cargo To/From Deep Space</a:t>
            </a:r>
            <a:endParaRPr lang="en-US" sz="2400" b="1" cap="small" dirty="0">
              <a:ln w="635">
                <a:solidFill>
                  <a:prstClr val="white">
                    <a:lumMod val="50000"/>
                    <a:alpha val="50000"/>
                  </a:prstClr>
                </a:solidFill>
              </a:ln>
              <a:solidFill>
                <a:prstClr val="white"/>
              </a:solidFill>
              <a:effectLst>
                <a:outerShdw blurRad="101600" dist="76200" dir="2700000" algn="tl" rotWithShape="0">
                  <a:prstClr val="black">
                    <a:alpha val="50000"/>
                  </a:prstClr>
                </a:outerShdw>
              </a:effectLst>
              <a:latin typeface="Book Antiqua" panose="02040602050305030304" pitchFamily="18" charset="0"/>
              <a:cs typeface="Times New Roman" panose="02020603050405020304" pitchFamily="18" charset="0"/>
            </a:endParaRPr>
          </a:p>
        </p:txBody>
      </p:sp>
      <p:sp>
        <p:nvSpPr>
          <p:cNvPr id="4" name="TextBox 3"/>
          <p:cNvSpPr txBox="1"/>
          <p:nvPr/>
        </p:nvSpPr>
        <p:spPr>
          <a:xfrm>
            <a:off x="6705600" y="922839"/>
            <a:ext cx="712054"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Orion</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5" name="Flowchart: Card 13"/>
          <p:cNvSpPr/>
          <p:nvPr/>
        </p:nvSpPr>
        <p:spPr>
          <a:xfrm flipH="1">
            <a:off x="6196010" y="2439558"/>
            <a:ext cx="2893220" cy="1160920"/>
          </a:xfrm>
          <a:custGeom>
            <a:avLst/>
            <a:gdLst>
              <a:gd name="connsiteX0" fmla="*/ 0 w 2897981"/>
              <a:gd name="connsiteY0" fmla="*/ 0 h 1158539"/>
              <a:gd name="connsiteX1" fmla="*/ 2897981 w 2897981"/>
              <a:gd name="connsiteY1" fmla="*/ 0 h 1158539"/>
              <a:gd name="connsiteX2" fmla="*/ 2897981 w 2897981"/>
              <a:gd name="connsiteY2" fmla="*/ 1158539 h 1158539"/>
              <a:gd name="connsiteX3" fmla="*/ 0 w 2897981"/>
              <a:gd name="connsiteY3" fmla="*/ 1158539 h 1158539"/>
              <a:gd name="connsiteX4" fmla="*/ 0 w 2897981"/>
              <a:gd name="connsiteY4" fmla="*/ 0 h 1158539"/>
              <a:gd name="connsiteX0" fmla="*/ 0 w 2897981"/>
              <a:gd name="connsiteY0" fmla="*/ 0 h 1160920"/>
              <a:gd name="connsiteX1" fmla="*/ 2897981 w 2897981"/>
              <a:gd name="connsiteY1" fmla="*/ 0 h 1160920"/>
              <a:gd name="connsiteX2" fmla="*/ 2307431 w 2897981"/>
              <a:gd name="connsiteY2" fmla="*/ 1160920 h 1160920"/>
              <a:gd name="connsiteX3" fmla="*/ 0 w 2897981"/>
              <a:gd name="connsiteY3" fmla="*/ 1158539 h 1160920"/>
              <a:gd name="connsiteX4" fmla="*/ 0 w 2897981"/>
              <a:gd name="connsiteY4" fmla="*/ 0 h 1160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7981" h="1160920">
                <a:moveTo>
                  <a:pt x="0" y="0"/>
                </a:moveTo>
                <a:lnTo>
                  <a:pt x="2897981" y="0"/>
                </a:lnTo>
                <a:lnTo>
                  <a:pt x="2307431" y="1160920"/>
                </a:lnTo>
                <a:lnTo>
                  <a:pt x="0" y="1158539"/>
                </a:lnTo>
                <a:lnTo>
                  <a:pt x="0" y="0"/>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r>
              <a:rPr lang="en-US" sz="800" i="1" dirty="0" smtClean="0">
                <a:solidFill>
                  <a:prstClr val="black"/>
                </a:solidFill>
              </a:rPr>
              <a:t>Support crew during trip to/from </a:t>
            </a:r>
            <a:r>
              <a:rPr lang="en-US" sz="800" i="1" dirty="0" err="1" smtClean="0">
                <a:solidFill>
                  <a:prstClr val="black"/>
                </a:solidFill>
              </a:rPr>
              <a:t>cis</a:t>
            </a:r>
            <a:r>
              <a:rPr lang="en-US" sz="800" i="1" dirty="0" smtClean="0">
                <a:solidFill>
                  <a:prstClr val="black"/>
                </a:solidFill>
              </a:rPr>
              <a:t>-lunar space</a:t>
            </a:r>
          </a:p>
          <a:p>
            <a:pPr algn="ctr"/>
            <a:endParaRPr lang="en-US" sz="800" i="1" dirty="0" smtClean="0">
              <a:solidFill>
                <a:prstClr val="black"/>
              </a:solidFill>
            </a:endParaRPr>
          </a:p>
          <a:p>
            <a:pPr marL="285750" indent="-114300">
              <a:buFont typeface="Wingdings" panose="05000000000000000000" pitchFamily="2" charset="2"/>
              <a:buChar char="ü"/>
            </a:pPr>
            <a:r>
              <a:rPr lang="en-US" sz="800" dirty="0">
                <a:solidFill>
                  <a:prstClr val="black"/>
                </a:solidFill>
                <a:latin typeface="Arial Narrow" panose="020B0606020202030204" pitchFamily="34" charset="0"/>
              </a:rPr>
              <a:t>4 crew for 21 </a:t>
            </a:r>
            <a:r>
              <a:rPr lang="en-US" sz="800" dirty="0" smtClean="0">
                <a:solidFill>
                  <a:prstClr val="black"/>
                </a:solidFill>
                <a:latin typeface="Arial Narrow" panose="020B0606020202030204" pitchFamily="34" charset="0"/>
              </a:rPr>
              <a:t>days</a:t>
            </a:r>
          </a:p>
          <a:p>
            <a:pPr marL="342900" indent="-114300">
              <a:buFont typeface="Wingdings" panose="05000000000000000000" pitchFamily="2" charset="2"/>
              <a:buChar char="ü"/>
            </a:pPr>
            <a:r>
              <a:rPr lang="en-US" sz="800" dirty="0" smtClean="0">
                <a:solidFill>
                  <a:prstClr val="black"/>
                </a:solidFill>
                <a:latin typeface="Arial Narrow" panose="020B0606020202030204" pitchFamily="34" charset="0"/>
              </a:rPr>
              <a:t>Contingency EVA in </a:t>
            </a:r>
            <a:r>
              <a:rPr lang="en-US" sz="800" dirty="0">
                <a:solidFill>
                  <a:prstClr val="black"/>
                </a:solidFill>
                <a:latin typeface="Arial Narrow" panose="020B0606020202030204" pitchFamily="34" charset="0"/>
              </a:rPr>
              <a:t>a Launch, Entry, and Abort (LEA) suit using umbilical life </a:t>
            </a:r>
            <a:r>
              <a:rPr lang="en-US" sz="800" dirty="0" smtClean="0">
                <a:solidFill>
                  <a:prstClr val="black"/>
                </a:solidFill>
                <a:latin typeface="Arial Narrow" panose="020B0606020202030204" pitchFamily="34" charset="0"/>
              </a:rPr>
              <a:t>support</a:t>
            </a:r>
            <a:endParaRPr lang="en-US" sz="800" dirty="0">
              <a:solidFill>
                <a:prstClr val="black"/>
              </a:solidFill>
              <a:latin typeface="Arial Narrow" panose="020B0606020202030204" pitchFamily="34" charset="0"/>
            </a:endParaRPr>
          </a:p>
          <a:p>
            <a:pPr marL="457200" indent="-114300">
              <a:buFont typeface="Wingdings" panose="05000000000000000000" pitchFamily="2" charset="2"/>
              <a:buChar char="ü"/>
            </a:pPr>
            <a:r>
              <a:rPr lang="en-US" sz="800" dirty="0">
                <a:solidFill>
                  <a:prstClr val="black"/>
                </a:solidFill>
                <a:latin typeface="Arial Narrow" panose="020B0606020202030204" pitchFamily="34" charset="0"/>
              </a:rPr>
              <a:t>Ability to rendezvous and dock with other in-space elements</a:t>
            </a:r>
          </a:p>
          <a:p>
            <a:pPr marL="514350" indent="-114300">
              <a:buFont typeface="Wingdings" panose="05000000000000000000" pitchFamily="2" charset="2"/>
              <a:buChar char="ü"/>
            </a:pPr>
            <a:r>
              <a:rPr lang="en-US" sz="800" dirty="0" smtClean="0">
                <a:solidFill>
                  <a:prstClr val="black"/>
                </a:solidFill>
                <a:latin typeface="Arial Narrow" panose="020B0606020202030204" pitchFamily="34" charset="0"/>
              </a:rPr>
              <a:t>Earth to </a:t>
            </a:r>
            <a:r>
              <a:rPr lang="en-US" sz="800" dirty="0" err="1" smtClean="0">
                <a:solidFill>
                  <a:prstClr val="black"/>
                </a:solidFill>
                <a:latin typeface="Arial Narrow" panose="020B0606020202030204" pitchFamily="34" charset="0"/>
              </a:rPr>
              <a:t>cis</a:t>
            </a:r>
            <a:r>
              <a:rPr lang="en-US" sz="800" dirty="0" smtClean="0">
                <a:solidFill>
                  <a:prstClr val="black"/>
                </a:solidFill>
                <a:latin typeface="Arial Narrow" panose="020B0606020202030204" pitchFamily="34" charset="0"/>
              </a:rPr>
              <a:t>-lunar navigation</a:t>
            </a:r>
          </a:p>
          <a:p>
            <a:pPr marL="571500" indent="-114300">
              <a:buFont typeface="Wingdings" panose="05000000000000000000" pitchFamily="2" charset="2"/>
              <a:buChar char="ü"/>
            </a:pPr>
            <a:r>
              <a:rPr lang="en-US" sz="800" dirty="0" smtClean="0">
                <a:solidFill>
                  <a:prstClr val="black"/>
                </a:solidFill>
                <a:latin typeface="Arial Narrow" panose="020B0606020202030204" pitchFamily="34" charset="0"/>
              </a:rPr>
              <a:t>Earth </a:t>
            </a:r>
            <a:r>
              <a:rPr lang="en-US" sz="800" dirty="0">
                <a:solidFill>
                  <a:prstClr val="black"/>
                </a:solidFill>
                <a:latin typeface="Arial Narrow" panose="020B0606020202030204" pitchFamily="34" charset="0"/>
              </a:rPr>
              <a:t>entry from </a:t>
            </a:r>
            <a:r>
              <a:rPr lang="en-US" sz="800" dirty="0" err="1" smtClean="0">
                <a:solidFill>
                  <a:prstClr val="black"/>
                </a:solidFill>
                <a:latin typeface="Arial Narrow" panose="020B0606020202030204" pitchFamily="34" charset="0"/>
              </a:rPr>
              <a:t>cis</a:t>
            </a:r>
            <a:r>
              <a:rPr lang="en-US" sz="800" dirty="0" smtClean="0">
                <a:solidFill>
                  <a:prstClr val="black"/>
                </a:solidFill>
                <a:latin typeface="Arial Narrow" panose="020B0606020202030204" pitchFamily="34" charset="0"/>
              </a:rPr>
              <a:t>-lunar space: 11 km/s</a:t>
            </a:r>
          </a:p>
        </p:txBody>
      </p:sp>
      <p:sp>
        <p:nvSpPr>
          <p:cNvPr id="6" name="Flowchart: Card 13"/>
          <p:cNvSpPr/>
          <p:nvPr/>
        </p:nvSpPr>
        <p:spPr>
          <a:xfrm flipH="1">
            <a:off x="6373414" y="5724524"/>
            <a:ext cx="2715816" cy="727406"/>
          </a:xfrm>
          <a:custGeom>
            <a:avLst/>
            <a:gdLst>
              <a:gd name="connsiteX0" fmla="*/ 0 w 2590800"/>
              <a:gd name="connsiteY0" fmla="*/ 0 h 727406"/>
              <a:gd name="connsiteX1" fmla="*/ 2590800 w 2590800"/>
              <a:gd name="connsiteY1" fmla="*/ 0 h 727406"/>
              <a:gd name="connsiteX2" fmla="*/ 2590800 w 2590800"/>
              <a:gd name="connsiteY2" fmla="*/ 727406 h 727406"/>
              <a:gd name="connsiteX3" fmla="*/ 0 w 2590800"/>
              <a:gd name="connsiteY3" fmla="*/ 727406 h 727406"/>
              <a:gd name="connsiteX4" fmla="*/ 0 w 2590800"/>
              <a:gd name="connsiteY4" fmla="*/ 0 h 727406"/>
              <a:gd name="connsiteX0" fmla="*/ 0 w 2590800"/>
              <a:gd name="connsiteY0" fmla="*/ 0 h 727406"/>
              <a:gd name="connsiteX1" fmla="*/ 2590800 w 2590800"/>
              <a:gd name="connsiteY1" fmla="*/ 0 h 727406"/>
              <a:gd name="connsiteX2" fmla="*/ 2214562 w 2590800"/>
              <a:gd name="connsiteY2" fmla="*/ 727406 h 727406"/>
              <a:gd name="connsiteX3" fmla="*/ 0 w 2590800"/>
              <a:gd name="connsiteY3" fmla="*/ 727406 h 727406"/>
              <a:gd name="connsiteX4" fmla="*/ 0 w 2590800"/>
              <a:gd name="connsiteY4" fmla="*/ 0 h 727406"/>
              <a:gd name="connsiteX0" fmla="*/ 0 w 2590800"/>
              <a:gd name="connsiteY0" fmla="*/ 0 h 727406"/>
              <a:gd name="connsiteX1" fmla="*/ 2590800 w 2590800"/>
              <a:gd name="connsiteY1" fmla="*/ 0 h 727406"/>
              <a:gd name="connsiteX2" fmla="*/ 2214562 w 2590800"/>
              <a:gd name="connsiteY2" fmla="*/ 727406 h 727406"/>
              <a:gd name="connsiteX3" fmla="*/ 0 w 2590800"/>
              <a:gd name="connsiteY3" fmla="*/ 727406 h 727406"/>
              <a:gd name="connsiteX4" fmla="*/ 0 w 2590800"/>
              <a:gd name="connsiteY4" fmla="*/ 0 h 727406"/>
              <a:gd name="connsiteX0" fmla="*/ 0 w 2590800"/>
              <a:gd name="connsiteY0" fmla="*/ 0 h 727406"/>
              <a:gd name="connsiteX1" fmla="*/ 2590800 w 2590800"/>
              <a:gd name="connsiteY1" fmla="*/ 0 h 727406"/>
              <a:gd name="connsiteX2" fmla="*/ 2219324 w 2590800"/>
              <a:gd name="connsiteY2" fmla="*/ 727406 h 727406"/>
              <a:gd name="connsiteX3" fmla="*/ 0 w 2590800"/>
              <a:gd name="connsiteY3" fmla="*/ 727406 h 727406"/>
              <a:gd name="connsiteX4" fmla="*/ 0 w 2590800"/>
              <a:gd name="connsiteY4" fmla="*/ 0 h 727406"/>
              <a:gd name="connsiteX0" fmla="*/ 0 w 2590800"/>
              <a:gd name="connsiteY0" fmla="*/ 0 h 727406"/>
              <a:gd name="connsiteX1" fmla="*/ 2590800 w 2590800"/>
              <a:gd name="connsiteY1" fmla="*/ 0 h 727406"/>
              <a:gd name="connsiteX2" fmla="*/ 2232954 w 2590800"/>
              <a:gd name="connsiteY2" fmla="*/ 727406 h 727406"/>
              <a:gd name="connsiteX3" fmla="*/ 0 w 2590800"/>
              <a:gd name="connsiteY3" fmla="*/ 727406 h 727406"/>
              <a:gd name="connsiteX4" fmla="*/ 0 w 2590800"/>
              <a:gd name="connsiteY4" fmla="*/ 0 h 727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727406">
                <a:moveTo>
                  <a:pt x="0" y="0"/>
                </a:moveTo>
                <a:lnTo>
                  <a:pt x="2590800" y="0"/>
                </a:lnTo>
                <a:lnTo>
                  <a:pt x="2232954" y="727406"/>
                </a:lnTo>
                <a:lnTo>
                  <a:pt x="0" y="727406"/>
                </a:lnTo>
                <a:lnTo>
                  <a:pt x="0" y="0"/>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a:r>
              <a:rPr lang="en-US" sz="800" i="1" dirty="0">
                <a:solidFill>
                  <a:prstClr val="black"/>
                </a:solidFill>
              </a:rPr>
              <a:t>Use commercial launch vehicles to deliver logistics and small cargo to </a:t>
            </a:r>
            <a:r>
              <a:rPr lang="en-US" sz="800" i="1" dirty="0" err="1">
                <a:solidFill>
                  <a:prstClr val="black"/>
                </a:solidFill>
              </a:rPr>
              <a:t>cis</a:t>
            </a:r>
            <a:r>
              <a:rPr lang="en-US" sz="800" i="1" dirty="0">
                <a:solidFill>
                  <a:prstClr val="black"/>
                </a:solidFill>
              </a:rPr>
              <a:t>-lunar space</a:t>
            </a:r>
          </a:p>
          <a:p>
            <a:pPr algn="ctr"/>
            <a:endParaRPr lang="en-US" sz="800" i="1" dirty="0" smtClean="0">
              <a:solidFill>
                <a:prstClr val="black"/>
              </a:solidFill>
            </a:endParaRPr>
          </a:p>
          <a:p>
            <a:pPr marL="342900" indent="-114300">
              <a:buFont typeface="Wingdings" panose="05000000000000000000" pitchFamily="2" charset="2"/>
              <a:buChar char="ü"/>
            </a:pPr>
            <a:r>
              <a:rPr lang="en-US" sz="800" dirty="0">
                <a:solidFill>
                  <a:prstClr val="black"/>
                </a:solidFill>
                <a:latin typeface="Arial Narrow" panose="020B0606020202030204" pitchFamily="34" charset="0"/>
              </a:rPr>
              <a:t>Small cargo vehicle to deliver </a:t>
            </a:r>
            <a:r>
              <a:rPr lang="en-US" sz="800" dirty="0" smtClean="0">
                <a:solidFill>
                  <a:prstClr val="black"/>
                </a:solidFill>
                <a:latin typeface="Arial Narrow" panose="020B0606020202030204" pitchFamily="34" charset="0"/>
              </a:rPr>
              <a:t>up to 11 t to TLI</a:t>
            </a:r>
            <a:endParaRPr lang="en-US" sz="800" dirty="0">
              <a:solidFill>
                <a:prstClr val="black"/>
              </a:solidFill>
              <a:latin typeface="Arial Narrow" panose="020B0606020202030204" pitchFamily="34" charset="0"/>
            </a:endParaRPr>
          </a:p>
          <a:p>
            <a:pPr marL="400050" indent="-114300">
              <a:buFont typeface="Wingdings" panose="05000000000000000000" pitchFamily="2" charset="2"/>
              <a:buChar char="ü"/>
            </a:pPr>
            <a:r>
              <a:rPr lang="en-US" sz="800" dirty="0">
                <a:solidFill>
                  <a:prstClr val="black"/>
                </a:solidFill>
                <a:latin typeface="Arial Narrow" panose="020B0606020202030204" pitchFamily="34" charset="0"/>
              </a:rPr>
              <a:t>Shroud = 5 m diameter</a:t>
            </a:r>
          </a:p>
        </p:txBody>
      </p:sp>
      <p:sp>
        <p:nvSpPr>
          <p:cNvPr id="7" name="TextBox 6"/>
          <p:cNvSpPr txBox="1"/>
          <p:nvPr/>
        </p:nvSpPr>
        <p:spPr>
          <a:xfrm>
            <a:off x="6737224" y="3822138"/>
            <a:ext cx="1997663"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Commercial Launch</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8" name="Content Placeholder 2"/>
          <p:cNvSpPr txBox="1">
            <a:spLocks/>
          </p:cNvSpPr>
          <p:nvPr/>
        </p:nvSpPr>
        <p:spPr>
          <a:xfrm>
            <a:off x="3312560" y="1370081"/>
            <a:ext cx="2971801" cy="1088525"/>
          </a:xfrm>
          <a:prstGeom prst="rect">
            <a:avLst/>
          </a:prstGeom>
          <a:noFill/>
        </p:spPr>
        <p:txBody>
          <a:bodyPr/>
          <a:lstStyle>
            <a:lvl1pPr marL="177800" indent="-177800" algn="l" defTabSz="457200" rtl="0" eaLnBrk="0" fontAlgn="base" hangingPunct="0">
              <a:spcBef>
                <a:spcPct val="20000"/>
              </a:spcBef>
              <a:spcAft>
                <a:spcPct val="0"/>
              </a:spcAft>
              <a:buFont typeface="Arial" panose="020B0604020202020204" pitchFamily="34"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Deliver crew and cargo to deep space</a:t>
            </a:r>
          </a:p>
          <a:p>
            <a:pPr marL="0" indent="0">
              <a:spcBef>
                <a:spcPts val="0"/>
              </a:spcBef>
              <a:spcAft>
                <a:spcPts val="1200"/>
              </a:spcAft>
              <a:buFont typeface="Arial" panose="020B0604020202020204" pitchFamily="34" charset="0"/>
              <a:buNone/>
            </a:pP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Return crew from deep space </a:t>
            </a:r>
          </a:p>
        </p:txBody>
      </p:sp>
      <p:sp>
        <p:nvSpPr>
          <p:cNvPr id="9" name="TextBox 8"/>
          <p:cNvSpPr txBox="1"/>
          <p:nvPr/>
        </p:nvSpPr>
        <p:spPr>
          <a:xfrm>
            <a:off x="3312560" y="976533"/>
            <a:ext cx="1188146" cy="338554"/>
          </a:xfrm>
          <a:prstGeom prst="rect">
            <a:avLst/>
          </a:prstGeom>
          <a:noFill/>
        </p:spPr>
        <p:txBody>
          <a:bodyPr wrap="none" rtlCol="0">
            <a:spAutoFit/>
          </a:bodyPr>
          <a:lstStyle/>
          <a:p>
            <a:r>
              <a:rPr lang="en-US" sz="1600" b="1" dirty="0">
                <a:solidFill>
                  <a:prstClr val="black"/>
                </a:solidFill>
                <a:effectLst>
                  <a:glow rad="228600">
                    <a:prstClr val="white">
                      <a:lumMod val="75000"/>
                    </a:prstClr>
                  </a:glow>
                </a:effectLst>
                <a:latin typeface="Eras Medium ITC" panose="020B0602030504020804" pitchFamily="34" charset="0"/>
              </a:rPr>
              <a:t>Challenges</a:t>
            </a:r>
          </a:p>
        </p:txBody>
      </p:sp>
      <p:sp>
        <p:nvSpPr>
          <p:cNvPr id="10" name="TextBox 9"/>
          <p:cNvSpPr txBox="1"/>
          <p:nvPr/>
        </p:nvSpPr>
        <p:spPr>
          <a:xfrm>
            <a:off x="3424218" y="2368539"/>
            <a:ext cx="2130711"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Space Launch System</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11" name="Flowchart: Card 13"/>
          <p:cNvSpPr/>
          <p:nvPr/>
        </p:nvSpPr>
        <p:spPr>
          <a:xfrm flipH="1">
            <a:off x="4253479" y="3693093"/>
            <a:ext cx="2265363" cy="1335879"/>
          </a:xfrm>
          <a:custGeom>
            <a:avLst/>
            <a:gdLst>
              <a:gd name="connsiteX0" fmla="*/ 0 w 2382799"/>
              <a:gd name="connsiteY0" fmla="*/ 0 h 1199270"/>
              <a:gd name="connsiteX1" fmla="*/ 2382799 w 2382799"/>
              <a:gd name="connsiteY1" fmla="*/ 0 h 1199270"/>
              <a:gd name="connsiteX2" fmla="*/ 2382799 w 2382799"/>
              <a:gd name="connsiteY2" fmla="*/ 1199270 h 1199270"/>
              <a:gd name="connsiteX3" fmla="*/ 0 w 2382799"/>
              <a:gd name="connsiteY3" fmla="*/ 1199270 h 1199270"/>
              <a:gd name="connsiteX4" fmla="*/ 0 w 2382799"/>
              <a:gd name="connsiteY4" fmla="*/ 0 h 1199270"/>
              <a:gd name="connsiteX0" fmla="*/ 0 w 2382799"/>
              <a:gd name="connsiteY0" fmla="*/ 0 h 1199270"/>
              <a:gd name="connsiteX1" fmla="*/ 2382799 w 2382799"/>
              <a:gd name="connsiteY1" fmla="*/ 0 h 1199270"/>
              <a:gd name="connsiteX2" fmla="*/ 2382799 w 2382799"/>
              <a:gd name="connsiteY2" fmla="*/ 1199270 h 1199270"/>
              <a:gd name="connsiteX3" fmla="*/ 621506 w 2382799"/>
              <a:gd name="connsiteY3" fmla="*/ 1196889 h 1199270"/>
              <a:gd name="connsiteX4" fmla="*/ 0 w 2382799"/>
              <a:gd name="connsiteY4" fmla="*/ 0 h 1199270"/>
              <a:gd name="connsiteX0" fmla="*/ 0 w 2382799"/>
              <a:gd name="connsiteY0" fmla="*/ 0 h 1199270"/>
              <a:gd name="connsiteX1" fmla="*/ 2382799 w 2382799"/>
              <a:gd name="connsiteY1" fmla="*/ 0 h 1199270"/>
              <a:gd name="connsiteX2" fmla="*/ 2382799 w 2382799"/>
              <a:gd name="connsiteY2" fmla="*/ 1199270 h 1199270"/>
              <a:gd name="connsiteX3" fmla="*/ 695916 w 2382799"/>
              <a:gd name="connsiteY3" fmla="*/ 1199032 h 1199270"/>
              <a:gd name="connsiteX4" fmla="*/ 0 w 2382799"/>
              <a:gd name="connsiteY4" fmla="*/ 0 h 1199270"/>
              <a:gd name="connsiteX0" fmla="*/ 0 w 2459775"/>
              <a:gd name="connsiteY0" fmla="*/ 0 h 1203553"/>
              <a:gd name="connsiteX1" fmla="*/ 2459775 w 2459775"/>
              <a:gd name="connsiteY1" fmla="*/ 4283 h 1203553"/>
              <a:gd name="connsiteX2" fmla="*/ 2459775 w 2459775"/>
              <a:gd name="connsiteY2" fmla="*/ 1203553 h 1203553"/>
              <a:gd name="connsiteX3" fmla="*/ 772892 w 2459775"/>
              <a:gd name="connsiteY3" fmla="*/ 1203315 h 1203553"/>
              <a:gd name="connsiteX4" fmla="*/ 0 w 2459775"/>
              <a:gd name="connsiteY4" fmla="*/ 0 h 1203553"/>
              <a:gd name="connsiteX0" fmla="*/ 0 w 2459775"/>
              <a:gd name="connsiteY0" fmla="*/ 0 h 1201411"/>
              <a:gd name="connsiteX1" fmla="*/ 2459775 w 2459775"/>
              <a:gd name="connsiteY1" fmla="*/ 2141 h 1201411"/>
              <a:gd name="connsiteX2" fmla="*/ 2459775 w 2459775"/>
              <a:gd name="connsiteY2" fmla="*/ 1201411 h 1201411"/>
              <a:gd name="connsiteX3" fmla="*/ 772892 w 2459775"/>
              <a:gd name="connsiteY3" fmla="*/ 1201173 h 1201411"/>
              <a:gd name="connsiteX4" fmla="*/ 0 w 2459775"/>
              <a:gd name="connsiteY4" fmla="*/ 0 h 1201411"/>
              <a:gd name="connsiteX0" fmla="*/ 0 w 2459775"/>
              <a:gd name="connsiteY0" fmla="*/ 0 h 1201411"/>
              <a:gd name="connsiteX1" fmla="*/ 2459775 w 2459775"/>
              <a:gd name="connsiteY1" fmla="*/ 2141 h 1201411"/>
              <a:gd name="connsiteX2" fmla="*/ 2459775 w 2459775"/>
              <a:gd name="connsiteY2" fmla="*/ 1201411 h 1201411"/>
              <a:gd name="connsiteX3" fmla="*/ 772892 w 2459775"/>
              <a:gd name="connsiteY3" fmla="*/ 1201173 h 1201411"/>
              <a:gd name="connsiteX4" fmla="*/ 18775 w 2459775"/>
              <a:gd name="connsiteY4" fmla="*/ 24985 h 1201411"/>
              <a:gd name="connsiteX5" fmla="*/ 0 w 2459775"/>
              <a:gd name="connsiteY5" fmla="*/ 0 h 1201411"/>
              <a:gd name="connsiteX0" fmla="*/ 17147 w 2441000"/>
              <a:gd name="connsiteY0" fmla="*/ 0 h 1201411"/>
              <a:gd name="connsiteX1" fmla="*/ 2441000 w 2441000"/>
              <a:gd name="connsiteY1" fmla="*/ 2141 h 1201411"/>
              <a:gd name="connsiteX2" fmla="*/ 2441000 w 2441000"/>
              <a:gd name="connsiteY2" fmla="*/ 1201411 h 1201411"/>
              <a:gd name="connsiteX3" fmla="*/ 754117 w 2441000"/>
              <a:gd name="connsiteY3" fmla="*/ 1201173 h 1201411"/>
              <a:gd name="connsiteX4" fmla="*/ 0 w 2441000"/>
              <a:gd name="connsiteY4" fmla="*/ 24985 h 1201411"/>
              <a:gd name="connsiteX5" fmla="*/ 17147 w 2441000"/>
              <a:gd name="connsiteY5" fmla="*/ 0 h 12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000" h="1201411">
                <a:moveTo>
                  <a:pt x="17147" y="0"/>
                </a:moveTo>
                <a:lnTo>
                  <a:pt x="2441000" y="2141"/>
                </a:lnTo>
                <a:lnTo>
                  <a:pt x="2441000" y="1201411"/>
                </a:lnTo>
                <a:lnTo>
                  <a:pt x="754117" y="1201173"/>
                </a:lnTo>
                <a:lnTo>
                  <a:pt x="0" y="24985"/>
                </a:lnTo>
                <a:lnTo>
                  <a:pt x="17147" y="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i="1" dirty="0" smtClean="0">
                <a:solidFill>
                  <a:prstClr val="black"/>
                </a:solidFill>
              </a:rPr>
              <a:t>Transport crew and cargo to </a:t>
            </a:r>
            <a:r>
              <a:rPr lang="en-US" sz="800" i="1" dirty="0" err="1" smtClean="0">
                <a:solidFill>
                  <a:prstClr val="black"/>
                </a:solidFill>
              </a:rPr>
              <a:t>cis</a:t>
            </a:r>
            <a:r>
              <a:rPr lang="en-US" sz="800" i="1" dirty="0" smtClean="0">
                <a:solidFill>
                  <a:prstClr val="black"/>
                </a:solidFill>
              </a:rPr>
              <a:t>-lunar space</a:t>
            </a:r>
          </a:p>
          <a:p>
            <a:pPr algn="ctr"/>
            <a:endParaRPr lang="en-US" sz="800" i="1" dirty="0" smtClean="0">
              <a:solidFill>
                <a:prstClr val="black"/>
              </a:solidFill>
            </a:endParaRP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Initial launch </a:t>
            </a:r>
            <a:r>
              <a:rPr lang="en-US" sz="800" dirty="0">
                <a:solidFill>
                  <a:prstClr val="black"/>
                </a:solidFill>
                <a:latin typeface="Arial Narrow" panose="020B0606020202030204" pitchFamily="34" charset="0"/>
              </a:rPr>
              <a:t>vehicle that can launch 36 t to </a:t>
            </a:r>
            <a:r>
              <a:rPr lang="en-US" sz="800" dirty="0" smtClean="0">
                <a:solidFill>
                  <a:prstClr val="black"/>
                </a:solidFill>
                <a:latin typeface="Arial Narrow" panose="020B0606020202030204" pitchFamily="34" charset="0"/>
              </a:rPr>
              <a:t>TLI</a:t>
            </a:r>
            <a:endParaRPr lang="en-US" sz="800" dirty="0">
              <a:solidFill>
                <a:prstClr val="black"/>
              </a:solidFill>
              <a:latin typeface="Arial Narrow" panose="020B0606020202030204" pitchFamily="34" charset="0"/>
            </a:endParaRP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Upgraded launch vehicle that can launch 43 t </a:t>
            </a:r>
            <a:br>
              <a:rPr lang="en-US" sz="800" dirty="0" smtClean="0">
                <a:solidFill>
                  <a:prstClr val="black"/>
                </a:solidFill>
                <a:latin typeface="Arial Narrow" panose="020B0606020202030204" pitchFamily="34" charset="0"/>
              </a:rPr>
            </a:br>
            <a:r>
              <a:rPr lang="en-US" sz="800" dirty="0" smtClean="0">
                <a:solidFill>
                  <a:prstClr val="black"/>
                </a:solidFill>
                <a:latin typeface="Arial Narrow" panose="020B0606020202030204" pitchFamily="34" charset="0"/>
              </a:rPr>
              <a:t>to TLI</a:t>
            </a:r>
            <a:endParaRPr lang="en-US" sz="800" dirty="0">
              <a:solidFill>
                <a:prstClr val="black"/>
              </a:solidFill>
              <a:latin typeface="Arial Narrow" panose="020B0606020202030204" pitchFamily="34" charset="0"/>
            </a:endParaRP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Option for </a:t>
            </a:r>
            <a:r>
              <a:rPr lang="en-US" sz="800" dirty="0" smtClean="0">
                <a:solidFill>
                  <a:prstClr val="black"/>
                </a:solidFill>
                <a:latin typeface="Arial Narrow" panose="020B0606020202030204" pitchFamily="34" charset="0"/>
              </a:rPr>
              <a:t>5, 8.4, </a:t>
            </a:r>
            <a:r>
              <a:rPr lang="en-US" sz="800" dirty="0">
                <a:solidFill>
                  <a:prstClr val="black"/>
                </a:solidFill>
                <a:latin typeface="Arial Narrow" panose="020B0606020202030204" pitchFamily="34" charset="0"/>
              </a:rPr>
              <a:t>or 10 m diameter </a:t>
            </a:r>
            <a:r>
              <a:rPr lang="en-US" sz="800" dirty="0" smtClean="0">
                <a:solidFill>
                  <a:prstClr val="black"/>
                </a:solidFill>
                <a:latin typeface="Arial Narrow" panose="020B0606020202030204" pitchFamily="34" charset="0"/>
              </a:rPr>
              <a:t>shroud</a:t>
            </a:r>
            <a:endParaRPr lang="en-US" sz="800" dirty="0">
              <a:solidFill>
                <a:prstClr val="black"/>
              </a:solidFill>
              <a:latin typeface="Arial Narrow" panose="020B0606020202030204" pitchFamily="34" charset="0"/>
            </a:endParaRP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1/year launch rate with </a:t>
            </a:r>
            <a:r>
              <a:rPr lang="en-US" sz="800" dirty="0">
                <a:solidFill>
                  <a:prstClr val="black"/>
                </a:solidFill>
                <a:latin typeface="Arial Narrow" panose="020B0606020202030204" pitchFamily="34" charset="0"/>
              </a:rPr>
              <a:t>surge to 2/year </a:t>
            </a:r>
            <a:r>
              <a:rPr lang="en-US" sz="800" dirty="0" smtClean="0">
                <a:solidFill>
                  <a:prstClr val="black"/>
                </a:solidFill>
                <a:latin typeface="Arial Narrow" panose="020B0606020202030204" pitchFamily="34" charset="0"/>
              </a:rPr>
              <a:t/>
            </a:r>
            <a:br>
              <a:rPr lang="en-US" sz="800" dirty="0" smtClean="0">
                <a:solidFill>
                  <a:prstClr val="black"/>
                </a:solidFill>
                <a:latin typeface="Arial Narrow" panose="020B0606020202030204" pitchFamily="34" charset="0"/>
              </a:rPr>
            </a:br>
            <a:r>
              <a:rPr lang="en-US" sz="800" dirty="0" smtClean="0">
                <a:solidFill>
                  <a:prstClr val="black"/>
                </a:solidFill>
                <a:latin typeface="Arial Narrow" panose="020B0606020202030204" pitchFamily="34" charset="0"/>
              </a:rPr>
              <a:t>for </a:t>
            </a:r>
            <a:r>
              <a:rPr lang="en-US" sz="800" dirty="0" err="1" smtClean="0">
                <a:solidFill>
                  <a:prstClr val="black"/>
                </a:solidFill>
                <a:latin typeface="Arial Narrow" panose="020B0606020202030204" pitchFamily="34" charset="0"/>
              </a:rPr>
              <a:t>cis</a:t>
            </a:r>
            <a:r>
              <a:rPr lang="en-US" sz="800" dirty="0" smtClean="0">
                <a:solidFill>
                  <a:prstClr val="black"/>
                </a:solidFill>
                <a:latin typeface="Arial Narrow" panose="020B0606020202030204" pitchFamily="34" charset="0"/>
              </a:rPr>
              <a:t>-lunar </a:t>
            </a:r>
            <a:r>
              <a:rPr lang="en-US" sz="800" dirty="0">
                <a:solidFill>
                  <a:prstClr val="black"/>
                </a:solidFill>
                <a:latin typeface="Arial Narrow" panose="020B0606020202030204" pitchFamily="34" charset="0"/>
              </a:rPr>
              <a:t>missions</a:t>
            </a: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2/year </a:t>
            </a:r>
            <a:r>
              <a:rPr lang="en-US" sz="800" dirty="0" smtClean="0">
                <a:solidFill>
                  <a:prstClr val="black"/>
                </a:solidFill>
                <a:latin typeface="Arial Narrow" panose="020B0606020202030204" pitchFamily="34" charset="0"/>
              </a:rPr>
              <a:t>launch rate with </a:t>
            </a:r>
            <a:r>
              <a:rPr lang="en-US" sz="800" dirty="0">
                <a:solidFill>
                  <a:prstClr val="black"/>
                </a:solidFill>
                <a:latin typeface="Arial Narrow" panose="020B0606020202030204" pitchFamily="34" charset="0"/>
              </a:rPr>
              <a:t>surge to 3/year </a:t>
            </a:r>
            <a:r>
              <a:rPr lang="en-US" sz="800" dirty="0" smtClean="0">
                <a:solidFill>
                  <a:prstClr val="black"/>
                </a:solidFill>
                <a:latin typeface="Arial Narrow" panose="020B0606020202030204" pitchFamily="34" charset="0"/>
              </a:rPr>
              <a:t/>
            </a:r>
            <a:br>
              <a:rPr lang="en-US" sz="800" dirty="0" smtClean="0">
                <a:solidFill>
                  <a:prstClr val="black"/>
                </a:solidFill>
                <a:latin typeface="Arial Narrow" panose="020B0606020202030204" pitchFamily="34" charset="0"/>
              </a:rPr>
            </a:br>
            <a:r>
              <a:rPr lang="en-US" sz="800" dirty="0" smtClean="0">
                <a:solidFill>
                  <a:prstClr val="black"/>
                </a:solidFill>
                <a:latin typeface="Arial Narrow" panose="020B0606020202030204" pitchFamily="34" charset="0"/>
              </a:rPr>
              <a:t>for Mars </a:t>
            </a:r>
            <a:r>
              <a:rPr lang="en-US" sz="800" dirty="0">
                <a:solidFill>
                  <a:prstClr val="black"/>
                </a:solidFill>
                <a:latin typeface="Arial Narrow" panose="020B0606020202030204" pitchFamily="34" charset="0"/>
              </a:rPr>
              <a:t>missions</a:t>
            </a:r>
          </a:p>
        </p:txBody>
      </p:sp>
    </p:spTree>
    <p:extLst>
      <p:ext uri="{BB962C8B-B14F-4D97-AF65-F5344CB8AC3E}">
        <p14:creationId xmlns:p14="http://schemas.microsoft.com/office/powerpoint/2010/main" val="38218203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326" y="14405"/>
            <a:ext cx="4495141" cy="830997"/>
          </a:xfrm>
          <a:prstGeom prst="rect">
            <a:avLst/>
          </a:prstGeom>
          <a:noFill/>
        </p:spPr>
        <p:txBody>
          <a:bodyPr wrap="none" rtlCol="0">
            <a:spAutoFit/>
          </a:bodyPr>
          <a:lstStyle/>
          <a:p>
            <a:r>
              <a:rPr lang="en-US" sz="2400" b="1" cap="small" dirty="0" smtClean="0">
                <a:ln w="635">
                  <a:solidFill>
                    <a:prstClr val="white">
                      <a:lumMod val="50000"/>
                      <a:alpha val="50000"/>
                    </a:prstClr>
                  </a:solidFill>
                </a:ln>
                <a:solidFill>
                  <a:prstClr val="white"/>
                </a:solidFill>
                <a:effectLst>
                  <a:outerShdw blurRad="101600" dist="76200" dir="2700000" algn="tl" rotWithShape="0">
                    <a:prstClr val="black">
                      <a:alpha val="50000"/>
                    </a:prstClr>
                  </a:outerShdw>
                </a:effectLst>
                <a:latin typeface="Book Antiqua" panose="02040602050305030304" pitchFamily="18" charset="0"/>
                <a:cs typeface="Times New Roman" panose="02020603050405020304" pitchFamily="18" charset="0"/>
              </a:rPr>
              <a:t>Living in Space: </a:t>
            </a:r>
          </a:p>
          <a:p>
            <a:r>
              <a:rPr lang="en-US" sz="2400" b="1" cap="small" dirty="0" smtClean="0">
                <a:ln w="635">
                  <a:solidFill>
                    <a:prstClr val="white">
                      <a:lumMod val="50000"/>
                      <a:alpha val="50000"/>
                    </a:prstClr>
                  </a:solidFill>
                </a:ln>
                <a:solidFill>
                  <a:prstClr val="white"/>
                </a:solidFill>
                <a:effectLst>
                  <a:outerShdw blurRad="101600" dist="76200" dir="2700000" algn="tl" rotWithShape="0">
                    <a:prstClr val="black">
                      <a:alpha val="50000"/>
                    </a:prstClr>
                  </a:outerShdw>
                </a:effectLst>
                <a:latin typeface="Book Antiqua" panose="02040602050305030304" pitchFamily="18" charset="0"/>
                <a:cs typeface="Times New Roman" panose="02020603050405020304" pitchFamily="18" charset="0"/>
              </a:rPr>
              <a:t>Short Duration Habitation</a:t>
            </a:r>
            <a:endParaRPr lang="en-US" sz="2400" b="1" cap="small" dirty="0">
              <a:ln w="635">
                <a:solidFill>
                  <a:prstClr val="white">
                    <a:lumMod val="50000"/>
                    <a:alpha val="50000"/>
                  </a:prstClr>
                </a:solidFill>
              </a:ln>
              <a:solidFill>
                <a:prstClr val="white"/>
              </a:solidFill>
              <a:effectLst>
                <a:outerShdw blurRad="101600" dist="76200" dir="2700000" algn="tl" rotWithShape="0">
                  <a:prstClr val="black">
                    <a:alpha val="50000"/>
                  </a:prstClr>
                </a:outerShdw>
              </a:effectLst>
              <a:latin typeface="Book Antiqua" panose="02040602050305030304" pitchFamily="18" charset="0"/>
              <a:cs typeface="Times New Roman" panose="02020603050405020304" pitchFamily="18" charset="0"/>
            </a:endParaRPr>
          </a:p>
        </p:txBody>
      </p:sp>
      <p:sp>
        <p:nvSpPr>
          <p:cNvPr id="4" name="TextBox 3"/>
          <p:cNvSpPr txBox="1"/>
          <p:nvPr/>
        </p:nvSpPr>
        <p:spPr>
          <a:xfrm>
            <a:off x="-3326" y="14405"/>
            <a:ext cx="4495141" cy="830997"/>
          </a:xfrm>
          <a:prstGeom prst="rect">
            <a:avLst/>
          </a:prstGeom>
          <a:noFill/>
        </p:spPr>
        <p:txBody>
          <a:bodyPr wrap="none" rtlCol="0">
            <a:spAutoFit/>
          </a:bodyPr>
          <a:lstStyle/>
          <a:p>
            <a:r>
              <a:rPr lang="en-US" sz="2400" b="1" cap="small" dirty="0" smtClean="0">
                <a:ln w="635">
                  <a:solidFill>
                    <a:prstClr val="white">
                      <a:lumMod val="50000"/>
                      <a:alpha val="50000"/>
                    </a:prstClr>
                  </a:solidFill>
                </a:ln>
                <a:solidFill>
                  <a:prstClr val="white"/>
                </a:solidFill>
                <a:effectLst>
                  <a:outerShdw blurRad="101600" dist="76200" dir="2700000" algn="tl" rotWithShape="0">
                    <a:prstClr val="black">
                      <a:alpha val="50000"/>
                    </a:prstClr>
                  </a:outerShdw>
                </a:effectLst>
                <a:latin typeface="Book Antiqua" panose="02040602050305030304" pitchFamily="18" charset="0"/>
                <a:cs typeface="Times New Roman" panose="02020603050405020304" pitchFamily="18" charset="0"/>
              </a:rPr>
              <a:t>Living in Space: </a:t>
            </a:r>
          </a:p>
          <a:p>
            <a:r>
              <a:rPr lang="en-US" sz="2400" b="1" cap="small" dirty="0" smtClean="0">
                <a:ln w="635">
                  <a:solidFill>
                    <a:prstClr val="white">
                      <a:lumMod val="50000"/>
                      <a:alpha val="50000"/>
                    </a:prstClr>
                  </a:solidFill>
                </a:ln>
                <a:solidFill>
                  <a:prstClr val="white"/>
                </a:solidFill>
                <a:effectLst>
                  <a:outerShdw blurRad="101600" dist="76200" dir="2700000" algn="tl" rotWithShape="0">
                    <a:prstClr val="black">
                      <a:alpha val="50000"/>
                    </a:prstClr>
                  </a:outerShdw>
                </a:effectLst>
                <a:latin typeface="Book Antiqua" panose="02040602050305030304" pitchFamily="18" charset="0"/>
                <a:cs typeface="Times New Roman" panose="02020603050405020304" pitchFamily="18" charset="0"/>
              </a:rPr>
              <a:t>Short Duration Habitation</a:t>
            </a:r>
            <a:endParaRPr lang="en-US" sz="2400" b="1" cap="small" dirty="0">
              <a:ln w="635">
                <a:solidFill>
                  <a:prstClr val="white">
                    <a:lumMod val="50000"/>
                    <a:alpha val="50000"/>
                  </a:prstClr>
                </a:solidFill>
              </a:ln>
              <a:solidFill>
                <a:prstClr val="white"/>
              </a:solidFill>
              <a:effectLst>
                <a:outerShdw blurRad="101600" dist="76200" dir="2700000" algn="tl" rotWithShape="0">
                  <a:prstClr val="black">
                    <a:alpha val="50000"/>
                  </a:prstClr>
                </a:outerShdw>
              </a:effectLst>
              <a:latin typeface="Book Antiqua" panose="02040602050305030304" pitchFamily="18" charset="0"/>
              <a:cs typeface="Times New Roman" panose="02020603050405020304" pitchFamily="18" charset="0"/>
            </a:endParaRPr>
          </a:p>
        </p:txBody>
      </p:sp>
      <p:sp>
        <p:nvSpPr>
          <p:cNvPr id="7" name="TextBox 6"/>
          <p:cNvSpPr txBox="1"/>
          <p:nvPr/>
        </p:nvSpPr>
        <p:spPr>
          <a:xfrm>
            <a:off x="3798294" y="2632349"/>
            <a:ext cx="2114681"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Common Capabilities</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8" name="Flowchart: Card 13"/>
          <p:cNvSpPr/>
          <p:nvPr/>
        </p:nvSpPr>
        <p:spPr>
          <a:xfrm flipH="1">
            <a:off x="6503460" y="2439742"/>
            <a:ext cx="2581274" cy="1333732"/>
          </a:xfrm>
          <a:custGeom>
            <a:avLst/>
            <a:gdLst>
              <a:gd name="connsiteX0" fmla="*/ 0 w 2650331"/>
              <a:gd name="connsiteY0" fmla="*/ 0 h 1333732"/>
              <a:gd name="connsiteX1" fmla="*/ 2650331 w 2650331"/>
              <a:gd name="connsiteY1" fmla="*/ 0 h 1333732"/>
              <a:gd name="connsiteX2" fmla="*/ 2650331 w 2650331"/>
              <a:gd name="connsiteY2" fmla="*/ 1333732 h 1333732"/>
              <a:gd name="connsiteX3" fmla="*/ 0 w 2650331"/>
              <a:gd name="connsiteY3" fmla="*/ 1333732 h 1333732"/>
              <a:gd name="connsiteX4" fmla="*/ 0 w 2650331"/>
              <a:gd name="connsiteY4" fmla="*/ 0 h 1333732"/>
              <a:gd name="connsiteX0" fmla="*/ 0 w 2650331"/>
              <a:gd name="connsiteY0" fmla="*/ 0 h 1333732"/>
              <a:gd name="connsiteX1" fmla="*/ 2650331 w 2650331"/>
              <a:gd name="connsiteY1" fmla="*/ 0 h 1333732"/>
              <a:gd name="connsiteX2" fmla="*/ 2055019 w 2650331"/>
              <a:gd name="connsiteY2" fmla="*/ 1333732 h 1333732"/>
              <a:gd name="connsiteX3" fmla="*/ 0 w 2650331"/>
              <a:gd name="connsiteY3" fmla="*/ 1333732 h 1333732"/>
              <a:gd name="connsiteX4" fmla="*/ 0 w 2650331"/>
              <a:gd name="connsiteY4" fmla="*/ 0 h 1333732"/>
              <a:gd name="connsiteX0" fmla="*/ 0 w 2657834"/>
              <a:gd name="connsiteY0" fmla="*/ 0 h 1333732"/>
              <a:gd name="connsiteX1" fmla="*/ 2650331 w 2657834"/>
              <a:gd name="connsiteY1" fmla="*/ 0 h 1333732"/>
              <a:gd name="connsiteX2" fmla="*/ 2655092 w 2657834"/>
              <a:gd name="connsiteY2" fmla="*/ 99463 h 1333732"/>
              <a:gd name="connsiteX3" fmla="*/ 2055019 w 2657834"/>
              <a:gd name="connsiteY3" fmla="*/ 1333732 h 1333732"/>
              <a:gd name="connsiteX4" fmla="*/ 0 w 2657834"/>
              <a:gd name="connsiteY4" fmla="*/ 1333732 h 1333732"/>
              <a:gd name="connsiteX5" fmla="*/ 0 w 2657834"/>
              <a:gd name="connsiteY5" fmla="*/ 0 h 1333732"/>
              <a:gd name="connsiteX0" fmla="*/ 0 w 2656692"/>
              <a:gd name="connsiteY0" fmla="*/ 0 h 1333732"/>
              <a:gd name="connsiteX1" fmla="*/ 2626518 w 2656692"/>
              <a:gd name="connsiteY1" fmla="*/ 4763 h 1333732"/>
              <a:gd name="connsiteX2" fmla="*/ 2655092 w 2656692"/>
              <a:gd name="connsiteY2" fmla="*/ 99463 h 1333732"/>
              <a:gd name="connsiteX3" fmla="*/ 2055019 w 2656692"/>
              <a:gd name="connsiteY3" fmla="*/ 1333732 h 1333732"/>
              <a:gd name="connsiteX4" fmla="*/ 0 w 2656692"/>
              <a:gd name="connsiteY4" fmla="*/ 1333732 h 1333732"/>
              <a:gd name="connsiteX5" fmla="*/ 0 w 2656692"/>
              <a:gd name="connsiteY5" fmla="*/ 0 h 1333732"/>
              <a:gd name="connsiteX0" fmla="*/ 0 w 2657563"/>
              <a:gd name="connsiteY0" fmla="*/ 0 h 1333732"/>
              <a:gd name="connsiteX1" fmla="*/ 2626518 w 2657563"/>
              <a:gd name="connsiteY1" fmla="*/ 4763 h 1333732"/>
              <a:gd name="connsiteX2" fmla="*/ 2655092 w 2657563"/>
              <a:gd name="connsiteY2" fmla="*/ 99463 h 1333732"/>
              <a:gd name="connsiteX3" fmla="*/ 2055019 w 2657563"/>
              <a:gd name="connsiteY3" fmla="*/ 1333732 h 1333732"/>
              <a:gd name="connsiteX4" fmla="*/ 0 w 2657563"/>
              <a:gd name="connsiteY4" fmla="*/ 1333732 h 1333732"/>
              <a:gd name="connsiteX5" fmla="*/ 0 w 2657563"/>
              <a:gd name="connsiteY5" fmla="*/ 0 h 1333732"/>
              <a:gd name="connsiteX0" fmla="*/ 0 w 2655092"/>
              <a:gd name="connsiteY0" fmla="*/ 0 h 1333732"/>
              <a:gd name="connsiteX1" fmla="*/ 2626518 w 2655092"/>
              <a:gd name="connsiteY1" fmla="*/ 4763 h 1333732"/>
              <a:gd name="connsiteX2" fmla="*/ 2655092 w 2655092"/>
              <a:gd name="connsiteY2" fmla="*/ 99463 h 1333732"/>
              <a:gd name="connsiteX3" fmla="*/ 2055019 w 2655092"/>
              <a:gd name="connsiteY3" fmla="*/ 1333732 h 1333732"/>
              <a:gd name="connsiteX4" fmla="*/ 0 w 2655092"/>
              <a:gd name="connsiteY4" fmla="*/ 1333732 h 1333732"/>
              <a:gd name="connsiteX5" fmla="*/ 0 w 2655092"/>
              <a:gd name="connsiteY5" fmla="*/ 0 h 1333732"/>
              <a:gd name="connsiteX0" fmla="*/ 0 w 2655092"/>
              <a:gd name="connsiteY0" fmla="*/ 0 h 1333732"/>
              <a:gd name="connsiteX1" fmla="*/ 2609849 w 2655092"/>
              <a:gd name="connsiteY1" fmla="*/ 7145 h 1333732"/>
              <a:gd name="connsiteX2" fmla="*/ 2655092 w 2655092"/>
              <a:gd name="connsiteY2" fmla="*/ 99463 h 1333732"/>
              <a:gd name="connsiteX3" fmla="*/ 2055019 w 2655092"/>
              <a:gd name="connsiteY3" fmla="*/ 1333732 h 1333732"/>
              <a:gd name="connsiteX4" fmla="*/ 0 w 2655092"/>
              <a:gd name="connsiteY4" fmla="*/ 1333732 h 1333732"/>
              <a:gd name="connsiteX5" fmla="*/ 0 w 2655092"/>
              <a:gd name="connsiteY5" fmla="*/ 0 h 1333732"/>
              <a:gd name="connsiteX0" fmla="*/ 0 w 2640476"/>
              <a:gd name="connsiteY0" fmla="*/ 0 h 1333732"/>
              <a:gd name="connsiteX1" fmla="*/ 2609849 w 2640476"/>
              <a:gd name="connsiteY1" fmla="*/ 7145 h 1333732"/>
              <a:gd name="connsiteX2" fmla="*/ 2640476 w 2640476"/>
              <a:gd name="connsiteY2" fmla="*/ 125657 h 1333732"/>
              <a:gd name="connsiteX3" fmla="*/ 2055019 w 2640476"/>
              <a:gd name="connsiteY3" fmla="*/ 1333732 h 1333732"/>
              <a:gd name="connsiteX4" fmla="*/ 0 w 2640476"/>
              <a:gd name="connsiteY4" fmla="*/ 1333732 h 1333732"/>
              <a:gd name="connsiteX5" fmla="*/ 0 w 2640476"/>
              <a:gd name="connsiteY5" fmla="*/ 0 h 1333732"/>
              <a:gd name="connsiteX0" fmla="*/ 0 w 2640476"/>
              <a:gd name="connsiteY0" fmla="*/ 0 h 1333732"/>
              <a:gd name="connsiteX1" fmla="*/ 2583055 w 2640476"/>
              <a:gd name="connsiteY1" fmla="*/ 4764 h 1333732"/>
              <a:gd name="connsiteX2" fmla="*/ 2640476 w 2640476"/>
              <a:gd name="connsiteY2" fmla="*/ 125657 h 1333732"/>
              <a:gd name="connsiteX3" fmla="*/ 2055019 w 2640476"/>
              <a:gd name="connsiteY3" fmla="*/ 1333732 h 1333732"/>
              <a:gd name="connsiteX4" fmla="*/ 0 w 2640476"/>
              <a:gd name="connsiteY4" fmla="*/ 1333732 h 1333732"/>
              <a:gd name="connsiteX5" fmla="*/ 0 w 2640476"/>
              <a:gd name="connsiteY5" fmla="*/ 0 h 1333732"/>
              <a:gd name="connsiteX0" fmla="*/ 0 w 2640476"/>
              <a:gd name="connsiteY0" fmla="*/ 0 h 1333732"/>
              <a:gd name="connsiteX1" fmla="*/ 2583056 w 2640476"/>
              <a:gd name="connsiteY1" fmla="*/ 2383 h 1333732"/>
              <a:gd name="connsiteX2" fmla="*/ 2640476 w 2640476"/>
              <a:gd name="connsiteY2" fmla="*/ 125657 h 1333732"/>
              <a:gd name="connsiteX3" fmla="*/ 2055019 w 2640476"/>
              <a:gd name="connsiteY3" fmla="*/ 1333732 h 1333732"/>
              <a:gd name="connsiteX4" fmla="*/ 0 w 2640476"/>
              <a:gd name="connsiteY4" fmla="*/ 1333732 h 1333732"/>
              <a:gd name="connsiteX5" fmla="*/ 0 w 2640476"/>
              <a:gd name="connsiteY5" fmla="*/ 0 h 1333732"/>
              <a:gd name="connsiteX0" fmla="*/ 0 w 2640476"/>
              <a:gd name="connsiteY0" fmla="*/ 0 h 1333732"/>
              <a:gd name="connsiteX1" fmla="*/ 2583056 w 2640476"/>
              <a:gd name="connsiteY1" fmla="*/ 2383 h 1333732"/>
              <a:gd name="connsiteX2" fmla="*/ 2640476 w 2640476"/>
              <a:gd name="connsiteY2" fmla="*/ 125657 h 1333732"/>
              <a:gd name="connsiteX3" fmla="*/ 2047712 w 2640476"/>
              <a:gd name="connsiteY3" fmla="*/ 1333732 h 1333732"/>
              <a:gd name="connsiteX4" fmla="*/ 0 w 2640476"/>
              <a:gd name="connsiteY4" fmla="*/ 1333732 h 1333732"/>
              <a:gd name="connsiteX5" fmla="*/ 0 w 2640476"/>
              <a:gd name="connsiteY5" fmla="*/ 0 h 133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0476" h="1333732">
                <a:moveTo>
                  <a:pt x="0" y="0"/>
                </a:moveTo>
                <a:lnTo>
                  <a:pt x="2583056" y="2383"/>
                </a:lnTo>
                <a:cubicBezTo>
                  <a:pt x="2593375" y="28394"/>
                  <a:pt x="2632539" y="99646"/>
                  <a:pt x="2640476" y="125657"/>
                </a:cubicBezTo>
                <a:lnTo>
                  <a:pt x="2047712" y="1333732"/>
                </a:lnTo>
                <a:lnTo>
                  <a:pt x="0" y="1333732"/>
                </a:lnTo>
                <a:lnTo>
                  <a:pt x="0" y="0"/>
                </a:ln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r>
              <a:rPr lang="en-US" sz="800" i="1" dirty="0" smtClean="0">
                <a:solidFill>
                  <a:prstClr val="black"/>
                </a:solidFill>
              </a:rPr>
              <a:t>Support crew each year for short duration stays in cis-lunar space</a:t>
            </a:r>
            <a:endParaRPr lang="en-US" sz="800" i="1" dirty="0">
              <a:solidFill>
                <a:prstClr val="black"/>
              </a:solidFill>
            </a:endParaRPr>
          </a:p>
          <a:p>
            <a:pPr algn="ctr"/>
            <a:endParaRPr lang="en-US" sz="800" i="1" dirty="0" smtClean="0">
              <a:solidFill>
                <a:prstClr val="black"/>
              </a:solidFill>
            </a:endParaRPr>
          </a:p>
          <a:p>
            <a:pPr marL="285750" indent="-114300">
              <a:buFont typeface="Wingdings" panose="05000000000000000000" pitchFamily="2" charset="2"/>
              <a:buChar char="ü"/>
            </a:pPr>
            <a:r>
              <a:rPr lang="en-US" sz="800" dirty="0" smtClean="0">
                <a:solidFill>
                  <a:prstClr val="black"/>
                </a:solidFill>
                <a:latin typeface="Arial Narrow" panose="020B0606020202030204" pitchFamily="34" charset="0"/>
              </a:rPr>
              <a:t>4 crew for up to 60 days</a:t>
            </a:r>
          </a:p>
          <a:p>
            <a:pPr marL="342900" indent="-114300">
              <a:buFont typeface="Wingdings" panose="05000000000000000000" pitchFamily="2" charset="2"/>
              <a:buChar char="ü"/>
            </a:pPr>
            <a:r>
              <a:rPr lang="en-US" sz="800" dirty="0">
                <a:solidFill>
                  <a:prstClr val="black"/>
                </a:solidFill>
                <a:latin typeface="Arial Narrow" panose="020B0606020202030204" pitchFamily="34" charset="0"/>
              </a:rPr>
              <a:t>EVA pressure garment and PLSS </a:t>
            </a:r>
            <a:r>
              <a:rPr lang="en-US" sz="800" dirty="0" smtClean="0">
                <a:solidFill>
                  <a:prstClr val="black"/>
                </a:solidFill>
                <a:latin typeface="Arial Narrow" panose="020B0606020202030204" pitchFamily="34" charset="0"/>
              </a:rPr>
              <a:t>&lt;200 </a:t>
            </a:r>
            <a:r>
              <a:rPr lang="en-US" sz="800" dirty="0">
                <a:solidFill>
                  <a:prstClr val="black"/>
                </a:solidFill>
                <a:latin typeface="Arial Narrow" panose="020B0606020202030204" pitchFamily="34" charset="0"/>
              </a:rPr>
              <a:t>kg with dual-band radio avionics and </a:t>
            </a:r>
            <a:r>
              <a:rPr lang="en-US" sz="800" dirty="0" smtClean="0">
                <a:solidFill>
                  <a:prstClr val="black"/>
                </a:solidFill>
                <a:latin typeface="Arial Narrow" panose="020B0606020202030204" pitchFamily="34" charset="0"/>
              </a:rPr>
              <a:t>rad-hardened </a:t>
            </a:r>
            <a:r>
              <a:rPr lang="en-US" sz="800" dirty="0">
                <a:solidFill>
                  <a:prstClr val="black"/>
                </a:solidFill>
                <a:latin typeface="Arial Narrow" panose="020B0606020202030204" pitchFamily="34" charset="0"/>
              </a:rPr>
              <a:t>bio-med sensors</a:t>
            </a:r>
          </a:p>
          <a:p>
            <a:pPr marL="457200" indent="-114300">
              <a:buFont typeface="Wingdings" panose="05000000000000000000" pitchFamily="2" charset="2"/>
              <a:buChar char="ü"/>
            </a:pPr>
            <a:r>
              <a:rPr lang="en-US" sz="800" dirty="0" smtClean="0">
                <a:solidFill>
                  <a:prstClr val="black"/>
                </a:solidFill>
                <a:latin typeface="Arial Narrow" panose="020B0606020202030204" pitchFamily="34" charset="0"/>
              </a:rPr>
              <a:t>High frequency EVA </a:t>
            </a:r>
            <a:r>
              <a:rPr lang="en-US" sz="800" dirty="0">
                <a:solidFill>
                  <a:prstClr val="black"/>
                </a:solidFill>
                <a:latin typeface="Arial Narrow" panose="020B0606020202030204" pitchFamily="34" charset="0"/>
              </a:rPr>
              <a:t>(15 min. ingress-egress time)</a:t>
            </a:r>
          </a:p>
          <a:p>
            <a:pPr marL="514350" indent="-114300">
              <a:buFont typeface="Wingdings" panose="05000000000000000000" pitchFamily="2" charset="2"/>
              <a:buChar char="ü"/>
            </a:pPr>
            <a:r>
              <a:rPr lang="en-US" sz="800" dirty="0">
                <a:solidFill>
                  <a:prstClr val="black"/>
                </a:solidFill>
                <a:latin typeface="Arial Narrow" panose="020B0606020202030204" pitchFamily="34" charset="0"/>
              </a:rPr>
              <a:t>Lightweight exercise equipment under 25 kg</a:t>
            </a:r>
          </a:p>
          <a:p>
            <a:pPr marL="571500" indent="-114300">
              <a:buFont typeface="Wingdings" panose="05000000000000000000" pitchFamily="2" charset="2"/>
              <a:buChar char="ü"/>
            </a:pPr>
            <a:r>
              <a:rPr lang="en-US" sz="800" dirty="0" smtClean="0">
                <a:solidFill>
                  <a:prstClr val="black"/>
                </a:solidFill>
                <a:latin typeface="Arial Narrow" panose="020B0606020202030204" pitchFamily="34" charset="0"/>
              </a:rPr>
              <a:t>1 year </a:t>
            </a:r>
            <a:r>
              <a:rPr lang="en-US" sz="800" dirty="0">
                <a:solidFill>
                  <a:prstClr val="black"/>
                </a:solidFill>
                <a:latin typeface="Arial Narrow" panose="020B0606020202030204" pitchFamily="34" charset="0"/>
              </a:rPr>
              <a:t>dormant before </a:t>
            </a:r>
            <a:r>
              <a:rPr lang="en-US" sz="800" dirty="0" smtClean="0">
                <a:solidFill>
                  <a:prstClr val="black"/>
                </a:solidFill>
                <a:latin typeface="Arial Narrow" panose="020B0606020202030204" pitchFamily="34" charset="0"/>
              </a:rPr>
              <a:t>use</a:t>
            </a:r>
          </a:p>
          <a:p>
            <a:pPr marL="628650" indent="-114300">
              <a:buFont typeface="Wingdings" panose="05000000000000000000" pitchFamily="2" charset="2"/>
              <a:buChar char="ü"/>
            </a:pPr>
            <a:r>
              <a:rPr lang="en-US" sz="800" dirty="0" smtClean="0">
                <a:solidFill>
                  <a:prstClr val="black"/>
                </a:solidFill>
                <a:latin typeface="Arial Narrow" panose="020B0606020202030204" pitchFamily="34" charset="0"/>
              </a:rPr>
              <a:t>Up to 300 days dormant between uses</a:t>
            </a:r>
          </a:p>
        </p:txBody>
      </p:sp>
      <p:sp>
        <p:nvSpPr>
          <p:cNvPr id="9" name="TextBox 8"/>
          <p:cNvSpPr txBox="1"/>
          <p:nvPr/>
        </p:nvSpPr>
        <p:spPr>
          <a:xfrm>
            <a:off x="7212183" y="953854"/>
            <a:ext cx="1715534" cy="584775"/>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Initial </a:t>
            </a:r>
            <a:r>
              <a:rPr lang="en-US" sz="1600" b="1" dirty="0" err="1" smtClean="0">
                <a:solidFill>
                  <a:prstClr val="black"/>
                </a:solidFill>
                <a:effectLst>
                  <a:glow rad="228600">
                    <a:prstClr val="white">
                      <a:lumMod val="75000"/>
                    </a:prstClr>
                  </a:glow>
                </a:effectLst>
                <a:latin typeface="Eras Medium ITC" panose="020B0602030504020804" pitchFamily="34" charset="0"/>
              </a:rPr>
              <a:t>Cis</a:t>
            </a:r>
            <a:r>
              <a:rPr lang="en-US" sz="1600" b="1" dirty="0" smtClean="0">
                <a:solidFill>
                  <a:prstClr val="black"/>
                </a:solidFill>
                <a:effectLst>
                  <a:glow rad="228600">
                    <a:prstClr val="white">
                      <a:lumMod val="75000"/>
                    </a:prstClr>
                  </a:glow>
                </a:effectLst>
                <a:latin typeface="Eras Medium ITC" panose="020B0602030504020804" pitchFamily="34" charset="0"/>
              </a:rPr>
              <a:t> - Lunar </a:t>
            </a:r>
            <a:br>
              <a:rPr lang="en-US" sz="1600" b="1" dirty="0" smtClean="0">
                <a:solidFill>
                  <a:prstClr val="black"/>
                </a:solidFill>
                <a:effectLst>
                  <a:glow rad="228600">
                    <a:prstClr val="white">
                      <a:lumMod val="75000"/>
                    </a:prstClr>
                  </a:glow>
                </a:effectLst>
                <a:latin typeface="Eras Medium ITC" panose="020B0602030504020804" pitchFamily="34" charset="0"/>
              </a:rPr>
            </a:br>
            <a:r>
              <a:rPr lang="en-US" sz="1600" b="1" dirty="0" smtClean="0">
                <a:solidFill>
                  <a:prstClr val="black"/>
                </a:solidFill>
                <a:effectLst>
                  <a:glow rad="228600">
                    <a:prstClr val="white">
                      <a:lumMod val="75000"/>
                    </a:prstClr>
                  </a:glow>
                </a:effectLst>
                <a:latin typeface="Eras Medium ITC" panose="020B0602030504020804" pitchFamily="34" charset="0"/>
              </a:rPr>
              <a:t>Habitation</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10" name="Content Placeholder 2"/>
          <p:cNvSpPr txBox="1">
            <a:spLocks/>
          </p:cNvSpPr>
          <p:nvPr/>
        </p:nvSpPr>
        <p:spPr>
          <a:xfrm>
            <a:off x="2895601" y="1277164"/>
            <a:ext cx="3917188" cy="1507528"/>
          </a:xfrm>
          <a:prstGeom prst="rect">
            <a:avLst/>
          </a:prstGeom>
          <a:noFill/>
        </p:spPr>
        <p:txBody>
          <a:bodyPr/>
          <a:lstStyle>
            <a:lvl1pPr marL="177800" indent="-177800" algn="l" defTabSz="457200" rtl="0" eaLnBrk="0" fontAlgn="base" hangingPunct="0">
              <a:spcBef>
                <a:spcPct val="20000"/>
              </a:spcBef>
              <a:spcAft>
                <a:spcPct val="0"/>
              </a:spcAft>
              <a:buFont typeface="Arial" panose="020B0604020202020204" pitchFamily="34" charset="0"/>
              <a:buChar char="•"/>
              <a:defRPr b="1" kern="1200">
                <a:solidFill>
                  <a:schemeClr val="tx1"/>
                </a:solidFill>
                <a:latin typeface="Arial"/>
                <a:ea typeface="ヒラギノ角ゴ Pro W3" charset="-128"/>
                <a:cs typeface="Arial"/>
              </a:defRPr>
            </a:lvl1pPr>
            <a:lvl2pPr marL="6858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Protect and support crew in deep space for up to 60 days</a:t>
            </a:r>
          </a:p>
          <a:p>
            <a:pPr marL="174625" indent="0">
              <a:spcBef>
                <a:spcPts val="0"/>
              </a:spcBef>
              <a:spcAft>
                <a:spcPts val="600"/>
              </a:spcAft>
              <a:buFont typeface="Arial" panose="020B0604020202020204" pitchFamily="34" charset="0"/>
              <a:buNone/>
            </a:pPr>
            <a:r>
              <a:rPr lang="en-US" sz="1400" b="0" dirty="0" err="1">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Uncrewed</a:t>
            </a:r>
            <a:r>
              <a:rPr lang="en-US" sz="1400" b="0" dirty="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 operations during </a:t>
            </a: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deployment </a:t>
            </a:r>
            <a:r>
              <a:rPr lang="en-US" sz="1400" b="0" dirty="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and between uses</a:t>
            </a:r>
          </a:p>
          <a:p>
            <a:pPr marL="342900" indent="0">
              <a:spcBef>
                <a:spcPts val="0"/>
              </a:spcBef>
              <a:spcAft>
                <a:spcPts val="600"/>
              </a:spcAft>
              <a:buFont typeface="Arial" panose="020B0604020202020204" pitchFamily="34" charset="0"/>
              <a:buNone/>
            </a:pPr>
            <a:r>
              <a:rPr lang="en-US" sz="1400" b="0" dirty="0" smtClean="0">
                <a:ln w="0"/>
                <a:solidFill>
                  <a:prstClr val="black"/>
                </a:solidFill>
                <a:effectLst>
                  <a:glow rad="228600">
                    <a:prstClr val="white">
                      <a:lumMod val="75000"/>
                    </a:prstClr>
                  </a:glow>
                  <a:outerShdw blurRad="38100" dist="19050" dir="2700000" algn="tl" rotWithShape="0">
                    <a:prstClr val="black">
                      <a:alpha val="40000"/>
                    </a:prstClr>
                  </a:outerShdw>
                </a:effectLst>
                <a:latin typeface="Arial Narrow" panose="020B0606020202030204" pitchFamily="34" charset="0"/>
              </a:rPr>
              <a:t>Earth - independent operations </a:t>
            </a:r>
          </a:p>
        </p:txBody>
      </p:sp>
      <p:sp>
        <p:nvSpPr>
          <p:cNvPr id="11" name="TextBox 10"/>
          <p:cNvSpPr txBox="1"/>
          <p:nvPr/>
        </p:nvSpPr>
        <p:spPr>
          <a:xfrm>
            <a:off x="2838460" y="960006"/>
            <a:ext cx="1243564" cy="338554"/>
          </a:xfrm>
          <a:prstGeom prst="rect">
            <a:avLst/>
          </a:prstGeom>
          <a:noFill/>
        </p:spPr>
        <p:txBody>
          <a:bodyPr wrap="square" rtlCol="0">
            <a:spAutoFit/>
          </a:bodyPr>
          <a:lstStyle/>
          <a:p>
            <a:r>
              <a:rPr lang="en-US" sz="1600" b="1" dirty="0">
                <a:solidFill>
                  <a:prstClr val="black"/>
                </a:solidFill>
                <a:effectLst>
                  <a:glow rad="228600">
                    <a:prstClr val="white">
                      <a:lumMod val="75000"/>
                    </a:prstClr>
                  </a:glow>
                </a:effectLst>
                <a:latin typeface="Eras Medium ITC" panose="020B0602030504020804" pitchFamily="34" charset="0"/>
              </a:rPr>
              <a:t>Challenges</a:t>
            </a:r>
          </a:p>
        </p:txBody>
      </p:sp>
      <p:sp>
        <p:nvSpPr>
          <p:cNvPr id="12" name="TextBox 11"/>
          <p:cNvSpPr txBox="1"/>
          <p:nvPr/>
        </p:nvSpPr>
        <p:spPr>
          <a:xfrm>
            <a:off x="3383789" y="5272370"/>
            <a:ext cx="2016899"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Mars Ascent Vehicle</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13" name="Flowchart: Card 13"/>
          <p:cNvSpPr/>
          <p:nvPr/>
        </p:nvSpPr>
        <p:spPr>
          <a:xfrm flipH="1">
            <a:off x="4793422" y="5773791"/>
            <a:ext cx="2007427" cy="701813"/>
          </a:xfrm>
          <a:custGeom>
            <a:avLst/>
            <a:gdLst>
              <a:gd name="connsiteX0" fmla="*/ 0 w 2119769"/>
              <a:gd name="connsiteY0" fmla="*/ 0 h 701813"/>
              <a:gd name="connsiteX1" fmla="*/ 2119769 w 2119769"/>
              <a:gd name="connsiteY1" fmla="*/ 0 h 701813"/>
              <a:gd name="connsiteX2" fmla="*/ 2119769 w 2119769"/>
              <a:gd name="connsiteY2" fmla="*/ 701813 h 701813"/>
              <a:gd name="connsiteX3" fmla="*/ 0 w 2119769"/>
              <a:gd name="connsiteY3" fmla="*/ 701813 h 701813"/>
              <a:gd name="connsiteX4" fmla="*/ 0 w 2119769"/>
              <a:gd name="connsiteY4" fmla="*/ 0 h 701813"/>
              <a:gd name="connsiteX0" fmla="*/ 342900 w 2119769"/>
              <a:gd name="connsiteY0" fmla="*/ 2381 h 701813"/>
              <a:gd name="connsiteX1" fmla="*/ 2119769 w 2119769"/>
              <a:gd name="connsiteY1" fmla="*/ 0 h 701813"/>
              <a:gd name="connsiteX2" fmla="*/ 2119769 w 2119769"/>
              <a:gd name="connsiteY2" fmla="*/ 701813 h 701813"/>
              <a:gd name="connsiteX3" fmla="*/ 0 w 2119769"/>
              <a:gd name="connsiteY3" fmla="*/ 701813 h 701813"/>
              <a:gd name="connsiteX4" fmla="*/ 342900 w 2119769"/>
              <a:gd name="connsiteY4" fmla="*/ 2381 h 701813"/>
              <a:gd name="connsiteX0" fmla="*/ 342900 w 2119769"/>
              <a:gd name="connsiteY0" fmla="*/ 0 h 701813"/>
              <a:gd name="connsiteX1" fmla="*/ 2119769 w 2119769"/>
              <a:gd name="connsiteY1" fmla="*/ 0 h 701813"/>
              <a:gd name="connsiteX2" fmla="*/ 2119769 w 2119769"/>
              <a:gd name="connsiteY2" fmla="*/ 701813 h 701813"/>
              <a:gd name="connsiteX3" fmla="*/ 0 w 2119769"/>
              <a:gd name="connsiteY3" fmla="*/ 701813 h 701813"/>
              <a:gd name="connsiteX4" fmla="*/ 342900 w 2119769"/>
              <a:gd name="connsiteY4" fmla="*/ 0 h 701813"/>
              <a:gd name="connsiteX0" fmla="*/ 352958 w 2119769"/>
              <a:gd name="connsiteY0" fmla="*/ 0 h 701813"/>
              <a:gd name="connsiteX1" fmla="*/ 2119769 w 2119769"/>
              <a:gd name="connsiteY1" fmla="*/ 0 h 701813"/>
              <a:gd name="connsiteX2" fmla="*/ 2119769 w 2119769"/>
              <a:gd name="connsiteY2" fmla="*/ 701813 h 701813"/>
              <a:gd name="connsiteX3" fmla="*/ 0 w 2119769"/>
              <a:gd name="connsiteY3" fmla="*/ 701813 h 701813"/>
              <a:gd name="connsiteX4" fmla="*/ 352958 w 2119769"/>
              <a:gd name="connsiteY4" fmla="*/ 0 h 70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769" h="701813">
                <a:moveTo>
                  <a:pt x="352958" y="0"/>
                </a:moveTo>
                <a:lnTo>
                  <a:pt x="2119769" y="0"/>
                </a:lnTo>
                <a:lnTo>
                  <a:pt x="2119769" y="701813"/>
                </a:lnTo>
                <a:lnTo>
                  <a:pt x="0" y="701813"/>
                </a:lnTo>
                <a:lnTo>
                  <a:pt x="352958" y="0"/>
                </a:ln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i="1" dirty="0" smtClean="0">
                <a:solidFill>
                  <a:prstClr val="black"/>
                </a:solidFill>
              </a:rPr>
              <a:t>Return crew to Mars orbit</a:t>
            </a:r>
          </a:p>
          <a:p>
            <a:pPr algn="ctr"/>
            <a:endParaRPr lang="en-US" sz="800" i="1" dirty="0" smtClean="0">
              <a:solidFill>
                <a:prstClr val="black"/>
              </a:solidFill>
            </a:endParaRP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4 </a:t>
            </a:r>
            <a:r>
              <a:rPr lang="en-US" sz="800" dirty="0" smtClean="0">
                <a:solidFill>
                  <a:prstClr val="black"/>
                </a:solidFill>
                <a:latin typeface="Arial Narrow" panose="020B0606020202030204" pitchFamily="34" charset="0"/>
              </a:rPr>
              <a:t>crew for up to 3 days </a:t>
            </a:r>
            <a:r>
              <a:rPr lang="en-US" sz="800" dirty="0">
                <a:solidFill>
                  <a:prstClr val="black"/>
                </a:solidFill>
                <a:latin typeface="Arial Narrow" panose="020B0606020202030204" pitchFamily="34" charset="0"/>
              </a:rPr>
              <a:t>flight duration</a:t>
            </a: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Open loop ECLSS under approx. 400 kg</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5 years dormant </a:t>
            </a:r>
            <a:r>
              <a:rPr lang="en-US" sz="800" dirty="0">
                <a:solidFill>
                  <a:prstClr val="black"/>
                </a:solidFill>
                <a:latin typeface="Arial Narrow" panose="020B0606020202030204" pitchFamily="34" charset="0"/>
              </a:rPr>
              <a:t>before </a:t>
            </a:r>
            <a:r>
              <a:rPr lang="en-US" sz="800" dirty="0" smtClean="0">
                <a:solidFill>
                  <a:prstClr val="black"/>
                </a:solidFill>
                <a:latin typeface="Arial Narrow" panose="020B0606020202030204" pitchFamily="34" charset="0"/>
              </a:rPr>
              <a:t>use</a:t>
            </a:r>
          </a:p>
        </p:txBody>
      </p:sp>
      <p:sp>
        <p:nvSpPr>
          <p:cNvPr id="14" name="Rectangle 13"/>
          <p:cNvSpPr/>
          <p:nvPr/>
        </p:nvSpPr>
        <p:spPr>
          <a:xfrm>
            <a:off x="3207808" y="2972960"/>
            <a:ext cx="3295652" cy="2103789"/>
          </a:xfrm>
          <a:prstGeom prst="rect">
            <a:avLst/>
          </a:prstGeom>
        </p:spPr>
        <p:txBody>
          <a:bodyPr wrap="square" anchor="ctr">
            <a:noAutofit/>
          </a:bodyPr>
          <a:lstStyle/>
          <a:p>
            <a:pPr algn="ctr">
              <a:spcAft>
                <a:spcPts val="400"/>
              </a:spcAft>
            </a:pPr>
            <a:r>
              <a:rPr lang="en-US" sz="1100" dirty="0" smtClean="0">
                <a:solidFill>
                  <a:prstClr val="black"/>
                </a:solidFill>
                <a:latin typeface="Arial Narrow" panose="020B0606020202030204" pitchFamily="34" charset="0"/>
              </a:rPr>
              <a:t>4 </a:t>
            </a:r>
            <a:r>
              <a:rPr lang="en-US" sz="1100" dirty="0">
                <a:solidFill>
                  <a:prstClr val="black"/>
                </a:solidFill>
                <a:latin typeface="Arial Narrow" panose="020B0606020202030204" pitchFamily="34" charset="0"/>
              </a:rPr>
              <a:t>crew for </a:t>
            </a:r>
            <a:r>
              <a:rPr lang="en-US" sz="1100" dirty="0" smtClean="0">
                <a:solidFill>
                  <a:prstClr val="black"/>
                </a:solidFill>
                <a:latin typeface="Arial Narrow" panose="020B0606020202030204" pitchFamily="34" charset="0"/>
              </a:rPr>
              <a:t>short durations (up </a:t>
            </a:r>
            <a:r>
              <a:rPr lang="en-US" sz="1100" dirty="0">
                <a:solidFill>
                  <a:prstClr val="black"/>
                </a:solidFill>
                <a:latin typeface="Arial Narrow" panose="020B0606020202030204" pitchFamily="34" charset="0"/>
              </a:rPr>
              <a:t>to 60 </a:t>
            </a:r>
            <a:r>
              <a:rPr lang="en-US" sz="1100" dirty="0" smtClean="0">
                <a:solidFill>
                  <a:prstClr val="black"/>
                </a:solidFill>
                <a:latin typeface="Arial Narrow" panose="020B0606020202030204" pitchFamily="34" charset="0"/>
              </a:rPr>
              <a:t>days)</a:t>
            </a:r>
            <a:r>
              <a:rPr lang="en-US" sz="1100" dirty="0">
                <a:solidFill>
                  <a:prstClr val="black"/>
                </a:solidFill>
                <a:latin typeface="Arial Narrow" panose="020B0606020202030204" pitchFamily="34" charset="0"/>
              </a:rPr>
              <a:t> </a:t>
            </a:r>
            <a:endParaRPr lang="en-US" sz="1100" dirty="0" smtClean="0">
              <a:solidFill>
                <a:prstClr val="black"/>
              </a:solidFill>
              <a:latin typeface="Arial Narrow" panose="020B0606020202030204" pitchFamily="34" charset="0"/>
            </a:endParaRPr>
          </a:p>
          <a:p>
            <a:pPr algn="ctr">
              <a:spcAft>
                <a:spcPts val="400"/>
              </a:spcAft>
            </a:pPr>
            <a:r>
              <a:rPr lang="en-US" sz="1100" dirty="0" smtClean="0">
                <a:solidFill>
                  <a:prstClr val="black"/>
                </a:solidFill>
                <a:latin typeface="Arial Narrow" panose="020B0606020202030204" pitchFamily="34" charset="0"/>
              </a:rPr>
              <a:t>Support </a:t>
            </a:r>
            <a:r>
              <a:rPr lang="en-US" sz="1100" dirty="0">
                <a:solidFill>
                  <a:prstClr val="black"/>
                </a:solidFill>
                <a:latin typeface="Arial Narrow" panose="020B0606020202030204" pitchFamily="34" charset="0"/>
              </a:rPr>
              <a:t>autonomous mission operations with </a:t>
            </a:r>
            <a:r>
              <a:rPr lang="en-US" sz="1100" dirty="0" smtClean="0">
                <a:solidFill>
                  <a:prstClr val="black"/>
                </a:solidFill>
                <a:latin typeface="Arial Narrow" panose="020B0606020202030204" pitchFamily="34" charset="0"/>
              </a:rPr>
              <a:t>time delay</a:t>
            </a:r>
            <a:endParaRPr lang="en-US" sz="1100" dirty="0">
              <a:solidFill>
                <a:prstClr val="black"/>
              </a:solidFill>
              <a:latin typeface="Arial Narrow" panose="020B0606020202030204" pitchFamily="34" charset="0"/>
            </a:endParaRPr>
          </a:p>
          <a:p>
            <a:pPr algn="ctr">
              <a:spcAft>
                <a:spcPts val="400"/>
              </a:spcAft>
            </a:pPr>
            <a:r>
              <a:rPr lang="en-US" sz="1100" dirty="0" smtClean="0">
                <a:solidFill>
                  <a:prstClr val="black"/>
                </a:solidFill>
                <a:latin typeface="Arial Narrow" panose="020B0606020202030204" pitchFamily="34" charset="0"/>
              </a:rPr>
              <a:t>Common, partially closed ECLSS under approx. 800 kg</a:t>
            </a:r>
            <a:br>
              <a:rPr lang="en-US" sz="1100" dirty="0" smtClean="0">
                <a:solidFill>
                  <a:prstClr val="black"/>
                </a:solidFill>
                <a:latin typeface="Arial Narrow" panose="020B0606020202030204" pitchFamily="34" charset="0"/>
              </a:rPr>
            </a:br>
            <a:r>
              <a:rPr lang="en-US" sz="1100" dirty="0" smtClean="0">
                <a:solidFill>
                  <a:prstClr val="black"/>
                </a:solidFill>
                <a:latin typeface="Arial Narrow" panose="020B0606020202030204" pitchFamily="34" charset="0"/>
              </a:rPr>
              <a:t>(3 </a:t>
            </a:r>
            <a:r>
              <a:rPr lang="en-US" sz="1100" dirty="0">
                <a:solidFill>
                  <a:prstClr val="black"/>
                </a:solidFill>
                <a:latin typeface="Arial Narrow" panose="020B0606020202030204" pitchFamily="34" charset="0"/>
              </a:rPr>
              <a:t>years MTBF and 2 crew per </a:t>
            </a:r>
            <a:r>
              <a:rPr lang="en-US" sz="1100" dirty="0" err="1">
                <a:solidFill>
                  <a:prstClr val="black"/>
                </a:solidFill>
                <a:latin typeface="Arial Narrow" panose="020B0606020202030204" pitchFamily="34" charset="0"/>
              </a:rPr>
              <a:t>torr</a:t>
            </a:r>
            <a:r>
              <a:rPr lang="en-US" sz="1100" dirty="0">
                <a:solidFill>
                  <a:prstClr val="black"/>
                </a:solidFill>
                <a:latin typeface="Arial Narrow" panose="020B0606020202030204" pitchFamily="34" charset="0"/>
              </a:rPr>
              <a:t> of CO</a:t>
            </a:r>
            <a:r>
              <a:rPr lang="en-US" sz="1100" baseline="-25000" dirty="0">
                <a:solidFill>
                  <a:prstClr val="black"/>
                </a:solidFill>
                <a:latin typeface="Arial Narrow" panose="020B0606020202030204" pitchFamily="34" charset="0"/>
              </a:rPr>
              <a:t>2</a:t>
            </a:r>
            <a:r>
              <a:rPr lang="en-US" sz="1100" dirty="0">
                <a:solidFill>
                  <a:prstClr val="black"/>
                </a:solidFill>
                <a:latin typeface="Arial Narrow" panose="020B0606020202030204" pitchFamily="34" charset="0"/>
              </a:rPr>
              <a:t> </a:t>
            </a:r>
            <a:r>
              <a:rPr lang="en-US" sz="1100" dirty="0" smtClean="0">
                <a:solidFill>
                  <a:prstClr val="black"/>
                </a:solidFill>
                <a:latin typeface="Arial Narrow" panose="020B0606020202030204" pitchFamily="34" charset="0"/>
              </a:rPr>
              <a:t>removal)</a:t>
            </a:r>
          </a:p>
          <a:p>
            <a:pPr algn="ctr">
              <a:spcAft>
                <a:spcPts val="400"/>
              </a:spcAft>
            </a:pPr>
            <a:r>
              <a:rPr lang="en-US" sz="1100" dirty="0" smtClean="0">
                <a:solidFill>
                  <a:prstClr val="black"/>
                </a:solidFill>
                <a:latin typeface="Arial Narrow" panose="020B0606020202030204" pitchFamily="34" charset="0"/>
              </a:rPr>
              <a:t>Autonomous rendezvous, </a:t>
            </a:r>
            <a:r>
              <a:rPr lang="en-US" sz="1100" dirty="0" err="1" smtClean="0">
                <a:solidFill>
                  <a:prstClr val="black"/>
                </a:solidFill>
                <a:latin typeface="Arial Narrow" panose="020B0606020202030204" pitchFamily="34" charset="0"/>
              </a:rPr>
              <a:t>prox</a:t>
            </a:r>
            <a:r>
              <a:rPr lang="en-US" sz="1100" dirty="0" smtClean="0">
                <a:solidFill>
                  <a:prstClr val="black"/>
                </a:solidFill>
                <a:latin typeface="Arial Narrow" panose="020B0606020202030204" pitchFamily="34" charset="0"/>
              </a:rPr>
              <a:t> ops, and docking</a:t>
            </a:r>
          </a:p>
          <a:p>
            <a:pPr algn="ctr">
              <a:spcAft>
                <a:spcPts val="400"/>
              </a:spcAft>
            </a:pPr>
            <a:r>
              <a:rPr lang="en-US" sz="1100" dirty="0" smtClean="0">
                <a:solidFill>
                  <a:prstClr val="black"/>
                </a:solidFill>
                <a:latin typeface="Arial Narrow" panose="020B0606020202030204" pitchFamily="34" charset="0"/>
              </a:rPr>
              <a:t>Ability to be </a:t>
            </a:r>
            <a:r>
              <a:rPr lang="en-US" sz="1100" dirty="0" err="1" smtClean="0">
                <a:solidFill>
                  <a:prstClr val="black"/>
                </a:solidFill>
                <a:latin typeface="Arial Narrow" panose="020B0606020202030204" pitchFamily="34" charset="0"/>
              </a:rPr>
              <a:t>teleoperated</a:t>
            </a:r>
            <a:r>
              <a:rPr lang="en-US" sz="1100" dirty="0" smtClean="0">
                <a:solidFill>
                  <a:prstClr val="black"/>
                </a:solidFill>
                <a:latin typeface="Arial Narrow" panose="020B0606020202030204" pitchFamily="34" charset="0"/>
              </a:rPr>
              <a:t> with &lt;0.5 s latency</a:t>
            </a:r>
          </a:p>
          <a:p>
            <a:pPr algn="ctr">
              <a:spcAft>
                <a:spcPts val="400"/>
              </a:spcAft>
            </a:pPr>
            <a:r>
              <a:rPr lang="en-US" sz="1100" dirty="0">
                <a:solidFill>
                  <a:prstClr val="black"/>
                </a:solidFill>
                <a:latin typeface="Arial Narrow" panose="020B0606020202030204" pitchFamily="34" charset="0"/>
              </a:rPr>
              <a:t>Communications to/from </a:t>
            </a:r>
            <a:r>
              <a:rPr lang="en-US" sz="1100" dirty="0" smtClean="0">
                <a:solidFill>
                  <a:prstClr val="black"/>
                </a:solidFill>
                <a:latin typeface="Arial Narrow" panose="020B0606020202030204" pitchFamily="34" charset="0"/>
              </a:rPr>
              <a:t>Earth and </a:t>
            </a:r>
            <a:r>
              <a:rPr lang="en-US" sz="1100" dirty="0">
                <a:solidFill>
                  <a:prstClr val="black"/>
                </a:solidFill>
                <a:latin typeface="Arial Narrow" panose="020B0606020202030204" pitchFamily="34" charset="0"/>
              </a:rPr>
              <a:t>between elements</a:t>
            </a:r>
          </a:p>
          <a:p>
            <a:pPr algn="ctr">
              <a:spcAft>
                <a:spcPts val="400"/>
              </a:spcAft>
            </a:pPr>
            <a:r>
              <a:rPr lang="en-US" sz="1100" dirty="0" smtClean="0">
                <a:solidFill>
                  <a:prstClr val="black"/>
                </a:solidFill>
                <a:latin typeface="Arial Narrow" panose="020B0606020202030204" pitchFamily="34" charset="0"/>
              </a:rPr>
              <a:t>Common</a:t>
            </a:r>
            <a:r>
              <a:rPr lang="en-US" sz="1100" dirty="0">
                <a:solidFill>
                  <a:prstClr val="black"/>
                </a:solidFill>
                <a:latin typeface="Arial Narrow" panose="020B0606020202030204" pitchFamily="34" charset="0"/>
              </a:rPr>
              <a:t>, lightweight pressure vessel and common hatch</a:t>
            </a:r>
          </a:p>
          <a:p>
            <a:pPr algn="ctr">
              <a:spcAft>
                <a:spcPts val="400"/>
              </a:spcAft>
            </a:pPr>
            <a:r>
              <a:rPr lang="en-US" sz="1100" dirty="0">
                <a:solidFill>
                  <a:prstClr val="black"/>
                </a:solidFill>
                <a:latin typeface="Arial Narrow" panose="020B0606020202030204" pitchFamily="34" charset="0"/>
              </a:rPr>
              <a:t>15 year </a:t>
            </a:r>
            <a:r>
              <a:rPr lang="en-US" sz="1100" dirty="0" smtClean="0">
                <a:solidFill>
                  <a:prstClr val="black"/>
                </a:solidFill>
                <a:latin typeface="Arial Narrow" panose="020B0606020202030204" pitchFamily="34" charset="0"/>
              </a:rPr>
              <a:t>lifetime with long dormancy periods</a:t>
            </a:r>
          </a:p>
          <a:p>
            <a:pPr algn="ctr">
              <a:spcAft>
                <a:spcPts val="400"/>
              </a:spcAft>
            </a:pPr>
            <a:r>
              <a:rPr lang="en-US" sz="1100" dirty="0" smtClean="0">
                <a:solidFill>
                  <a:prstClr val="black"/>
                </a:solidFill>
                <a:latin typeface="Arial Narrow" panose="020B0606020202030204" pitchFamily="34" charset="0"/>
              </a:rPr>
              <a:t>Design for maintainability</a:t>
            </a:r>
          </a:p>
        </p:txBody>
      </p:sp>
      <p:sp>
        <p:nvSpPr>
          <p:cNvPr id="15" name="Flowchart: Card 13"/>
          <p:cNvSpPr/>
          <p:nvPr/>
        </p:nvSpPr>
        <p:spPr>
          <a:xfrm flipH="1">
            <a:off x="6649401" y="5577586"/>
            <a:ext cx="2133600" cy="898018"/>
          </a:xfrm>
          <a:custGeom>
            <a:avLst/>
            <a:gdLst>
              <a:gd name="connsiteX0" fmla="*/ 0 w 2133600"/>
              <a:gd name="connsiteY0" fmla="*/ 0 h 898018"/>
              <a:gd name="connsiteX1" fmla="*/ 2133600 w 2133600"/>
              <a:gd name="connsiteY1" fmla="*/ 0 h 898018"/>
              <a:gd name="connsiteX2" fmla="*/ 2133600 w 2133600"/>
              <a:gd name="connsiteY2" fmla="*/ 898018 h 898018"/>
              <a:gd name="connsiteX3" fmla="*/ 0 w 2133600"/>
              <a:gd name="connsiteY3" fmla="*/ 898018 h 898018"/>
              <a:gd name="connsiteX4" fmla="*/ 0 w 2133600"/>
              <a:gd name="connsiteY4" fmla="*/ 0 h 898018"/>
              <a:gd name="connsiteX0" fmla="*/ 0 w 2133600"/>
              <a:gd name="connsiteY0" fmla="*/ 0 h 898018"/>
              <a:gd name="connsiteX1" fmla="*/ 2133600 w 2133600"/>
              <a:gd name="connsiteY1" fmla="*/ 0 h 898018"/>
              <a:gd name="connsiteX2" fmla="*/ 1697831 w 2133600"/>
              <a:gd name="connsiteY2" fmla="*/ 895636 h 898018"/>
              <a:gd name="connsiteX3" fmla="*/ 0 w 2133600"/>
              <a:gd name="connsiteY3" fmla="*/ 898018 h 898018"/>
              <a:gd name="connsiteX4" fmla="*/ 0 w 2133600"/>
              <a:gd name="connsiteY4" fmla="*/ 0 h 898018"/>
              <a:gd name="connsiteX0" fmla="*/ 0 w 2133600"/>
              <a:gd name="connsiteY0" fmla="*/ 0 h 898018"/>
              <a:gd name="connsiteX1" fmla="*/ 2133600 w 2133600"/>
              <a:gd name="connsiteY1" fmla="*/ 0 h 898018"/>
              <a:gd name="connsiteX2" fmla="*/ 1688306 w 2133600"/>
              <a:gd name="connsiteY2" fmla="*/ 895636 h 898018"/>
              <a:gd name="connsiteX3" fmla="*/ 0 w 2133600"/>
              <a:gd name="connsiteY3" fmla="*/ 898018 h 898018"/>
              <a:gd name="connsiteX4" fmla="*/ 0 w 2133600"/>
              <a:gd name="connsiteY4" fmla="*/ 0 h 898018"/>
              <a:gd name="connsiteX0" fmla="*/ 0 w 2133600"/>
              <a:gd name="connsiteY0" fmla="*/ 0 h 898018"/>
              <a:gd name="connsiteX1" fmla="*/ 2133600 w 2133600"/>
              <a:gd name="connsiteY1" fmla="*/ 0 h 898018"/>
              <a:gd name="connsiteX2" fmla="*/ 1690687 w 2133600"/>
              <a:gd name="connsiteY2" fmla="*/ 895636 h 898018"/>
              <a:gd name="connsiteX3" fmla="*/ 0 w 2133600"/>
              <a:gd name="connsiteY3" fmla="*/ 898018 h 898018"/>
              <a:gd name="connsiteX4" fmla="*/ 0 w 2133600"/>
              <a:gd name="connsiteY4" fmla="*/ 0 h 898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898018">
                <a:moveTo>
                  <a:pt x="0" y="0"/>
                </a:moveTo>
                <a:lnTo>
                  <a:pt x="2133600" y="0"/>
                </a:lnTo>
                <a:lnTo>
                  <a:pt x="1690687" y="895636"/>
                </a:lnTo>
                <a:lnTo>
                  <a:pt x="0" y="898018"/>
                </a:lnTo>
                <a:lnTo>
                  <a:pt x="0" y="0"/>
                </a:ln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r>
              <a:rPr lang="en-US" sz="800" i="1" dirty="0" smtClean="0">
                <a:solidFill>
                  <a:prstClr val="black"/>
                </a:solidFill>
              </a:rPr>
              <a:t>Transport crew between Mars orbit and Mars Moons</a:t>
            </a:r>
          </a:p>
          <a:p>
            <a:pPr algn="ctr"/>
            <a:endParaRPr lang="en-US" sz="800" i="1" dirty="0" smtClean="0">
              <a:solidFill>
                <a:prstClr val="black"/>
              </a:solidFill>
            </a:endParaRPr>
          </a:p>
          <a:p>
            <a:pPr marL="285750" indent="-114300">
              <a:buFont typeface="Wingdings" panose="05000000000000000000" pitchFamily="2" charset="2"/>
              <a:buChar char="ü"/>
            </a:pPr>
            <a:r>
              <a:rPr lang="en-US" sz="800" dirty="0" smtClean="0">
                <a:solidFill>
                  <a:prstClr val="black"/>
                </a:solidFill>
                <a:latin typeface="Arial Narrow" panose="020B0606020202030204" pitchFamily="34" charset="0"/>
              </a:rPr>
              <a:t>4 crew for up to 2.5 day crewed duration</a:t>
            </a:r>
          </a:p>
          <a:p>
            <a:pPr marL="342900" indent="-114300">
              <a:buFont typeface="Wingdings" panose="05000000000000000000" pitchFamily="2" charset="2"/>
              <a:buChar char="ü"/>
            </a:pPr>
            <a:r>
              <a:rPr lang="en-US" sz="800" dirty="0" smtClean="0">
                <a:solidFill>
                  <a:prstClr val="black"/>
                </a:solidFill>
                <a:latin typeface="Arial Narrow" panose="020B0606020202030204" pitchFamily="34" charset="0"/>
              </a:rPr>
              <a:t>560 days operational (</a:t>
            </a:r>
            <a:r>
              <a:rPr lang="en-US" sz="800" dirty="0" err="1" smtClean="0">
                <a:solidFill>
                  <a:prstClr val="black"/>
                </a:solidFill>
                <a:latin typeface="Arial Narrow" panose="020B0606020202030204" pitchFamily="34" charset="0"/>
              </a:rPr>
              <a:t>uncrewed</a:t>
            </a:r>
            <a:r>
              <a:rPr lang="en-US" sz="800" dirty="0" smtClean="0">
                <a:solidFill>
                  <a:prstClr val="black"/>
                </a:solidFill>
                <a:latin typeface="Arial Narrow" panose="020B0606020202030204" pitchFamily="34" charset="0"/>
              </a:rPr>
              <a:t>) at Mars</a:t>
            </a:r>
          </a:p>
          <a:p>
            <a:pPr marL="400050" indent="-114300">
              <a:buFont typeface="Wingdings" panose="05000000000000000000" pitchFamily="2" charset="2"/>
              <a:buChar char="ü"/>
            </a:pPr>
            <a:r>
              <a:rPr lang="en-US" sz="800" dirty="0" smtClean="0">
                <a:solidFill>
                  <a:prstClr val="black"/>
                </a:solidFill>
                <a:latin typeface="Arial Narrow" panose="020B0606020202030204" pitchFamily="34" charset="0"/>
              </a:rPr>
              <a:t>2 years dormant before use</a:t>
            </a:r>
          </a:p>
          <a:p>
            <a:pPr marL="457200" indent="-114300">
              <a:buFont typeface="Wingdings" panose="05000000000000000000" pitchFamily="2" charset="2"/>
              <a:buChar char="ü"/>
            </a:pPr>
            <a:r>
              <a:rPr lang="en-US" sz="800" dirty="0" smtClean="0">
                <a:solidFill>
                  <a:prstClr val="black"/>
                </a:solidFill>
                <a:latin typeface="Arial Narrow" panose="020B0606020202030204" pitchFamily="34" charset="0"/>
              </a:rPr>
              <a:t>Up to 1.5 years dormant between uses</a:t>
            </a:r>
          </a:p>
        </p:txBody>
      </p:sp>
      <p:sp>
        <p:nvSpPr>
          <p:cNvPr id="16" name="TextBox 15"/>
          <p:cNvSpPr txBox="1"/>
          <p:nvPr/>
        </p:nvSpPr>
        <p:spPr>
          <a:xfrm>
            <a:off x="7034089" y="4093536"/>
            <a:ext cx="1035861"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Mars Taxi</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17" name="Flowchart: Card 13"/>
          <p:cNvSpPr/>
          <p:nvPr/>
        </p:nvSpPr>
        <p:spPr>
          <a:xfrm flipH="1">
            <a:off x="76200" y="2531003"/>
            <a:ext cx="3107849" cy="1226442"/>
          </a:xfrm>
          <a:custGeom>
            <a:avLst/>
            <a:gdLst>
              <a:gd name="connsiteX0" fmla="*/ 0 w 3171975"/>
              <a:gd name="connsiteY0" fmla="*/ 0 h 1226442"/>
              <a:gd name="connsiteX1" fmla="*/ 3171975 w 3171975"/>
              <a:gd name="connsiteY1" fmla="*/ 0 h 1226442"/>
              <a:gd name="connsiteX2" fmla="*/ 3171975 w 3171975"/>
              <a:gd name="connsiteY2" fmla="*/ 1226442 h 1226442"/>
              <a:gd name="connsiteX3" fmla="*/ 0 w 3171975"/>
              <a:gd name="connsiteY3" fmla="*/ 1226442 h 1226442"/>
              <a:gd name="connsiteX4" fmla="*/ 0 w 3171975"/>
              <a:gd name="connsiteY4" fmla="*/ 0 h 1226442"/>
              <a:gd name="connsiteX0" fmla="*/ 0 w 3171975"/>
              <a:gd name="connsiteY0" fmla="*/ 0 h 1228823"/>
              <a:gd name="connsiteX1" fmla="*/ 3171975 w 3171975"/>
              <a:gd name="connsiteY1" fmla="*/ 0 h 1228823"/>
              <a:gd name="connsiteX2" fmla="*/ 3171975 w 3171975"/>
              <a:gd name="connsiteY2" fmla="*/ 1226442 h 1228823"/>
              <a:gd name="connsiteX3" fmla="*/ 607218 w 3171975"/>
              <a:gd name="connsiteY3" fmla="*/ 1228823 h 1228823"/>
              <a:gd name="connsiteX4" fmla="*/ 0 w 3171975"/>
              <a:gd name="connsiteY4" fmla="*/ 0 h 1228823"/>
              <a:gd name="connsiteX0" fmla="*/ 0 w 3171975"/>
              <a:gd name="connsiteY0" fmla="*/ 0 h 1228823"/>
              <a:gd name="connsiteX1" fmla="*/ 3171975 w 3171975"/>
              <a:gd name="connsiteY1" fmla="*/ 0 h 1228823"/>
              <a:gd name="connsiteX2" fmla="*/ 3171975 w 3171975"/>
              <a:gd name="connsiteY2" fmla="*/ 1226442 h 1228823"/>
              <a:gd name="connsiteX3" fmla="*/ 607218 w 3171975"/>
              <a:gd name="connsiteY3" fmla="*/ 1228823 h 1228823"/>
              <a:gd name="connsiteX4" fmla="*/ 11905 w 3171975"/>
              <a:gd name="connsiteY4" fmla="*/ 20745 h 1228823"/>
              <a:gd name="connsiteX5" fmla="*/ 0 w 3171975"/>
              <a:gd name="connsiteY5" fmla="*/ 0 h 1228823"/>
              <a:gd name="connsiteX0" fmla="*/ 19051 w 3160070"/>
              <a:gd name="connsiteY0" fmla="*/ 0 h 1228823"/>
              <a:gd name="connsiteX1" fmla="*/ 3160070 w 3160070"/>
              <a:gd name="connsiteY1" fmla="*/ 0 h 1228823"/>
              <a:gd name="connsiteX2" fmla="*/ 3160070 w 3160070"/>
              <a:gd name="connsiteY2" fmla="*/ 1226442 h 1228823"/>
              <a:gd name="connsiteX3" fmla="*/ 595313 w 3160070"/>
              <a:gd name="connsiteY3" fmla="*/ 1228823 h 1228823"/>
              <a:gd name="connsiteX4" fmla="*/ 0 w 3160070"/>
              <a:gd name="connsiteY4" fmla="*/ 20745 h 1228823"/>
              <a:gd name="connsiteX5" fmla="*/ 19051 w 3160070"/>
              <a:gd name="connsiteY5" fmla="*/ 0 h 1228823"/>
              <a:gd name="connsiteX0" fmla="*/ 19051 w 3160070"/>
              <a:gd name="connsiteY0" fmla="*/ 687 h 1229510"/>
              <a:gd name="connsiteX1" fmla="*/ 1997869 w 3160070"/>
              <a:gd name="connsiteY1" fmla="*/ 0 h 1229510"/>
              <a:gd name="connsiteX2" fmla="*/ 3160070 w 3160070"/>
              <a:gd name="connsiteY2" fmla="*/ 687 h 1229510"/>
              <a:gd name="connsiteX3" fmla="*/ 3160070 w 3160070"/>
              <a:gd name="connsiteY3" fmla="*/ 1227129 h 1229510"/>
              <a:gd name="connsiteX4" fmla="*/ 595313 w 3160070"/>
              <a:gd name="connsiteY4" fmla="*/ 1229510 h 1229510"/>
              <a:gd name="connsiteX5" fmla="*/ 0 w 3160070"/>
              <a:gd name="connsiteY5" fmla="*/ 21432 h 1229510"/>
              <a:gd name="connsiteX6" fmla="*/ 19051 w 3160070"/>
              <a:gd name="connsiteY6" fmla="*/ 687 h 1229510"/>
              <a:gd name="connsiteX0" fmla="*/ 19051 w 3160070"/>
              <a:gd name="connsiteY0" fmla="*/ 0 h 1228823"/>
              <a:gd name="connsiteX1" fmla="*/ 3160070 w 3160070"/>
              <a:gd name="connsiteY1" fmla="*/ 0 h 1228823"/>
              <a:gd name="connsiteX2" fmla="*/ 3160070 w 3160070"/>
              <a:gd name="connsiteY2" fmla="*/ 1226442 h 1228823"/>
              <a:gd name="connsiteX3" fmla="*/ 595313 w 3160070"/>
              <a:gd name="connsiteY3" fmla="*/ 1228823 h 1228823"/>
              <a:gd name="connsiteX4" fmla="*/ 0 w 3160070"/>
              <a:gd name="connsiteY4" fmla="*/ 20745 h 1228823"/>
              <a:gd name="connsiteX5" fmla="*/ 19051 w 3160070"/>
              <a:gd name="connsiteY5" fmla="*/ 0 h 1228823"/>
              <a:gd name="connsiteX0" fmla="*/ 9526 w 3160070"/>
              <a:gd name="connsiteY0" fmla="*/ 2381 h 1228823"/>
              <a:gd name="connsiteX1" fmla="*/ 3160070 w 3160070"/>
              <a:gd name="connsiteY1" fmla="*/ 0 h 1228823"/>
              <a:gd name="connsiteX2" fmla="*/ 3160070 w 3160070"/>
              <a:gd name="connsiteY2" fmla="*/ 1226442 h 1228823"/>
              <a:gd name="connsiteX3" fmla="*/ 595313 w 3160070"/>
              <a:gd name="connsiteY3" fmla="*/ 1228823 h 1228823"/>
              <a:gd name="connsiteX4" fmla="*/ 0 w 3160070"/>
              <a:gd name="connsiteY4" fmla="*/ 20745 h 1228823"/>
              <a:gd name="connsiteX5" fmla="*/ 9526 w 3160070"/>
              <a:gd name="connsiteY5" fmla="*/ 2381 h 1228823"/>
              <a:gd name="connsiteX0" fmla="*/ 4764 w 3160070"/>
              <a:gd name="connsiteY0" fmla="*/ 0 h 1228823"/>
              <a:gd name="connsiteX1" fmla="*/ 3160070 w 3160070"/>
              <a:gd name="connsiteY1" fmla="*/ 0 h 1228823"/>
              <a:gd name="connsiteX2" fmla="*/ 3160070 w 3160070"/>
              <a:gd name="connsiteY2" fmla="*/ 1226442 h 1228823"/>
              <a:gd name="connsiteX3" fmla="*/ 595313 w 3160070"/>
              <a:gd name="connsiteY3" fmla="*/ 1228823 h 1228823"/>
              <a:gd name="connsiteX4" fmla="*/ 0 w 3160070"/>
              <a:gd name="connsiteY4" fmla="*/ 20745 h 1228823"/>
              <a:gd name="connsiteX5" fmla="*/ 4764 w 3160070"/>
              <a:gd name="connsiteY5" fmla="*/ 0 h 1228823"/>
              <a:gd name="connsiteX0" fmla="*/ 9526 w 3160070"/>
              <a:gd name="connsiteY0" fmla="*/ 0 h 1228823"/>
              <a:gd name="connsiteX1" fmla="*/ 3160070 w 3160070"/>
              <a:gd name="connsiteY1" fmla="*/ 0 h 1228823"/>
              <a:gd name="connsiteX2" fmla="*/ 3160070 w 3160070"/>
              <a:gd name="connsiteY2" fmla="*/ 1226442 h 1228823"/>
              <a:gd name="connsiteX3" fmla="*/ 595313 w 3160070"/>
              <a:gd name="connsiteY3" fmla="*/ 1228823 h 1228823"/>
              <a:gd name="connsiteX4" fmla="*/ 0 w 3160070"/>
              <a:gd name="connsiteY4" fmla="*/ 20745 h 1228823"/>
              <a:gd name="connsiteX5" fmla="*/ 9526 w 3160070"/>
              <a:gd name="connsiteY5" fmla="*/ 0 h 1228823"/>
              <a:gd name="connsiteX0" fmla="*/ 14288 w 3160070"/>
              <a:gd name="connsiteY0" fmla="*/ 0 h 1228823"/>
              <a:gd name="connsiteX1" fmla="*/ 3160070 w 3160070"/>
              <a:gd name="connsiteY1" fmla="*/ 0 h 1228823"/>
              <a:gd name="connsiteX2" fmla="*/ 3160070 w 3160070"/>
              <a:gd name="connsiteY2" fmla="*/ 1226442 h 1228823"/>
              <a:gd name="connsiteX3" fmla="*/ 595313 w 3160070"/>
              <a:gd name="connsiteY3" fmla="*/ 1228823 h 1228823"/>
              <a:gd name="connsiteX4" fmla="*/ 0 w 3160070"/>
              <a:gd name="connsiteY4" fmla="*/ 20745 h 1228823"/>
              <a:gd name="connsiteX5" fmla="*/ 14288 w 3160070"/>
              <a:gd name="connsiteY5" fmla="*/ 0 h 1228823"/>
              <a:gd name="connsiteX0" fmla="*/ 14288 w 3160070"/>
              <a:gd name="connsiteY0" fmla="*/ 0 h 1228823"/>
              <a:gd name="connsiteX1" fmla="*/ 3160070 w 3160070"/>
              <a:gd name="connsiteY1" fmla="*/ 0 h 1228823"/>
              <a:gd name="connsiteX2" fmla="*/ 3160070 w 3160070"/>
              <a:gd name="connsiteY2" fmla="*/ 1226442 h 1228823"/>
              <a:gd name="connsiteX3" fmla="*/ 631516 w 3160070"/>
              <a:gd name="connsiteY3" fmla="*/ 1228823 h 1228823"/>
              <a:gd name="connsiteX4" fmla="*/ 0 w 3160070"/>
              <a:gd name="connsiteY4" fmla="*/ 20745 h 1228823"/>
              <a:gd name="connsiteX5" fmla="*/ 14288 w 3160070"/>
              <a:gd name="connsiteY5" fmla="*/ 0 h 1228823"/>
              <a:gd name="connsiteX0" fmla="*/ 14288 w 3160070"/>
              <a:gd name="connsiteY0" fmla="*/ 0 h 1226442"/>
              <a:gd name="connsiteX1" fmla="*/ 3160070 w 3160070"/>
              <a:gd name="connsiteY1" fmla="*/ 0 h 1226442"/>
              <a:gd name="connsiteX2" fmla="*/ 3160070 w 3160070"/>
              <a:gd name="connsiteY2" fmla="*/ 1226442 h 1226442"/>
              <a:gd name="connsiteX3" fmla="*/ 631516 w 3160070"/>
              <a:gd name="connsiteY3" fmla="*/ 1226442 h 1226442"/>
              <a:gd name="connsiteX4" fmla="*/ 0 w 3160070"/>
              <a:gd name="connsiteY4" fmla="*/ 20745 h 1226442"/>
              <a:gd name="connsiteX5" fmla="*/ 14288 w 3160070"/>
              <a:gd name="connsiteY5" fmla="*/ 0 h 1226442"/>
              <a:gd name="connsiteX0" fmla="*/ 14288 w 3160070"/>
              <a:gd name="connsiteY0" fmla="*/ 0 h 1226442"/>
              <a:gd name="connsiteX1" fmla="*/ 3160070 w 3160070"/>
              <a:gd name="connsiteY1" fmla="*/ 0 h 1226442"/>
              <a:gd name="connsiteX2" fmla="*/ 3160070 w 3160070"/>
              <a:gd name="connsiteY2" fmla="*/ 1226442 h 1226442"/>
              <a:gd name="connsiteX3" fmla="*/ 592686 w 3160070"/>
              <a:gd name="connsiteY3" fmla="*/ 1224060 h 1226442"/>
              <a:gd name="connsiteX4" fmla="*/ 0 w 3160070"/>
              <a:gd name="connsiteY4" fmla="*/ 20745 h 1226442"/>
              <a:gd name="connsiteX5" fmla="*/ 14288 w 3160070"/>
              <a:gd name="connsiteY5" fmla="*/ 0 h 1226442"/>
              <a:gd name="connsiteX0" fmla="*/ 21569 w 3167351"/>
              <a:gd name="connsiteY0" fmla="*/ 0 h 1226442"/>
              <a:gd name="connsiteX1" fmla="*/ 3167351 w 3167351"/>
              <a:gd name="connsiteY1" fmla="*/ 0 h 1226442"/>
              <a:gd name="connsiteX2" fmla="*/ 3167351 w 3167351"/>
              <a:gd name="connsiteY2" fmla="*/ 1226442 h 1226442"/>
              <a:gd name="connsiteX3" fmla="*/ 599967 w 3167351"/>
              <a:gd name="connsiteY3" fmla="*/ 1224060 h 1226442"/>
              <a:gd name="connsiteX4" fmla="*/ 0 w 3167351"/>
              <a:gd name="connsiteY4" fmla="*/ 20745 h 1226442"/>
              <a:gd name="connsiteX5" fmla="*/ 21569 w 3167351"/>
              <a:gd name="connsiteY5" fmla="*/ 0 h 1226442"/>
              <a:gd name="connsiteX0" fmla="*/ 23996 w 3167351"/>
              <a:gd name="connsiteY0" fmla="*/ 0 h 1228824"/>
              <a:gd name="connsiteX1" fmla="*/ 3167351 w 3167351"/>
              <a:gd name="connsiteY1" fmla="*/ 2382 h 1228824"/>
              <a:gd name="connsiteX2" fmla="*/ 3167351 w 3167351"/>
              <a:gd name="connsiteY2" fmla="*/ 1228824 h 1228824"/>
              <a:gd name="connsiteX3" fmla="*/ 599967 w 3167351"/>
              <a:gd name="connsiteY3" fmla="*/ 1226442 h 1228824"/>
              <a:gd name="connsiteX4" fmla="*/ 0 w 3167351"/>
              <a:gd name="connsiteY4" fmla="*/ 23127 h 1228824"/>
              <a:gd name="connsiteX5" fmla="*/ 23996 w 3167351"/>
              <a:gd name="connsiteY5" fmla="*/ 0 h 1228824"/>
              <a:gd name="connsiteX0" fmla="*/ 23996 w 3167351"/>
              <a:gd name="connsiteY0" fmla="*/ 0 h 1228824"/>
              <a:gd name="connsiteX1" fmla="*/ 3167351 w 3167351"/>
              <a:gd name="connsiteY1" fmla="*/ 2382 h 1228824"/>
              <a:gd name="connsiteX2" fmla="*/ 3167351 w 3167351"/>
              <a:gd name="connsiteY2" fmla="*/ 1228824 h 1228824"/>
              <a:gd name="connsiteX3" fmla="*/ 599967 w 3167351"/>
              <a:gd name="connsiteY3" fmla="*/ 1228823 h 1228824"/>
              <a:gd name="connsiteX4" fmla="*/ 0 w 3167351"/>
              <a:gd name="connsiteY4" fmla="*/ 23127 h 1228824"/>
              <a:gd name="connsiteX5" fmla="*/ 23996 w 3167351"/>
              <a:gd name="connsiteY5" fmla="*/ 0 h 1228824"/>
              <a:gd name="connsiteX0" fmla="*/ 14288 w 3167351"/>
              <a:gd name="connsiteY0" fmla="*/ 2381 h 1226442"/>
              <a:gd name="connsiteX1" fmla="*/ 3167351 w 3167351"/>
              <a:gd name="connsiteY1" fmla="*/ 0 h 1226442"/>
              <a:gd name="connsiteX2" fmla="*/ 3167351 w 3167351"/>
              <a:gd name="connsiteY2" fmla="*/ 1226442 h 1226442"/>
              <a:gd name="connsiteX3" fmla="*/ 599967 w 3167351"/>
              <a:gd name="connsiteY3" fmla="*/ 1226441 h 1226442"/>
              <a:gd name="connsiteX4" fmla="*/ 0 w 3167351"/>
              <a:gd name="connsiteY4" fmla="*/ 20745 h 1226442"/>
              <a:gd name="connsiteX5" fmla="*/ 14288 w 3167351"/>
              <a:gd name="connsiteY5" fmla="*/ 2381 h 122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7351" h="1226442">
                <a:moveTo>
                  <a:pt x="14288" y="2381"/>
                </a:moveTo>
                <a:lnTo>
                  <a:pt x="3167351" y="0"/>
                </a:lnTo>
                <a:lnTo>
                  <a:pt x="3167351" y="1226442"/>
                </a:lnTo>
                <a:lnTo>
                  <a:pt x="599967" y="1226441"/>
                </a:lnTo>
                <a:lnTo>
                  <a:pt x="0" y="20745"/>
                </a:lnTo>
                <a:lnTo>
                  <a:pt x="14288" y="2381"/>
                </a:ln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i="1" dirty="0" smtClean="0">
                <a:solidFill>
                  <a:prstClr val="black"/>
                </a:solidFill>
              </a:rPr>
              <a:t>Explore kilometers away from the destination habitat</a:t>
            </a:r>
            <a:endParaRPr lang="en-US" sz="800" i="1" dirty="0">
              <a:solidFill>
                <a:prstClr val="black"/>
              </a:solidFill>
            </a:endParaRPr>
          </a:p>
          <a:p>
            <a:pPr algn="ctr"/>
            <a:endParaRPr lang="en-US" sz="800" i="1" dirty="0" smtClean="0">
              <a:solidFill>
                <a:prstClr val="black"/>
              </a:solidFill>
            </a:endParaRP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2 crew for up to 2 weeks, contingency 4 crew for 1 week</a:t>
            </a: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EVA pressure garment and PLSS </a:t>
            </a:r>
            <a:r>
              <a:rPr lang="en-US" sz="800" dirty="0" smtClean="0">
                <a:solidFill>
                  <a:prstClr val="black"/>
                </a:solidFill>
                <a:latin typeface="Arial Narrow" panose="020B0606020202030204" pitchFamily="34" charset="0"/>
              </a:rPr>
              <a:t>&lt;200 </a:t>
            </a:r>
            <a:r>
              <a:rPr lang="en-US" sz="800" dirty="0">
                <a:solidFill>
                  <a:prstClr val="black"/>
                </a:solidFill>
                <a:latin typeface="Arial Narrow" panose="020B0606020202030204" pitchFamily="34" charset="0"/>
              </a:rPr>
              <a:t>kg with dual-band </a:t>
            </a:r>
            <a:r>
              <a:rPr lang="en-US" sz="800" dirty="0" smtClean="0">
                <a:solidFill>
                  <a:prstClr val="black"/>
                </a:solidFill>
                <a:latin typeface="Arial Narrow" panose="020B0606020202030204" pitchFamily="34" charset="0"/>
              </a:rPr>
              <a:t>radio </a:t>
            </a:r>
            <a:br>
              <a:rPr lang="en-US" sz="800" dirty="0" smtClean="0">
                <a:solidFill>
                  <a:prstClr val="black"/>
                </a:solidFill>
                <a:latin typeface="Arial Narrow" panose="020B0606020202030204" pitchFamily="34" charset="0"/>
              </a:rPr>
            </a:br>
            <a:r>
              <a:rPr lang="en-US" sz="800" dirty="0" smtClean="0">
                <a:solidFill>
                  <a:prstClr val="black"/>
                </a:solidFill>
                <a:latin typeface="Arial Narrow" panose="020B0606020202030204" pitchFamily="34" charset="0"/>
              </a:rPr>
              <a:t>avionics </a:t>
            </a:r>
            <a:r>
              <a:rPr lang="en-US" sz="800" dirty="0">
                <a:solidFill>
                  <a:prstClr val="black"/>
                </a:solidFill>
                <a:latin typeface="Arial Narrow" panose="020B0606020202030204" pitchFamily="34" charset="0"/>
              </a:rPr>
              <a:t>and radiation hardened bio-med sensors</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High frequency EVA </a:t>
            </a:r>
            <a:r>
              <a:rPr lang="en-US" sz="800" dirty="0">
                <a:solidFill>
                  <a:prstClr val="black"/>
                </a:solidFill>
                <a:latin typeface="Arial Narrow" panose="020B0606020202030204" pitchFamily="34" charset="0"/>
              </a:rPr>
              <a:t>(15 min. ingress-egress time)</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4 years </a:t>
            </a:r>
            <a:r>
              <a:rPr lang="en-US" sz="800" dirty="0">
                <a:solidFill>
                  <a:prstClr val="black"/>
                </a:solidFill>
                <a:latin typeface="Arial Narrow" panose="020B0606020202030204" pitchFamily="34" charset="0"/>
              </a:rPr>
              <a:t>dormant before </a:t>
            </a:r>
            <a:r>
              <a:rPr lang="en-US" sz="800" dirty="0" smtClean="0">
                <a:solidFill>
                  <a:prstClr val="black"/>
                </a:solidFill>
                <a:latin typeface="Arial Narrow" panose="020B0606020202030204" pitchFamily="34" charset="0"/>
              </a:rPr>
              <a:t>first use</a:t>
            </a:r>
            <a:r>
              <a:rPr lang="en-US" sz="800" dirty="0">
                <a:solidFill>
                  <a:prstClr val="black"/>
                </a:solidFill>
                <a:latin typeface="Arial Narrow" panose="020B0606020202030204" pitchFamily="34" charset="0"/>
              </a:rPr>
              <a:t> </a:t>
            </a:r>
            <a:r>
              <a:rPr lang="en-US" sz="800" dirty="0" smtClean="0">
                <a:solidFill>
                  <a:prstClr val="black"/>
                </a:solidFill>
                <a:latin typeface="Arial Narrow" panose="020B0606020202030204" pitchFamily="34" charset="0"/>
              </a:rPr>
              <a:t>and between uses</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Design for reuse for 3 missions</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Lightweight exercise equipment under 25 kg</a:t>
            </a:r>
          </a:p>
        </p:txBody>
      </p:sp>
      <p:sp>
        <p:nvSpPr>
          <p:cNvPr id="18" name="TextBox 17"/>
          <p:cNvSpPr txBox="1"/>
          <p:nvPr/>
        </p:nvSpPr>
        <p:spPr>
          <a:xfrm>
            <a:off x="10095" y="926279"/>
            <a:ext cx="1786066"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Excursion Vehicle</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
        <p:nvSpPr>
          <p:cNvPr id="19" name="Flowchart: Card 13"/>
          <p:cNvSpPr/>
          <p:nvPr/>
        </p:nvSpPr>
        <p:spPr>
          <a:xfrm flipH="1">
            <a:off x="675684" y="5783326"/>
            <a:ext cx="2254311" cy="692278"/>
          </a:xfrm>
          <a:custGeom>
            <a:avLst/>
            <a:gdLst>
              <a:gd name="connsiteX0" fmla="*/ 0 w 2254311"/>
              <a:gd name="connsiteY0" fmla="*/ 0 h 692278"/>
              <a:gd name="connsiteX1" fmla="*/ 2254311 w 2254311"/>
              <a:gd name="connsiteY1" fmla="*/ 0 h 692278"/>
              <a:gd name="connsiteX2" fmla="*/ 2254311 w 2254311"/>
              <a:gd name="connsiteY2" fmla="*/ 692278 h 692278"/>
              <a:gd name="connsiteX3" fmla="*/ 0 w 2254311"/>
              <a:gd name="connsiteY3" fmla="*/ 692278 h 692278"/>
              <a:gd name="connsiteX4" fmla="*/ 0 w 2254311"/>
              <a:gd name="connsiteY4" fmla="*/ 0 h 692278"/>
              <a:gd name="connsiteX0" fmla="*/ 0 w 2254311"/>
              <a:gd name="connsiteY0" fmla="*/ 0 h 692278"/>
              <a:gd name="connsiteX1" fmla="*/ 2254311 w 2254311"/>
              <a:gd name="connsiteY1" fmla="*/ 0 h 692278"/>
              <a:gd name="connsiteX2" fmla="*/ 2254311 w 2254311"/>
              <a:gd name="connsiteY2" fmla="*/ 692278 h 692278"/>
              <a:gd name="connsiteX3" fmla="*/ 338138 w 2254311"/>
              <a:gd name="connsiteY3" fmla="*/ 692278 h 692278"/>
              <a:gd name="connsiteX4" fmla="*/ 0 w 2254311"/>
              <a:gd name="connsiteY4" fmla="*/ 0 h 69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311" h="692278">
                <a:moveTo>
                  <a:pt x="0" y="0"/>
                </a:moveTo>
                <a:lnTo>
                  <a:pt x="2254311" y="0"/>
                </a:lnTo>
                <a:lnTo>
                  <a:pt x="2254311" y="692278"/>
                </a:lnTo>
                <a:lnTo>
                  <a:pt x="338138" y="692278"/>
                </a:lnTo>
                <a:lnTo>
                  <a:pt x="0" y="0"/>
                </a:ln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47663" algn="ctr"/>
              </a:tabLst>
            </a:pPr>
            <a:r>
              <a:rPr lang="en-US" sz="800" i="1" dirty="0" smtClean="0">
                <a:solidFill>
                  <a:prstClr val="black"/>
                </a:solidFill>
              </a:rPr>
              <a:t>	Logistics module to </a:t>
            </a:r>
            <a:r>
              <a:rPr lang="en-US" sz="800" i="1" dirty="0" err="1" smtClean="0">
                <a:solidFill>
                  <a:prstClr val="black"/>
                </a:solidFill>
              </a:rPr>
              <a:t>cis</a:t>
            </a:r>
            <a:r>
              <a:rPr lang="en-US" sz="800" i="1" dirty="0" smtClean="0">
                <a:solidFill>
                  <a:prstClr val="black"/>
                </a:solidFill>
              </a:rPr>
              <a:t>-lunar space</a:t>
            </a:r>
            <a:endParaRPr lang="en-US" sz="800" i="1" dirty="0">
              <a:solidFill>
                <a:prstClr val="black"/>
              </a:solidFill>
            </a:endParaRPr>
          </a:p>
          <a:p>
            <a:pPr algn="ctr"/>
            <a:endParaRPr lang="en-US" sz="800" i="1" dirty="0" smtClean="0">
              <a:solidFill>
                <a:prstClr val="black"/>
              </a:solidFill>
            </a:endParaRP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Launched on either </a:t>
            </a:r>
            <a:r>
              <a:rPr lang="en-US" sz="800" dirty="0" smtClean="0">
                <a:solidFill>
                  <a:prstClr val="black"/>
                </a:solidFill>
                <a:latin typeface="Arial Narrow" panose="020B0606020202030204" pitchFamily="34" charset="0"/>
              </a:rPr>
              <a:t>SLS and ELV launch vehicles</a:t>
            </a:r>
            <a:endParaRPr lang="en-US" sz="800" dirty="0">
              <a:solidFill>
                <a:prstClr val="black"/>
              </a:solidFill>
              <a:latin typeface="Arial Narrow" panose="020B0606020202030204" pitchFamily="34" charset="0"/>
            </a:endParaRPr>
          </a:p>
          <a:p>
            <a:pPr marL="114300" indent="-114300">
              <a:buFont typeface="Wingdings" panose="05000000000000000000" pitchFamily="2" charset="2"/>
              <a:buChar char="ü"/>
            </a:pPr>
            <a:r>
              <a:rPr lang="en-US" sz="800" dirty="0">
                <a:solidFill>
                  <a:prstClr val="black"/>
                </a:solidFill>
                <a:latin typeface="Arial Narrow" panose="020B0606020202030204" pitchFamily="34" charset="0"/>
              </a:rPr>
              <a:t>Carries up to </a:t>
            </a:r>
            <a:r>
              <a:rPr lang="en-US" sz="800" dirty="0" smtClean="0">
                <a:solidFill>
                  <a:prstClr val="black"/>
                </a:solidFill>
                <a:latin typeface="Arial Narrow" panose="020B0606020202030204" pitchFamily="34" charset="0"/>
              </a:rPr>
              <a:t>5-10 </a:t>
            </a:r>
            <a:r>
              <a:rPr lang="en-US" sz="800" dirty="0">
                <a:solidFill>
                  <a:prstClr val="black"/>
                </a:solidFill>
                <a:latin typeface="Arial Narrow" panose="020B0606020202030204" pitchFamily="34" charset="0"/>
              </a:rPr>
              <a:t>t of </a:t>
            </a:r>
            <a:r>
              <a:rPr lang="en-US" sz="800" dirty="0" smtClean="0">
                <a:solidFill>
                  <a:prstClr val="black"/>
                </a:solidFill>
                <a:latin typeface="Arial Narrow" panose="020B0606020202030204" pitchFamily="34" charset="0"/>
              </a:rPr>
              <a:t>pressurized </a:t>
            </a:r>
            <a:r>
              <a:rPr lang="en-US" sz="800" dirty="0">
                <a:solidFill>
                  <a:prstClr val="black"/>
                </a:solidFill>
                <a:latin typeface="Arial Narrow" panose="020B0606020202030204" pitchFamily="34" charset="0"/>
              </a:rPr>
              <a:t>logistics</a:t>
            </a:r>
          </a:p>
          <a:p>
            <a:pPr marL="114300" indent="-114300">
              <a:buFont typeface="Wingdings" panose="05000000000000000000" pitchFamily="2" charset="2"/>
              <a:buChar char="ü"/>
            </a:pPr>
            <a:r>
              <a:rPr lang="en-US" sz="800" dirty="0" smtClean="0">
                <a:solidFill>
                  <a:prstClr val="black"/>
                </a:solidFill>
                <a:latin typeface="Arial Narrow" panose="020B0606020202030204" pitchFamily="34" charset="0"/>
              </a:rPr>
              <a:t>10-15 t total mass</a:t>
            </a:r>
          </a:p>
        </p:txBody>
      </p:sp>
      <p:sp>
        <p:nvSpPr>
          <p:cNvPr id="20" name="TextBox 19"/>
          <p:cNvSpPr txBox="1"/>
          <p:nvPr/>
        </p:nvSpPr>
        <p:spPr>
          <a:xfrm>
            <a:off x="948813" y="4029493"/>
            <a:ext cx="1694695" cy="338554"/>
          </a:xfrm>
          <a:prstGeom prst="rect">
            <a:avLst/>
          </a:prstGeom>
          <a:noFill/>
        </p:spPr>
        <p:txBody>
          <a:bodyPr wrap="none" rtlCol="0">
            <a:spAutoFit/>
          </a:bodyPr>
          <a:lstStyle/>
          <a:p>
            <a:r>
              <a:rPr lang="en-US" sz="1600" b="1" dirty="0" smtClean="0">
                <a:solidFill>
                  <a:prstClr val="black"/>
                </a:solidFill>
                <a:effectLst>
                  <a:glow rad="228600">
                    <a:prstClr val="white">
                      <a:lumMod val="75000"/>
                    </a:prstClr>
                  </a:glow>
                </a:effectLst>
                <a:latin typeface="Eras Medium ITC" panose="020B0602030504020804" pitchFamily="34" charset="0"/>
              </a:rPr>
              <a:t>Logistics Module</a:t>
            </a:r>
            <a:endParaRPr lang="en-US" sz="1600" b="1" dirty="0">
              <a:solidFill>
                <a:prstClr val="black"/>
              </a:solidFill>
              <a:effectLst>
                <a:glow rad="228600">
                  <a:prstClr val="white">
                    <a:lumMod val="75000"/>
                  </a:prstClr>
                </a:glow>
              </a:effectLst>
              <a:latin typeface="Eras Medium ITC" panose="020B0602030504020804" pitchFamily="34" charset="0"/>
            </a:endParaRPr>
          </a:p>
        </p:txBody>
      </p:sp>
    </p:spTree>
    <p:extLst>
      <p:ext uri="{BB962C8B-B14F-4D97-AF65-F5344CB8AC3E}">
        <p14:creationId xmlns:p14="http://schemas.microsoft.com/office/powerpoint/2010/main" val="458317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3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ExplorationScenario-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19843</TotalTime>
  <Words>7062</Words>
  <Application>Microsoft Office PowerPoint</Application>
  <PresentationFormat>On-screen Show (4:3)</PresentationFormat>
  <Paragraphs>893</Paragraphs>
  <Slides>57</Slides>
  <Notes>29</Notes>
  <HiddenSlides>0</HiddenSlides>
  <MMClips>0</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57</vt:i4>
      </vt:variant>
    </vt:vector>
  </HeadingPairs>
  <TitlesOfParts>
    <vt:vector size="84" baseType="lpstr">
      <vt:lpstr>MS Mincho</vt:lpstr>
      <vt:lpstr>ＭＳ Ｐゴシック</vt:lpstr>
      <vt:lpstr>ＭＳ Ｐゴシック</vt:lpstr>
      <vt:lpstr>Arial</vt:lpstr>
      <vt:lpstr>Arial Narrow</vt:lpstr>
      <vt:lpstr>Book Antiqua</vt:lpstr>
      <vt:lpstr>Calibri</vt:lpstr>
      <vt:lpstr>Calibri Light</vt:lpstr>
      <vt:lpstr>Cambria</vt:lpstr>
      <vt:lpstr>Century Gothic</vt:lpstr>
      <vt:lpstr>Eras Medium ITC</vt:lpstr>
      <vt:lpstr>Eurostile</vt:lpstr>
      <vt:lpstr>Helvetica</vt:lpstr>
      <vt:lpstr>Lucida Grande</vt:lpstr>
      <vt:lpstr>Times New Roman</vt:lpstr>
      <vt:lpstr>Wingdings</vt:lpstr>
      <vt:lpstr>ヒラギノ角ゴ Pro W3</vt:lpstr>
      <vt:lpstr>3_ExplorationScenario-Updated</vt:lpstr>
      <vt:lpstr>4_ExplorationScenario-Updated</vt:lpstr>
      <vt:lpstr>5_ExplorationScenario-Updated</vt:lpstr>
      <vt:lpstr>2_Office Theme</vt:lpstr>
      <vt:lpstr>6_ExplorationScenario-Updated</vt:lpstr>
      <vt:lpstr>Office Theme</vt:lpstr>
      <vt:lpstr>7_ExplorationScenario-Updated</vt:lpstr>
      <vt:lpstr>8_ExplorationScenario-Updated</vt:lpstr>
      <vt:lpstr>1_Office Theme</vt:lpstr>
      <vt:lpstr>3_Office Theme</vt:lpstr>
      <vt:lpstr>Space Exploration: Needs and Challenges</vt:lpstr>
      <vt:lpstr>Outline</vt:lpstr>
      <vt:lpstr>PowerPoint Presentation</vt:lpstr>
      <vt:lpstr>Evolvable Mars Campaign</vt:lpstr>
      <vt:lpstr>Strategic Guiding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Capability Driven Framework: System Maturation Teams(SMT)</vt:lpstr>
      <vt:lpstr>System Maturation Teams - Integrated capability investment decisions with traceability to human exploration needs </vt:lpstr>
      <vt:lpstr>System Maturation Teams Organization</vt:lpstr>
      <vt:lpstr>Terminology</vt:lpstr>
      <vt:lpstr>SMMP-Top Priorities from Capability Performance Gap Assessment</vt:lpstr>
      <vt:lpstr>Materials Capability Gaps</vt:lpstr>
      <vt:lpstr>Materials Capability Gaps(2)</vt:lpstr>
      <vt:lpstr>Materials Capability Gaps (3)</vt:lpstr>
      <vt:lpstr>Materials SCOREboard Release 1</vt:lpstr>
      <vt:lpstr>Summary</vt:lpstr>
      <vt:lpstr>Structures, Mechanisms, Materials, and Processes (SMMP) Discipline Team</vt:lpstr>
      <vt:lpstr>PowerPoint Presentation</vt:lpstr>
      <vt:lpstr>PowerPoint Presentation</vt:lpstr>
      <vt:lpstr>Why Mars?</vt:lpstr>
      <vt:lpstr>The Journey and Challenges</vt:lpstr>
      <vt:lpstr>The Journey and Challenges</vt:lpstr>
      <vt:lpstr>Mars Facts!</vt:lpstr>
      <vt:lpstr>Mars Facts!</vt:lpstr>
      <vt:lpstr>Mars Facts!</vt:lpstr>
      <vt:lpstr>EMC Pioneering Challenges</vt:lpstr>
      <vt:lpstr>Capabilities for Pioneering Space: Steps on the Journey to Mars</vt:lpstr>
      <vt:lpstr>PowerPoint Presentation</vt:lpstr>
      <vt:lpstr>Transportation</vt:lpstr>
      <vt:lpstr>Transportation</vt:lpstr>
      <vt:lpstr>Transportation</vt:lpstr>
      <vt:lpstr>SCOREboards: Introduction</vt:lpstr>
      <vt:lpstr>SMT Leads</vt:lpstr>
      <vt:lpstr>Data Products</vt:lpstr>
      <vt:lpstr>System Maturation Team (SMT) Charter</vt:lpstr>
      <vt:lpstr>System Maturation Team Structure and Process</vt:lpstr>
      <vt:lpstr>Objectives of System Maturation Team Activity</vt:lpstr>
      <vt:lpstr>System Maturation Road-mapping Activity</vt:lpstr>
      <vt:lpstr>System Maturation Team Technical Integration</vt:lpstr>
      <vt:lpstr>Structures</vt:lpstr>
      <vt:lpstr>Structures (2)</vt:lpstr>
      <vt:lpstr>Structures (3)</vt:lpstr>
      <vt:lpstr>Structures (4)</vt:lpstr>
      <vt:lpstr>Structures SCOREboard</vt:lpstr>
      <vt:lpstr>Mechanisms</vt:lpstr>
      <vt:lpstr>Mechanisms (2)</vt:lpstr>
      <vt:lpstr>Mechanisms SCOREboard</vt:lpstr>
      <vt:lpstr>Processes</vt:lpstr>
      <vt:lpstr>Processes (2)</vt:lpstr>
      <vt:lpstr>Processes SCOREboard</vt:lpstr>
      <vt:lpstr>Top 2 Priorities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RODGERS HEUSINKVELD, ERICA M. (LARC-E402)</dc:creator>
  <cp:lastModifiedBy>Williams, Phillip Antoine (LARC-D313)</cp:lastModifiedBy>
  <cp:revision>724</cp:revision>
  <dcterms:created xsi:type="dcterms:W3CDTF">2014-11-21T14:59:28Z</dcterms:created>
  <dcterms:modified xsi:type="dcterms:W3CDTF">2016-06-21T10:57:22Z</dcterms:modified>
</cp:coreProperties>
</file>